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75" r:id="rId5"/>
    <p:sldId id="276" r:id="rId6"/>
    <p:sldId id="277" r:id="rId7"/>
    <p:sldId id="278" r:id="rId8"/>
    <p:sldId id="279" r:id="rId9"/>
    <p:sldId id="280" r:id="rId10"/>
    <p:sldId id="281" r:id="rId11"/>
    <p:sldId id="282" r:id="rId12"/>
    <p:sldId id="283" r:id="rId13"/>
    <p:sldId id="284" r:id="rId14"/>
    <p:sldId id="285" r:id="rId15"/>
    <p:sldId id="286" r:id="rId16"/>
    <p:sldId id="287" r:id="rId17"/>
    <p:sldId id="288" r:id="rId18"/>
  </p:sldIdLst>
  <p:sldSz cx="20104100" cy="11309350"/>
  <p:notesSz cx="20104100" cy="113093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6CA558-9F9B-4F29-9D28-71EEB99024C4}" v="2" dt="2018-11-20T18:12:23.12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25"/>
    <p:restoredTop sz="81439" autoAdjust="0"/>
  </p:normalViewPr>
  <p:slideViewPr>
    <p:cSldViewPr>
      <p:cViewPr varScale="1">
        <p:scale>
          <a:sx n="41" d="100"/>
          <a:sy n="41" d="100"/>
        </p:scale>
        <p:origin x="848" y="41"/>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Colletti" userId="5b1b0202-0c16-407e-8d87-8888e95c6865" providerId="ADAL" clId="{1F6CA558-9F9B-4F29-9D28-71EEB99024C4}"/>
    <pc:docChg chg="undo modSld">
      <pc:chgData name="Jennifer Colletti" userId="5b1b0202-0c16-407e-8d87-8888e95c6865" providerId="ADAL" clId="{1F6CA558-9F9B-4F29-9D28-71EEB99024C4}" dt="2018-11-20T18:13:31.092" v="192" actId="255"/>
      <pc:docMkLst>
        <pc:docMk/>
      </pc:docMkLst>
      <pc:sldChg chg="modSp">
        <pc:chgData name="Jennifer Colletti" userId="5b1b0202-0c16-407e-8d87-8888e95c6865" providerId="ADAL" clId="{1F6CA558-9F9B-4F29-9D28-71EEB99024C4}" dt="2018-11-20T18:12:56.954" v="190" actId="1035"/>
        <pc:sldMkLst>
          <pc:docMk/>
          <pc:sldMk cId="1692257988" sldId="275"/>
        </pc:sldMkLst>
        <pc:spChg chg="mod">
          <ac:chgData name="Jennifer Colletti" userId="5b1b0202-0c16-407e-8d87-8888e95c6865" providerId="ADAL" clId="{1F6CA558-9F9B-4F29-9D28-71EEB99024C4}" dt="2018-11-20T18:12:43.800" v="187" actId="1076"/>
          <ac:spMkLst>
            <pc:docMk/>
            <pc:sldMk cId="1692257988" sldId="275"/>
            <ac:spMk id="18" creationId="{00000000-0000-0000-0000-000000000000}"/>
          </ac:spMkLst>
        </pc:spChg>
        <pc:spChg chg="mod">
          <ac:chgData name="Jennifer Colletti" userId="5b1b0202-0c16-407e-8d87-8888e95c6865" providerId="ADAL" clId="{1F6CA558-9F9B-4F29-9D28-71EEB99024C4}" dt="2018-11-20T18:12:56.954" v="190" actId="1035"/>
          <ac:spMkLst>
            <pc:docMk/>
            <pc:sldMk cId="1692257988" sldId="275"/>
            <ac:spMk id="19" creationId="{00000000-0000-0000-0000-000000000000}"/>
          </ac:spMkLst>
        </pc:spChg>
      </pc:sldChg>
      <pc:sldChg chg="modSp">
        <pc:chgData name="Jennifer Colletti" userId="5b1b0202-0c16-407e-8d87-8888e95c6865" providerId="ADAL" clId="{1F6CA558-9F9B-4F29-9D28-71EEB99024C4}" dt="2018-11-20T18:13:31.092" v="192" actId="255"/>
        <pc:sldMkLst>
          <pc:docMk/>
          <pc:sldMk cId="506583448" sldId="276"/>
        </pc:sldMkLst>
        <pc:spChg chg="mod">
          <ac:chgData name="Jennifer Colletti" userId="5b1b0202-0c16-407e-8d87-8888e95c6865" providerId="ADAL" clId="{1F6CA558-9F9B-4F29-9D28-71EEB99024C4}" dt="2018-11-20T18:13:31.092" v="192" actId="255"/>
          <ac:spMkLst>
            <pc:docMk/>
            <pc:sldMk cId="506583448" sldId="276"/>
            <ac:spMk id="3" creationId="{DE6DDFC2-5DC5-42FB-9EDC-AFB04680D2F3}"/>
          </ac:spMkLst>
        </pc:spChg>
      </pc:sldChg>
      <pc:sldChg chg="modSp">
        <pc:chgData name="Jennifer Colletti" userId="5b1b0202-0c16-407e-8d87-8888e95c6865" providerId="ADAL" clId="{1F6CA558-9F9B-4F29-9D28-71EEB99024C4}" dt="2018-11-20T18:08:12.575" v="159" actId="20577"/>
        <pc:sldMkLst>
          <pc:docMk/>
          <pc:sldMk cId="558042250" sldId="277"/>
        </pc:sldMkLst>
        <pc:spChg chg="mod">
          <ac:chgData name="Jennifer Colletti" userId="5b1b0202-0c16-407e-8d87-8888e95c6865" providerId="ADAL" clId="{1F6CA558-9F9B-4F29-9D28-71EEB99024C4}" dt="2018-11-20T18:08:12.575" v="159" actId="20577"/>
          <ac:spMkLst>
            <pc:docMk/>
            <pc:sldMk cId="558042250" sldId="277"/>
            <ac:spMk id="2" creationId="{FA9A1C50-B42B-492A-94BF-F5EAE16160BD}"/>
          </ac:spMkLst>
        </pc:spChg>
        <pc:spChg chg="mod">
          <ac:chgData name="Jennifer Colletti" userId="5b1b0202-0c16-407e-8d87-8888e95c6865" providerId="ADAL" clId="{1F6CA558-9F9B-4F29-9D28-71EEB99024C4}" dt="2018-11-20T18:08:03.719" v="156" actId="255"/>
          <ac:spMkLst>
            <pc:docMk/>
            <pc:sldMk cId="558042250" sldId="277"/>
            <ac:spMk id="3" creationId="{1C9B40EE-D55C-4DF8-AACB-1F8E386560AC}"/>
          </ac:spMkLst>
        </pc:spChg>
      </pc:sldChg>
      <pc:sldChg chg="modSp">
        <pc:chgData name="Jennifer Colletti" userId="5b1b0202-0c16-407e-8d87-8888e95c6865" providerId="ADAL" clId="{1F6CA558-9F9B-4F29-9D28-71EEB99024C4}" dt="2018-11-20T18:08:52.889" v="162" actId="14100"/>
        <pc:sldMkLst>
          <pc:docMk/>
          <pc:sldMk cId="548544229" sldId="278"/>
        </pc:sldMkLst>
        <pc:spChg chg="mod">
          <ac:chgData name="Jennifer Colletti" userId="5b1b0202-0c16-407e-8d87-8888e95c6865" providerId="ADAL" clId="{1F6CA558-9F9B-4F29-9D28-71EEB99024C4}" dt="2018-11-20T18:08:52.889" v="162" actId="14100"/>
          <ac:spMkLst>
            <pc:docMk/>
            <pc:sldMk cId="548544229" sldId="278"/>
            <ac:spMk id="5" creationId="{67E50EF6-B2ED-4781-84B0-F66A9CDA9A75}"/>
          </ac:spMkLst>
        </pc:spChg>
      </pc:sldChg>
      <pc:sldChg chg="modSp">
        <pc:chgData name="Jennifer Colletti" userId="5b1b0202-0c16-407e-8d87-8888e95c6865" providerId="ADAL" clId="{1F6CA558-9F9B-4F29-9D28-71EEB99024C4}" dt="2018-11-20T18:09:19.536" v="164" actId="14100"/>
        <pc:sldMkLst>
          <pc:docMk/>
          <pc:sldMk cId="2140390028" sldId="280"/>
        </pc:sldMkLst>
        <pc:spChg chg="mod">
          <ac:chgData name="Jennifer Colletti" userId="5b1b0202-0c16-407e-8d87-8888e95c6865" providerId="ADAL" clId="{1F6CA558-9F9B-4F29-9D28-71EEB99024C4}" dt="2018-11-20T18:09:19.536" v="164" actId="14100"/>
          <ac:spMkLst>
            <pc:docMk/>
            <pc:sldMk cId="2140390028" sldId="280"/>
            <ac:spMk id="5" creationId="{67E50EF6-B2ED-4781-84B0-F66A9CDA9A75}"/>
          </ac:spMkLst>
        </pc:spChg>
      </pc:sldChg>
      <pc:sldChg chg="modSp">
        <pc:chgData name="Jennifer Colletti" userId="5b1b0202-0c16-407e-8d87-8888e95c6865" providerId="ADAL" clId="{1F6CA558-9F9B-4F29-9D28-71EEB99024C4}" dt="2018-11-20T18:10:02.742" v="167" actId="255"/>
        <pc:sldMkLst>
          <pc:docMk/>
          <pc:sldMk cId="2052218090" sldId="283"/>
        </pc:sldMkLst>
        <pc:spChg chg="mod">
          <ac:chgData name="Jennifer Colletti" userId="5b1b0202-0c16-407e-8d87-8888e95c6865" providerId="ADAL" clId="{1F6CA558-9F9B-4F29-9D28-71EEB99024C4}" dt="2018-11-20T18:10:02.742" v="167" actId="255"/>
          <ac:spMkLst>
            <pc:docMk/>
            <pc:sldMk cId="2052218090" sldId="283"/>
            <ac:spMk id="3" creationId="{65C23833-19ED-41A9-BCF2-02A8E1A56103}"/>
          </ac:spMkLst>
        </pc:spChg>
      </pc:sldChg>
      <pc:sldChg chg="modSp">
        <pc:chgData name="Jennifer Colletti" userId="5b1b0202-0c16-407e-8d87-8888e95c6865" providerId="ADAL" clId="{1F6CA558-9F9B-4F29-9D28-71EEB99024C4}" dt="2018-11-20T18:10:28.547" v="169" actId="14100"/>
        <pc:sldMkLst>
          <pc:docMk/>
          <pc:sldMk cId="743014894" sldId="284"/>
        </pc:sldMkLst>
        <pc:spChg chg="mod">
          <ac:chgData name="Jennifer Colletti" userId="5b1b0202-0c16-407e-8d87-8888e95c6865" providerId="ADAL" clId="{1F6CA558-9F9B-4F29-9D28-71EEB99024C4}" dt="2018-11-20T18:10:28.547" v="169" actId="14100"/>
          <ac:spMkLst>
            <pc:docMk/>
            <pc:sldMk cId="743014894" sldId="284"/>
            <ac:spMk id="2" creationId="{940CF3F1-C3E5-4C04-8F81-8F23F89C11AE}"/>
          </ac:spMkLst>
        </pc:spChg>
      </pc:sldChg>
      <pc:sldChg chg="modSp">
        <pc:chgData name="Jennifer Colletti" userId="5b1b0202-0c16-407e-8d87-8888e95c6865" providerId="ADAL" clId="{1F6CA558-9F9B-4F29-9D28-71EEB99024C4}" dt="2018-11-20T18:10:56.875" v="176" actId="20577"/>
        <pc:sldMkLst>
          <pc:docMk/>
          <pc:sldMk cId="1533709461" sldId="285"/>
        </pc:sldMkLst>
        <pc:spChg chg="mod">
          <ac:chgData name="Jennifer Colletti" userId="5b1b0202-0c16-407e-8d87-8888e95c6865" providerId="ADAL" clId="{1F6CA558-9F9B-4F29-9D28-71EEB99024C4}" dt="2018-11-20T18:10:56.875" v="176" actId="20577"/>
          <ac:spMkLst>
            <pc:docMk/>
            <pc:sldMk cId="1533709461" sldId="285"/>
            <ac:spMk id="2" creationId="{A406893D-61C0-4F9E-A0BD-90F6D94CD4B1}"/>
          </ac:spMkLst>
        </pc:spChg>
      </pc:sldChg>
      <pc:sldChg chg="modSp">
        <pc:chgData name="Jennifer Colletti" userId="5b1b0202-0c16-407e-8d87-8888e95c6865" providerId="ADAL" clId="{1F6CA558-9F9B-4F29-9D28-71EEB99024C4}" dt="2018-11-20T18:11:15.030" v="180" actId="20577"/>
        <pc:sldMkLst>
          <pc:docMk/>
          <pc:sldMk cId="331115539" sldId="286"/>
        </pc:sldMkLst>
        <pc:spChg chg="mod">
          <ac:chgData name="Jennifer Colletti" userId="5b1b0202-0c16-407e-8d87-8888e95c6865" providerId="ADAL" clId="{1F6CA558-9F9B-4F29-9D28-71EEB99024C4}" dt="2018-11-20T18:11:15.030" v="180" actId="20577"/>
          <ac:spMkLst>
            <pc:docMk/>
            <pc:sldMk cId="331115539" sldId="286"/>
            <ac:spMk id="2" creationId="{A406893D-61C0-4F9E-A0BD-90F6D94CD4B1}"/>
          </ac:spMkLst>
        </pc:spChg>
      </pc:sldChg>
      <pc:sldChg chg="modSp">
        <pc:chgData name="Jennifer Colletti" userId="5b1b0202-0c16-407e-8d87-8888e95c6865" providerId="ADAL" clId="{1F6CA558-9F9B-4F29-9D28-71EEB99024C4}" dt="2018-11-20T18:11:34.752" v="182" actId="255"/>
        <pc:sldMkLst>
          <pc:docMk/>
          <pc:sldMk cId="1383524967" sldId="288"/>
        </pc:sldMkLst>
        <pc:spChg chg="mod">
          <ac:chgData name="Jennifer Colletti" userId="5b1b0202-0c16-407e-8d87-8888e95c6865" providerId="ADAL" clId="{1F6CA558-9F9B-4F29-9D28-71EEB99024C4}" dt="2018-11-20T18:11:34.752" v="182" actId="255"/>
          <ac:spMkLst>
            <pc:docMk/>
            <pc:sldMk cId="1383524967" sldId="288"/>
            <ac:spMk id="2" creationId="{E0A8FA7C-EB03-4A40-B5E7-A8B85ABD05E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BACA2B17-235E-4FD4-83A5-2CFAD0B61C28}" type="datetimeFigureOut">
              <a:rPr lang="en-US" smtClean="0"/>
              <a:t>11/20/2018</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7AE28EF4-94BA-4D02-A23A-27808F77A05F}" type="slidenum">
              <a:rPr lang="en-US" smtClean="0"/>
              <a:t>‹#›</a:t>
            </a:fld>
            <a:endParaRPr lang="en-US"/>
          </a:p>
        </p:txBody>
      </p:sp>
    </p:spTree>
    <p:extLst>
      <p:ext uri="{BB962C8B-B14F-4D97-AF65-F5344CB8AC3E}">
        <p14:creationId xmlns:p14="http://schemas.microsoft.com/office/powerpoint/2010/main" val="870311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 fait est que l'avortement sécurisé n'est pas disponible pour la plupart des femmes en situation humanitaire. Peu d'organisations le proposent et la plupart des femmes n'y ont pas accès.  Parlons des raisons de ceci.</a:t>
            </a:r>
          </a:p>
          <a:p>
            <a:endParaRPr lang="en-US" dirty="0"/>
          </a:p>
        </p:txBody>
      </p:sp>
      <p:sp>
        <p:nvSpPr>
          <p:cNvPr id="4" name="Slide Number Placeholder 3"/>
          <p:cNvSpPr>
            <a:spLocks noGrp="1"/>
          </p:cNvSpPr>
          <p:nvPr>
            <p:ph type="sldNum" sz="quarter" idx="10"/>
          </p:nvPr>
        </p:nvSpPr>
        <p:spPr/>
        <p:txBody>
          <a:bodyPr/>
          <a:lstStyle/>
          <a:p>
            <a:fld id="{7AE28EF4-94BA-4D02-A23A-27808F77A05F}" type="slidenum">
              <a:rPr lang="fr-FR" smtClean="0"/>
              <a:t>2</a:t>
            </a:fld>
            <a:endParaRPr lang="en-US"/>
          </a:p>
        </p:txBody>
      </p:sp>
    </p:spTree>
    <p:extLst>
      <p:ext uri="{BB962C8B-B14F-4D97-AF65-F5344CB8AC3E}">
        <p14:creationId xmlns:p14="http://schemas.microsoft.com/office/powerpoint/2010/main" val="1522833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FR" dirty="0">
                <a:solidFill>
                  <a:prstClr val="black"/>
                </a:solidFill>
              </a:rPr>
              <a:t>Le document « 10 mesures » du IAWG présente quelques bonnes pratiques pour mettre en place un programme de soins d'avortement sécurisé ; ces mesures proviennent d'une petite étude effectuée au sein d'organisations membres du IAWG. Ce document est disponible sur le site de l'IAWG à l'adresse à l'écran (http://iawg.net/resource/safe-abortion-care-10-steps-startingexpanding-programming/) </a:t>
            </a:r>
          </a:p>
          <a:p>
            <a:pPr lvl="0"/>
            <a:endParaRPr lang="en-US" dirty="0">
              <a:solidFill>
                <a:prstClr val="black"/>
              </a:solidFill>
            </a:endParaRPr>
          </a:p>
          <a:p>
            <a:pPr lvl="0"/>
            <a:r>
              <a:rPr lang="fr-FR" dirty="0">
                <a:solidFill>
                  <a:prstClr val="black"/>
                </a:solidFill>
              </a:rPr>
              <a:t>Les 10 mesures vont de </a:t>
            </a:r>
            <a:r>
              <a:rPr lang="fr-FR" i="1" dirty="0">
                <a:solidFill>
                  <a:prstClr val="black"/>
                </a:solidFill>
              </a:rPr>
              <a:t>avoir des discussions honnêtes sur les avantages et les inconvénients de mettre en place un programme de soins d'avortement sécurisé avec la direction de l'organisation,</a:t>
            </a:r>
            <a:r>
              <a:rPr lang="fr-FR" dirty="0">
                <a:solidFill>
                  <a:prstClr val="black"/>
                </a:solidFill>
              </a:rPr>
              <a:t> la première mesure de la liste, à </a:t>
            </a:r>
            <a:r>
              <a:rPr lang="fr-FR" i="1" dirty="0">
                <a:solidFill>
                  <a:prstClr val="black"/>
                </a:solidFill>
              </a:rPr>
              <a:t>développer des capacités médicales et de gestion pour les soins d'avortement sécurisé</a:t>
            </a:r>
            <a:r>
              <a:rPr lang="fr-FR" dirty="0">
                <a:solidFill>
                  <a:prstClr val="black"/>
                </a:solidFill>
              </a:rPr>
              <a:t>, listé comme dernière mesure. </a:t>
            </a:r>
          </a:p>
          <a:p>
            <a:pPr lvl="0"/>
            <a:endParaRPr lang="en-US" dirty="0">
              <a:solidFill>
                <a:prstClr val="black"/>
              </a:solidFill>
            </a:endParaRPr>
          </a:p>
          <a:p>
            <a:r>
              <a:rPr lang="fr-FR" dirty="0"/>
              <a:t>Les 5 dernières mesures sur la diapositive suivante...</a:t>
            </a:r>
          </a:p>
        </p:txBody>
      </p:sp>
      <p:sp>
        <p:nvSpPr>
          <p:cNvPr id="4" name="Slide Number Placeholder 3"/>
          <p:cNvSpPr>
            <a:spLocks noGrp="1"/>
          </p:cNvSpPr>
          <p:nvPr>
            <p:ph type="sldNum" sz="quarter" idx="10"/>
          </p:nvPr>
        </p:nvSpPr>
        <p:spPr/>
        <p:txBody>
          <a:bodyPr/>
          <a:lstStyle/>
          <a:p>
            <a:fld id="{7AE28EF4-94BA-4D02-A23A-27808F77A05F}" type="slidenum">
              <a:rPr lang="fr-FR" smtClean="0"/>
              <a:t>11</a:t>
            </a:fld>
            <a:endParaRPr lang="en-US"/>
          </a:p>
        </p:txBody>
      </p:sp>
    </p:spTree>
    <p:extLst>
      <p:ext uri="{BB962C8B-B14F-4D97-AF65-F5344CB8AC3E}">
        <p14:creationId xmlns:p14="http://schemas.microsoft.com/office/powerpoint/2010/main" val="808696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Voici le reste de ces 10 mesures.</a:t>
            </a:r>
          </a:p>
          <a:p>
            <a:endParaRPr lang="en-US" dirty="0"/>
          </a:p>
          <a:p>
            <a:pPr marL="171450" lvl="0" indent="-171450">
              <a:buFont typeface="Arial" panose="020B0604020202020204" pitchFamily="34" charset="0"/>
              <a:buChar char="•"/>
            </a:pPr>
            <a:r>
              <a:rPr lang="fr-FR" dirty="0">
                <a:solidFill>
                  <a:prstClr val="black"/>
                </a:solidFill>
              </a:rPr>
              <a:t>Cette liste de mesures illustre le fait qu'entamer un programme de soins d'avortement sécurisé peut être complexe et nécessite </a:t>
            </a:r>
            <a:r>
              <a:rPr lang="fr-FR" u="sng" dirty="0">
                <a:solidFill>
                  <a:prstClr val="black"/>
                </a:solidFill>
              </a:rPr>
              <a:t>beaucoup</a:t>
            </a:r>
            <a:r>
              <a:rPr lang="fr-FR" dirty="0">
                <a:solidFill>
                  <a:prstClr val="black"/>
                </a:solidFill>
              </a:rPr>
              <a:t> de travail en interne, en particulier autour de questions de changement organisationnel, avant que ces services</a:t>
            </a:r>
            <a:r>
              <a:rPr lang="fr-FR" baseline="0" dirty="0">
                <a:solidFill>
                  <a:prstClr val="black"/>
                </a:solidFill>
              </a:rPr>
              <a:t> puissent être mis en place.</a:t>
            </a:r>
            <a:endParaRPr lang="fr-FR" dirty="0">
              <a:solidFill>
                <a:prstClr val="black"/>
              </a:solidFill>
            </a:endParaRPr>
          </a:p>
          <a:p>
            <a:pPr lvl="0"/>
            <a:endParaRPr lang="en-US" dirty="0">
              <a:solidFill>
                <a:prstClr val="black"/>
              </a:solidFill>
            </a:endParaRPr>
          </a:p>
          <a:p>
            <a:pPr marL="171450" lvl="0" indent="-171450">
              <a:buFont typeface="Arial" panose="020B0604020202020204" pitchFamily="34" charset="0"/>
              <a:buChar char="•"/>
            </a:pPr>
            <a:r>
              <a:rPr lang="fr-FR" dirty="0">
                <a:solidFill>
                  <a:prstClr val="black"/>
                </a:solidFill>
              </a:rPr>
              <a:t>Notez que l'ordre n'est pas nécessairement obligatoire, par exemple, les activités de clarification des valeurs devront peut-être venir plus tôt dans le processus, peut-être même précéder ou se dérouler en même temps que les « discussions honnêtes » et la création de politiques internes.  </a:t>
            </a:r>
          </a:p>
          <a:p>
            <a:endParaRPr lang="en-US" dirty="0"/>
          </a:p>
        </p:txBody>
      </p:sp>
      <p:sp>
        <p:nvSpPr>
          <p:cNvPr id="4" name="Slide Number Placeholder 3"/>
          <p:cNvSpPr>
            <a:spLocks noGrp="1"/>
          </p:cNvSpPr>
          <p:nvPr>
            <p:ph type="sldNum" sz="quarter" idx="10"/>
          </p:nvPr>
        </p:nvSpPr>
        <p:spPr/>
        <p:txBody>
          <a:bodyPr/>
          <a:lstStyle/>
          <a:p>
            <a:fld id="{7AE28EF4-94BA-4D02-A23A-27808F77A05F}" type="slidenum">
              <a:rPr lang="fr-FR" smtClean="0"/>
              <a:t>12</a:t>
            </a:fld>
            <a:endParaRPr lang="en-US"/>
          </a:p>
        </p:txBody>
      </p:sp>
    </p:spTree>
    <p:extLst>
      <p:ext uri="{BB962C8B-B14F-4D97-AF65-F5344CB8AC3E}">
        <p14:creationId xmlns:p14="http://schemas.microsoft.com/office/powerpoint/2010/main" val="928734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28EF4-94BA-4D02-A23A-27808F77A05F}" type="slidenum">
              <a:rPr lang="fr-FR" smtClean="0"/>
              <a:t>13</a:t>
            </a:fld>
            <a:endParaRPr lang="en-US"/>
          </a:p>
        </p:txBody>
      </p:sp>
    </p:spTree>
    <p:extLst>
      <p:ext uri="{BB962C8B-B14F-4D97-AF65-F5344CB8AC3E}">
        <p14:creationId xmlns:p14="http://schemas.microsoft.com/office/powerpoint/2010/main" val="1137902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28EF4-94BA-4D02-A23A-27808F77A05F}" type="slidenum">
              <a:rPr lang="fr-FR" smtClean="0"/>
              <a:t>14</a:t>
            </a:fld>
            <a:endParaRPr lang="en-US"/>
          </a:p>
        </p:txBody>
      </p:sp>
    </p:spTree>
    <p:extLst>
      <p:ext uri="{BB962C8B-B14F-4D97-AF65-F5344CB8AC3E}">
        <p14:creationId xmlns:p14="http://schemas.microsoft.com/office/powerpoint/2010/main" val="2098674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Alors, pourquoi les organisations humanitaires n'offrent-elles pas de soins complets d'avortement sécurisés ?</a:t>
            </a:r>
          </a:p>
          <a:p>
            <a:endParaRPr lang="en-US" dirty="0"/>
          </a:p>
          <a:p>
            <a:r>
              <a:rPr lang="fr-FR" dirty="0"/>
              <a:t>Après de nombreuses discussions et des observations au fil des ans, nos collègues du Groupe de travail interorganisations (Inter-Agency Working Group, IAWG) sur la santé reproductive en situation de crise à l'Université Colombia ont identifiées quatre raisons principales (toutes des perceptions erronées, que nous pouvons appeler des « mythes ») qui empêchent les organisations d'inclure les soins d'avortement sécurisé dans les soins de santé de base dans un contexte humanitaire. </a:t>
            </a:r>
          </a:p>
          <a:p>
            <a:endParaRPr lang="en-US" b="0" dirty="0"/>
          </a:p>
          <a:p>
            <a:r>
              <a:rPr lang="fr-FR" b="0" dirty="0"/>
              <a:t>[Source: McGinn, T. &amp; Casey, S.E. (2016). Why don’t humanitarian organizations provide safe abortion services? </a:t>
            </a:r>
            <a:r>
              <a:rPr lang="fr-FR" i="1" dirty="0">
                <a:effectLst/>
              </a:rPr>
              <a:t>Conflict and health, 10(8).]</a:t>
            </a:r>
            <a:endParaRPr lang="en-US" b="1" i="0" dirty="0"/>
          </a:p>
          <a:p>
            <a:endParaRPr lang="en-US" dirty="0"/>
          </a:p>
        </p:txBody>
      </p:sp>
      <p:sp>
        <p:nvSpPr>
          <p:cNvPr id="4" name="Slide Number Placeholder 3"/>
          <p:cNvSpPr>
            <a:spLocks noGrp="1"/>
          </p:cNvSpPr>
          <p:nvPr>
            <p:ph type="sldNum" sz="quarter" idx="10"/>
          </p:nvPr>
        </p:nvSpPr>
        <p:spPr/>
        <p:txBody>
          <a:bodyPr/>
          <a:lstStyle/>
          <a:p>
            <a:fld id="{7AE28EF4-94BA-4D02-A23A-27808F77A05F}" type="slidenum">
              <a:rPr lang="fr-FR" smtClean="0"/>
              <a:t>3</a:t>
            </a:fld>
            <a:endParaRPr lang="en-US"/>
          </a:p>
        </p:txBody>
      </p:sp>
    </p:spTree>
    <p:extLst>
      <p:ext uri="{BB962C8B-B14F-4D97-AF65-F5344CB8AC3E}">
        <p14:creationId xmlns:p14="http://schemas.microsoft.com/office/powerpoint/2010/main" val="955009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Parlons d'abord du présupposé selon lequel le besoin en soins d'avortement n'existe pas. </a:t>
            </a:r>
          </a:p>
          <a:p>
            <a:endParaRPr lang="en-US" dirty="0"/>
          </a:p>
          <a:p>
            <a:r>
              <a:rPr lang="fr-FR" dirty="0"/>
              <a:t>À l'échelle mondiale, l'avortement non sécurisé est à l'origine de 8 à 18% de la mortalité maternelle, et ce taux est beaucoup plus élevé dans de nombreux pays ou régions. L'avortement non sécurisé laisse des séquelles temporaires ou permanentes à 5 millions de femmes chaque année. </a:t>
            </a:r>
          </a:p>
          <a:p>
            <a:endParaRPr lang="en-US" dirty="0"/>
          </a:p>
          <a:p>
            <a:r>
              <a:rPr lang="fr-FR" dirty="0"/>
              <a:t>Les données mondiales indiquent clairement que l'avortement non sécurisé est présent dans chaque pays, quel que soit le contexte juridique ou social, car les femmes du monde entier ont des grossesses non désirées et que nombre d'entre elles sont décidées à les interrompre. </a:t>
            </a:r>
          </a:p>
          <a:p>
            <a:endParaRPr lang="en-US" dirty="0"/>
          </a:p>
          <a:p>
            <a:r>
              <a:rPr lang="fr-FR" baseline="0" dirty="0"/>
              <a:t>Pour les raisons affichées, le besoin en services d'avortement sécurisé est </a:t>
            </a:r>
            <a:r>
              <a:rPr lang="fr-FR" b="1" baseline="0" dirty="0"/>
              <a:t>susceptible d'augmenter</a:t>
            </a:r>
            <a:r>
              <a:rPr lang="fr-FR" baseline="0" dirty="0"/>
              <a:t> dans les contextes humanitaires.</a:t>
            </a:r>
          </a:p>
          <a:p>
            <a:endParaRPr lang="en-US" altLang="en-US" dirty="0"/>
          </a:p>
          <a:p>
            <a:r>
              <a:rPr lang="fr-FR" altLang="en-US" dirty="0"/>
              <a:t>Les violences sexuelles ont longtemps été associées à la guerre et sont documentées dans de nombreux contextes humanitaires. Les victimes de viol rencontrent des effets physiques, psychologiques et sociaux négatifs, qui peuvent être accentués quand le viol engendre une grossesse.  </a:t>
            </a:r>
          </a:p>
          <a:p>
            <a:endParaRPr lang="en-US" altLang="en-US" dirty="0"/>
          </a:p>
          <a:p>
            <a:r>
              <a:rPr lang="fr-FR" altLang="en-US" dirty="0"/>
              <a:t>Les grossesses involontaires, et les avortements non sécurisés qui en découlent, ont lieu partout dans le monde et sont une cause importante de mortalité maternelle ; par conséquent, mettre à disposition l'avortement sécurisé est essentiel pour sauver la vie des femmes.  </a:t>
            </a:r>
          </a:p>
          <a:p>
            <a:endParaRPr lang="en-US" altLang="en-US" sz="320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Photo </a:t>
            </a:r>
            <a:r>
              <a:rPr lang="fr-FR" dirty="0" err="1"/>
              <a:t>Sushavan Nandy/NurPhoto/Getty Images</a:t>
            </a:r>
          </a:p>
          <a:p>
            <a:endParaRPr lang="en-US" dirty="0"/>
          </a:p>
        </p:txBody>
      </p:sp>
      <p:sp>
        <p:nvSpPr>
          <p:cNvPr id="4" name="Slide Number Placeholder 3"/>
          <p:cNvSpPr>
            <a:spLocks noGrp="1"/>
          </p:cNvSpPr>
          <p:nvPr>
            <p:ph type="sldNum" sz="quarter" idx="10"/>
          </p:nvPr>
        </p:nvSpPr>
        <p:spPr/>
        <p:txBody>
          <a:bodyPr/>
          <a:lstStyle/>
          <a:p>
            <a:fld id="{AC22E162-0A57-43B2-BD51-0D1E805B55DC}" type="slidenum">
              <a:rPr lang="fr-FR" smtClean="0"/>
              <a:t>4</a:t>
            </a:fld>
            <a:endParaRPr lang="en-US"/>
          </a:p>
        </p:txBody>
      </p:sp>
    </p:spTree>
    <p:extLst>
      <p:ext uri="{BB962C8B-B14F-4D97-AF65-F5344CB8AC3E}">
        <p14:creationId xmlns:p14="http://schemas.microsoft.com/office/powerpoint/2010/main" val="235560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ltLang="en-US" dirty="0">
                <a:ea typeface="ヒラギノ角ゴ Pro W3"/>
                <a:cs typeface="ヒラギノ角ゴ Pro W3"/>
              </a:rPr>
              <a:t>Deuxièmement, parlons de la perception erronée selon laquelle l'avortement serait trop compliqué à effectuer pour les acteurs de l'humanitaire. </a:t>
            </a:r>
          </a:p>
          <a:p>
            <a:endParaRPr lang="en-US" altLang="en-US" sz="1200" dirty="0">
              <a:latin typeface="+mn-lt"/>
              <a:ea typeface="ヒラギノ角ゴ Pro W3"/>
              <a:cs typeface="ヒラギノ角ゴ Pro W3"/>
            </a:endParaRPr>
          </a:p>
          <a:p>
            <a:r>
              <a:rPr lang="fr-FR" altLang="en-US" sz="1200" dirty="0">
                <a:latin typeface="+mn-lt"/>
                <a:ea typeface="ヒラギノ角ゴ Pro W3"/>
                <a:cs typeface="ヒラギノ角ゴ Pro W3"/>
              </a:rPr>
              <a:t>En réalité, avec une formation adéquate, l'avortement précoce est l'une des procédures médicales les plus sécurisées et rapides :</a:t>
            </a:r>
          </a:p>
          <a:p>
            <a:pPr marL="174708" indent="-174708">
              <a:buFont typeface="Arial" panose="020B0604020202020204" pitchFamily="34" charset="0"/>
              <a:buChar char="•"/>
            </a:pPr>
            <a:r>
              <a:rPr lang="fr-FR" altLang="en-US" sz="1200" dirty="0">
                <a:latin typeface="+mn-lt"/>
              </a:rPr>
              <a:t>C'est </a:t>
            </a:r>
            <a:r>
              <a:rPr lang="fr-FR" altLang="en-US" sz="1200" b="1" i="1" dirty="0">
                <a:latin typeface="+mn-lt"/>
              </a:rPr>
              <a:t>plus sûr</a:t>
            </a:r>
            <a:r>
              <a:rPr lang="fr-FR" altLang="en-US" sz="1200" dirty="0">
                <a:latin typeface="+mn-lt"/>
              </a:rPr>
              <a:t> que l'accouchement.</a:t>
            </a:r>
          </a:p>
          <a:p>
            <a:pPr marL="631908" lvl="1" indent="-174708">
              <a:buFont typeface="Arial" panose="020B0604020202020204" pitchFamily="34" charset="0"/>
              <a:buChar char="•"/>
            </a:pPr>
            <a:r>
              <a:rPr lang="fr-FR" altLang="en-US" dirty="0"/>
              <a:t>L'avortement provoqué légal est significativement moins dangereux que l’accouchement. Le risque de décès associé à l'accouchement est environ 14 fois plus important qu'avec l'avortement. De même, la morbidité globale associée à l'accouchement dépasse celle de l'avortement.  [Source: Raymond, E., &amp; Grimes, D. (2012). The comparative safety of legal induced abortion and childbirth in the United States. </a:t>
            </a:r>
            <a:r>
              <a:rPr lang="fr-FR" i="1" dirty="0"/>
              <a:t>Obstetrics &amp; Gynecology, 119, 215–219.]</a:t>
            </a:r>
          </a:p>
          <a:p>
            <a:pPr lvl="2"/>
            <a:endParaRPr lang="en-US" altLang="en-US" dirty="0">
              <a:latin typeface="+mn-lt"/>
            </a:endParaRPr>
          </a:p>
          <a:p>
            <a:pPr marL="174708" indent="-174708">
              <a:buFont typeface="Arial" panose="020B0604020202020204" pitchFamily="34" charset="0"/>
              <a:buChar char="•"/>
            </a:pPr>
            <a:r>
              <a:rPr lang="fr-FR" altLang="en-US" sz="1200" dirty="0">
                <a:latin typeface="+mn-lt"/>
                <a:ea typeface="ヒラギノ角ゴ Pro W3"/>
                <a:cs typeface="ヒラギノ角ゴ Pro W3"/>
              </a:rPr>
              <a:t>Le risque de décès après un avortement précoce aux États-Unis est la même que celui lié à l'injection de pénicilline (soit 0,6 décès pour 100 000 procédures).</a:t>
            </a:r>
          </a:p>
          <a:p>
            <a:endParaRPr lang="en-US" altLang="en-US" sz="1200" dirty="0">
              <a:latin typeface="+mn-lt"/>
              <a:ea typeface="ヒラギノ角ゴ Pro W3"/>
              <a:cs typeface="ヒラギノ角ゴ Pro W3"/>
            </a:endParaRPr>
          </a:p>
          <a:p>
            <a:r>
              <a:rPr lang="fr-FR" altLang="en-US" sz="1200" dirty="0">
                <a:latin typeface="+mn-lt"/>
                <a:ea typeface="ヒラギノ角ゴ Pro W3"/>
                <a:cs typeface="ヒラギノ角ゴ Pro W3"/>
              </a:rPr>
              <a:t>L'aspiration manuelle et l'avortement médicamenteux sont les méthodes d'avortement recommandées par l'OMS. Ces méthodes peuvent être effectuées de manière efficace et sécurisée au cours du premier trimestre par des prestataires intermédiaires formés dans des établissements de soins primaires. Aucune des deux procédures ne nécessite d'électricité, d'eau courante ni d'équipement sophistiqué.  </a:t>
            </a:r>
            <a:br>
              <a:rPr lang="fr-FR" altLang="en-US" sz="1200" baseline="0" dirty="0">
                <a:latin typeface="+mn-lt"/>
                <a:ea typeface="ヒラギノ角ゴ Pro W3"/>
                <a:cs typeface="ヒラギノ角ゴ Pro W3"/>
              </a:rPr>
            </a:br>
            <a:endParaRPr lang="en-US" altLang="en-US" sz="1200" baseline="0" dirty="0">
              <a:latin typeface="+mn-lt"/>
              <a:ea typeface="ヒラギノ角ゴ Pro W3"/>
              <a:cs typeface="ヒラギノ角ゴ Pro W3"/>
            </a:endParaRPr>
          </a:p>
          <a:p>
            <a:r>
              <a:rPr lang="fr-FR" altLang="en-US" sz="1200" baseline="0" dirty="0">
                <a:latin typeface="+mn-lt"/>
                <a:ea typeface="ヒラギノ角ゴ Pro W3"/>
                <a:cs typeface="ヒラギノ角ゴ Pro W3"/>
              </a:rPr>
              <a:t>De plus, la plupart de l'équipement, des médicaments et des procédures de prévention des infections nécessaires pour les services d'avortement sécurisé sont les mêmes que ceux pour les soins obstétricaux d'urgence et d'autres services gynécologiques. La procédure ressemble de près aux soins après avortement, c'est-à-dire le traitement des complications de l'avortement non sécurisé,</a:t>
            </a:r>
            <a:r>
              <a:rPr lang="fr-FR" altLang="en-US" sz="1200" i="1" baseline="0" dirty="0">
                <a:latin typeface="+mn-lt"/>
                <a:ea typeface="ヒラギノ角ゴ Pro W3"/>
                <a:cs typeface="ヒラギノ角ゴ Pro W3"/>
              </a:rPr>
              <a:t> qui fait déjà partie de l'offre minimale de services initiaux (</a:t>
            </a:r>
            <a:r>
              <a:rPr i="1" dirty="0"/>
              <a:t>Minimum Initial Service Package</a:t>
            </a:r>
            <a:r>
              <a:rPr dirty="0"/>
              <a:t>, MISP)</a:t>
            </a:r>
            <a:r>
              <a:rPr lang="fr-FR" dirty="0"/>
              <a:t>.</a:t>
            </a:r>
            <a:r>
              <a:rPr lang="fr-FR" altLang="en-US" sz="1200" baseline="0" dirty="0">
                <a:latin typeface="+mn-lt"/>
                <a:ea typeface="ヒラギノ角ゴ Pro W3"/>
                <a:cs typeface="ヒラギノ角ゴ Pro W3"/>
              </a:rPr>
              <a:t> Par conséquent, une organisation qui soutient les services de santé primaires dans un contexte humanitaire peut fournir des services d'avortement sécurisé avec très peu d'efforts supplémentaires. </a:t>
            </a:r>
            <a:endParaRPr lang="en-US" altLang="en-US" sz="1200" dirty="0">
              <a:latin typeface="+mn-lt"/>
              <a:ea typeface="ヒラギノ角ゴ Pro W3"/>
              <a:cs typeface="ヒラギノ角ゴ Pro W3"/>
            </a:endParaRPr>
          </a:p>
          <a:p>
            <a:endParaRPr lang="en-US" sz="1200" dirty="0">
              <a:latin typeface="+mn-lt"/>
            </a:endParaRPr>
          </a:p>
          <a:p>
            <a:endParaRPr lang="en-US" dirty="0"/>
          </a:p>
        </p:txBody>
      </p:sp>
      <p:sp>
        <p:nvSpPr>
          <p:cNvPr id="4" name="Slide Number Placeholder 3"/>
          <p:cNvSpPr>
            <a:spLocks noGrp="1"/>
          </p:cNvSpPr>
          <p:nvPr>
            <p:ph type="sldNum" sz="quarter" idx="10"/>
          </p:nvPr>
        </p:nvSpPr>
        <p:spPr/>
        <p:txBody>
          <a:bodyPr/>
          <a:lstStyle/>
          <a:p>
            <a:fld id="{AC22E162-0A57-43B2-BD51-0D1E805B55DC}" type="slidenum">
              <a:rPr lang="fr-FR" smtClean="0"/>
              <a:t>5</a:t>
            </a:fld>
            <a:endParaRPr lang="en-US"/>
          </a:p>
        </p:txBody>
      </p:sp>
    </p:spTree>
    <p:extLst>
      <p:ext uri="{BB962C8B-B14F-4D97-AF65-F5344CB8AC3E}">
        <p14:creationId xmlns:p14="http://schemas.microsoft.com/office/powerpoint/2010/main" val="1915063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r>
              <a:rPr lang="fr-FR" altLang="en-US" sz="1100" dirty="0"/>
              <a:t>La troisième perception erronée est que les bailleurs ne soutiennent pas la prestation de soins d'avortement. </a:t>
            </a:r>
          </a:p>
          <a:p>
            <a:pPr>
              <a:buFont typeface="Wingdings" panose="05000000000000000000" pitchFamily="2" charset="2"/>
              <a:buNone/>
            </a:pPr>
            <a:endParaRPr lang="en-US" altLang="en-US" sz="1100" dirty="0"/>
          </a:p>
          <a:p>
            <a:pPr>
              <a:buFont typeface="Wingdings" panose="05000000000000000000" pitchFamily="2" charset="2"/>
              <a:buNone/>
            </a:pPr>
            <a:r>
              <a:rPr lang="fr-FR" altLang="en-US" sz="1100" dirty="0"/>
              <a:t>Il est vrai que le gouvernement américain, un bailleur important d'aide humanitaire, ne finance pas les soins d'avortement et, bien sûr, la Global Gag Rule interdit aux organisations </a:t>
            </a:r>
            <a:r>
              <a:rPr lang="fr-FR" altLang="en-US" sz="1100" i="1" dirty="0"/>
              <a:t>étrangères</a:t>
            </a:r>
            <a:r>
              <a:rPr lang="fr-FR" altLang="en-US" sz="1100" dirty="0"/>
              <a:t> qui bénéficient de financement de l'USAID de travailler sur l'avortement, même avec des fonds provenant d'ailleurs. </a:t>
            </a:r>
          </a:p>
          <a:p>
            <a:pPr>
              <a:buFont typeface="Wingdings" panose="05000000000000000000" pitchFamily="2" charset="2"/>
              <a:buNone/>
            </a:pPr>
            <a:endParaRPr lang="en-US" altLang="en-US" sz="1100" dirty="0"/>
          </a:p>
          <a:p>
            <a:pPr>
              <a:buFont typeface="Wingdings" panose="05000000000000000000" pitchFamily="2" charset="2"/>
              <a:buNone/>
            </a:pPr>
            <a:r>
              <a:rPr lang="fr-FR" altLang="en-US" sz="1100" dirty="0"/>
              <a:t>Mais de nombreux bailleurs </a:t>
            </a:r>
            <a:r>
              <a:rPr lang="fr-FR" altLang="en-US" sz="1100" dirty="0">
                <a:solidFill>
                  <a:srgbClr val="FF0000"/>
                </a:solidFill>
              </a:rPr>
              <a:t>bilatéraux</a:t>
            </a:r>
            <a:r>
              <a:rPr lang="fr-FR" altLang="en-US" sz="1100" dirty="0"/>
              <a:t> et de types fondation financent eux les soins d'avortement sécurisé. La Norvège, la Suède, les Pays-Bas, le Royaume-Uni et le Canada sont des exemples.</a:t>
            </a:r>
          </a:p>
          <a:p>
            <a:pPr>
              <a:buFont typeface="Wingdings" panose="05000000000000000000" pitchFamily="2" charset="2"/>
              <a:buNone/>
            </a:pPr>
            <a:endParaRPr lang="en-US" altLang="en-US" sz="1100" dirty="0"/>
          </a:p>
          <a:p>
            <a:pPr>
              <a:buFont typeface="Wingdings" panose="05000000000000000000" pitchFamily="2" charset="2"/>
              <a:buNone/>
            </a:pPr>
            <a:r>
              <a:rPr lang="fr-FR" altLang="en-US" sz="1100" dirty="0"/>
              <a:t>Et il est important de noter que la </a:t>
            </a:r>
            <a:r>
              <a:rPr lang="fr-FR" altLang="en-US" sz="1100" i="1" dirty="0"/>
              <a:t>Global Gag Rule </a:t>
            </a:r>
            <a:r>
              <a:rPr lang="fr-FR" altLang="en-US" sz="1100" dirty="0"/>
              <a:t>ne s'applique pas au financement </a:t>
            </a:r>
            <a:r>
              <a:rPr lang="fr-FR" altLang="en-US" sz="1100" i="1" dirty="0"/>
              <a:t>humanitaire</a:t>
            </a:r>
            <a:r>
              <a:rPr lang="fr-FR" altLang="en-US" sz="1100" dirty="0"/>
              <a:t> états-uniens.</a:t>
            </a:r>
            <a:endParaRPr lang="en-US" altLang="en-US" sz="1100" b="1" i="1" dirty="0"/>
          </a:p>
          <a:p>
            <a:pPr lvl="1">
              <a:buFont typeface="Wingdings" panose="05000000000000000000" pitchFamily="2" charset="2"/>
              <a:buChar char="§"/>
            </a:pPr>
            <a:endParaRPr lang="en-US" altLang="en-US" dirty="0"/>
          </a:p>
          <a:p>
            <a:endParaRPr lang="en-US" dirty="0"/>
          </a:p>
        </p:txBody>
      </p:sp>
      <p:sp>
        <p:nvSpPr>
          <p:cNvPr id="4" name="Slide Number Placeholder 3"/>
          <p:cNvSpPr>
            <a:spLocks noGrp="1"/>
          </p:cNvSpPr>
          <p:nvPr>
            <p:ph type="sldNum" sz="quarter" idx="10"/>
          </p:nvPr>
        </p:nvSpPr>
        <p:spPr/>
        <p:txBody>
          <a:bodyPr/>
          <a:lstStyle/>
          <a:p>
            <a:fld id="{AC22E162-0A57-43B2-BD51-0D1E805B55DC}" type="slidenum">
              <a:rPr lang="fr-FR" smtClean="0"/>
              <a:t>6</a:t>
            </a:fld>
            <a:endParaRPr lang="en-US"/>
          </a:p>
        </p:txBody>
      </p:sp>
    </p:spTree>
    <p:extLst>
      <p:ext uri="{BB962C8B-B14F-4D97-AF65-F5344CB8AC3E}">
        <p14:creationId xmlns:p14="http://schemas.microsoft.com/office/powerpoint/2010/main" val="1036629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latin typeface="Calibri" pitchFamily="34" charset="0"/>
              </a:rPr>
              <a:t>Enfin, abordons la perception erronée que l'avortement est illégal dans nombreux contextes.   </a:t>
            </a:r>
          </a:p>
          <a:p>
            <a:endParaRPr lang="en-US" dirty="0">
              <a:latin typeface="Calibri" pitchFamily="34" charset="0"/>
            </a:endParaRPr>
          </a:p>
          <a:p>
            <a:r>
              <a:rPr lang="fr-FR" dirty="0">
                <a:latin typeface="Calibri" pitchFamily="34" charset="0"/>
              </a:rPr>
              <a:t>Seuls 5 pays interdisent complètement l'avortement : la République dominicaine, le Salvador, Malte, le Nicaragua et le Vatican.</a:t>
            </a:r>
          </a:p>
          <a:p>
            <a:br>
              <a:rPr lang="fr-FR" dirty="0">
                <a:latin typeface="Calibri" pitchFamily="34" charset="0"/>
              </a:rPr>
            </a:br>
            <a:r>
              <a:rPr lang="fr-FR" dirty="0">
                <a:latin typeface="Calibri" pitchFamily="34" charset="0"/>
              </a:rPr>
              <a:t>Comme indiqué sur la diapositive, 99% de la population mondiale vit dans un pays où l'avortement sécurisé est autorisé dans certains cas.</a:t>
            </a:r>
          </a:p>
          <a:p>
            <a:endParaRPr lang="en-US" dirty="0">
              <a:latin typeface="Calibri" pitchFamily="34" charset="0"/>
            </a:endParaRPr>
          </a:p>
          <a:p>
            <a:r>
              <a:rPr lang="fr-FR" dirty="0">
                <a:latin typeface="Calibri" pitchFamily="34" charset="0"/>
              </a:rPr>
              <a:t>(</a:t>
            </a:r>
            <a:r>
              <a:rPr lang="fr-FR" b="1" dirty="0">
                <a:latin typeface="Calibri" pitchFamily="34" charset="0"/>
              </a:rPr>
              <a:t>Remarque :</a:t>
            </a:r>
            <a:r>
              <a:rPr lang="fr-FR" dirty="0">
                <a:latin typeface="Calibri" pitchFamily="34" charset="0"/>
              </a:rPr>
              <a:t> Ce tableau est cumulatif. Cela signifie que tous les pays qui sont listés sous « pour protéger la santé physique d'une femme » autorisent également l'avortement pour sauver la vie d'une femme, etc.)</a:t>
            </a:r>
          </a:p>
          <a:p>
            <a:endParaRPr lang="en-US" dirty="0">
              <a:latin typeface="Calibri" pitchFamily="34" charset="0"/>
            </a:endParaRPr>
          </a:p>
          <a:p>
            <a:r>
              <a:rPr lang="fr-FR" dirty="0">
                <a:latin typeface="Calibri" pitchFamily="34" charset="0"/>
              </a:rPr>
              <a:t>Il existe également de nombreux accords internationaux et régionaux, tels que ceux indiqués sur la diapositive, qui soutiennent l'impératif de fournir l'avortement sécurisé en situation de crise. </a:t>
            </a:r>
          </a:p>
          <a:p>
            <a:endParaRPr lang="en-US" dirty="0"/>
          </a:p>
          <a:p>
            <a:endParaRPr lang="en-US" dirty="0"/>
          </a:p>
        </p:txBody>
      </p:sp>
      <p:sp>
        <p:nvSpPr>
          <p:cNvPr id="4" name="Slide Number Placeholder 3"/>
          <p:cNvSpPr>
            <a:spLocks noGrp="1"/>
          </p:cNvSpPr>
          <p:nvPr>
            <p:ph type="sldNum" sz="quarter" idx="10"/>
          </p:nvPr>
        </p:nvSpPr>
        <p:spPr/>
        <p:txBody>
          <a:bodyPr/>
          <a:lstStyle/>
          <a:p>
            <a:fld id="{AC22E162-0A57-43B2-BD51-0D1E805B55DC}" type="slidenum">
              <a:rPr lang="fr-FR" smtClean="0"/>
              <a:t>7</a:t>
            </a:fld>
            <a:endParaRPr lang="en-US"/>
          </a:p>
        </p:txBody>
      </p:sp>
    </p:spTree>
    <p:extLst>
      <p:ext uri="{BB962C8B-B14F-4D97-AF65-F5344CB8AC3E}">
        <p14:creationId xmlns:p14="http://schemas.microsoft.com/office/powerpoint/2010/main" val="1567611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Voici une carte des lois sur l'avortement dans le monde pour vous donner une idée de ce à quoi ressemblent les lois de chaque pays à travers le monde. </a:t>
            </a:r>
          </a:p>
          <a:p>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 monde évolue rapidement et de plus en plus </a:t>
            </a:r>
            <a:r>
              <a:rPr lang="fr-FR" sz="1200" kern="1200" dirty="0" err="1">
                <a:solidFill>
                  <a:schemeClr val="tx1"/>
                </a:solidFill>
                <a:effectLst/>
                <a:latin typeface="+mn-lt"/>
                <a:ea typeface="+mn-ea"/>
                <a:cs typeface="+mn-cs"/>
              </a:rPr>
              <a:t>degouvernements</a:t>
            </a:r>
            <a:r>
              <a:rPr lang="fr-FR" sz="1200" kern="1200" dirty="0">
                <a:solidFill>
                  <a:schemeClr val="tx1"/>
                </a:solidFill>
                <a:effectLst/>
                <a:latin typeface="+mn-lt"/>
                <a:ea typeface="+mn-ea"/>
                <a:cs typeface="+mn-cs"/>
              </a:rPr>
              <a:t> modifient leurs lois pour élargir l'accès à l'avortement légal afin de répondre aux normes internationales en matière de droit de la personne. Depuis 1994, environ 40 pays ont assoupli leurs lois.</a:t>
            </a:r>
          </a:p>
          <a:p>
            <a:endParaRPr lang="en-US" dirty="0"/>
          </a:p>
          <a:p>
            <a:r>
              <a:rPr lang="fr-FR" dirty="0"/>
              <a:t>SOURCE : Center for Reproductive Rights : http://worldabortionlaws.com/ </a:t>
            </a:r>
          </a:p>
          <a:p>
            <a:endParaRPr lang="en-US" dirty="0"/>
          </a:p>
          <a:p>
            <a:r>
              <a:rPr lang="fr-FR" dirty="0"/>
              <a:t>Légende de la carte :</a:t>
            </a:r>
          </a:p>
          <a:p>
            <a:r>
              <a:rPr lang="fr-FR" dirty="0"/>
              <a:t>Rouge = avortement autorisé uniquement pour sauver la vie de la femme, ou bien complètement interdit</a:t>
            </a:r>
          </a:p>
          <a:p>
            <a:r>
              <a:rPr lang="fr-FR" dirty="0"/>
              <a:t>Orange = autorisé pour préserver la santé et sauver la vie</a:t>
            </a:r>
          </a:p>
          <a:p>
            <a:r>
              <a:rPr lang="fr-FR" dirty="0"/>
              <a:t>Jaune = autorisé pour préserver la santé et sauver la vie et pour des raisons économiques</a:t>
            </a:r>
          </a:p>
          <a:p>
            <a:r>
              <a:rPr lang="fr-FR" dirty="0"/>
              <a:t>Vert = disponible sans restriction quant aux raisons</a:t>
            </a:r>
          </a:p>
          <a:p>
            <a:r>
              <a:rPr lang="fr-FR" dirty="0"/>
              <a:t>Gris = non disponible</a:t>
            </a:r>
          </a:p>
        </p:txBody>
      </p:sp>
      <p:sp>
        <p:nvSpPr>
          <p:cNvPr id="4" name="Slide Number Placeholder 3"/>
          <p:cNvSpPr>
            <a:spLocks noGrp="1"/>
          </p:cNvSpPr>
          <p:nvPr>
            <p:ph type="sldNum" sz="quarter" idx="10"/>
          </p:nvPr>
        </p:nvSpPr>
        <p:spPr/>
        <p:txBody>
          <a:bodyPr/>
          <a:lstStyle/>
          <a:p>
            <a:fld id="{7AE28EF4-94BA-4D02-A23A-27808F77A05F}" type="slidenum">
              <a:rPr lang="fr-FR" smtClean="0"/>
              <a:t>8</a:t>
            </a:fld>
            <a:endParaRPr lang="en-US"/>
          </a:p>
        </p:txBody>
      </p:sp>
    </p:spTree>
    <p:extLst>
      <p:ext uri="{BB962C8B-B14F-4D97-AF65-F5344CB8AC3E}">
        <p14:creationId xmlns:p14="http://schemas.microsoft.com/office/powerpoint/2010/main" val="434039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100" dirty="0">
                <a:ea typeface="Calibri"/>
                <a:cs typeface="Times New Roman"/>
              </a:rPr>
              <a:t>Après examen, les raisons (ou les mythes) que les auteurs de l'Université Columbia ont identifiées ne sont tout simplement pas fondées :</a:t>
            </a:r>
          </a:p>
          <a:p>
            <a:pPr marL="685800" lvl="1" indent="-228600">
              <a:buFont typeface="+mj-lt"/>
              <a:buAutoNum type="arabicPeriod"/>
            </a:pPr>
            <a:r>
              <a:rPr lang="fr-FR" sz="1100" dirty="0">
                <a:ea typeface="Calibri"/>
                <a:cs typeface="Times New Roman"/>
              </a:rPr>
              <a:t>Le besoin en services d'avortement sécurisé pour réduire la mortalité et la morbidité maternelles est évident. </a:t>
            </a:r>
          </a:p>
          <a:p>
            <a:pPr marL="685800" lvl="1" indent="-228600">
              <a:buFont typeface="+mj-lt"/>
              <a:buAutoNum type="arabicPeriod"/>
            </a:pPr>
            <a:r>
              <a:rPr lang="fr-FR" sz="1100" dirty="0">
                <a:ea typeface="Calibri"/>
                <a:cs typeface="Times New Roman"/>
              </a:rPr>
              <a:t>Ces services peuvent être fournis en toute sécurité par des prestataires de niveau intermédiaire dans des centres de santé. </a:t>
            </a:r>
          </a:p>
          <a:p>
            <a:pPr marL="685800" lvl="1" indent="-228600">
              <a:buFont typeface="+mj-lt"/>
              <a:buAutoNum type="arabicPeriod"/>
            </a:pPr>
            <a:r>
              <a:rPr lang="fr-FR" sz="1100" dirty="0">
                <a:ea typeface="Calibri"/>
                <a:cs typeface="Times New Roman"/>
              </a:rPr>
              <a:t>Bien que le gouvernement américain ne finance pas d'activités en lien avec l'avortement, d'autres bailleurs, notamment de nombreux gouvernements européens et fondations privées, financent de telles activités.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100" dirty="0">
                <a:ea typeface="Calibri"/>
                <a:cs typeface="Times New Roman"/>
              </a:rPr>
              <a:t>L'avortement est autorisé dans certains cas partout à travers le monde, hormis cinq pays.</a:t>
            </a:r>
          </a:p>
          <a:p>
            <a:pPr marL="228600" indent="-228600">
              <a:buFont typeface="+mj-lt"/>
              <a:buAutoNum type="arabicPeriod"/>
            </a:pPr>
            <a:endParaRPr lang="en-US" sz="1100" dirty="0">
              <a:ea typeface="Calibri"/>
              <a:cs typeface="Times New Roman"/>
            </a:endParaRPr>
          </a:p>
          <a:p>
            <a:pPr>
              <a:spcAft>
                <a:spcPts val="600"/>
              </a:spcAft>
            </a:pPr>
            <a:r>
              <a:rPr lang="fr-FR" sz="1100" dirty="0">
                <a:ea typeface="Calibri"/>
                <a:cs typeface="Times New Roman"/>
              </a:rPr>
              <a:t>Il y a beaucoup plus à dire sur chacune de ces perceptions erronées. Et, bien sûr, les défis que représente la prestation de soins d'avortement sécurisé dans un contexte humanitaire sont bien réels. Cela peut être compliqué :</a:t>
            </a:r>
          </a:p>
          <a:p>
            <a:pPr marL="628650" lvl="1" indent="-171450">
              <a:spcAft>
                <a:spcPts val="600"/>
              </a:spcAft>
              <a:buFont typeface="Arial" panose="020B0604020202020204" pitchFamily="34" charset="0"/>
              <a:buChar char="•"/>
            </a:pPr>
            <a:r>
              <a:rPr lang="fr-FR" sz="1100" dirty="0">
                <a:ea typeface="Calibri"/>
                <a:cs typeface="Times New Roman"/>
              </a:rPr>
              <a:t>Par exemple, nous savons par le biais de nos partenaires de mise en oeuvre de programmes humanitaires que la stigmatisation autour de l'avortement existe à tous les niveaux au sein des organisations humanitaires, de la direction jusqu’à la prestation des services - c'est la raison pour laquelle Ipas a adapté ses formations de clarification des valeurs pour la transformation des attitudes (CVTA) pour être utilisées dans des contextes humanitaires, et a dispensé avec succès ces formations auprès de nos partenaires humanitaires. </a:t>
            </a:r>
          </a:p>
          <a:p>
            <a:pPr marL="628650" lvl="1" indent="-171450">
              <a:spcAft>
                <a:spcPts val="600"/>
              </a:spcAft>
              <a:buFont typeface="Arial" panose="020B0604020202020204" pitchFamily="34" charset="0"/>
              <a:buChar char="•"/>
            </a:pPr>
            <a:r>
              <a:rPr lang="fr-FR" sz="1100" dirty="0">
                <a:ea typeface="Calibri"/>
                <a:cs typeface="Times New Roman"/>
              </a:rPr>
              <a:t>Et nous savons qu'il y a un manque cruel de prestataires formés et que les modèles actuels de formation sur l'avortement sécurisé ne sont pas applicables dans la phase aiguë d'une crise. Mais les modèles de formation peuvent être adaptés pour être plus réactifs, et l'ont été par le passé.</a:t>
            </a:r>
          </a:p>
          <a:p>
            <a:pPr marL="628650" lvl="1" indent="-171450">
              <a:spcAft>
                <a:spcPts val="600"/>
              </a:spcAft>
              <a:buFont typeface="Arial" panose="020B0604020202020204" pitchFamily="34" charset="0"/>
              <a:buChar char="•"/>
            </a:pPr>
            <a:r>
              <a:rPr lang="fr-FR" sz="1100" dirty="0">
                <a:ea typeface="Calibri"/>
                <a:cs typeface="Times New Roman"/>
              </a:rPr>
              <a:t>Il existe également un manque criant de données probantes sur la SDSR, en particulier l'avortement, dans les contextes humanitaires, sur lesquelles baser l'élaboration de programmes. </a:t>
            </a:r>
          </a:p>
          <a:p>
            <a:pPr marL="1085850" lvl="2" indent="-171450">
              <a:spcAft>
                <a:spcPts val="600"/>
              </a:spcAft>
              <a:buFont typeface="Arial" panose="020B0604020202020204" pitchFamily="34" charset="0"/>
              <a:buChar char="•"/>
            </a:pPr>
            <a:r>
              <a:rPr lang="fr-FR" sz="1100" dirty="0">
                <a:ea typeface="Calibri"/>
                <a:cs typeface="Times New Roman"/>
              </a:rPr>
              <a:t>Cependant, inutile de faire des recherches pour savoir que les femmes en camps de réfugiés courent un risque accru de violences sexuelles et de grossesses non désirées, que les CLAR fonctionnent et que les soins d'avortement sécurisés sauvent des vies. Nous devons commencer à travailler et à développer une base de données probantes.</a:t>
            </a:r>
          </a:p>
          <a:p>
            <a:pPr>
              <a:spcAft>
                <a:spcPts val="600"/>
              </a:spcAft>
            </a:pPr>
            <a:endParaRPr lang="en-US" sz="1100" dirty="0">
              <a:ea typeface="Calibri"/>
              <a:cs typeface="Times New Roman"/>
            </a:endParaRPr>
          </a:p>
          <a:p>
            <a:pPr>
              <a:spcAft>
                <a:spcPts val="600"/>
              </a:spcAft>
            </a:pPr>
            <a:r>
              <a:rPr lang="fr-FR" sz="1100" dirty="0">
                <a:ea typeface="Calibri"/>
                <a:cs typeface="Times New Roman"/>
              </a:rPr>
              <a:t>Donc, oui, en effet c'est compliqué, mais ce n'est pas SI compliqué !</a:t>
            </a:r>
          </a:p>
        </p:txBody>
      </p:sp>
      <p:sp>
        <p:nvSpPr>
          <p:cNvPr id="4" name="Slide Number Placeholder 3"/>
          <p:cNvSpPr>
            <a:spLocks noGrp="1"/>
          </p:cNvSpPr>
          <p:nvPr>
            <p:ph type="sldNum" sz="quarter" idx="10"/>
          </p:nvPr>
        </p:nvSpPr>
        <p:spPr/>
        <p:txBody>
          <a:bodyPr/>
          <a:lstStyle/>
          <a:p>
            <a:fld id="{7AE28EF4-94BA-4D02-A23A-27808F77A05F}" type="slidenum">
              <a:rPr lang="fr-FR" smtClean="0"/>
              <a:t>9</a:t>
            </a:fld>
            <a:endParaRPr lang="en-US"/>
          </a:p>
        </p:txBody>
      </p:sp>
    </p:spTree>
    <p:extLst>
      <p:ext uri="{BB962C8B-B14F-4D97-AF65-F5344CB8AC3E}">
        <p14:creationId xmlns:p14="http://schemas.microsoft.com/office/powerpoint/2010/main" val="894584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11"/>
              </a:spcAft>
            </a:pPr>
            <a:r>
              <a:rPr lang="fr-FR" dirty="0">
                <a:ea typeface="Calibri"/>
                <a:cs typeface="Times New Roman"/>
              </a:rPr>
              <a:t>Donc il reste une question : pourquoi n'offrons-nous pas l'option de l'avortement sécurisé, au moins aux femmes qui tombent enceintes après un viol dans un contexte de crise ?  Qu'est-ce que chacun d'entre nous peut faire au sein de son organisation ?</a:t>
            </a:r>
          </a:p>
          <a:p>
            <a:pPr>
              <a:lnSpc>
                <a:spcPct val="115000"/>
              </a:lnSpc>
              <a:spcAft>
                <a:spcPts val="1011"/>
              </a:spcAft>
            </a:pPr>
            <a:endParaRPr lang="en-US" sz="1400" dirty="0">
              <a:latin typeface="Times"/>
              <a:ea typeface="Times"/>
              <a:cs typeface="Times New Roman"/>
            </a:endParaRPr>
          </a:p>
          <a:p>
            <a:pPr marL="171450" indent="-171450">
              <a:lnSpc>
                <a:spcPct val="115000"/>
              </a:lnSpc>
              <a:spcAft>
                <a:spcPts val="1011"/>
              </a:spcAft>
              <a:buFont typeface="Arial" panose="020B0604020202020204" pitchFamily="34" charset="0"/>
              <a:buChar char="•"/>
            </a:pPr>
            <a:r>
              <a:rPr lang="fr-FR" dirty="0">
                <a:ea typeface="Calibri"/>
                <a:cs typeface="Times New Roman"/>
              </a:rPr>
              <a:t>Tout d'abord, discutez de cela avec vos collègues. Quelles raisons sont avancées pour limiter l'implication de votre organisation dans l'avortement sécurisé ? Une fois que vous avez utilisé des faits pour aller au-delà des raisons de base dont nous venons de discuter, vous pouvez explorer d'autres raisons qui influencent la politique de votre organisation. Souvent, un bon point de départ est de discuter de l'importance d'offrir des soins d'avortement sécurisé aux victimes de viol.</a:t>
            </a:r>
            <a:br>
              <a:rPr lang="fr-FR" dirty="0">
                <a:ea typeface="Calibri"/>
                <a:cs typeface="Times New Roman"/>
              </a:rPr>
            </a:br>
            <a:endParaRPr lang="en-US" sz="1400" dirty="0">
              <a:latin typeface="Times"/>
              <a:ea typeface="Times"/>
              <a:cs typeface="Times New Roman"/>
            </a:endParaRPr>
          </a:p>
          <a:p>
            <a:pPr marL="171450" indent="-171450">
              <a:lnSpc>
                <a:spcPct val="115000"/>
              </a:lnSpc>
              <a:spcAft>
                <a:spcPts val="1011"/>
              </a:spcAft>
              <a:buFont typeface="Arial" panose="020B0604020202020204" pitchFamily="34" charset="0"/>
              <a:buChar char="•"/>
            </a:pPr>
            <a:r>
              <a:rPr lang="fr-FR" dirty="0">
                <a:ea typeface="Calibri"/>
                <a:cs typeface="Times New Roman"/>
              </a:rPr>
              <a:t>Ensuite, promouvoir des termes justes pour parler de l'avortement. Ne qualifions pas l'avortement d'illégal. Il ne l'est presque jamais. Il peut être restreint, mais cela signifie qu'il est autorisé dans certains cas. Ceci élargit nos options pour fournir ce service nécessaire.  </a:t>
            </a:r>
            <a:br>
              <a:rPr lang="fr-FR" dirty="0">
                <a:ea typeface="Calibri"/>
                <a:cs typeface="Times New Roman"/>
              </a:rPr>
            </a:br>
            <a:endParaRPr lang="en-US" sz="1400" dirty="0">
              <a:latin typeface="Times"/>
              <a:ea typeface="Times"/>
              <a:cs typeface="Times New Roman"/>
            </a:endParaRPr>
          </a:p>
          <a:p>
            <a:pPr marL="171450" indent="-171450">
              <a:lnSpc>
                <a:spcPct val="115000"/>
              </a:lnSpc>
              <a:spcAft>
                <a:spcPts val="1011"/>
              </a:spcAft>
              <a:buFont typeface="Arial" panose="020B0604020202020204" pitchFamily="34" charset="0"/>
              <a:buChar char="•"/>
            </a:pPr>
            <a:r>
              <a:rPr lang="fr-FR" dirty="0">
                <a:ea typeface="Calibri"/>
                <a:cs typeface="Times New Roman"/>
              </a:rPr>
              <a:t>Troisièmement, utilisez des fonds publics autres que ceux du gouvernement des États-Unis pour développer vos programmes d'avortement sécurisé, au moins pour les femmes qui tombent enceintes après un viol dans un contexte de crise. </a:t>
            </a:r>
            <a:br>
              <a:rPr lang="fr-FR" dirty="0">
                <a:ea typeface="Calibri"/>
                <a:cs typeface="Times New Roman"/>
              </a:rPr>
            </a:br>
            <a:r>
              <a:rPr lang="fr-FR" dirty="0">
                <a:ea typeface="Calibri"/>
                <a:cs typeface="Times New Roman"/>
              </a:rPr>
              <a:t> </a:t>
            </a:r>
            <a:endParaRPr lang="en-US" sz="1400" dirty="0">
              <a:latin typeface="Times"/>
              <a:ea typeface="Times"/>
              <a:cs typeface="Times New Roman"/>
            </a:endParaRPr>
          </a:p>
          <a:p>
            <a:pPr marL="171450" indent="-171450">
              <a:lnSpc>
                <a:spcPct val="115000"/>
              </a:lnSpc>
              <a:spcAft>
                <a:spcPts val="1011"/>
              </a:spcAft>
              <a:buFont typeface="Arial" panose="020B0604020202020204" pitchFamily="34" charset="0"/>
              <a:buChar char="•"/>
            </a:pPr>
            <a:r>
              <a:rPr lang="fr-FR" dirty="0">
                <a:ea typeface="Calibri"/>
                <a:cs typeface="Times New Roman"/>
              </a:rPr>
              <a:t>Enfin, vous ferez avancer la santé et les droits de la personne quand vous améliorerez vos services pour inclure l'avortement sécurisé dans les nombreux endroits et pour les nombreux cas où il peut être réalisé. Ceci constituera une avancée considérable pour les femmes et leur communauté.</a:t>
            </a:r>
            <a:endParaRPr lang="en-US" sz="1400" dirty="0">
              <a:latin typeface="Times"/>
              <a:ea typeface="Times"/>
              <a:cs typeface="Times New Roman"/>
            </a:endParaRP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7AE28EF4-94BA-4D02-A23A-27808F77A05F}" type="slidenum">
              <a:rPr lang="fr-FR" smtClean="0"/>
              <a:t>10</a:t>
            </a:fld>
            <a:endParaRPr lang="en-US"/>
          </a:p>
        </p:txBody>
      </p:sp>
    </p:spTree>
    <p:extLst>
      <p:ext uri="{BB962C8B-B14F-4D97-AF65-F5344CB8AC3E}">
        <p14:creationId xmlns:p14="http://schemas.microsoft.com/office/powerpoint/2010/main" val="2339161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bg>
      <p:bgPr>
        <a:blipFill>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4962178"/>
            <a:ext cx="17088486" cy="1384995"/>
          </a:xfrm>
          <a:prstGeom prst="rect">
            <a:avLst/>
          </a:prstGeom>
        </p:spPr>
        <p:txBody>
          <a:bodyPr wrap="square" lIns="0" tIns="0" rIns="0" bIns="0" anchor="b">
            <a:spAutoFit/>
          </a:bodyPr>
          <a:lstStyle>
            <a:lvl1pPr algn="ctr">
              <a:defRPr sz="9000">
                <a:solidFill>
                  <a:schemeClr val="bg1"/>
                </a:solidFill>
              </a:defRPr>
            </a:lvl1pPr>
          </a:lstStyle>
          <a:p>
            <a:endParaRPr dirty="0"/>
          </a:p>
        </p:txBody>
      </p:sp>
      <p:sp>
        <p:nvSpPr>
          <p:cNvPr id="3" name="Holder 3"/>
          <p:cNvSpPr>
            <a:spLocks noGrp="1"/>
          </p:cNvSpPr>
          <p:nvPr>
            <p:ph type="subTitle" idx="4"/>
          </p:nvPr>
        </p:nvSpPr>
        <p:spPr>
          <a:xfrm>
            <a:off x="3015615" y="7254875"/>
            <a:ext cx="14072870" cy="553998"/>
          </a:xfrm>
          <a:prstGeom prst="rect">
            <a:avLst/>
          </a:prstGeom>
        </p:spPr>
        <p:txBody>
          <a:bodyPr wrap="square" lIns="0" tIns="0" rIns="0" bIns="0">
            <a:spAutoFit/>
          </a:bodyPr>
          <a:lstStyle>
            <a:lvl1pPr algn="ctr">
              <a:defRPr sz="3600">
                <a:solidFill>
                  <a:schemeClr val="bg1"/>
                </a:solidFill>
                <a:latin typeface="Helvetica" charset="0"/>
                <a:ea typeface="Helvetica" charset="0"/>
                <a:cs typeface="Helvetica" charset="0"/>
              </a:defRPr>
            </a:lvl1pPr>
          </a:lstStyle>
          <a:p>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94650" y="1009455"/>
            <a:ext cx="4114800" cy="2108200"/>
          </a:xfrm>
          <a:prstGeom prst="rect">
            <a:avLst/>
          </a:prstGeom>
        </p:spPr>
      </p:pic>
      <p:cxnSp>
        <p:nvCxnSpPr>
          <p:cNvPr id="9" name="Straight Connector 8"/>
          <p:cNvCxnSpPr/>
          <p:nvPr userDrawn="1"/>
        </p:nvCxnSpPr>
        <p:spPr>
          <a:xfrm>
            <a:off x="7994650" y="6721475"/>
            <a:ext cx="4114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e Three">
    <p:spTree>
      <p:nvGrpSpPr>
        <p:cNvPr id="1" name=""/>
        <p:cNvGrpSpPr/>
        <p:nvPr/>
      </p:nvGrpSpPr>
      <p:grpSpPr>
        <a:xfrm>
          <a:off x="0" y="0"/>
          <a:ext cx="0" cy="0"/>
          <a:chOff x="0" y="0"/>
          <a:chExt cx="0" cy="0"/>
        </a:xfrm>
      </p:grpSpPr>
      <p:cxnSp>
        <p:nvCxnSpPr>
          <p:cNvPr id="18" name="Straight Connector 17"/>
          <p:cNvCxnSpPr/>
          <p:nvPr userDrawn="1"/>
        </p:nvCxnSpPr>
        <p:spPr>
          <a:xfrm>
            <a:off x="2133600" y="3825875"/>
            <a:ext cx="27432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8680450" y="3825875"/>
            <a:ext cx="27432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Text Placeholder 13"/>
          <p:cNvSpPr>
            <a:spLocks noGrp="1"/>
          </p:cNvSpPr>
          <p:nvPr>
            <p:ph type="body" sz="quarter" idx="10"/>
          </p:nvPr>
        </p:nvSpPr>
        <p:spPr>
          <a:xfrm>
            <a:off x="762000" y="4206875"/>
            <a:ext cx="5486400" cy="3810000"/>
          </a:xfrm>
        </p:spPr>
        <p:txBody>
          <a:bodyPr/>
          <a:lstStyle>
            <a:lvl1pPr algn="ctr">
              <a:defRPr sz="4800">
                <a:latin typeface="Helvetica" charset="0"/>
                <a:ea typeface="Helvetica" charset="0"/>
                <a:cs typeface="Helvetica" charset="0"/>
              </a:defRPr>
            </a:lvl1pPr>
          </a:lstStyle>
          <a:p>
            <a:pPr lvl="0"/>
            <a:r>
              <a:rPr lang="en-US" dirty="0"/>
              <a:t>Click to edit Master text styles</a:t>
            </a:r>
          </a:p>
        </p:txBody>
      </p:sp>
      <p:sp>
        <p:nvSpPr>
          <p:cNvPr id="21" name="Text Placeholder 13"/>
          <p:cNvSpPr>
            <a:spLocks noGrp="1"/>
          </p:cNvSpPr>
          <p:nvPr>
            <p:ph type="body" sz="quarter" idx="11"/>
          </p:nvPr>
        </p:nvSpPr>
        <p:spPr>
          <a:xfrm>
            <a:off x="7308850" y="4222131"/>
            <a:ext cx="5486400" cy="3794744"/>
          </a:xfrm>
        </p:spPr>
        <p:txBody>
          <a:bodyPr/>
          <a:lstStyle>
            <a:lvl1pPr algn="ctr">
              <a:defRPr sz="4800">
                <a:latin typeface="Helvetica" charset="0"/>
                <a:ea typeface="Helvetica" charset="0"/>
                <a:cs typeface="Helvetica" charset="0"/>
              </a:defRPr>
            </a:lvl1pPr>
          </a:lstStyle>
          <a:p>
            <a:pPr lvl="0"/>
            <a:r>
              <a:rPr lang="en-US" dirty="0"/>
              <a:t>Click to edit Master text styles</a:t>
            </a:r>
          </a:p>
        </p:txBody>
      </p:sp>
      <p:cxnSp>
        <p:nvCxnSpPr>
          <p:cNvPr id="22" name="Straight Connector 21"/>
          <p:cNvCxnSpPr/>
          <p:nvPr userDrawn="1"/>
        </p:nvCxnSpPr>
        <p:spPr>
          <a:xfrm>
            <a:off x="15233650" y="3825875"/>
            <a:ext cx="27432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 Placeholder 13"/>
          <p:cNvSpPr>
            <a:spLocks noGrp="1"/>
          </p:cNvSpPr>
          <p:nvPr>
            <p:ph type="body" sz="quarter" idx="12"/>
          </p:nvPr>
        </p:nvSpPr>
        <p:spPr>
          <a:xfrm>
            <a:off x="13862050" y="4222131"/>
            <a:ext cx="5486400" cy="3794744"/>
          </a:xfrm>
        </p:spPr>
        <p:txBody>
          <a:bodyPr/>
          <a:lstStyle>
            <a:lvl1pPr algn="ctr">
              <a:defRPr sz="4800">
                <a:latin typeface="Helvetica" charset="0"/>
                <a:ea typeface="Helvetica" charset="0"/>
                <a:cs typeface="Helvetica" charset="0"/>
              </a:defRPr>
            </a:lvl1pPr>
          </a:lstStyle>
          <a:p>
            <a:pPr lvl="0"/>
            <a:r>
              <a:rPr lang="en-US" dirty="0"/>
              <a:t>Click to edit Master text styles</a:t>
            </a:r>
          </a:p>
        </p:txBody>
      </p:sp>
      <p:sp>
        <p:nvSpPr>
          <p:cNvPr id="24" name="Text Placeholder 13"/>
          <p:cNvSpPr>
            <a:spLocks noGrp="1"/>
          </p:cNvSpPr>
          <p:nvPr>
            <p:ph type="body" sz="quarter" idx="16"/>
          </p:nvPr>
        </p:nvSpPr>
        <p:spPr>
          <a:xfrm>
            <a:off x="762000" y="1213629"/>
            <a:ext cx="5486400" cy="2215991"/>
          </a:xfrm>
        </p:spPr>
        <p:txBody>
          <a:bodyPr anchor="b"/>
          <a:lstStyle>
            <a:lvl1pPr algn="ctr">
              <a:defRPr sz="4800" b="1" cap="all" baseline="0">
                <a:solidFill>
                  <a:schemeClr val="accent1"/>
                </a:solidFill>
                <a:latin typeface="Helvetica" charset="0"/>
                <a:ea typeface="Helvetica" charset="0"/>
                <a:cs typeface="Helvetica" charset="0"/>
              </a:defRPr>
            </a:lvl1pPr>
          </a:lstStyle>
          <a:p>
            <a:pPr lvl="0"/>
            <a:r>
              <a:rPr lang="en-US" dirty="0"/>
              <a:t>Click to edit Master text styles</a:t>
            </a:r>
          </a:p>
        </p:txBody>
      </p:sp>
      <p:sp>
        <p:nvSpPr>
          <p:cNvPr id="25" name="Text Placeholder 13"/>
          <p:cNvSpPr>
            <a:spLocks noGrp="1"/>
          </p:cNvSpPr>
          <p:nvPr>
            <p:ph type="body" sz="quarter" idx="17"/>
          </p:nvPr>
        </p:nvSpPr>
        <p:spPr>
          <a:xfrm>
            <a:off x="7308850" y="1228885"/>
            <a:ext cx="5486400" cy="2215991"/>
          </a:xfrm>
        </p:spPr>
        <p:txBody>
          <a:bodyPr anchor="b"/>
          <a:lstStyle>
            <a:lvl1pPr algn="ctr">
              <a:defRPr sz="4800" b="1" cap="all" baseline="0">
                <a:solidFill>
                  <a:schemeClr val="accent4"/>
                </a:solidFill>
                <a:latin typeface="Helvetica" charset="0"/>
                <a:ea typeface="Helvetica" charset="0"/>
                <a:cs typeface="Helvetica" charset="0"/>
              </a:defRPr>
            </a:lvl1pPr>
          </a:lstStyle>
          <a:p>
            <a:pPr lvl="0"/>
            <a:r>
              <a:rPr lang="en-US" dirty="0"/>
              <a:t>Click to edit Master text styles</a:t>
            </a:r>
          </a:p>
        </p:txBody>
      </p:sp>
      <p:sp>
        <p:nvSpPr>
          <p:cNvPr id="26" name="Text Placeholder 13"/>
          <p:cNvSpPr>
            <a:spLocks noGrp="1"/>
          </p:cNvSpPr>
          <p:nvPr>
            <p:ph type="body" sz="quarter" idx="18"/>
          </p:nvPr>
        </p:nvSpPr>
        <p:spPr>
          <a:xfrm>
            <a:off x="13862050" y="1228885"/>
            <a:ext cx="5486400" cy="2215991"/>
          </a:xfrm>
        </p:spPr>
        <p:txBody>
          <a:bodyPr anchor="b"/>
          <a:lstStyle>
            <a:lvl1pPr algn="ctr">
              <a:defRPr sz="4800" b="1" cap="all" baseline="0">
                <a:solidFill>
                  <a:schemeClr val="tx2"/>
                </a:solidFill>
                <a:latin typeface="Helvetica" charset="0"/>
                <a:ea typeface="Helvetica" charset="0"/>
                <a:cs typeface="Helvetica" charset="0"/>
              </a:defRPr>
            </a:lvl1pPr>
          </a:lstStyle>
          <a:p>
            <a:pPr lvl="0"/>
            <a:r>
              <a:rPr lang="en-US" dirty="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ull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8050" y="854075"/>
            <a:ext cx="1024128" cy="682752"/>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976850" y="9693275"/>
            <a:ext cx="1024128" cy="682752"/>
          </a:xfrm>
          <a:prstGeom prst="rect">
            <a:avLst/>
          </a:prstGeom>
        </p:spPr>
      </p:pic>
      <p:sp>
        <p:nvSpPr>
          <p:cNvPr id="9" name="Text Placeholder 8"/>
          <p:cNvSpPr>
            <a:spLocks noGrp="1"/>
          </p:cNvSpPr>
          <p:nvPr>
            <p:ph type="body" sz="quarter" idx="10" hasCustomPrompt="1"/>
          </p:nvPr>
        </p:nvSpPr>
        <p:spPr>
          <a:xfrm>
            <a:off x="2393950" y="1536827"/>
            <a:ext cx="15316200" cy="8156447"/>
          </a:xfrm>
          <a:ln>
            <a:noFill/>
          </a:ln>
        </p:spPr>
        <p:txBody>
          <a:bodyPr anchor="ctr"/>
          <a:lstStyle>
            <a:lvl1pPr algn="ctr">
              <a:defRPr sz="7200" b="0" baseline="0">
                <a:solidFill>
                  <a:schemeClr val="bg1"/>
                </a:solidFill>
                <a:latin typeface="Helvetica" charset="0"/>
                <a:ea typeface="Helvetica" charset="0"/>
                <a:cs typeface="Helvetica" charset="0"/>
              </a:defRPr>
            </a:lvl1pPr>
            <a:lvl2pPr algn="ctr">
              <a:defRPr sz="4800">
                <a:solidFill>
                  <a:schemeClr val="bg1"/>
                </a:solidFill>
                <a:latin typeface="Helvetica" charset="0"/>
                <a:ea typeface="Helvetica" charset="0"/>
                <a:cs typeface="Helvetica" charset="0"/>
              </a:defRPr>
            </a:lvl2pPr>
            <a:lvl3pPr algn="ctr">
              <a:defRPr sz="4800">
                <a:solidFill>
                  <a:schemeClr val="bg1"/>
                </a:solidFill>
                <a:latin typeface="Helvetica" charset="0"/>
                <a:ea typeface="Helvetica" charset="0"/>
                <a:cs typeface="Helvetica" charset="0"/>
              </a:defRPr>
            </a:lvl3pPr>
            <a:lvl4pPr algn="ctr">
              <a:defRPr sz="4800">
                <a:solidFill>
                  <a:schemeClr val="bg1"/>
                </a:solidFill>
                <a:latin typeface="Helvetica" charset="0"/>
                <a:ea typeface="Helvetica" charset="0"/>
                <a:cs typeface="Helvetica" charset="0"/>
              </a:defRPr>
            </a:lvl4pPr>
            <a:lvl5pPr algn="ctr">
              <a:defRPr sz="4800">
                <a:solidFill>
                  <a:schemeClr val="bg1"/>
                </a:solidFill>
                <a:latin typeface="Helvetica" charset="0"/>
                <a:ea typeface="Helvetica" charset="0"/>
                <a:cs typeface="Helvetica" charset="0"/>
              </a:defRPr>
            </a:lvl5pPr>
          </a:lstStyle>
          <a:p>
            <a:pPr lvl="0"/>
            <a:r>
              <a:rPr lang="en-US" dirty="0"/>
              <a:t>Quote placeholder, align to the center and middle</a:t>
            </a:r>
          </a:p>
        </p:txBody>
      </p:sp>
    </p:spTree>
    <p:extLst>
      <p:ext uri="{BB962C8B-B14F-4D97-AF65-F5344CB8AC3E}">
        <p14:creationId xmlns:p14="http://schemas.microsoft.com/office/powerpoint/2010/main" val="750597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screen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20104100" cy="11309350"/>
          </a:xfrm>
        </p:spPr>
        <p:txBody>
          <a:bodyPr/>
          <a:lstStyle/>
          <a:p>
            <a:endParaRPr lang="en-US"/>
          </a:p>
        </p:txBody>
      </p:sp>
    </p:spTree>
    <p:extLst>
      <p:ext uri="{BB962C8B-B14F-4D97-AF65-F5344CB8AC3E}">
        <p14:creationId xmlns:p14="http://schemas.microsoft.com/office/powerpoint/2010/main" val="1289335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2393950" y="2835275"/>
            <a:ext cx="15316200" cy="1477328"/>
          </a:xfrm>
          <a:ln>
            <a:noFill/>
          </a:ln>
        </p:spPr>
        <p:txBody>
          <a:bodyPr anchor="ctr"/>
          <a:lstStyle>
            <a:lvl1pPr algn="ctr">
              <a:defRPr sz="9600" b="0" baseline="0">
                <a:solidFill>
                  <a:schemeClr val="bg1"/>
                </a:solidFill>
                <a:latin typeface="Helvetica" charset="0"/>
                <a:ea typeface="Helvetica" charset="0"/>
                <a:cs typeface="Helvetica" charset="0"/>
              </a:defRPr>
            </a:lvl1pPr>
            <a:lvl2pPr algn="ctr">
              <a:defRPr sz="4800">
                <a:solidFill>
                  <a:schemeClr val="bg1"/>
                </a:solidFill>
                <a:latin typeface="Helvetica" charset="0"/>
                <a:ea typeface="Helvetica" charset="0"/>
                <a:cs typeface="Helvetica" charset="0"/>
              </a:defRPr>
            </a:lvl2pPr>
            <a:lvl3pPr algn="ctr">
              <a:defRPr sz="4800">
                <a:solidFill>
                  <a:schemeClr val="bg1"/>
                </a:solidFill>
                <a:latin typeface="Helvetica" charset="0"/>
                <a:ea typeface="Helvetica" charset="0"/>
                <a:cs typeface="Helvetica" charset="0"/>
              </a:defRPr>
            </a:lvl3pPr>
            <a:lvl4pPr algn="ctr">
              <a:defRPr sz="4800">
                <a:solidFill>
                  <a:schemeClr val="bg1"/>
                </a:solidFill>
                <a:latin typeface="Helvetica" charset="0"/>
                <a:ea typeface="Helvetica" charset="0"/>
                <a:cs typeface="Helvetica" charset="0"/>
              </a:defRPr>
            </a:lvl4pPr>
            <a:lvl5pPr algn="ctr">
              <a:defRPr sz="4800">
                <a:solidFill>
                  <a:schemeClr val="bg1"/>
                </a:solidFill>
                <a:latin typeface="Helvetica" charset="0"/>
                <a:ea typeface="Helvetica" charset="0"/>
                <a:cs typeface="Helvetica" charset="0"/>
              </a:defRPr>
            </a:lvl5pPr>
          </a:lstStyle>
          <a:p>
            <a:pPr lvl="0"/>
            <a:r>
              <a:rPr lang="en-US" dirty="0"/>
              <a:t>Thank you!</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13501" y="8550275"/>
            <a:ext cx="2677098" cy="1371600"/>
          </a:xfrm>
          <a:prstGeom prst="rect">
            <a:avLst/>
          </a:prstGeom>
        </p:spPr>
      </p:pic>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962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b="30460"/>
          <a:stretch/>
        </p:blipFill>
        <p:spPr>
          <a:xfrm>
            <a:off x="0" y="0"/>
            <a:ext cx="20111654" cy="7864475"/>
          </a:xfrm>
          <a:prstGeom prst="rect">
            <a:avLst/>
          </a:prstGeom>
        </p:spPr>
      </p:pic>
      <p:sp>
        <p:nvSpPr>
          <p:cNvPr id="7" name="Holder 2"/>
          <p:cNvSpPr>
            <a:spLocks noGrp="1"/>
          </p:cNvSpPr>
          <p:nvPr>
            <p:ph type="ctrTitle" hasCustomPrompt="1"/>
          </p:nvPr>
        </p:nvSpPr>
        <p:spPr>
          <a:xfrm>
            <a:off x="1289050" y="8397875"/>
            <a:ext cx="17088486" cy="1107996"/>
          </a:xfrm>
          <a:prstGeom prst="rect">
            <a:avLst/>
          </a:prstGeom>
        </p:spPr>
        <p:txBody>
          <a:bodyPr wrap="square" lIns="0" tIns="0" rIns="0" bIns="0" anchor="t">
            <a:spAutoFit/>
          </a:bodyPr>
          <a:lstStyle>
            <a:lvl1pPr algn="l">
              <a:defRPr sz="7200">
                <a:solidFill>
                  <a:schemeClr val="tx1"/>
                </a:solidFill>
              </a:defRPr>
            </a:lvl1pPr>
          </a:lstStyle>
          <a:p>
            <a:r>
              <a:rPr lang="en-US" dirty="0"/>
              <a:t>SECTION TITLE VERSION ONE</a:t>
            </a:r>
          </a:p>
        </p:txBody>
      </p:sp>
    </p:spTree>
    <p:extLst>
      <p:ext uri="{BB962C8B-B14F-4D97-AF65-F5344CB8AC3E}">
        <p14:creationId xmlns:p14="http://schemas.microsoft.com/office/powerpoint/2010/main" val="530511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with photo">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49981"/>
          <a:stretch/>
        </p:blipFill>
        <p:spPr>
          <a:xfrm>
            <a:off x="10052050" y="0"/>
            <a:ext cx="10059604" cy="11309350"/>
          </a:xfrm>
          <a:prstGeom prst="rect">
            <a:avLst/>
          </a:prstGeom>
        </p:spPr>
      </p:pic>
      <p:sp>
        <p:nvSpPr>
          <p:cNvPr id="7" name="Holder 2"/>
          <p:cNvSpPr>
            <a:spLocks noGrp="1"/>
          </p:cNvSpPr>
          <p:nvPr>
            <p:ph type="ctrTitle" hasCustomPrompt="1"/>
          </p:nvPr>
        </p:nvSpPr>
        <p:spPr>
          <a:xfrm>
            <a:off x="10433050" y="3992682"/>
            <a:ext cx="9296400" cy="3323987"/>
          </a:xfrm>
          <a:prstGeom prst="rect">
            <a:avLst/>
          </a:prstGeom>
        </p:spPr>
        <p:txBody>
          <a:bodyPr wrap="square" lIns="0" tIns="0" rIns="0" bIns="0" anchor="ctr">
            <a:spAutoFit/>
          </a:bodyPr>
          <a:lstStyle>
            <a:lvl1pPr algn="ctr">
              <a:defRPr sz="7200">
                <a:solidFill>
                  <a:schemeClr val="bg1"/>
                </a:solidFill>
              </a:defRPr>
            </a:lvl1pPr>
          </a:lstStyle>
          <a:p>
            <a:r>
              <a:rPr lang="en-US" dirty="0"/>
              <a:t>SECTION TITLE VERSION TWO:</a:t>
            </a:r>
            <a:br>
              <a:rPr lang="en-US" dirty="0"/>
            </a:br>
            <a:r>
              <a:rPr lang="en-US" dirty="0"/>
              <a:t>WITH PICTURE</a:t>
            </a:r>
          </a:p>
        </p:txBody>
      </p:sp>
      <p:sp>
        <p:nvSpPr>
          <p:cNvPr id="9" name="Picture Placeholder 8"/>
          <p:cNvSpPr>
            <a:spLocks noGrp="1"/>
          </p:cNvSpPr>
          <p:nvPr>
            <p:ph type="pic" sz="quarter" idx="10"/>
          </p:nvPr>
        </p:nvSpPr>
        <p:spPr>
          <a:xfrm>
            <a:off x="0" y="0"/>
            <a:ext cx="10052050" cy="11309350"/>
          </a:xfrm>
        </p:spPr>
        <p:txBody>
          <a:bodyPr/>
          <a:lstStyle/>
          <a:p>
            <a:endParaRPr lang="en-US"/>
          </a:p>
        </p:txBody>
      </p:sp>
    </p:spTree>
    <p:extLst>
      <p:ext uri="{BB962C8B-B14F-4D97-AF65-F5344CB8AC3E}">
        <p14:creationId xmlns:p14="http://schemas.microsoft.com/office/powerpoint/2010/main" val="1025921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Holder 2"/>
          <p:cNvSpPr>
            <a:spLocks noGrp="1"/>
          </p:cNvSpPr>
          <p:nvPr>
            <p:ph type="ctrTitle"/>
          </p:nvPr>
        </p:nvSpPr>
        <p:spPr>
          <a:xfrm>
            <a:off x="1507807" y="473075"/>
            <a:ext cx="17088486" cy="1384995"/>
          </a:xfrm>
          <a:prstGeom prst="rect">
            <a:avLst/>
          </a:prstGeom>
        </p:spPr>
        <p:txBody>
          <a:bodyPr wrap="square" lIns="0" tIns="0" rIns="0" bIns="0">
            <a:spAutoFit/>
          </a:bodyPr>
          <a:lstStyle>
            <a:lvl1pPr algn="ctr">
              <a:defRPr sz="9000">
                <a:solidFill>
                  <a:schemeClr val="tx1"/>
                </a:solidFill>
              </a:defRPr>
            </a:lvl1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3" name="object 2"/>
          <p:cNvSpPr/>
          <p:nvPr userDrawn="1"/>
        </p:nvSpPr>
        <p:spPr>
          <a:xfrm>
            <a:off x="0" y="0"/>
            <a:ext cx="20104099" cy="2588402"/>
          </a:xfrm>
          <a:prstGeom prst="rect">
            <a:avLst/>
          </a:prstGeom>
          <a:blipFill>
            <a:blip r:embed="rId2" cstate="print"/>
            <a:stretch>
              <a:fillRect/>
            </a:stretch>
          </a:blipFill>
        </p:spPr>
        <p:txBody>
          <a:bodyPr wrap="square" lIns="0" tIns="0" rIns="0" bIns="0" rtlCol="0"/>
          <a:lstStyle/>
          <a:p>
            <a:endParaRPr/>
          </a:p>
        </p:txBody>
      </p:sp>
      <p:sp>
        <p:nvSpPr>
          <p:cNvPr id="11" name="Content Placeholder 10"/>
          <p:cNvSpPr>
            <a:spLocks noGrp="1"/>
          </p:cNvSpPr>
          <p:nvPr>
            <p:ph sz="quarter" idx="10"/>
          </p:nvPr>
        </p:nvSpPr>
        <p:spPr>
          <a:xfrm>
            <a:off x="2736850" y="3201154"/>
            <a:ext cx="14630400" cy="7482721"/>
          </a:xfrm>
        </p:spPr>
        <p:txBody>
          <a:bodyPr/>
          <a:lstStyle>
            <a:lvl1pPr marL="0">
              <a:spcAft>
                <a:spcPts val="3600"/>
              </a:spcAft>
              <a:defRPr sz="4800">
                <a:latin typeface="Helvetica" charset="0"/>
                <a:ea typeface="Helvetica" charset="0"/>
                <a:cs typeface="Helvetica" charset="0"/>
              </a:defRPr>
            </a:lvl1pPr>
            <a:lvl2pPr marL="685800" indent="-685800">
              <a:spcAft>
                <a:spcPts val="3600"/>
              </a:spcAft>
              <a:buClr>
                <a:schemeClr val="accent2"/>
              </a:buClr>
              <a:buFont typeface="Arial" charset="0"/>
              <a:buChar char="•"/>
              <a:defRPr sz="4800">
                <a:latin typeface="Helvetica" charset="0"/>
                <a:ea typeface="Helvetica" charset="0"/>
                <a:cs typeface="Helvetica" charset="0"/>
              </a:defRPr>
            </a:lvl2pPr>
            <a:lvl3pPr marL="1371600" indent="-685800">
              <a:spcAft>
                <a:spcPts val="3600"/>
              </a:spcAft>
              <a:buClr>
                <a:schemeClr val="accent2"/>
              </a:buClr>
              <a:buFont typeface="Wingdings" charset="2"/>
              <a:buChar char="§"/>
              <a:defRPr sz="4800">
                <a:latin typeface="Helvetica" charset="0"/>
                <a:ea typeface="Helvetica" charset="0"/>
                <a:cs typeface="Helvetica" charset="0"/>
              </a:defRPr>
            </a:lvl3pPr>
            <a:lvl4pPr marL="0">
              <a:spcAft>
                <a:spcPts val="1200"/>
              </a:spcAft>
              <a:defRPr sz="4800">
                <a:latin typeface="Helvetica" charset="0"/>
                <a:ea typeface="Helvetica" charset="0"/>
                <a:cs typeface="Helvetica" charset="0"/>
              </a:defRPr>
            </a:lvl4pPr>
            <a:lvl5pPr marL="0">
              <a:spcAft>
                <a:spcPts val="1200"/>
              </a:spcAft>
              <a:defRPr sz="4800">
                <a:latin typeface="Helvetica" charset="0"/>
                <a:ea typeface="Helvetica" charset="0"/>
                <a:cs typeface="Helvetica" charset="0"/>
              </a:defRPr>
            </a:lvl5pPr>
          </a:lstStyle>
          <a:p>
            <a:pPr lvl="0"/>
            <a:r>
              <a:rPr lang="en-US" dirty="0"/>
              <a:t>Click to edit Master text styles</a:t>
            </a:r>
          </a:p>
          <a:p>
            <a:pPr lvl="1"/>
            <a:r>
              <a:rPr lang="en-US" dirty="0"/>
              <a:t>Second level</a:t>
            </a:r>
          </a:p>
          <a:p>
            <a:pPr lvl="2"/>
            <a:r>
              <a:rPr lang="en-US" dirty="0"/>
              <a:t>Third level</a:t>
            </a:r>
          </a:p>
        </p:txBody>
      </p:sp>
      <p:sp>
        <p:nvSpPr>
          <p:cNvPr id="12" name="Holder 2"/>
          <p:cNvSpPr>
            <a:spLocks noGrp="1"/>
          </p:cNvSpPr>
          <p:nvPr>
            <p:ph type="ctrTitle" hasCustomPrompt="1"/>
          </p:nvPr>
        </p:nvSpPr>
        <p:spPr>
          <a:xfrm>
            <a:off x="2736850" y="736679"/>
            <a:ext cx="14630400" cy="1107996"/>
          </a:xfrm>
          <a:prstGeom prst="rect">
            <a:avLst/>
          </a:prstGeom>
        </p:spPr>
        <p:txBody>
          <a:bodyPr wrap="square" lIns="0" tIns="0" rIns="0" bIns="0" anchor="ctr">
            <a:spAutoFit/>
          </a:bodyPr>
          <a:lstStyle>
            <a:lvl1pPr algn="ctr">
              <a:defRPr sz="7200">
                <a:solidFill>
                  <a:schemeClr val="bg1"/>
                </a:solidFill>
              </a:defRPr>
            </a:lvl1pPr>
          </a:lstStyle>
          <a:p>
            <a:r>
              <a:rPr lang="en-US" dirty="0"/>
              <a:t>Click to add a title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 with photo">
    <p:bg>
      <p:bgPr>
        <a:solidFill>
          <a:schemeClr val="bg1"/>
        </a:solidFill>
        <a:effectLst/>
      </p:bgPr>
    </p:bg>
    <p:spTree>
      <p:nvGrpSpPr>
        <p:cNvPr id="1" name=""/>
        <p:cNvGrpSpPr/>
        <p:nvPr/>
      </p:nvGrpSpPr>
      <p:grpSpPr>
        <a:xfrm>
          <a:off x="0" y="0"/>
          <a:ext cx="0" cy="0"/>
          <a:chOff x="0" y="0"/>
          <a:chExt cx="0" cy="0"/>
        </a:xfrm>
      </p:grpSpPr>
      <p:sp>
        <p:nvSpPr>
          <p:cNvPr id="9" name="Content Placeholder 10"/>
          <p:cNvSpPr>
            <a:spLocks noGrp="1"/>
          </p:cNvSpPr>
          <p:nvPr>
            <p:ph sz="quarter" idx="10"/>
          </p:nvPr>
        </p:nvSpPr>
        <p:spPr>
          <a:xfrm>
            <a:off x="831850" y="3192953"/>
            <a:ext cx="11125200" cy="6943897"/>
          </a:xfrm>
        </p:spPr>
        <p:txBody>
          <a:bodyPr/>
          <a:lstStyle>
            <a:lvl1pPr marL="0">
              <a:spcAft>
                <a:spcPts val="3600"/>
              </a:spcAft>
              <a:defRPr sz="4800">
                <a:latin typeface="Helvetica" charset="0"/>
                <a:ea typeface="Helvetica" charset="0"/>
                <a:cs typeface="Helvetica" charset="0"/>
              </a:defRPr>
            </a:lvl1pPr>
            <a:lvl2pPr marL="685800" indent="-685800">
              <a:spcAft>
                <a:spcPts val="3600"/>
              </a:spcAft>
              <a:buClr>
                <a:schemeClr val="accent2"/>
              </a:buClr>
              <a:buFont typeface="Arial" charset="0"/>
              <a:buChar char="•"/>
              <a:defRPr sz="4800">
                <a:latin typeface="Helvetica" charset="0"/>
                <a:ea typeface="Helvetica" charset="0"/>
                <a:cs typeface="Helvetica" charset="0"/>
              </a:defRPr>
            </a:lvl2pPr>
            <a:lvl3pPr marL="1371600" indent="-685800">
              <a:spcAft>
                <a:spcPts val="3600"/>
              </a:spcAft>
              <a:buClr>
                <a:schemeClr val="accent2"/>
              </a:buClr>
              <a:buFont typeface="Wingdings" charset="2"/>
              <a:buChar char="§"/>
              <a:defRPr sz="4800">
                <a:latin typeface="Helvetica" charset="0"/>
                <a:ea typeface="Helvetica" charset="0"/>
                <a:cs typeface="Helvetica" charset="0"/>
              </a:defRPr>
            </a:lvl3pPr>
            <a:lvl4pPr marL="0">
              <a:spcAft>
                <a:spcPts val="1200"/>
              </a:spcAft>
              <a:defRPr sz="4800">
                <a:latin typeface="Helvetica" charset="0"/>
                <a:ea typeface="Helvetica" charset="0"/>
                <a:cs typeface="Helvetica" charset="0"/>
              </a:defRPr>
            </a:lvl4pPr>
            <a:lvl5pPr marL="0">
              <a:spcAft>
                <a:spcPts val="1200"/>
              </a:spcAft>
              <a:defRPr sz="4800">
                <a:latin typeface="Helvetica" charset="0"/>
                <a:ea typeface="Helvetica" charset="0"/>
                <a:cs typeface="Helvetica" charset="0"/>
              </a:defRPr>
            </a:lvl5pPr>
          </a:lstStyle>
          <a:p>
            <a:pPr lvl="0"/>
            <a:r>
              <a:rPr lang="en-US" dirty="0"/>
              <a:t>Click to edit Master text styles</a:t>
            </a:r>
          </a:p>
          <a:p>
            <a:pPr lvl="1"/>
            <a:r>
              <a:rPr lang="en-US" dirty="0"/>
              <a:t>Second level</a:t>
            </a:r>
          </a:p>
          <a:p>
            <a:pPr lvl="2"/>
            <a:r>
              <a:rPr lang="en-US" dirty="0"/>
              <a:t>Third level</a:t>
            </a:r>
          </a:p>
        </p:txBody>
      </p:sp>
      <p:sp>
        <p:nvSpPr>
          <p:cNvPr id="10" name="Picture Placeholder 9"/>
          <p:cNvSpPr>
            <a:spLocks noGrp="1"/>
          </p:cNvSpPr>
          <p:nvPr>
            <p:ph type="pic" sz="quarter" idx="11"/>
          </p:nvPr>
        </p:nvSpPr>
        <p:spPr>
          <a:xfrm>
            <a:off x="12321761" y="3187410"/>
            <a:ext cx="6949440" cy="6949440"/>
          </a:xfrm>
        </p:spPr>
        <p:txBody>
          <a:bodyPr/>
          <a:lstStyle/>
          <a:p>
            <a:endParaRPr lang="en-US"/>
          </a:p>
        </p:txBody>
      </p:sp>
      <p:sp>
        <p:nvSpPr>
          <p:cNvPr id="12" name="object 2"/>
          <p:cNvSpPr/>
          <p:nvPr userDrawn="1"/>
        </p:nvSpPr>
        <p:spPr>
          <a:xfrm>
            <a:off x="0" y="0"/>
            <a:ext cx="20104099" cy="2588402"/>
          </a:xfrm>
          <a:prstGeom prst="rect">
            <a:avLst/>
          </a:prstGeom>
          <a:blipFill>
            <a:blip r:embed="rId2" cstate="print"/>
            <a:stretch>
              <a:fillRect/>
            </a:stretch>
          </a:blipFill>
        </p:spPr>
        <p:txBody>
          <a:bodyPr wrap="square" lIns="0" tIns="0" rIns="0" bIns="0" rtlCol="0" anchor="ctr"/>
          <a:lstStyle/>
          <a:p>
            <a:endParaRPr/>
          </a:p>
        </p:txBody>
      </p:sp>
      <p:sp>
        <p:nvSpPr>
          <p:cNvPr id="13" name="Holder 2"/>
          <p:cNvSpPr>
            <a:spLocks noGrp="1"/>
          </p:cNvSpPr>
          <p:nvPr>
            <p:ph type="ctrTitle"/>
          </p:nvPr>
        </p:nvSpPr>
        <p:spPr>
          <a:xfrm>
            <a:off x="831849" y="736679"/>
            <a:ext cx="18439351" cy="1107996"/>
          </a:xfrm>
          <a:prstGeom prst="rect">
            <a:avLst/>
          </a:prstGeom>
        </p:spPr>
        <p:txBody>
          <a:bodyPr wrap="square" lIns="0" tIns="0" rIns="0" bIns="0" anchor="t">
            <a:spAutoFit/>
          </a:bodyPr>
          <a:lstStyle>
            <a:lvl1pPr algn="ctr">
              <a:defRPr sz="7200">
                <a:solidFill>
                  <a:schemeClr val="bg1"/>
                </a:solidFill>
              </a:defRPr>
            </a:lvl1p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Content Placeholder 10"/>
          <p:cNvSpPr>
            <a:spLocks noGrp="1"/>
          </p:cNvSpPr>
          <p:nvPr>
            <p:ph sz="quarter" idx="10"/>
          </p:nvPr>
        </p:nvSpPr>
        <p:spPr>
          <a:xfrm>
            <a:off x="2736850" y="2301875"/>
            <a:ext cx="14630400" cy="8077200"/>
          </a:xfrm>
        </p:spPr>
        <p:txBody>
          <a:bodyPr/>
          <a:lstStyle>
            <a:lvl1pPr marL="0">
              <a:spcAft>
                <a:spcPts val="3600"/>
              </a:spcAft>
              <a:defRPr sz="4800">
                <a:latin typeface="Helvetica" charset="0"/>
                <a:ea typeface="Helvetica" charset="0"/>
                <a:cs typeface="Helvetica" charset="0"/>
              </a:defRPr>
            </a:lvl1pPr>
            <a:lvl2pPr marL="685800" indent="-685800">
              <a:spcAft>
                <a:spcPts val="3600"/>
              </a:spcAft>
              <a:buClr>
                <a:schemeClr val="accent2"/>
              </a:buClr>
              <a:buFont typeface="Arial" charset="0"/>
              <a:buChar char="•"/>
              <a:defRPr sz="4800">
                <a:latin typeface="Helvetica" charset="0"/>
                <a:ea typeface="Helvetica" charset="0"/>
                <a:cs typeface="Helvetica" charset="0"/>
              </a:defRPr>
            </a:lvl2pPr>
            <a:lvl3pPr marL="1371600" indent="-685800">
              <a:spcAft>
                <a:spcPts val="3600"/>
              </a:spcAft>
              <a:buClr>
                <a:schemeClr val="accent2"/>
              </a:buClr>
              <a:buFont typeface="Wingdings" charset="2"/>
              <a:buChar char="§"/>
              <a:defRPr sz="4800">
                <a:latin typeface="Helvetica" charset="0"/>
                <a:ea typeface="Helvetica" charset="0"/>
                <a:cs typeface="Helvetica" charset="0"/>
              </a:defRPr>
            </a:lvl3pPr>
            <a:lvl4pPr marL="0">
              <a:spcAft>
                <a:spcPts val="1200"/>
              </a:spcAft>
              <a:defRPr sz="4800">
                <a:latin typeface="Helvetica" charset="0"/>
                <a:ea typeface="Helvetica" charset="0"/>
                <a:cs typeface="Helvetica" charset="0"/>
              </a:defRPr>
            </a:lvl4pPr>
            <a:lvl5pPr marL="0">
              <a:spcAft>
                <a:spcPts val="1200"/>
              </a:spcAft>
              <a:defRPr sz="4800">
                <a:latin typeface="Helvetica" charset="0"/>
                <a:ea typeface="Helvetica" charset="0"/>
                <a:cs typeface="Helvetica" charset="0"/>
              </a:defRPr>
            </a:lvl5pPr>
          </a:lstStyle>
          <a:p>
            <a:pPr lvl="0"/>
            <a:r>
              <a:rPr lang="en-US" dirty="0"/>
              <a:t>Click to edit Master text styles</a:t>
            </a:r>
          </a:p>
          <a:p>
            <a:pPr lvl="1"/>
            <a:r>
              <a:rPr lang="en-US" dirty="0"/>
              <a:t>Second level</a:t>
            </a:r>
          </a:p>
          <a:p>
            <a:pPr lvl="2"/>
            <a:r>
              <a:rPr lang="en-US" dirty="0"/>
              <a:t>Third level</a:t>
            </a:r>
          </a:p>
        </p:txBody>
      </p:sp>
      <p:sp>
        <p:nvSpPr>
          <p:cNvPr id="7" name="Holder 2"/>
          <p:cNvSpPr>
            <a:spLocks noGrp="1"/>
          </p:cNvSpPr>
          <p:nvPr>
            <p:ph type="ctrTitle"/>
          </p:nvPr>
        </p:nvSpPr>
        <p:spPr>
          <a:xfrm>
            <a:off x="2736850" y="584279"/>
            <a:ext cx="14630400" cy="1107996"/>
          </a:xfrm>
          <a:prstGeom prst="rect">
            <a:avLst/>
          </a:prstGeom>
        </p:spPr>
        <p:txBody>
          <a:bodyPr wrap="square" lIns="0" tIns="0" rIns="0" bIns="0" anchor="ctr">
            <a:spAutoFit/>
          </a:bodyPr>
          <a:lstStyle>
            <a:lvl1pPr algn="ctr">
              <a:defRPr sz="7200">
                <a:solidFill>
                  <a:schemeClr val="accent1"/>
                </a:solidFill>
              </a:defRPr>
            </a:lvl1p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Content with photo">
    <p:bg>
      <p:bgPr>
        <a:solidFill>
          <a:schemeClr val="bg1"/>
        </a:solidFill>
        <a:effectLst/>
      </p:bgPr>
    </p:bg>
    <p:spTree>
      <p:nvGrpSpPr>
        <p:cNvPr id="1" name=""/>
        <p:cNvGrpSpPr/>
        <p:nvPr/>
      </p:nvGrpSpPr>
      <p:grpSpPr>
        <a:xfrm>
          <a:off x="0" y="0"/>
          <a:ext cx="0" cy="0"/>
          <a:chOff x="0" y="0"/>
          <a:chExt cx="0" cy="0"/>
        </a:xfrm>
      </p:grpSpPr>
      <p:sp>
        <p:nvSpPr>
          <p:cNvPr id="6" name="Holder 2"/>
          <p:cNvSpPr>
            <a:spLocks noGrp="1"/>
          </p:cNvSpPr>
          <p:nvPr>
            <p:ph type="ctrTitle"/>
          </p:nvPr>
        </p:nvSpPr>
        <p:spPr>
          <a:xfrm>
            <a:off x="924339" y="584279"/>
            <a:ext cx="18439351" cy="1107996"/>
          </a:xfrm>
          <a:prstGeom prst="rect">
            <a:avLst/>
          </a:prstGeom>
        </p:spPr>
        <p:txBody>
          <a:bodyPr wrap="square" lIns="0" tIns="0" rIns="0" bIns="0" anchor="ctr">
            <a:spAutoFit/>
          </a:bodyPr>
          <a:lstStyle>
            <a:lvl1pPr algn="ctr">
              <a:defRPr sz="7200">
                <a:solidFill>
                  <a:schemeClr val="accent1"/>
                </a:solidFill>
              </a:defRPr>
            </a:lvl1pPr>
          </a:lstStyle>
          <a:p>
            <a:endParaRPr lang="en-US" dirty="0"/>
          </a:p>
        </p:txBody>
      </p:sp>
      <p:sp>
        <p:nvSpPr>
          <p:cNvPr id="11" name="Content Placeholder 10"/>
          <p:cNvSpPr>
            <a:spLocks noGrp="1"/>
          </p:cNvSpPr>
          <p:nvPr>
            <p:ph sz="quarter" idx="10"/>
          </p:nvPr>
        </p:nvSpPr>
        <p:spPr>
          <a:xfrm>
            <a:off x="924339" y="2530475"/>
            <a:ext cx="11125200" cy="6949440"/>
          </a:xfrm>
        </p:spPr>
        <p:txBody>
          <a:bodyPr/>
          <a:lstStyle>
            <a:lvl1pPr marL="0">
              <a:spcAft>
                <a:spcPts val="3600"/>
              </a:spcAft>
              <a:defRPr sz="4800">
                <a:latin typeface="Helvetica" charset="0"/>
                <a:ea typeface="Helvetica" charset="0"/>
                <a:cs typeface="Helvetica" charset="0"/>
              </a:defRPr>
            </a:lvl1pPr>
            <a:lvl2pPr marL="685800" indent="-685800">
              <a:spcAft>
                <a:spcPts val="3600"/>
              </a:spcAft>
              <a:buClr>
                <a:schemeClr val="accent2"/>
              </a:buClr>
              <a:buFont typeface="Arial" charset="0"/>
              <a:buChar char="•"/>
              <a:defRPr sz="4800">
                <a:latin typeface="Helvetica" charset="0"/>
                <a:ea typeface="Helvetica" charset="0"/>
                <a:cs typeface="Helvetica" charset="0"/>
              </a:defRPr>
            </a:lvl2pPr>
            <a:lvl3pPr marL="1371600" indent="-685800">
              <a:spcAft>
                <a:spcPts val="3600"/>
              </a:spcAft>
              <a:buClr>
                <a:schemeClr val="accent2"/>
              </a:buClr>
              <a:buFont typeface="Wingdings" charset="2"/>
              <a:buChar char="§"/>
              <a:defRPr sz="4800">
                <a:latin typeface="Helvetica" charset="0"/>
                <a:ea typeface="Helvetica" charset="0"/>
                <a:cs typeface="Helvetica" charset="0"/>
              </a:defRPr>
            </a:lvl3pPr>
            <a:lvl4pPr marL="0">
              <a:spcAft>
                <a:spcPts val="1200"/>
              </a:spcAft>
              <a:defRPr sz="4800">
                <a:latin typeface="Helvetica" charset="0"/>
                <a:ea typeface="Helvetica" charset="0"/>
                <a:cs typeface="Helvetica" charset="0"/>
              </a:defRPr>
            </a:lvl4pPr>
            <a:lvl5pPr marL="0">
              <a:spcAft>
                <a:spcPts val="1200"/>
              </a:spcAft>
              <a:defRPr sz="4800">
                <a:latin typeface="Helvetica" charset="0"/>
                <a:ea typeface="Helvetica" charset="0"/>
                <a:cs typeface="Helvetica" charset="0"/>
              </a:defRPr>
            </a:lvl5pPr>
          </a:lstStyle>
          <a:p>
            <a:pPr lvl="0"/>
            <a:r>
              <a:rPr lang="en-US" dirty="0"/>
              <a:t>Click to edit Master text styles</a:t>
            </a:r>
          </a:p>
          <a:p>
            <a:pPr lvl="1"/>
            <a:r>
              <a:rPr lang="en-US" dirty="0"/>
              <a:t>Second level</a:t>
            </a:r>
          </a:p>
          <a:p>
            <a:pPr lvl="2"/>
            <a:r>
              <a:rPr lang="en-US" dirty="0"/>
              <a:t>Third level</a:t>
            </a:r>
          </a:p>
        </p:txBody>
      </p:sp>
      <p:sp>
        <p:nvSpPr>
          <p:cNvPr id="12" name="Picture Placeholder 9"/>
          <p:cNvSpPr>
            <a:spLocks noGrp="1"/>
          </p:cNvSpPr>
          <p:nvPr>
            <p:ph type="pic" sz="quarter" idx="11"/>
          </p:nvPr>
        </p:nvSpPr>
        <p:spPr>
          <a:xfrm>
            <a:off x="12414250" y="2530475"/>
            <a:ext cx="6949440" cy="6949440"/>
          </a:xfrm>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e Two">
    <p:spTree>
      <p:nvGrpSpPr>
        <p:cNvPr id="1" name=""/>
        <p:cNvGrpSpPr/>
        <p:nvPr/>
      </p:nvGrpSpPr>
      <p:grpSpPr>
        <a:xfrm>
          <a:off x="0" y="0"/>
          <a:ext cx="0" cy="0"/>
          <a:chOff x="0" y="0"/>
          <a:chExt cx="0" cy="0"/>
        </a:xfrm>
      </p:grpSpPr>
      <p:cxnSp>
        <p:nvCxnSpPr>
          <p:cNvPr id="9" name="Straight Connector 8"/>
          <p:cNvCxnSpPr/>
          <p:nvPr userDrawn="1"/>
        </p:nvCxnSpPr>
        <p:spPr>
          <a:xfrm>
            <a:off x="2585968" y="3521075"/>
            <a:ext cx="5486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2118975" y="3521075"/>
            <a:ext cx="54864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0"/>
          </p:nvPr>
        </p:nvSpPr>
        <p:spPr>
          <a:xfrm>
            <a:off x="757168" y="3902075"/>
            <a:ext cx="9144000" cy="5486400"/>
          </a:xfrm>
          <a:ln>
            <a:noFill/>
          </a:ln>
        </p:spPr>
        <p:txBody>
          <a:bodyPr/>
          <a:lstStyle>
            <a:lvl1pPr algn="ctr">
              <a:defRPr sz="4800">
                <a:latin typeface="Helvetica" charset="0"/>
                <a:ea typeface="Helvetica" charset="0"/>
                <a:cs typeface="Helvetica" charset="0"/>
              </a:defRPr>
            </a:lvl1pPr>
          </a:lstStyle>
          <a:p>
            <a:pPr lvl="0"/>
            <a:r>
              <a:rPr lang="en-US" dirty="0"/>
              <a:t>Click to edit Master text styles</a:t>
            </a:r>
          </a:p>
        </p:txBody>
      </p:sp>
      <p:sp>
        <p:nvSpPr>
          <p:cNvPr id="13" name="Text Placeholder 13"/>
          <p:cNvSpPr>
            <a:spLocks noGrp="1"/>
          </p:cNvSpPr>
          <p:nvPr>
            <p:ph type="body" sz="quarter" idx="11"/>
          </p:nvPr>
        </p:nvSpPr>
        <p:spPr>
          <a:xfrm>
            <a:off x="10290175" y="3917331"/>
            <a:ext cx="9144000" cy="5471144"/>
          </a:xfrm>
          <a:ln>
            <a:noFill/>
          </a:ln>
        </p:spPr>
        <p:txBody>
          <a:bodyPr/>
          <a:lstStyle>
            <a:lvl1pPr algn="ctr">
              <a:defRPr sz="4800">
                <a:latin typeface="Helvetica" charset="0"/>
                <a:ea typeface="Helvetica" charset="0"/>
                <a:cs typeface="Helvetica" charset="0"/>
              </a:defRPr>
            </a:lvl1pPr>
          </a:lstStyle>
          <a:p>
            <a:pPr lvl="0"/>
            <a:r>
              <a:rPr lang="en-US" dirty="0"/>
              <a:t>Click to edit Master text styles</a:t>
            </a:r>
          </a:p>
        </p:txBody>
      </p:sp>
      <p:sp>
        <p:nvSpPr>
          <p:cNvPr id="16" name="Text Placeholder 3"/>
          <p:cNvSpPr>
            <a:spLocks noGrp="1"/>
          </p:cNvSpPr>
          <p:nvPr>
            <p:ph type="body" sz="quarter" idx="13"/>
          </p:nvPr>
        </p:nvSpPr>
        <p:spPr>
          <a:xfrm>
            <a:off x="757238" y="1708642"/>
            <a:ext cx="9144000" cy="1477328"/>
          </a:xfrm>
        </p:spPr>
        <p:txBody>
          <a:bodyPr anchor="b"/>
          <a:lstStyle>
            <a:lvl1pPr algn="ctr">
              <a:defRPr sz="4800" b="1" cap="all" baseline="0">
                <a:solidFill>
                  <a:schemeClr val="accent1"/>
                </a:solidFill>
                <a:latin typeface="Helvetica" charset="0"/>
                <a:ea typeface="Helvetica" charset="0"/>
                <a:cs typeface="Helvetica" charset="0"/>
              </a:defRPr>
            </a:lvl1pPr>
          </a:lstStyle>
          <a:p>
            <a:pPr lvl="0"/>
            <a:r>
              <a:rPr lang="en-US" dirty="0"/>
              <a:t>Click to edit Master text styles</a:t>
            </a:r>
          </a:p>
        </p:txBody>
      </p:sp>
      <p:sp>
        <p:nvSpPr>
          <p:cNvPr id="17" name="Text Placeholder 3"/>
          <p:cNvSpPr>
            <a:spLocks noGrp="1"/>
          </p:cNvSpPr>
          <p:nvPr>
            <p:ph type="body" sz="quarter" idx="14"/>
          </p:nvPr>
        </p:nvSpPr>
        <p:spPr>
          <a:xfrm>
            <a:off x="10290175" y="1732984"/>
            <a:ext cx="9144000" cy="1477328"/>
          </a:xfrm>
        </p:spPr>
        <p:txBody>
          <a:bodyPr anchor="b"/>
          <a:lstStyle>
            <a:lvl1pPr algn="ctr">
              <a:defRPr sz="4800" b="1" cap="all" baseline="0">
                <a:solidFill>
                  <a:schemeClr val="accent4"/>
                </a:solidFill>
                <a:latin typeface="Helvetica" charset="0"/>
                <a:ea typeface="Helvetica" charset="0"/>
                <a:cs typeface="Helvetica" charset="0"/>
              </a:defRPr>
            </a:lvl1pPr>
          </a:lstStyle>
          <a:p>
            <a:pPr lvl="0"/>
            <a:r>
              <a:rPr lang="en-US" dirty="0"/>
              <a:t>Click to edit Master text styles</a:t>
            </a:r>
          </a:p>
        </p:txBody>
      </p:sp>
    </p:spTree>
    <p:extLst>
      <p:ext uri="{BB962C8B-B14F-4D97-AF65-F5344CB8AC3E}">
        <p14:creationId xmlns:p14="http://schemas.microsoft.com/office/powerpoint/2010/main" val="1815859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736850" y="845912"/>
            <a:ext cx="14630400" cy="930275"/>
          </a:xfrm>
          <a:prstGeom prst="rect">
            <a:avLst/>
          </a:prstGeom>
        </p:spPr>
        <p:txBody>
          <a:bodyPr wrap="square" lIns="0" tIns="0" rIns="0" bIns="0">
            <a:spAutoFit/>
          </a:bodyPr>
          <a:lstStyle>
            <a:lvl1pPr>
              <a:defRPr sz="5900" b="1" i="0">
                <a:solidFill>
                  <a:srgbClr val="00AFDB"/>
                </a:solidFill>
                <a:latin typeface="Helvetica"/>
                <a:cs typeface="Helvetica"/>
              </a:defRPr>
            </a:lvl1pPr>
          </a:lstStyle>
          <a:p>
            <a:endParaRPr/>
          </a:p>
        </p:txBody>
      </p:sp>
      <p:sp>
        <p:nvSpPr>
          <p:cNvPr id="3" name="Holder 3"/>
          <p:cNvSpPr>
            <a:spLocks noGrp="1"/>
          </p:cNvSpPr>
          <p:nvPr>
            <p:ph type="body" idx="1"/>
          </p:nvPr>
        </p:nvSpPr>
        <p:spPr>
          <a:xfrm>
            <a:off x="2736850" y="2632285"/>
            <a:ext cx="14630400" cy="7770324"/>
          </a:xfrm>
          <a:prstGeom prst="rect">
            <a:avLst/>
          </a:prstGeom>
        </p:spPr>
        <p:txBody>
          <a:bodyPr wrap="square" lIns="0" tIns="0" rIns="0" bIns="0">
            <a:spAutoFit/>
          </a:bodyPr>
          <a:lstStyle>
            <a:lvl1pPr>
              <a:defRPr b="0" i="0">
                <a:solidFill>
                  <a:schemeClr val="tx1"/>
                </a:solidFill>
              </a:defRPr>
            </a:lvl1pPr>
          </a:lstStyle>
          <a:p>
            <a:endParaRPr/>
          </a:p>
        </p:txBody>
      </p:sp>
    </p:spTree>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62" r:id="rId4"/>
    <p:sldLayoutId id="2147483663" r:id="rId5"/>
    <p:sldLayoutId id="2147483664" r:id="rId6"/>
    <p:sldLayoutId id="2147483665"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conflictandhealth.biomedcentral.com/articles/10.1186/s13031-016-0075-8" TargetMode="Externa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iawg.net/resource/safe-abortion-care-10-steps-startingexpanding-programming/"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iawg.net/resource/safe-abortion-care-10-steps-startingexpanding-programming/"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ubtitle 18"/>
          <p:cNvSpPr>
            <a:spLocks noGrp="1"/>
          </p:cNvSpPr>
          <p:nvPr>
            <p:ph type="body" sz="quarter" idx="10"/>
          </p:nvPr>
        </p:nvSpPr>
        <p:spPr>
          <a:xfrm>
            <a:off x="2393950" y="6873875"/>
            <a:ext cx="15316200" cy="1477328"/>
          </a:xfrm>
        </p:spPr>
        <p:txBody>
          <a:bodyPr/>
          <a:lstStyle/>
          <a:p>
            <a:r>
              <a:rPr lang="fr-FR" sz="2800" dirty="0"/>
              <a:t>Adapté de :</a:t>
            </a:r>
            <a:br>
              <a:rPr lang="fr-FR" sz="2800" dirty="0"/>
            </a:br>
            <a:r>
              <a:rPr lang="fr-FR" sz="2800" dirty="0"/>
              <a:t>McGinn, T., &amp; Casey, S.E. (2016). Why don’t humanitarian organizations provide safe abortion services? </a:t>
            </a:r>
            <a:r>
              <a:rPr lang="fr-FR" sz="2800" i="1" dirty="0"/>
              <a:t>Conflict and Health,10</a:t>
            </a:r>
            <a:r>
              <a:rPr lang="fr-FR" sz="2800" dirty="0"/>
              <a:t>(8).</a:t>
            </a:r>
            <a:br>
              <a:rPr lang="fr-FR" sz="2800" dirty="0"/>
            </a:br>
            <a:r>
              <a:rPr lang="fr-FR" sz="2800" dirty="0">
                <a:hlinkClick r:id="rId2"/>
              </a:rPr>
              <a:t>https://conflictandhealth.biomedcentral.com/articles/10.1186/s13031-016-0075-8</a:t>
            </a:r>
            <a:endParaRPr lang="en-US" sz="2800" dirty="0"/>
          </a:p>
          <a:p>
            <a:endParaRPr lang="en-US" dirty="0"/>
          </a:p>
        </p:txBody>
      </p:sp>
      <p:sp>
        <p:nvSpPr>
          <p:cNvPr id="18" name="Title 17"/>
          <p:cNvSpPr>
            <a:spLocks noGrp="1"/>
          </p:cNvSpPr>
          <p:nvPr>
            <p:ph type="ctrTitle" idx="4294967295"/>
          </p:nvPr>
        </p:nvSpPr>
        <p:spPr>
          <a:xfrm>
            <a:off x="1508125" y="930275"/>
            <a:ext cx="17087850" cy="4431983"/>
          </a:xfrm>
        </p:spPr>
        <p:txBody>
          <a:bodyPr/>
          <a:lstStyle/>
          <a:p>
            <a:pPr algn="ctr"/>
            <a:r>
              <a:rPr lang="fr-FR" sz="9600" dirty="0">
                <a:solidFill>
                  <a:schemeClr val="bg1"/>
                </a:solidFill>
              </a:rPr>
              <a:t>Plaidoyer en faveur de l'avortement en situation humanitaire</a:t>
            </a:r>
            <a:endParaRPr lang="en-US" dirty="0">
              <a:solidFill>
                <a:schemeClr val="bg1"/>
              </a:solidFill>
            </a:endParaRPr>
          </a:p>
        </p:txBody>
      </p:sp>
    </p:spTree>
    <p:extLst>
      <p:ext uri="{BB962C8B-B14F-4D97-AF65-F5344CB8AC3E}">
        <p14:creationId xmlns:p14="http://schemas.microsoft.com/office/powerpoint/2010/main" val="1692257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0CF3F1-C3E5-4C04-8F81-8F23F89C11AE}"/>
              </a:ext>
            </a:extLst>
          </p:cNvPr>
          <p:cNvSpPr>
            <a:spLocks noGrp="1"/>
          </p:cNvSpPr>
          <p:nvPr>
            <p:ph sz="quarter" idx="10"/>
          </p:nvPr>
        </p:nvSpPr>
        <p:spPr>
          <a:xfrm>
            <a:off x="450850" y="3201154"/>
            <a:ext cx="12344400" cy="7635121"/>
          </a:xfrm>
        </p:spPr>
        <p:txBody>
          <a:bodyPr/>
          <a:lstStyle/>
          <a:p>
            <a:pPr marL="457200" indent="-457200">
              <a:buFont typeface="Courier New" panose="02070309020205020404" pitchFamily="49" charset="0"/>
              <a:buChar char="o"/>
            </a:pPr>
            <a:r>
              <a:rPr lang="fr-FR" sz="4000" dirty="0"/>
              <a:t>Remettre en question les raisons pour lesquelles l'avortement sécurisé n'est pas fourni</a:t>
            </a:r>
            <a:endParaRPr lang="en-US" sz="4000" dirty="0">
              <a:solidFill>
                <a:sysClr val="windowText" lastClr="000000"/>
              </a:solidFill>
            </a:endParaRPr>
          </a:p>
          <a:p>
            <a:pPr marL="457200" indent="-457200">
              <a:buFont typeface="Courier New" panose="02070309020205020404" pitchFamily="49" charset="0"/>
              <a:buChar char="o"/>
            </a:pPr>
            <a:r>
              <a:rPr lang="fr-FR" sz="4000" dirty="0"/>
              <a:t>Promouvoir des termes justes et une discussion au sujet de l'avortement</a:t>
            </a:r>
          </a:p>
          <a:p>
            <a:pPr marL="457200" indent="-457200">
              <a:buFont typeface="Courier New" panose="02070309020205020404" pitchFamily="49" charset="0"/>
              <a:buChar char="o"/>
            </a:pPr>
            <a:r>
              <a:rPr lang="fr-FR" sz="4000" dirty="0"/>
              <a:t>Fournir des soins d'avortement sécurisé avec des fonds non états-uniens</a:t>
            </a:r>
          </a:p>
          <a:p>
            <a:pPr marL="457200" indent="-457200">
              <a:buFont typeface="Courier New" panose="02070309020205020404" pitchFamily="49" charset="0"/>
              <a:buChar char="o"/>
            </a:pPr>
            <a:r>
              <a:rPr lang="fr-FR" sz="4000" dirty="0"/>
              <a:t>Promouvoir la santé et les droits de la personne en effectuant des avortements sécurisés partout et dans toutes les situations où l'avortement est autorisé</a:t>
            </a:r>
          </a:p>
          <a:p>
            <a:endParaRPr lang="en-US" dirty="0"/>
          </a:p>
        </p:txBody>
      </p:sp>
      <p:sp>
        <p:nvSpPr>
          <p:cNvPr id="3" name="Title 2">
            <a:extLst>
              <a:ext uri="{FF2B5EF4-FFF2-40B4-BE49-F238E27FC236}">
                <a16:creationId xmlns:a16="http://schemas.microsoft.com/office/drawing/2014/main" id="{2FF381AE-02D8-4586-ACD7-27296A2FAF15}"/>
              </a:ext>
            </a:extLst>
          </p:cNvPr>
          <p:cNvSpPr>
            <a:spLocks noGrp="1"/>
          </p:cNvSpPr>
          <p:nvPr>
            <p:ph type="ctrTitle"/>
          </p:nvPr>
        </p:nvSpPr>
        <p:spPr>
          <a:xfrm>
            <a:off x="1517650" y="182682"/>
            <a:ext cx="16916400" cy="2215991"/>
          </a:xfrm>
        </p:spPr>
        <p:txBody>
          <a:bodyPr/>
          <a:lstStyle/>
          <a:p>
            <a:r>
              <a:rPr lang="fr-FR" dirty="0"/>
              <a:t>Que peuvent faire les organisations humanitaires ?</a:t>
            </a:r>
          </a:p>
        </p:txBody>
      </p:sp>
      <p:pic>
        <p:nvPicPr>
          <p:cNvPr id="5" name="Picture Placeholder 3">
            <a:extLst>
              <a:ext uri="{FF2B5EF4-FFF2-40B4-BE49-F238E27FC236}">
                <a16:creationId xmlns:a16="http://schemas.microsoft.com/office/drawing/2014/main" id="{7966B591-105B-49C5-BBFC-26E5F6217D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440" t="7822" r="12806" b="7822"/>
          <a:stretch/>
        </p:blipFill>
        <p:spPr>
          <a:xfrm>
            <a:off x="13054896" y="3345884"/>
            <a:ext cx="6293554" cy="7261792"/>
          </a:xfrm>
          <a:prstGeom prst="rect">
            <a:avLst/>
          </a:prstGeom>
        </p:spPr>
      </p:pic>
    </p:spTree>
    <p:extLst>
      <p:ext uri="{BB962C8B-B14F-4D97-AF65-F5344CB8AC3E}">
        <p14:creationId xmlns:p14="http://schemas.microsoft.com/office/powerpoint/2010/main" val="743014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06893D-61C0-4F9E-A0BD-90F6D94CD4B1}"/>
              </a:ext>
            </a:extLst>
          </p:cNvPr>
          <p:cNvSpPr>
            <a:spLocks noGrp="1"/>
          </p:cNvSpPr>
          <p:nvPr>
            <p:ph sz="quarter" idx="10"/>
          </p:nvPr>
        </p:nvSpPr>
        <p:spPr>
          <a:xfrm>
            <a:off x="2736850" y="3292475"/>
            <a:ext cx="14935200" cy="7571303"/>
          </a:xfrm>
        </p:spPr>
        <p:txBody>
          <a:bodyPr/>
          <a:lstStyle/>
          <a:p>
            <a:pPr marL="914400" indent="-914400">
              <a:buAutoNum type="arabicPeriod"/>
            </a:pPr>
            <a:r>
              <a:rPr lang="fr-FR" sz="5000" dirty="0"/>
              <a:t>Avoir des discussions honnêtes</a:t>
            </a:r>
          </a:p>
          <a:p>
            <a:pPr marL="914400" indent="-914400">
              <a:buAutoNum type="arabicPeriod"/>
            </a:pPr>
            <a:r>
              <a:rPr lang="fr-FR" sz="5000" dirty="0"/>
              <a:t>Établir et diffuser une politique interne</a:t>
            </a:r>
          </a:p>
          <a:p>
            <a:pPr marL="914400" indent="-914400">
              <a:buAutoNum type="arabicPeriod"/>
            </a:pPr>
            <a:r>
              <a:rPr lang="fr-FR" sz="5000" dirty="0"/>
              <a:t>Créer un plan</a:t>
            </a:r>
          </a:p>
          <a:p>
            <a:pPr marL="914400" indent="-914400">
              <a:buAutoNum type="arabicPeriod"/>
            </a:pPr>
            <a:r>
              <a:rPr lang="fr-FR" sz="5000" dirty="0"/>
              <a:t>Développer des messages standardisés</a:t>
            </a:r>
          </a:p>
          <a:p>
            <a:pPr marL="914400" indent="-914400">
              <a:buAutoNum type="arabicPeriod"/>
            </a:pPr>
            <a:r>
              <a:rPr lang="fr-FR" sz="5000" dirty="0"/>
              <a:t>Analyser les lois concernées et identifier les points d'entrée</a:t>
            </a:r>
            <a:br>
              <a:rPr lang="fr-FR" sz="3200" dirty="0"/>
            </a:br>
            <a:br>
              <a:rPr lang="fr-FR" sz="3200" dirty="0"/>
            </a:br>
            <a:r>
              <a:rPr lang="fr-FR" sz="2000" dirty="0"/>
              <a:t>Source: Groupe de travail interorganisations (Inter-Agency Working Group, IAWG) sur la santé reproductive en situation de crise </a:t>
            </a:r>
            <a:r>
              <a:rPr lang="fr-FR" sz="2000" dirty="0">
                <a:hlinkClick r:id="rId3"/>
              </a:rPr>
              <a:t>http://iawg.net/resource/safe-abortion-care-10-steps-startingexpanding-programming/ </a:t>
            </a:r>
          </a:p>
        </p:txBody>
      </p:sp>
      <p:sp>
        <p:nvSpPr>
          <p:cNvPr id="3" name="Title 2">
            <a:extLst>
              <a:ext uri="{FF2B5EF4-FFF2-40B4-BE49-F238E27FC236}">
                <a16:creationId xmlns:a16="http://schemas.microsoft.com/office/drawing/2014/main" id="{246D30D8-DC5B-433F-9940-091D797D8F9C}"/>
              </a:ext>
            </a:extLst>
          </p:cNvPr>
          <p:cNvSpPr>
            <a:spLocks noGrp="1"/>
          </p:cNvSpPr>
          <p:nvPr>
            <p:ph type="ctrTitle"/>
          </p:nvPr>
        </p:nvSpPr>
        <p:spPr>
          <a:xfrm>
            <a:off x="0" y="-371316"/>
            <a:ext cx="20104100" cy="3323987"/>
          </a:xfrm>
        </p:spPr>
        <p:txBody>
          <a:bodyPr/>
          <a:lstStyle/>
          <a:p>
            <a:r>
              <a:rPr lang="fr-FR" dirty="0"/>
              <a:t>10 mesures pour mettre </a:t>
            </a:r>
            <a:r>
              <a:rPr lang="fr-FR"/>
              <a:t>en place ou étendre un </a:t>
            </a:r>
            <a:r>
              <a:rPr lang="fr-FR" dirty="0"/>
              <a:t>programme d'avortement sécurisé</a:t>
            </a:r>
          </a:p>
        </p:txBody>
      </p:sp>
    </p:spTree>
    <p:extLst>
      <p:ext uri="{BB962C8B-B14F-4D97-AF65-F5344CB8AC3E}">
        <p14:creationId xmlns:p14="http://schemas.microsoft.com/office/powerpoint/2010/main" val="1533709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06893D-61C0-4F9E-A0BD-90F6D94CD4B1}"/>
              </a:ext>
            </a:extLst>
          </p:cNvPr>
          <p:cNvSpPr>
            <a:spLocks noGrp="1"/>
          </p:cNvSpPr>
          <p:nvPr>
            <p:ph sz="quarter" idx="10"/>
          </p:nvPr>
        </p:nvSpPr>
        <p:spPr>
          <a:xfrm>
            <a:off x="2736850" y="2911475"/>
            <a:ext cx="14935200" cy="8340745"/>
          </a:xfrm>
        </p:spPr>
        <p:txBody>
          <a:bodyPr/>
          <a:lstStyle/>
          <a:p>
            <a:pPr marL="914400" indent="-914400">
              <a:buFont typeface="+mj-lt"/>
              <a:buAutoNum type="arabicPeriod" startAt="6"/>
            </a:pPr>
            <a:r>
              <a:rPr lang="fr-FR" sz="5000" dirty="0"/>
              <a:t>Discuter du contexte juridique</a:t>
            </a:r>
          </a:p>
          <a:p>
            <a:pPr marL="914400" indent="-914400">
              <a:buFont typeface="+mj-lt"/>
              <a:buAutoNum type="arabicPeriod" startAt="6"/>
            </a:pPr>
            <a:r>
              <a:rPr lang="fr-FR" sz="5000" dirty="0"/>
              <a:t>Effectuer une clarification des valeurs</a:t>
            </a:r>
          </a:p>
          <a:p>
            <a:pPr marL="914400" indent="-914400">
              <a:buFont typeface="+mj-lt"/>
              <a:buAutoNum type="arabicPeriod" startAt="6"/>
            </a:pPr>
            <a:r>
              <a:rPr lang="fr-FR" sz="5000" dirty="0"/>
              <a:t>Examiner les possibilités</a:t>
            </a:r>
          </a:p>
          <a:p>
            <a:pPr marL="914400" indent="-914400">
              <a:buFont typeface="+mj-lt"/>
              <a:buAutoNum type="arabicPeriod" startAt="6"/>
            </a:pPr>
            <a:r>
              <a:rPr lang="fr-FR" sz="5000" dirty="0"/>
              <a:t>Identifier localement des défenseurs des soins d'avortement sécurisé</a:t>
            </a:r>
          </a:p>
          <a:p>
            <a:pPr marL="914400" indent="-914400">
              <a:buFont typeface="+mj-lt"/>
              <a:buAutoNum type="arabicPeriod" startAt="6"/>
            </a:pPr>
            <a:r>
              <a:rPr lang="fr-FR" sz="5000" dirty="0"/>
              <a:t>Développer des capacités médicales et de gestion pour les soins d'avortement sécurisé</a:t>
            </a:r>
            <a:br>
              <a:rPr lang="fr-FR" sz="3200" dirty="0"/>
            </a:br>
            <a:br>
              <a:rPr lang="fr-FR" sz="3200" dirty="0"/>
            </a:br>
            <a:r>
              <a:rPr lang="fr-FR" sz="2000" dirty="0"/>
              <a:t>Source: Groupe de travail interorganisations (Inter-Agency Working Group, IAWG) sur la santé reproductive en situation de crise </a:t>
            </a:r>
            <a:r>
              <a:rPr lang="fr-FR" sz="2000" dirty="0">
                <a:hlinkClick r:id="rId3"/>
              </a:rPr>
              <a:t>http://iawg.net/resource/safe-abortion-care-10-steps-startingexpanding-programming/ </a:t>
            </a:r>
          </a:p>
        </p:txBody>
      </p:sp>
      <p:sp>
        <p:nvSpPr>
          <p:cNvPr id="3" name="Title 2">
            <a:extLst>
              <a:ext uri="{FF2B5EF4-FFF2-40B4-BE49-F238E27FC236}">
                <a16:creationId xmlns:a16="http://schemas.microsoft.com/office/drawing/2014/main" id="{246D30D8-DC5B-433F-9940-091D797D8F9C}"/>
              </a:ext>
            </a:extLst>
          </p:cNvPr>
          <p:cNvSpPr>
            <a:spLocks noGrp="1"/>
          </p:cNvSpPr>
          <p:nvPr>
            <p:ph type="ctrTitle"/>
          </p:nvPr>
        </p:nvSpPr>
        <p:spPr>
          <a:xfrm>
            <a:off x="2736850" y="736679"/>
            <a:ext cx="14630400" cy="1107996"/>
          </a:xfrm>
        </p:spPr>
        <p:txBody>
          <a:bodyPr/>
          <a:lstStyle/>
          <a:p>
            <a:r>
              <a:rPr lang="fr-FR" dirty="0"/>
              <a:t>10 mesures, suite</a:t>
            </a:r>
          </a:p>
        </p:txBody>
      </p:sp>
    </p:spTree>
    <p:extLst>
      <p:ext uri="{BB962C8B-B14F-4D97-AF65-F5344CB8AC3E}">
        <p14:creationId xmlns:p14="http://schemas.microsoft.com/office/powerpoint/2010/main" val="331115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7808A6-8EB1-4680-9182-61ECE2A8368C}"/>
              </a:ext>
            </a:extLst>
          </p:cNvPr>
          <p:cNvPicPr>
            <a:picLocks noChangeAspect="1"/>
          </p:cNvPicPr>
          <p:nvPr/>
        </p:nvPicPr>
        <p:blipFill rotWithShape="1">
          <a:blip r:embed="rId3"/>
          <a:srcRect b="15604"/>
          <a:stretch/>
        </p:blipFill>
        <p:spPr>
          <a:xfrm>
            <a:off x="0" y="-1"/>
            <a:ext cx="20104100" cy="11308559"/>
          </a:xfrm>
          <a:prstGeom prst="rect">
            <a:avLst/>
          </a:prstGeom>
        </p:spPr>
      </p:pic>
      <p:sp>
        <p:nvSpPr>
          <p:cNvPr id="2" name="Text Placeholder 1">
            <a:extLst>
              <a:ext uri="{FF2B5EF4-FFF2-40B4-BE49-F238E27FC236}">
                <a16:creationId xmlns:a16="http://schemas.microsoft.com/office/drawing/2014/main" id="{B329128E-05F1-44D8-9D10-27579D1388FF}"/>
              </a:ext>
            </a:extLst>
          </p:cNvPr>
          <p:cNvSpPr>
            <a:spLocks noGrp="1"/>
          </p:cNvSpPr>
          <p:nvPr>
            <p:ph type="body" sz="quarter" idx="10"/>
          </p:nvPr>
        </p:nvSpPr>
        <p:spPr>
          <a:xfrm>
            <a:off x="2393950" y="2987675"/>
            <a:ext cx="15316200" cy="1477328"/>
          </a:xfrm>
        </p:spPr>
        <p:txBody>
          <a:bodyPr/>
          <a:lstStyle/>
          <a:p>
            <a:r>
              <a:rPr lang="fr-FR" dirty="0"/>
              <a:t>Merci !</a:t>
            </a:r>
          </a:p>
        </p:txBody>
      </p:sp>
      <p:pic>
        <p:nvPicPr>
          <p:cNvPr id="5" name="Picture 4">
            <a:extLst>
              <a:ext uri="{FF2B5EF4-FFF2-40B4-BE49-F238E27FC236}">
                <a16:creationId xmlns:a16="http://schemas.microsoft.com/office/drawing/2014/main" id="{88C6699C-E8E7-48FE-986A-180BCAA104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4907" y="8956939"/>
            <a:ext cx="4114286" cy="2107936"/>
          </a:xfrm>
          <a:prstGeom prst="rect">
            <a:avLst/>
          </a:prstGeom>
        </p:spPr>
      </p:pic>
    </p:spTree>
    <p:extLst>
      <p:ext uri="{BB962C8B-B14F-4D97-AF65-F5344CB8AC3E}">
        <p14:creationId xmlns:p14="http://schemas.microsoft.com/office/powerpoint/2010/main" val="1331208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A8FA7C-EB03-4A40-B5E7-A8B85ABD05EA}"/>
              </a:ext>
            </a:extLst>
          </p:cNvPr>
          <p:cNvSpPr>
            <a:spLocks noGrp="1"/>
          </p:cNvSpPr>
          <p:nvPr>
            <p:ph sz="quarter" idx="10"/>
          </p:nvPr>
        </p:nvSpPr>
        <p:spPr>
          <a:xfrm>
            <a:off x="1289050" y="2987676"/>
            <a:ext cx="17678400" cy="7848302"/>
          </a:xfrm>
        </p:spPr>
        <p:txBody>
          <a:bodyPr/>
          <a:lstStyle/>
          <a:p>
            <a:r>
              <a:rPr lang="fr-FR" sz="2400" dirty="0"/>
              <a:t>Center for Reproductive Rights. (2018). </a:t>
            </a:r>
            <a:r>
              <a:rPr lang="fr-FR" sz="2400" i="1" dirty="0"/>
              <a:t>Carte du droit à l'avortement dans le monde 2018.</a:t>
            </a:r>
            <a:r>
              <a:rPr lang="fr-FR" sz="2400" dirty="0"/>
              <a:t>  Site interactif : http://worldabortionlaws.com/map/  </a:t>
            </a:r>
          </a:p>
          <a:p>
            <a:r>
              <a:rPr lang="fr-FR" sz="2400" dirty="0"/>
              <a:t>McGinn, T., et Casey, S.E. (2016). Why don’t humanitarian organizations provide safe abortion services? </a:t>
            </a:r>
            <a:r>
              <a:rPr lang="fr-FR" sz="2400" i="1" dirty="0"/>
              <a:t>Conflict and Health, 10</a:t>
            </a:r>
            <a:r>
              <a:rPr lang="fr-FR" sz="2400" dirty="0"/>
              <a:t>(8). https://conflictandhealth.biomedcentral.com/articles/10.1186/s13031-016-0075-8 </a:t>
            </a:r>
          </a:p>
          <a:p>
            <a:r>
              <a:rPr lang="fr-FR" altLang="en-US" sz="2400" dirty="0"/>
              <a:t>Raymond, E., et Grimes, D. (2012).The comparative safety of legal induced abortion and childbirth in the United States. </a:t>
            </a:r>
            <a:r>
              <a:rPr lang="fr-FR" sz="2400" i="1" dirty="0"/>
              <a:t>Obstetrics &amp; Gynecology</a:t>
            </a:r>
            <a:r>
              <a:rPr lang="fr-FR" sz="2400" dirty="0"/>
              <a:t>, </a:t>
            </a:r>
            <a:r>
              <a:rPr lang="fr-FR" sz="2400" i="1" dirty="0"/>
              <a:t>119</a:t>
            </a:r>
            <a:r>
              <a:rPr lang="fr-FR" sz="2400" dirty="0"/>
              <a:t>, 215–219.</a:t>
            </a:r>
          </a:p>
          <a:p>
            <a:r>
              <a:rPr lang="fr-FR" sz="2400" dirty="0"/>
              <a:t>Schulte-Hillen, C., Staderini, N., &amp; Saint-Sauveur, J. (2016). Why Médecins Sans Frontières (MSF) provides safe abortion care and what that involves. </a:t>
            </a:r>
            <a:r>
              <a:rPr lang="fr-FR" sz="2400" i="1" dirty="0"/>
              <a:t>Conflict and Health, 10</a:t>
            </a:r>
            <a:r>
              <a:rPr lang="fr-FR" sz="2400" dirty="0"/>
              <a:t>(19). http://conflictandhealth.biomedcentral.com/articles/10.1186/s13031-016-0086-5</a:t>
            </a:r>
            <a:endParaRPr lang="en-US" sz="2400" dirty="0"/>
          </a:p>
          <a:p>
            <a:pPr>
              <a:spcBef>
                <a:spcPts val="0"/>
              </a:spcBef>
            </a:pPr>
            <a:r>
              <a:rPr lang="fr-FR" sz="2400" dirty="0"/>
              <a:t>Organisation mondiale de la Santé. (2012). </a:t>
            </a:r>
            <a:r>
              <a:rPr lang="fr-FR" sz="2400" i="1" dirty="0"/>
              <a:t>Avortement sécurisé : Directives techniques et stratégiques à l’intention des systèmes de santé  (2e ed.). Genève : Organisation mondiale de la Santé.</a:t>
            </a:r>
            <a:r>
              <a:rPr lang="fr-FR" sz="2400" dirty="0"/>
              <a:t> http://www.who.int/reproductivehealth/publications/unsafe_abortion/9789241548434/en/</a:t>
            </a:r>
            <a:endParaRPr lang="en-US" sz="2400" dirty="0"/>
          </a:p>
          <a:p>
            <a:r>
              <a:rPr lang="fr-FR" sz="2400" dirty="0"/>
              <a:t>Organisation mondiale de la Santé. (2015). </a:t>
            </a:r>
            <a:r>
              <a:rPr lang="fr-FR" sz="2400" i="1" dirty="0"/>
              <a:t>Rôles des agents de santé dans la dispensation des soins liés à l’avortement sécurisé et de la contraception post-avortement.</a:t>
            </a:r>
            <a:r>
              <a:rPr lang="fr-FR" sz="2400" dirty="0"/>
              <a:t> Genève : Organisation mondiale de la Santé http://srhr.org/safeabortion/</a:t>
            </a:r>
            <a:endParaRPr lang="en-US" sz="2400" dirty="0"/>
          </a:p>
          <a:p>
            <a:endParaRPr lang="en-US" sz="1800" dirty="0"/>
          </a:p>
        </p:txBody>
      </p:sp>
      <p:sp>
        <p:nvSpPr>
          <p:cNvPr id="3" name="Title 2">
            <a:extLst>
              <a:ext uri="{FF2B5EF4-FFF2-40B4-BE49-F238E27FC236}">
                <a16:creationId xmlns:a16="http://schemas.microsoft.com/office/drawing/2014/main" id="{CA2FE269-EEA2-4F43-B76C-FA0A09AF8FC4}"/>
              </a:ext>
            </a:extLst>
          </p:cNvPr>
          <p:cNvSpPr>
            <a:spLocks noGrp="1"/>
          </p:cNvSpPr>
          <p:nvPr>
            <p:ph type="ctrTitle"/>
          </p:nvPr>
        </p:nvSpPr>
        <p:spPr/>
        <p:txBody>
          <a:bodyPr/>
          <a:lstStyle/>
          <a:p>
            <a:r>
              <a:rPr lang="fr-FR" dirty="0"/>
              <a:t>Références</a:t>
            </a:r>
          </a:p>
        </p:txBody>
      </p:sp>
    </p:spTree>
    <p:extLst>
      <p:ext uri="{BB962C8B-B14F-4D97-AF65-F5344CB8AC3E}">
        <p14:creationId xmlns:p14="http://schemas.microsoft.com/office/powerpoint/2010/main" val="1383524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59CB5B-6EA7-4240-9C1C-DD9D61CC7516}"/>
              </a:ext>
            </a:extLst>
          </p:cNvPr>
          <p:cNvPicPr>
            <a:picLocks noChangeAspect="1"/>
          </p:cNvPicPr>
          <p:nvPr/>
        </p:nvPicPr>
        <p:blipFill>
          <a:blip r:embed="rId3"/>
          <a:stretch>
            <a:fillRect/>
          </a:stretch>
        </p:blipFill>
        <p:spPr>
          <a:xfrm>
            <a:off x="0" y="0"/>
            <a:ext cx="20105510" cy="11309349"/>
          </a:xfrm>
          <a:prstGeom prst="rect">
            <a:avLst/>
          </a:prstGeom>
        </p:spPr>
      </p:pic>
      <p:sp>
        <p:nvSpPr>
          <p:cNvPr id="3" name="Title 2">
            <a:extLst>
              <a:ext uri="{FF2B5EF4-FFF2-40B4-BE49-F238E27FC236}">
                <a16:creationId xmlns:a16="http://schemas.microsoft.com/office/drawing/2014/main" id="{DE6DDFC2-5DC5-42FB-9EDC-AFB04680D2F3}"/>
              </a:ext>
            </a:extLst>
          </p:cNvPr>
          <p:cNvSpPr>
            <a:spLocks noGrp="1"/>
          </p:cNvSpPr>
          <p:nvPr>
            <p:ph type="ctrTitle"/>
          </p:nvPr>
        </p:nvSpPr>
        <p:spPr>
          <a:xfrm>
            <a:off x="298450" y="115918"/>
            <a:ext cx="14630400" cy="2677656"/>
          </a:xfrm>
        </p:spPr>
        <p:txBody>
          <a:bodyPr/>
          <a:lstStyle/>
          <a:p>
            <a:pPr algn="l"/>
            <a:r>
              <a:rPr lang="fr-FR" sz="5600" dirty="0">
                <a:solidFill>
                  <a:schemeClr val="tx1"/>
                </a:solidFill>
              </a:rPr>
              <a:t>L'avortement sécurisé n'est généralement pas disponible pour les femmes dans un contexte humanitaire</a:t>
            </a:r>
          </a:p>
        </p:txBody>
      </p:sp>
    </p:spTree>
    <p:extLst>
      <p:ext uri="{BB962C8B-B14F-4D97-AF65-F5344CB8AC3E}">
        <p14:creationId xmlns:p14="http://schemas.microsoft.com/office/powerpoint/2010/main" val="506583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9A1C50-B42B-492A-94BF-F5EAE16160BD}"/>
              </a:ext>
            </a:extLst>
          </p:cNvPr>
          <p:cNvSpPr>
            <a:spLocks noGrp="1"/>
          </p:cNvSpPr>
          <p:nvPr>
            <p:ph sz="quarter" idx="10"/>
          </p:nvPr>
        </p:nvSpPr>
        <p:spPr>
          <a:xfrm>
            <a:off x="2736850" y="3201154"/>
            <a:ext cx="14630400" cy="7017306"/>
          </a:xfrm>
        </p:spPr>
        <p:txBody>
          <a:bodyPr/>
          <a:lstStyle/>
          <a:p>
            <a:pPr marL="914400" indent="-914400">
              <a:buFont typeface="+mj-lt"/>
              <a:buAutoNum type="arabicPeriod"/>
            </a:pPr>
            <a:r>
              <a:rPr lang="fr-FR" dirty="0"/>
              <a:t>Le besoin n'existe pas</a:t>
            </a:r>
            <a:endParaRPr lang="en-US" dirty="0"/>
          </a:p>
          <a:p>
            <a:pPr marL="914400" indent="-914400">
              <a:buFont typeface="+mj-lt"/>
              <a:buAutoNum type="arabicPeriod"/>
            </a:pPr>
            <a:r>
              <a:rPr lang="fr-FR" dirty="0"/>
              <a:t>L'avortement est trop complexe pour être effectué en situation de crise</a:t>
            </a:r>
            <a:endParaRPr lang="en-US" dirty="0"/>
          </a:p>
          <a:p>
            <a:pPr marL="914400" indent="-914400">
              <a:buFont typeface="+mj-lt"/>
              <a:buAutoNum type="arabicPeriod"/>
            </a:pPr>
            <a:r>
              <a:rPr lang="fr-FR" dirty="0"/>
              <a:t>Les bailleurs ne financent pas de services d'avortement</a:t>
            </a:r>
            <a:endParaRPr lang="en-US" dirty="0"/>
          </a:p>
          <a:p>
            <a:pPr marL="914400" indent="-914400">
              <a:buFont typeface="+mj-lt"/>
              <a:buAutoNum type="arabicPeriod"/>
            </a:pPr>
            <a:r>
              <a:rPr lang="fr-FR" dirty="0"/>
              <a:t>L'avortement est illégal dans ces contextes</a:t>
            </a:r>
          </a:p>
          <a:p>
            <a:endParaRPr lang="en-US" dirty="0"/>
          </a:p>
        </p:txBody>
      </p:sp>
      <p:sp>
        <p:nvSpPr>
          <p:cNvPr id="3" name="Title 2">
            <a:extLst>
              <a:ext uri="{FF2B5EF4-FFF2-40B4-BE49-F238E27FC236}">
                <a16:creationId xmlns:a16="http://schemas.microsoft.com/office/drawing/2014/main" id="{1C9B40EE-D55C-4DF8-AACB-1F8E386560AC}"/>
              </a:ext>
            </a:extLst>
          </p:cNvPr>
          <p:cNvSpPr>
            <a:spLocks noGrp="1"/>
          </p:cNvSpPr>
          <p:nvPr>
            <p:ph type="ctrTitle"/>
          </p:nvPr>
        </p:nvSpPr>
        <p:spPr>
          <a:xfrm>
            <a:off x="-615950" y="175240"/>
            <a:ext cx="21564600" cy="2831544"/>
          </a:xfrm>
        </p:spPr>
        <p:txBody>
          <a:bodyPr/>
          <a:lstStyle/>
          <a:p>
            <a:r>
              <a:rPr lang="fr-FR" sz="6000" dirty="0"/>
              <a:t>4 mythes qui font obstacle à la prestation </a:t>
            </a:r>
            <a:br>
              <a:rPr lang="fr-FR" sz="6000" dirty="0"/>
            </a:br>
            <a:r>
              <a:rPr lang="fr-FR" sz="6000" dirty="0"/>
              <a:t>d'avortement sécurisé dans un contexte humanitaire</a:t>
            </a:r>
            <a:br>
              <a:rPr lang="fr-FR" sz="6400" dirty="0"/>
            </a:br>
            <a:endParaRPr lang="fr-FR" sz="6400" dirty="0"/>
          </a:p>
        </p:txBody>
      </p:sp>
    </p:spTree>
    <p:extLst>
      <p:ext uri="{BB962C8B-B14F-4D97-AF65-F5344CB8AC3E}">
        <p14:creationId xmlns:p14="http://schemas.microsoft.com/office/powerpoint/2010/main" val="558042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7E50EF6-B2ED-4781-84B0-F66A9CDA9A75}"/>
              </a:ext>
            </a:extLst>
          </p:cNvPr>
          <p:cNvSpPr>
            <a:spLocks noGrp="1"/>
          </p:cNvSpPr>
          <p:nvPr>
            <p:ph sz="quarter" idx="10"/>
          </p:nvPr>
        </p:nvSpPr>
        <p:spPr>
          <a:xfrm>
            <a:off x="527050" y="2835276"/>
            <a:ext cx="10896600" cy="8000999"/>
          </a:xfrm>
        </p:spPr>
        <p:txBody>
          <a:bodyPr/>
          <a:lstStyle/>
          <a:p>
            <a:r>
              <a:rPr lang="fr-FR" altLang="en-US" sz="7200" b="1" dirty="0">
                <a:solidFill>
                  <a:schemeClr val="accent1"/>
                </a:solidFill>
              </a:rPr>
              <a:t>Fait : Le besoin EXISTE</a:t>
            </a:r>
          </a:p>
          <a:p>
            <a:r>
              <a:rPr lang="fr-FR" altLang="en-US" sz="3000" b="1" dirty="0">
                <a:solidFill>
                  <a:schemeClr val="accent1"/>
                </a:solidFill>
              </a:rPr>
              <a:t>Dans un contexte humanitaire :</a:t>
            </a:r>
            <a:endParaRPr lang="en-US" altLang="en-US" sz="3000" b="1" dirty="0"/>
          </a:p>
          <a:p>
            <a:pPr marL="571500" indent="-571500">
              <a:buFont typeface="Courier New" panose="02070309020205020404" pitchFamily="49" charset="0"/>
              <a:buChar char="o"/>
            </a:pPr>
            <a:r>
              <a:rPr lang="fr-FR" altLang="en-US" sz="3600" dirty="0"/>
              <a:t>L'effondrement des systèmes de santé se traduit par un accès réduit aux soins obstétricaux d'urgence, à la planification familiale et aux soins après avortement (traitement des complications de l'avortement non sécurisé)</a:t>
            </a:r>
          </a:p>
          <a:p>
            <a:pPr marL="571500" indent="-571500">
              <a:buFont typeface="Courier New" panose="02070309020205020404" pitchFamily="49" charset="0"/>
              <a:buChar char="o"/>
            </a:pPr>
            <a:r>
              <a:rPr lang="fr-FR" altLang="en-US" sz="3600" dirty="0"/>
              <a:t>Les femmes sont plus exposées au risque de violences sexuelles, ce qui peut entraîner plus de grossesses involontaires et d'avortements non sécurisés</a:t>
            </a:r>
          </a:p>
          <a:p>
            <a:endParaRPr lang="en-US" dirty="0"/>
          </a:p>
        </p:txBody>
      </p:sp>
      <p:sp>
        <p:nvSpPr>
          <p:cNvPr id="4" name="Title 3">
            <a:extLst>
              <a:ext uri="{FF2B5EF4-FFF2-40B4-BE49-F238E27FC236}">
                <a16:creationId xmlns:a16="http://schemas.microsoft.com/office/drawing/2014/main" id="{D5D63364-6B66-422D-ADEF-C9A0CC3F6C30}"/>
              </a:ext>
            </a:extLst>
          </p:cNvPr>
          <p:cNvSpPr>
            <a:spLocks noGrp="1"/>
          </p:cNvSpPr>
          <p:nvPr>
            <p:ph type="ctrTitle"/>
          </p:nvPr>
        </p:nvSpPr>
        <p:spPr>
          <a:xfrm>
            <a:off x="2736850" y="736679"/>
            <a:ext cx="15544800" cy="1107996"/>
          </a:xfrm>
        </p:spPr>
        <p:txBody>
          <a:bodyPr/>
          <a:lstStyle/>
          <a:p>
            <a:r>
              <a:rPr lang="fr-FR" dirty="0"/>
              <a:t>Mythe n°1 : Le besoin n'existe pas</a:t>
            </a:r>
          </a:p>
        </p:txBody>
      </p:sp>
      <p:pic>
        <p:nvPicPr>
          <p:cNvPr id="6" name="Picture Placeholder 3">
            <a:extLst>
              <a:ext uri="{FF2B5EF4-FFF2-40B4-BE49-F238E27FC236}">
                <a16:creationId xmlns:a16="http://schemas.microsoft.com/office/drawing/2014/main" id="{ABA51E3D-745E-4696-B908-1100F2C08FC1}"/>
              </a:ext>
            </a:extLst>
          </p:cNvPr>
          <p:cNvPicPr>
            <a:picLocks noChangeAspect="1"/>
          </p:cNvPicPr>
          <p:nvPr/>
        </p:nvPicPr>
        <p:blipFill rotWithShape="1">
          <a:blip r:embed="rId3">
            <a:extLst>
              <a:ext uri="{28A0092B-C50C-407E-A947-70E740481C1C}">
                <a14:useLocalDpi xmlns:a14="http://schemas.microsoft.com/office/drawing/2010/main" val="0"/>
              </a:ext>
            </a:extLst>
          </a:blip>
          <a:srcRect l="39478" t="15663"/>
          <a:stretch/>
        </p:blipFill>
        <p:spPr>
          <a:xfrm>
            <a:off x="11957050" y="3170085"/>
            <a:ext cx="7620000" cy="7178979"/>
          </a:xfrm>
          <a:prstGeom prst="rect">
            <a:avLst/>
          </a:prstGeom>
        </p:spPr>
      </p:pic>
    </p:spTree>
    <p:extLst>
      <p:ext uri="{BB962C8B-B14F-4D97-AF65-F5344CB8AC3E}">
        <p14:creationId xmlns:p14="http://schemas.microsoft.com/office/powerpoint/2010/main" val="548544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7E50EF6-B2ED-4781-84B0-F66A9CDA9A75}"/>
              </a:ext>
            </a:extLst>
          </p:cNvPr>
          <p:cNvSpPr>
            <a:spLocks noGrp="1"/>
          </p:cNvSpPr>
          <p:nvPr>
            <p:ph sz="quarter" idx="10"/>
          </p:nvPr>
        </p:nvSpPr>
        <p:spPr>
          <a:xfrm>
            <a:off x="2117852" y="2987675"/>
            <a:ext cx="16154400" cy="9025548"/>
          </a:xfrm>
        </p:spPr>
        <p:txBody>
          <a:bodyPr/>
          <a:lstStyle/>
          <a:p>
            <a:pPr algn="ctr">
              <a:spcBef>
                <a:spcPts val="900"/>
              </a:spcBef>
            </a:pPr>
            <a:r>
              <a:rPr lang="fr-FR" altLang="en-US" sz="6000" b="1" dirty="0">
                <a:solidFill>
                  <a:schemeClr val="accent1"/>
                </a:solidFill>
              </a:rPr>
              <a:t>Fait : Les soins d'avortement sont simples</a:t>
            </a:r>
            <a:endParaRPr lang="en-US" altLang="en-US" sz="6000" b="1" dirty="0"/>
          </a:p>
          <a:p>
            <a:pPr marL="685800" indent="-685800">
              <a:spcBef>
                <a:spcPts val="900"/>
              </a:spcBef>
              <a:buFont typeface="Courier New" panose="02070309020205020404" pitchFamily="49" charset="0"/>
              <a:buChar char="o"/>
            </a:pPr>
            <a:r>
              <a:rPr lang="fr-FR" dirty="0">
                <a:latin typeface="Helvetica" panose="020B0604020202020204" pitchFamily="34" charset="0"/>
                <a:cs typeface="Helvetica" panose="020B0604020202020204" pitchFamily="34" charset="0"/>
              </a:rPr>
              <a:t>L'avortement provoqué est une procédure médicale très sécurisée selon l'OMS</a:t>
            </a:r>
            <a:endParaRPr lang="en-US" sz="2400" dirty="0">
              <a:latin typeface="Helvetica" panose="020B0604020202020204" pitchFamily="34" charset="0"/>
              <a:cs typeface="Helvetica" panose="020B0604020202020204" pitchFamily="34" charset="0"/>
            </a:endParaRPr>
          </a:p>
          <a:p>
            <a:pPr marL="685800" indent="-685800">
              <a:spcBef>
                <a:spcPts val="900"/>
              </a:spcBef>
              <a:buFont typeface="Courier New" panose="02070309020205020404" pitchFamily="49" charset="0"/>
              <a:buChar char="o"/>
            </a:pPr>
            <a:r>
              <a:rPr lang="fr-FR" dirty="0">
                <a:latin typeface="Helvetica" panose="020B0604020202020204" pitchFamily="34" charset="0"/>
                <a:cs typeface="Helvetica" panose="020B0604020202020204" pitchFamily="34" charset="0"/>
              </a:rPr>
              <a:t>Les prestataires intermédiaires peuvent effectuer des aspirations manuelles intra-utérines (AMIU) et des avortements médicamenteux en toute sécurité</a:t>
            </a:r>
          </a:p>
          <a:p>
            <a:pPr marL="685800" indent="-685800">
              <a:spcBef>
                <a:spcPts val="900"/>
              </a:spcBef>
              <a:buFont typeface="Courier New" panose="02070309020205020404" pitchFamily="49" charset="0"/>
              <a:buChar char="o"/>
            </a:pPr>
            <a:r>
              <a:rPr lang="fr-FR" dirty="0">
                <a:latin typeface="Helvetica" panose="020B0604020202020204" pitchFamily="34" charset="0"/>
                <a:cs typeface="Helvetica" panose="020B0604020202020204" pitchFamily="34" charset="0"/>
              </a:rPr>
              <a:t>L'AMIU et le misoprostol sont disponibles dans des kits de santé reproductive spécifiques</a:t>
            </a:r>
          </a:p>
          <a:p>
            <a:endParaRPr lang="en-US" dirty="0"/>
          </a:p>
        </p:txBody>
      </p:sp>
      <p:sp>
        <p:nvSpPr>
          <p:cNvPr id="4" name="Title 3">
            <a:extLst>
              <a:ext uri="{FF2B5EF4-FFF2-40B4-BE49-F238E27FC236}">
                <a16:creationId xmlns:a16="http://schemas.microsoft.com/office/drawing/2014/main" id="{D5D63364-6B66-422D-ADEF-C9A0CC3F6C30}"/>
              </a:ext>
            </a:extLst>
          </p:cNvPr>
          <p:cNvSpPr>
            <a:spLocks noGrp="1"/>
          </p:cNvSpPr>
          <p:nvPr>
            <p:ph type="ctrTitle"/>
          </p:nvPr>
        </p:nvSpPr>
        <p:spPr>
          <a:xfrm>
            <a:off x="1822450" y="182682"/>
            <a:ext cx="16459200" cy="2215991"/>
          </a:xfrm>
        </p:spPr>
        <p:txBody>
          <a:bodyPr/>
          <a:lstStyle/>
          <a:p>
            <a:r>
              <a:rPr lang="fr-FR" dirty="0"/>
              <a:t>Mythe n° 2 : L'avortement est trop complexe</a:t>
            </a:r>
          </a:p>
        </p:txBody>
      </p:sp>
    </p:spTree>
    <p:extLst>
      <p:ext uri="{BB962C8B-B14F-4D97-AF65-F5344CB8AC3E}">
        <p14:creationId xmlns:p14="http://schemas.microsoft.com/office/powerpoint/2010/main" val="1248457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7E50EF6-B2ED-4781-84B0-F66A9CDA9A75}"/>
              </a:ext>
            </a:extLst>
          </p:cNvPr>
          <p:cNvSpPr>
            <a:spLocks noGrp="1"/>
          </p:cNvSpPr>
          <p:nvPr>
            <p:ph sz="quarter" idx="10"/>
          </p:nvPr>
        </p:nvSpPr>
        <p:spPr>
          <a:xfrm>
            <a:off x="374651" y="2759075"/>
            <a:ext cx="11125200" cy="8077200"/>
          </a:xfrm>
        </p:spPr>
        <p:txBody>
          <a:bodyPr/>
          <a:lstStyle/>
          <a:p>
            <a:pPr algn="l">
              <a:spcBef>
                <a:spcPts val="900"/>
              </a:spcBef>
            </a:pPr>
            <a:r>
              <a:rPr lang="fr-FR" altLang="en-US" sz="6000" b="1" dirty="0">
                <a:solidFill>
                  <a:schemeClr val="accent1"/>
                </a:solidFill>
              </a:rPr>
              <a:t>Fait : De nombreux bailleurs financent les soins d'avortement</a:t>
            </a:r>
            <a:endParaRPr lang="en-US" altLang="en-US" sz="6000" b="1" dirty="0"/>
          </a:p>
          <a:p>
            <a:pPr marL="685800" indent="-685800">
              <a:spcBef>
                <a:spcPts val="900"/>
              </a:spcBef>
              <a:buFont typeface="Courier New" panose="02070309020205020404" pitchFamily="49" charset="0"/>
              <a:buChar char="o"/>
            </a:pPr>
            <a:r>
              <a:rPr lang="fr-FR" sz="3600" dirty="0">
                <a:latin typeface="Helvetica" panose="020B0604020202020204" pitchFamily="34" charset="0"/>
                <a:cs typeface="Helvetica" panose="020B0604020202020204" pitchFamily="34" charset="0"/>
              </a:rPr>
              <a:t>Le gouvernement des États-Unis finance les soins après avortement</a:t>
            </a:r>
          </a:p>
          <a:p>
            <a:pPr marL="685800" indent="-685800">
              <a:spcBef>
                <a:spcPts val="900"/>
              </a:spcBef>
              <a:buFont typeface="Courier New" panose="02070309020205020404" pitchFamily="49" charset="0"/>
              <a:buChar char="o"/>
            </a:pPr>
            <a:r>
              <a:rPr lang="fr-FR" sz="3600" dirty="0">
                <a:latin typeface="Helvetica" panose="020B0604020202020204" pitchFamily="34" charset="0"/>
                <a:cs typeface="Helvetica" panose="020B0604020202020204" pitchFamily="34" charset="0"/>
              </a:rPr>
              <a:t>D'autres bailleurs bilatéraux et de type fondations financent les soins après avortement</a:t>
            </a:r>
          </a:p>
          <a:p>
            <a:pPr marL="685800" indent="-685800">
              <a:spcBef>
                <a:spcPts val="900"/>
              </a:spcBef>
              <a:buFont typeface="Courier New" panose="02070309020205020404" pitchFamily="49" charset="0"/>
              <a:buChar char="o"/>
            </a:pPr>
            <a:r>
              <a:rPr lang="fr-FR" sz="3600" dirty="0">
                <a:latin typeface="Helvetica" panose="020B0604020202020204" pitchFamily="34" charset="0"/>
                <a:cs typeface="Helvetica" panose="020B0604020202020204" pitchFamily="34" charset="0"/>
              </a:rPr>
              <a:t>La </a:t>
            </a:r>
            <a:r>
              <a:rPr lang="fr-FR" sz="3600" i="1" dirty="0">
                <a:latin typeface="Helvetica" panose="020B0604020202020204" pitchFamily="34" charset="0"/>
                <a:cs typeface="Helvetica" panose="020B0604020202020204" pitchFamily="34" charset="0"/>
              </a:rPr>
              <a:t>Global Gag Rule </a:t>
            </a:r>
            <a:r>
              <a:rPr lang="fr-FR" sz="3600" dirty="0">
                <a:latin typeface="Helvetica" panose="020B0604020202020204" pitchFamily="34" charset="0"/>
                <a:cs typeface="Helvetica" panose="020B0604020202020204" pitchFamily="34" charset="0"/>
              </a:rPr>
              <a:t>(règle du baîllon) ne s'applique pas au financement humanitaire</a:t>
            </a:r>
          </a:p>
          <a:p>
            <a:pPr marL="685800" indent="-685800">
              <a:spcBef>
                <a:spcPts val="900"/>
              </a:spcBef>
              <a:buFont typeface="Courier New" panose="02070309020205020404" pitchFamily="49" charset="0"/>
              <a:buChar char="o"/>
            </a:pPr>
            <a:endParaRPr lang="en-US" dirty="0"/>
          </a:p>
        </p:txBody>
      </p:sp>
      <p:sp>
        <p:nvSpPr>
          <p:cNvPr id="4" name="Title 3">
            <a:extLst>
              <a:ext uri="{FF2B5EF4-FFF2-40B4-BE49-F238E27FC236}">
                <a16:creationId xmlns:a16="http://schemas.microsoft.com/office/drawing/2014/main" id="{D5D63364-6B66-422D-ADEF-C9A0CC3F6C30}"/>
              </a:ext>
            </a:extLst>
          </p:cNvPr>
          <p:cNvSpPr>
            <a:spLocks noGrp="1"/>
          </p:cNvSpPr>
          <p:nvPr>
            <p:ph type="ctrTitle"/>
          </p:nvPr>
        </p:nvSpPr>
        <p:spPr>
          <a:xfrm>
            <a:off x="1822450" y="736679"/>
            <a:ext cx="16459200" cy="1107996"/>
          </a:xfrm>
        </p:spPr>
        <p:txBody>
          <a:bodyPr/>
          <a:lstStyle/>
          <a:p>
            <a:r>
              <a:rPr lang="fr-FR" dirty="0"/>
              <a:t>Mythe n°3 : Les bailleurs ne financent pas l'avortement</a:t>
            </a:r>
          </a:p>
        </p:txBody>
      </p:sp>
      <p:pic>
        <p:nvPicPr>
          <p:cNvPr id="7" name="Picture 3" descr="A group of people around each other&#10;&#10;Description generated with high confidence">
            <a:extLst>
              <a:ext uri="{FF2B5EF4-FFF2-40B4-BE49-F238E27FC236}">
                <a16:creationId xmlns:a16="http://schemas.microsoft.com/office/drawing/2014/main" id="{A2E132CA-DFF0-46C6-8D58-9B24E5351215}"/>
              </a:ext>
            </a:extLst>
          </p:cNvPr>
          <p:cNvPicPr>
            <a:picLocks noChangeAspect="1"/>
          </p:cNvPicPr>
          <p:nvPr/>
        </p:nvPicPr>
        <p:blipFill>
          <a:blip r:embed="rId3"/>
          <a:stretch>
            <a:fillRect/>
          </a:stretch>
        </p:blipFill>
        <p:spPr>
          <a:xfrm>
            <a:off x="11728450" y="4733163"/>
            <a:ext cx="7771119" cy="4350512"/>
          </a:xfrm>
          <a:prstGeom prst="rect">
            <a:avLst/>
          </a:prstGeom>
        </p:spPr>
      </p:pic>
    </p:spTree>
    <p:extLst>
      <p:ext uri="{BB962C8B-B14F-4D97-AF65-F5344CB8AC3E}">
        <p14:creationId xmlns:p14="http://schemas.microsoft.com/office/powerpoint/2010/main" val="2140390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7E50EF6-B2ED-4781-84B0-F66A9CDA9A75}"/>
              </a:ext>
            </a:extLst>
          </p:cNvPr>
          <p:cNvSpPr>
            <a:spLocks noGrp="1"/>
          </p:cNvSpPr>
          <p:nvPr>
            <p:ph sz="quarter" idx="10"/>
          </p:nvPr>
        </p:nvSpPr>
        <p:spPr>
          <a:xfrm>
            <a:off x="984250" y="2759075"/>
            <a:ext cx="18135600" cy="7671331"/>
          </a:xfrm>
        </p:spPr>
        <p:txBody>
          <a:bodyPr/>
          <a:lstStyle/>
          <a:p>
            <a:pPr algn="ctr">
              <a:spcBef>
                <a:spcPts val="900"/>
              </a:spcBef>
            </a:pPr>
            <a:r>
              <a:rPr lang="fr-FR" altLang="en-US" sz="6000" b="1" dirty="0">
                <a:solidFill>
                  <a:schemeClr val="accent1"/>
                </a:solidFill>
              </a:rPr>
              <a:t>Fait : L'avortement est autorisé par la Loi sous certaines conditions dans la plupart des pays</a:t>
            </a:r>
            <a:endParaRPr lang="en-US" altLang="en-US" sz="6000" b="1" dirty="0"/>
          </a:p>
          <a:p>
            <a:pPr>
              <a:spcBef>
                <a:spcPts val="900"/>
              </a:spcBef>
            </a:pPr>
            <a:endParaRPr lang="en-US" sz="4600" dirty="0">
              <a:latin typeface="Helvetica" panose="020B0604020202020204" pitchFamily="34" charset="0"/>
              <a:cs typeface="Helvetica" panose="020B0604020202020204" pitchFamily="34" charset="0"/>
            </a:endParaRPr>
          </a:p>
          <a:p>
            <a:pPr>
              <a:spcBef>
                <a:spcPts val="900"/>
              </a:spcBef>
            </a:pPr>
            <a:br>
              <a:rPr lang="fr-FR" sz="4600" dirty="0">
                <a:latin typeface="Helvetica" panose="020B0604020202020204" pitchFamily="34" charset="0"/>
                <a:cs typeface="Helvetica" panose="020B0604020202020204" pitchFamily="34" charset="0"/>
              </a:rPr>
            </a:br>
            <a:endParaRPr lang="en-US" sz="4600" dirty="0">
              <a:latin typeface="Helvetica" panose="020B0604020202020204" pitchFamily="34" charset="0"/>
              <a:cs typeface="Helvetica" panose="020B0604020202020204" pitchFamily="34" charset="0"/>
            </a:endParaRPr>
          </a:p>
          <a:p>
            <a:pPr algn="ctr">
              <a:spcBef>
                <a:spcPts val="900"/>
              </a:spcBef>
            </a:pPr>
            <a:br>
              <a:rPr lang="fr-FR" sz="3200" dirty="0">
                <a:latin typeface="Helvetica" panose="020B0604020202020204" pitchFamily="34" charset="0"/>
                <a:cs typeface="Helvetica" panose="020B0604020202020204" pitchFamily="34" charset="0"/>
              </a:rPr>
            </a:br>
            <a:r>
              <a:rPr lang="fr-FR" sz="3200" dirty="0">
                <a:latin typeface="Helvetica" panose="020B0604020202020204" pitchFamily="34" charset="0"/>
                <a:cs typeface="Helvetica" panose="020B0604020202020204" pitchFamily="34" charset="0"/>
              </a:rPr>
              <a:t>Des accords internationaux soutiennent l'accès à l'avortement sécurisé pour les victimes de viol. </a:t>
            </a:r>
            <a:br>
              <a:rPr lang="fr-FR" sz="3200" dirty="0">
                <a:latin typeface="Helvetica" panose="020B0604020202020204" pitchFamily="34" charset="0"/>
                <a:cs typeface="Helvetica" panose="020B0604020202020204" pitchFamily="34" charset="0"/>
              </a:rPr>
            </a:br>
            <a:r>
              <a:rPr lang="fr-FR" sz="3200" dirty="0">
                <a:latin typeface="Helvetica" panose="020B0604020202020204" pitchFamily="34" charset="0"/>
                <a:cs typeface="Helvetica" panose="020B0604020202020204" pitchFamily="34" charset="0"/>
              </a:rPr>
              <a:t>Ces accords comprennent : l'Article 3 de la Convention de Genève, les résolutions 2106 et 2122 du Conseil de Sécurité de l'ONU et le Protocole de Maputo. </a:t>
            </a:r>
            <a:endParaRPr lang="en-US" sz="3200" dirty="0"/>
          </a:p>
        </p:txBody>
      </p:sp>
      <p:sp>
        <p:nvSpPr>
          <p:cNvPr id="4" name="Title 3">
            <a:extLst>
              <a:ext uri="{FF2B5EF4-FFF2-40B4-BE49-F238E27FC236}">
                <a16:creationId xmlns:a16="http://schemas.microsoft.com/office/drawing/2014/main" id="{D5D63364-6B66-422D-ADEF-C9A0CC3F6C30}"/>
              </a:ext>
            </a:extLst>
          </p:cNvPr>
          <p:cNvSpPr>
            <a:spLocks noGrp="1"/>
          </p:cNvSpPr>
          <p:nvPr>
            <p:ph type="ctrTitle"/>
          </p:nvPr>
        </p:nvSpPr>
        <p:spPr>
          <a:xfrm>
            <a:off x="1822450" y="736679"/>
            <a:ext cx="16459200" cy="1107996"/>
          </a:xfrm>
        </p:spPr>
        <p:txBody>
          <a:bodyPr/>
          <a:lstStyle/>
          <a:p>
            <a:r>
              <a:rPr lang="fr-FR" dirty="0"/>
              <a:t>Mythe n°4 : L'avortement est illégal </a:t>
            </a:r>
          </a:p>
        </p:txBody>
      </p:sp>
      <p:graphicFrame>
        <p:nvGraphicFramePr>
          <p:cNvPr id="3" name="Table 2">
            <a:extLst>
              <a:ext uri="{FF2B5EF4-FFF2-40B4-BE49-F238E27FC236}">
                <a16:creationId xmlns:a16="http://schemas.microsoft.com/office/drawing/2014/main" id="{CEC62033-E4DC-4519-A9A0-D32449FE1AAA}"/>
              </a:ext>
            </a:extLst>
          </p:cNvPr>
          <p:cNvGraphicFramePr>
            <a:graphicFrameLocks noGrp="1"/>
          </p:cNvGraphicFramePr>
          <p:nvPr>
            <p:extLst>
              <p:ext uri="{D42A27DB-BD31-4B8C-83A1-F6EECF244321}">
                <p14:modId xmlns:p14="http://schemas.microsoft.com/office/powerpoint/2010/main" val="566289346"/>
              </p:ext>
            </p:extLst>
          </p:nvPr>
        </p:nvGraphicFramePr>
        <p:xfrm>
          <a:off x="222250" y="5273675"/>
          <a:ext cx="19659600" cy="2887608"/>
        </p:xfrm>
        <a:graphic>
          <a:graphicData uri="http://schemas.openxmlformats.org/drawingml/2006/table">
            <a:tbl>
              <a:tblPr firstRow="1" bandRow="1">
                <a:tableStyleId>{5C22544A-7EE6-4342-B048-85BDC9FD1C3A}</a:tableStyleId>
              </a:tblPr>
              <a:tblGrid>
                <a:gridCol w="2457450">
                  <a:extLst>
                    <a:ext uri="{9D8B030D-6E8A-4147-A177-3AD203B41FA5}">
                      <a16:colId xmlns:a16="http://schemas.microsoft.com/office/drawing/2014/main" val="4168483699"/>
                    </a:ext>
                  </a:extLst>
                </a:gridCol>
                <a:gridCol w="2457450">
                  <a:extLst>
                    <a:ext uri="{9D8B030D-6E8A-4147-A177-3AD203B41FA5}">
                      <a16:colId xmlns:a16="http://schemas.microsoft.com/office/drawing/2014/main" val="1554427437"/>
                    </a:ext>
                  </a:extLst>
                </a:gridCol>
                <a:gridCol w="2457450">
                  <a:extLst>
                    <a:ext uri="{9D8B030D-6E8A-4147-A177-3AD203B41FA5}">
                      <a16:colId xmlns:a16="http://schemas.microsoft.com/office/drawing/2014/main" val="3472442189"/>
                    </a:ext>
                  </a:extLst>
                </a:gridCol>
                <a:gridCol w="2457450">
                  <a:extLst>
                    <a:ext uri="{9D8B030D-6E8A-4147-A177-3AD203B41FA5}">
                      <a16:colId xmlns:a16="http://schemas.microsoft.com/office/drawing/2014/main" val="4017394209"/>
                    </a:ext>
                  </a:extLst>
                </a:gridCol>
                <a:gridCol w="2457450">
                  <a:extLst>
                    <a:ext uri="{9D8B030D-6E8A-4147-A177-3AD203B41FA5}">
                      <a16:colId xmlns:a16="http://schemas.microsoft.com/office/drawing/2014/main" val="604206981"/>
                    </a:ext>
                  </a:extLst>
                </a:gridCol>
                <a:gridCol w="2457450">
                  <a:extLst>
                    <a:ext uri="{9D8B030D-6E8A-4147-A177-3AD203B41FA5}">
                      <a16:colId xmlns:a16="http://schemas.microsoft.com/office/drawing/2014/main" val="1655693824"/>
                    </a:ext>
                  </a:extLst>
                </a:gridCol>
                <a:gridCol w="2457450">
                  <a:extLst>
                    <a:ext uri="{9D8B030D-6E8A-4147-A177-3AD203B41FA5}">
                      <a16:colId xmlns:a16="http://schemas.microsoft.com/office/drawing/2014/main" val="3880773374"/>
                    </a:ext>
                  </a:extLst>
                </a:gridCol>
                <a:gridCol w="2457450">
                  <a:extLst>
                    <a:ext uri="{9D8B030D-6E8A-4147-A177-3AD203B41FA5}">
                      <a16:colId xmlns:a16="http://schemas.microsoft.com/office/drawing/2014/main" val="852698826"/>
                    </a:ext>
                  </a:extLst>
                </a:gridCol>
              </a:tblGrid>
              <a:tr h="1168520">
                <a:tc>
                  <a:txBody>
                    <a:bodyPr/>
                    <a:lstStyle/>
                    <a:p>
                      <a:pPr algn="ctr"/>
                      <a:r>
                        <a:rPr lang="fr-FR" sz="2600" dirty="0"/>
                        <a:t>Indications pour l'avortement légal</a:t>
                      </a:r>
                    </a:p>
                  </a:txBody>
                  <a:tcPr marL="134127" marR="134127" marT="67064" marB="67064"/>
                </a:tc>
                <a:tc>
                  <a:txBody>
                    <a:bodyPr/>
                    <a:lstStyle/>
                    <a:p>
                      <a:pPr algn="ctr"/>
                      <a:r>
                        <a:rPr lang="fr-FR" sz="2600" dirty="0"/>
                        <a:t>Pour sauver la vie de la femme</a:t>
                      </a:r>
                    </a:p>
                  </a:txBody>
                  <a:tcPr marL="134127" marR="134127" marT="67064" marB="67064"/>
                </a:tc>
                <a:tc>
                  <a:txBody>
                    <a:bodyPr/>
                    <a:lstStyle/>
                    <a:p>
                      <a:pPr algn="ctr"/>
                      <a:r>
                        <a:rPr lang="fr-FR" sz="2600" dirty="0"/>
                        <a:t>Pour protéger la santé physique de la femme</a:t>
                      </a:r>
                    </a:p>
                  </a:txBody>
                  <a:tcPr marL="134127" marR="134127" marT="67064" marB="67064"/>
                </a:tc>
                <a:tc>
                  <a:txBody>
                    <a:bodyPr/>
                    <a:lstStyle/>
                    <a:p>
                      <a:pPr algn="ctr"/>
                      <a:r>
                        <a:rPr lang="fr-FR" sz="2600" dirty="0"/>
                        <a:t>Pour protéger la santé mentale de la femme</a:t>
                      </a:r>
                    </a:p>
                  </a:txBody>
                  <a:tcPr marL="134127" marR="134127" marT="67064" marB="67064"/>
                </a:tc>
                <a:tc>
                  <a:txBody>
                    <a:bodyPr/>
                    <a:lstStyle/>
                    <a:p>
                      <a:pPr algn="ctr"/>
                      <a:r>
                        <a:rPr lang="fr-FR" sz="2600" dirty="0"/>
                        <a:t>En cas de viol ou d'inceste</a:t>
                      </a:r>
                    </a:p>
                  </a:txBody>
                  <a:tcPr marL="134127" marR="134127" marT="67064" marB="67064"/>
                </a:tc>
                <a:tc>
                  <a:txBody>
                    <a:bodyPr/>
                    <a:lstStyle/>
                    <a:p>
                      <a:pPr algn="ctr"/>
                      <a:r>
                        <a:rPr lang="fr-FR" sz="2600" dirty="0"/>
                        <a:t>En cas d'anomalie foetale</a:t>
                      </a:r>
                    </a:p>
                  </a:txBody>
                  <a:tcPr marL="134127" marR="134127" marT="67064" marB="67064"/>
                </a:tc>
                <a:tc>
                  <a:txBody>
                    <a:bodyPr/>
                    <a:lstStyle/>
                    <a:p>
                      <a:pPr algn="ctr"/>
                      <a:r>
                        <a:rPr lang="fr-FR" sz="2600" dirty="0"/>
                        <a:t>Pour des raisons sociales ou économiques</a:t>
                      </a:r>
                    </a:p>
                  </a:txBody>
                  <a:tcPr marL="134127" marR="134127" marT="67064" marB="67064"/>
                </a:tc>
                <a:tc>
                  <a:txBody>
                    <a:bodyPr/>
                    <a:lstStyle/>
                    <a:p>
                      <a:pPr algn="ctr"/>
                      <a:endParaRPr lang="en-US" sz="2600" dirty="0"/>
                    </a:p>
                    <a:p>
                      <a:pPr algn="ctr"/>
                      <a:r>
                        <a:rPr lang="fr-FR" sz="2600" dirty="0"/>
                        <a:t>Sur demande</a:t>
                      </a:r>
                    </a:p>
                  </a:txBody>
                  <a:tcPr marL="134127" marR="134127" marT="67064" marB="67064"/>
                </a:tc>
                <a:extLst>
                  <a:ext uri="{0D108BD9-81ED-4DB2-BD59-A6C34878D82A}">
                    <a16:rowId xmlns:a16="http://schemas.microsoft.com/office/drawing/2014/main" val="3039116813"/>
                  </a:ext>
                </a:extLst>
              </a:tr>
              <a:tr h="1168520">
                <a:tc>
                  <a:txBody>
                    <a:bodyPr/>
                    <a:lstStyle/>
                    <a:p>
                      <a:pPr algn="ctr"/>
                      <a:endParaRPr lang="en-US" sz="800" dirty="0"/>
                    </a:p>
                    <a:p>
                      <a:pPr algn="ctr"/>
                      <a:r>
                        <a:rPr lang="fr-FR" sz="2600" dirty="0"/>
                        <a:t>Nombre de pays</a:t>
                      </a:r>
                    </a:p>
                  </a:txBody>
                  <a:tcPr marL="134127" marR="134127" marT="67064" marB="67064"/>
                </a:tc>
                <a:tc>
                  <a:txBody>
                    <a:bodyPr/>
                    <a:lstStyle/>
                    <a:p>
                      <a:pPr algn="ctr"/>
                      <a:endParaRPr lang="en-US" sz="2600" dirty="0"/>
                    </a:p>
                    <a:p>
                      <a:pPr algn="ctr"/>
                      <a:r>
                        <a:rPr lang="fr-FR" sz="2600" dirty="0"/>
                        <a:t>190</a:t>
                      </a:r>
                    </a:p>
                  </a:txBody>
                  <a:tcPr marL="134127" marR="134127" marT="67064" marB="67064"/>
                </a:tc>
                <a:tc>
                  <a:txBody>
                    <a:bodyPr/>
                    <a:lstStyle/>
                    <a:p>
                      <a:pPr algn="ctr"/>
                      <a:endParaRPr lang="en-US" sz="2600" dirty="0"/>
                    </a:p>
                    <a:p>
                      <a:pPr algn="ctr"/>
                      <a:r>
                        <a:rPr lang="fr-FR" sz="2600" dirty="0"/>
                        <a:t>132</a:t>
                      </a:r>
                    </a:p>
                  </a:txBody>
                  <a:tcPr marL="134127" marR="134127" marT="67064" marB="67064"/>
                </a:tc>
                <a:tc>
                  <a:txBody>
                    <a:bodyPr/>
                    <a:lstStyle/>
                    <a:p>
                      <a:pPr algn="ctr"/>
                      <a:endParaRPr lang="en-US" sz="2600" dirty="0"/>
                    </a:p>
                    <a:p>
                      <a:pPr algn="ctr"/>
                      <a:r>
                        <a:rPr lang="fr-FR" sz="2600" dirty="0"/>
                        <a:t>126</a:t>
                      </a:r>
                    </a:p>
                  </a:txBody>
                  <a:tcPr marL="134127" marR="134127" marT="67064" marB="67064"/>
                </a:tc>
                <a:tc>
                  <a:txBody>
                    <a:bodyPr/>
                    <a:lstStyle/>
                    <a:p>
                      <a:pPr algn="ctr"/>
                      <a:endParaRPr lang="en-US" sz="2600" dirty="0"/>
                    </a:p>
                    <a:p>
                      <a:pPr algn="ctr"/>
                      <a:r>
                        <a:rPr lang="fr-FR" sz="2600" dirty="0"/>
                        <a:t>99</a:t>
                      </a:r>
                    </a:p>
                  </a:txBody>
                  <a:tcPr marL="134127" marR="134127" marT="67064" marB="67064"/>
                </a:tc>
                <a:tc>
                  <a:txBody>
                    <a:bodyPr/>
                    <a:lstStyle/>
                    <a:p>
                      <a:pPr algn="ctr"/>
                      <a:endParaRPr lang="en-US" sz="2600" dirty="0"/>
                    </a:p>
                    <a:p>
                      <a:pPr algn="ctr"/>
                      <a:r>
                        <a:rPr lang="fr-FR" sz="2600" dirty="0"/>
                        <a:t>91</a:t>
                      </a:r>
                    </a:p>
                  </a:txBody>
                  <a:tcPr marL="134127" marR="134127" marT="67064" marB="67064"/>
                </a:tc>
                <a:tc>
                  <a:txBody>
                    <a:bodyPr/>
                    <a:lstStyle/>
                    <a:p>
                      <a:pPr algn="ctr"/>
                      <a:endParaRPr lang="en-US" sz="2600" dirty="0"/>
                    </a:p>
                    <a:p>
                      <a:pPr algn="ctr"/>
                      <a:r>
                        <a:rPr lang="fr-FR" sz="2600" dirty="0"/>
                        <a:t>69</a:t>
                      </a:r>
                    </a:p>
                  </a:txBody>
                  <a:tcPr marL="134127" marR="134127" marT="67064" marB="67064"/>
                </a:tc>
                <a:tc>
                  <a:txBody>
                    <a:bodyPr/>
                    <a:lstStyle/>
                    <a:p>
                      <a:pPr algn="ctr"/>
                      <a:endParaRPr lang="en-US" sz="2600" dirty="0"/>
                    </a:p>
                    <a:p>
                      <a:pPr algn="ctr"/>
                      <a:r>
                        <a:rPr lang="fr-FR" sz="2600" dirty="0"/>
                        <a:t>58</a:t>
                      </a:r>
                    </a:p>
                  </a:txBody>
                  <a:tcPr marL="134127" marR="134127" marT="67064" marB="67064"/>
                </a:tc>
                <a:extLst>
                  <a:ext uri="{0D108BD9-81ED-4DB2-BD59-A6C34878D82A}">
                    <a16:rowId xmlns:a16="http://schemas.microsoft.com/office/drawing/2014/main" val="832890963"/>
                  </a:ext>
                </a:extLst>
              </a:tr>
            </a:tbl>
          </a:graphicData>
        </a:graphic>
      </p:graphicFrame>
    </p:spTree>
    <p:extLst>
      <p:ext uri="{BB962C8B-B14F-4D97-AF65-F5344CB8AC3E}">
        <p14:creationId xmlns:p14="http://schemas.microsoft.com/office/powerpoint/2010/main" val="100522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16D37A-E40B-46D0-883E-B9873429E7BE}"/>
              </a:ext>
            </a:extLst>
          </p:cNvPr>
          <p:cNvPicPr>
            <a:picLocks noChangeAspect="1"/>
          </p:cNvPicPr>
          <p:nvPr/>
        </p:nvPicPr>
        <p:blipFill>
          <a:blip r:embed="rId3"/>
          <a:stretch>
            <a:fillRect/>
          </a:stretch>
        </p:blipFill>
        <p:spPr>
          <a:xfrm>
            <a:off x="1822450" y="-1598"/>
            <a:ext cx="16452850" cy="11371273"/>
          </a:xfrm>
          <a:prstGeom prst="rect">
            <a:avLst/>
          </a:prstGeom>
        </p:spPr>
      </p:pic>
    </p:spTree>
    <p:extLst>
      <p:ext uri="{BB962C8B-B14F-4D97-AF65-F5344CB8AC3E}">
        <p14:creationId xmlns:p14="http://schemas.microsoft.com/office/powerpoint/2010/main" val="1524359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C23833-19ED-41A9-BCF2-02A8E1A56103}"/>
              </a:ext>
            </a:extLst>
          </p:cNvPr>
          <p:cNvSpPr>
            <a:spLocks noGrp="1"/>
          </p:cNvSpPr>
          <p:nvPr>
            <p:ph type="ctrTitle"/>
          </p:nvPr>
        </p:nvSpPr>
        <p:spPr>
          <a:xfrm>
            <a:off x="1212850" y="136515"/>
            <a:ext cx="17678400" cy="2308324"/>
          </a:xfrm>
        </p:spPr>
        <p:txBody>
          <a:bodyPr/>
          <a:lstStyle/>
          <a:p>
            <a:r>
              <a:rPr lang="fr-FR" sz="5000" dirty="0"/>
              <a:t>SYNTHÈSE : Raisons pour lesquelles l'avortement sécurisé n'est pas effectué dans les contextes humanitaires</a:t>
            </a:r>
          </a:p>
        </p:txBody>
      </p:sp>
      <p:graphicFrame>
        <p:nvGraphicFramePr>
          <p:cNvPr id="4" name="Table 3">
            <a:extLst>
              <a:ext uri="{FF2B5EF4-FFF2-40B4-BE49-F238E27FC236}">
                <a16:creationId xmlns:a16="http://schemas.microsoft.com/office/drawing/2014/main" id="{062CE791-023C-47F4-9775-36D82B0AA44A}"/>
              </a:ext>
            </a:extLst>
          </p:cNvPr>
          <p:cNvGraphicFramePr>
            <a:graphicFrameLocks noGrp="1"/>
          </p:cNvGraphicFramePr>
          <p:nvPr>
            <p:extLst/>
          </p:nvPr>
        </p:nvGraphicFramePr>
        <p:xfrm>
          <a:off x="3350683" y="3597275"/>
          <a:ext cx="13402734" cy="7452360"/>
        </p:xfrm>
        <a:graphic>
          <a:graphicData uri="http://schemas.openxmlformats.org/drawingml/2006/table">
            <a:tbl>
              <a:tblPr firstRow="1" bandRow="1">
                <a:tableStyleId>{5C22544A-7EE6-4342-B048-85BDC9FD1C3A}</a:tableStyleId>
              </a:tblPr>
              <a:tblGrid>
                <a:gridCol w="8834967">
                  <a:extLst>
                    <a:ext uri="{9D8B030D-6E8A-4147-A177-3AD203B41FA5}">
                      <a16:colId xmlns:a16="http://schemas.microsoft.com/office/drawing/2014/main" val="1881505299"/>
                    </a:ext>
                  </a:extLst>
                </a:gridCol>
                <a:gridCol w="2286000">
                  <a:extLst>
                    <a:ext uri="{9D8B030D-6E8A-4147-A177-3AD203B41FA5}">
                      <a16:colId xmlns:a16="http://schemas.microsoft.com/office/drawing/2014/main" val="1209981659"/>
                    </a:ext>
                  </a:extLst>
                </a:gridCol>
                <a:gridCol w="2281767">
                  <a:extLst>
                    <a:ext uri="{9D8B030D-6E8A-4147-A177-3AD203B41FA5}">
                      <a16:colId xmlns:a16="http://schemas.microsoft.com/office/drawing/2014/main" val="3238274505"/>
                    </a:ext>
                  </a:extLst>
                </a:gridCol>
              </a:tblGrid>
              <a:tr h="1325880">
                <a:tc>
                  <a:txBody>
                    <a:bodyPr/>
                    <a:lstStyle/>
                    <a:p>
                      <a:pPr algn="ctr"/>
                      <a:r>
                        <a:rPr lang="fr-FR" sz="5400" dirty="0"/>
                        <a:t>Raison</a:t>
                      </a:r>
                    </a:p>
                  </a:txBody>
                  <a:tcPr anchor="ctr"/>
                </a:tc>
                <a:tc>
                  <a:txBody>
                    <a:bodyPr/>
                    <a:lstStyle/>
                    <a:p>
                      <a:pPr algn="ctr"/>
                      <a:r>
                        <a:rPr lang="fr-FR" sz="5400" dirty="0"/>
                        <a:t>Vrai</a:t>
                      </a:r>
                    </a:p>
                  </a:txBody>
                  <a:tcPr anchor="ctr"/>
                </a:tc>
                <a:tc>
                  <a:txBody>
                    <a:bodyPr/>
                    <a:lstStyle/>
                    <a:p>
                      <a:pPr algn="ctr"/>
                      <a:r>
                        <a:rPr lang="fr-FR" sz="5400" dirty="0"/>
                        <a:t>Faux</a:t>
                      </a:r>
                    </a:p>
                  </a:txBody>
                  <a:tcPr anchor="ctr"/>
                </a:tc>
                <a:extLst>
                  <a:ext uri="{0D108BD9-81ED-4DB2-BD59-A6C34878D82A}">
                    <a16:rowId xmlns:a16="http://schemas.microsoft.com/office/drawing/2014/main" val="3992573328"/>
                  </a:ext>
                </a:extLst>
              </a:tr>
              <a:tr h="1325880">
                <a:tc>
                  <a:txBody>
                    <a:bodyPr/>
                    <a:lstStyle/>
                    <a:p>
                      <a:r>
                        <a:rPr lang="fr-FR" sz="5400" dirty="0"/>
                        <a:t>Le besoin n'existe pas</a:t>
                      </a:r>
                    </a:p>
                  </a:txBody>
                  <a:tcPr anchor="ctr"/>
                </a:tc>
                <a:tc>
                  <a:txBody>
                    <a:bodyPr/>
                    <a:lstStyle/>
                    <a:p>
                      <a:endParaRPr lang="en-US" sz="5400" dirty="0"/>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7200" dirty="0">
                          <a:solidFill>
                            <a:srgbClr val="FF0000"/>
                          </a:solidFill>
                          <a:sym typeface="Wingdings 2"/>
                        </a:rPr>
                        <a:t></a:t>
                      </a:r>
                      <a:endParaRPr lang="en-US" sz="7200" dirty="0">
                        <a:solidFill>
                          <a:srgbClr val="FF0000"/>
                        </a:solidFill>
                      </a:endParaRPr>
                    </a:p>
                  </a:txBody>
                  <a:tcPr anchor="ctr"/>
                </a:tc>
                <a:extLst>
                  <a:ext uri="{0D108BD9-81ED-4DB2-BD59-A6C34878D82A}">
                    <a16:rowId xmlns:a16="http://schemas.microsoft.com/office/drawing/2014/main" val="3724701639"/>
                  </a:ext>
                </a:extLst>
              </a:tr>
              <a:tr h="1325880">
                <a:tc>
                  <a:txBody>
                    <a:bodyPr/>
                    <a:lstStyle/>
                    <a:p>
                      <a:r>
                        <a:rPr lang="fr-FR" sz="5400" dirty="0"/>
                        <a:t>L'avortement est trop complexe</a:t>
                      </a:r>
                    </a:p>
                  </a:txBody>
                  <a:tcPr anchor="ctr"/>
                </a:tc>
                <a:tc>
                  <a:txBody>
                    <a:bodyPr/>
                    <a:lstStyle/>
                    <a:p>
                      <a:endParaRPr lang="en-US" sz="5400"/>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7200" dirty="0">
                          <a:solidFill>
                            <a:srgbClr val="FF0000"/>
                          </a:solidFill>
                          <a:sym typeface="Wingdings 2"/>
                        </a:rPr>
                        <a:t></a:t>
                      </a:r>
                      <a:endParaRPr lang="en-US" sz="7200" dirty="0">
                        <a:solidFill>
                          <a:srgbClr val="FF0000"/>
                        </a:solidFill>
                      </a:endParaRPr>
                    </a:p>
                  </a:txBody>
                  <a:tcPr anchor="ctr"/>
                </a:tc>
                <a:extLst>
                  <a:ext uri="{0D108BD9-81ED-4DB2-BD59-A6C34878D82A}">
                    <a16:rowId xmlns:a16="http://schemas.microsoft.com/office/drawing/2014/main" val="2862741490"/>
                  </a:ext>
                </a:extLst>
              </a:tr>
              <a:tr h="1325880">
                <a:tc>
                  <a:txBody>
                    <a:bodyPr/>
                    <a:lstStyle/>
                    <a:p>
                      <a:r>
                        <a:rPr lang="fr-FR" sz="5400" dirty="0"/>
                        <a:t>Les bailleurs ne financent pas l'avortement</a:t>
                      </a:r>
                    </a:p>
                  </a:txBody>
                  <a:tcPr anchor="ctr"/>
                </a:tc>
                <a:tc>
                  <a:txBody>
                    <a:bodyPr/>
                    <a:lstStyle/>
                    <a:p>
                      <a:endParaRPr lang="en-US" sz="5400"/>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7200" dirty="0">
                          <a:solidFill>
                            <a:srgbClr val="FF0000"/>
                          </a:solidFill>
                          <a:sym typeface="Wingdings 2"/>
                        </a:rPr>
                        <a:t></a:t>
                      </a:r>
                      <a:endParaRPr lang="en-US" sz="7200" dirty="0">
                        <a:solidFill>
                          <a:srgbClr val="FF0000"/>
                        </a:solidFill>
                      </a:endParaRPr>
                    </a:p>
                  </a:txBody>
                  <a:tcPr anchor="ctr"/>
                </a:tc>
                <a:extLst>
                  <a:ext uri="{0D108BD9-81ED-4DB2-BD59-A6C34878D82A}">
                    <a16:rowId xmlns:a16="http://schemas.microsoft.com/office/drawing/2014/main" val="3977076932"/>
                  </a:ext>
                </a:extLst>
              </a:tr>
              <a:tr h="1325880">
                <a:tc>
                  <a:txBody>
                    <a:bodyPr/>
                    <a:lstStyle/>
                    <a:p>
                      <a:r>
                        <a:rPr lang="fr-FR" sz="5400" dirty="0"/>
                        <a:t>L'avortement est illégal</a:t>
                      </a:r>
                    </a:p>
                  </a:txBody>
                  <a:tcPr anchor="ctr"/>
                </a:tc>
                <a:tc>
                  <a:txBody>
                    <a:bodyPr/>
                    <a:lstStyle/>
                    <a:p>
                      <a:endParaRPr lang="en-US" sz="5400"/>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7200" dirty="0">
                          <a:solidFill>
                            <a:srgbClr val="FF0000"/>
                          </a:solidFill>
                          <a:sym typeface="Wingdings 2"/>
                        </a:rPr>
                        <a:t></a:t>
                      </a:r>
                      <a:endParaRPr lang="en-US" sz="7200" dirty="0">
                        <a:solidFill>
                          <a:srgbClr val="FF0000"/>
                        </a:solidFill>
                      </a:endParaRPr>
                    </a:p>
                  </a:txBody>
                  <a:tcPr anchor="ctr"/>
                </a:tc>
                <a:extLst>
                  <a:ext uri="{0D108BD9-81ED-4DB2-BD59-A6C34878D82A}">
                    <a16:rowId xmlns:a16="http://schemas.microsoft.com/office/drawing/2014/main" val="818644751"/>
                  </a:ext>
                </a:extLst>
              </a:tr>
            </a:tbl>
          </a:graphicData>
        </a:graphic>
      </p:graphicFrame>
    </p:spTree>
    <p:extLst>
      <p:ext uri="{BB962C8B-B14F-4D97-AF65-F5344CB8AC3E}">
        <p14:creationId xmlns:p14="http://schemas.microsoft.com/office/powerpoint/2010/main" val="2052218090"/>
      </p:ext>
    </p:extLst>
  </p:cSld>
  <p:clrMapOvr>
    <a:masterClrMapping/>
  </p:clrMapOvr>
</p:sld>
</file>

<file path=ppt/theme/theme1.xml><?xml version="1.0" encoding="utf-8"?>
<a:theme xmlns:a="http://schemas.openxmlformats.org/drawingml/2006/main" name="Office Theme">
  <a:themeElements>
    <a:clrScheme name="Ipas Color Palette">
      <a:dk1>
        <a:srgbClr val="414041"/>
      </a:dk1>
      <a:lt1>
        <a:srgbClr val="FFFFFF"/>
      </a:lt1>
      <a:dk2>
        <a:srgbClr val="00718F"/>
      </a:dk2>
      <a:lt2>
        <a:srgbClr val="EEECE1"/>
      </a:lt2>
      <a:accent1>
        <a:srgbClr val="00AFDB"/>
      </a:accent1>
      <a:accent2>
        <a:srgbClr val="F37B20"/>
      </a:accent2>
      <a:accent3>
        <a:srgbClr val="73C167"/>
      </a:accent3>
      <a:accent4>
        <a:srgbClr val="0069AA"/>
      </a:accent4>
      <a:accent5>
        <a:srgbClr val="22BCB9"/>
      </a:accent5>
      <a:accent6>
        <a:srgbClr val="EC098D"/>
      </a:accent6>
      <a:hlink>
        <a:srgbClr val="F37B20"/>
      </a:hlink>
      <a:folHlink>
        <a:srgbClr val="BCBEC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BFABEB65A7CD4189DF62FAE4CBBAC7" ma:contentTypeVersion="27" ma:contentTypeDescription="Create a new document." ma:contentTypeScope="" ma:versionID="105023c83c520e4fe31d9cc862cf7d28">
  <xsd:schema xmlns:xsd="http://www.w3.org/2001/XMLSchema" xmlns:xs="http://www.w3.org/2001/XMLSchema" xmlns:p="http://schemas.microsoft.com/office/2006/metadata/properties" xmlns:ns2="f90cb79b-c111-4c9f-819f-53dcbbc9b886" xmlns:ns3="02b24a34-9e38-4e17-9560-6771ab36bb8c" xmlns:ns4="c99d05fb-4e8f-4b87-8e2d-ae28f7e395a8" targetNamespace="http://schemas.microsoft.com/office/2006/metadata/properties" ma:root="true" ma:fieldsID="911441aa21a6ee75e21872736f1180a0" ns2:_="" ns3:_="" ns4:_="">
    <xsd:import namespace="f90cb79b-c111-4c9f-819f-53dcbbc9b886"/>
    <xsd:import namespace="02b24a34-9e38-4e17-9560-6771ab36bb8c"/>
    <xsd:import namespace="c99d05fb-4e8f-4b87-8e2d-ae28f7e395a8"/>
    <xsd:element name="properties">
      <xsd:complexType>
        <xsd:sequence>
          <xsd:element name="documentManagement">
            <xsd:complexType>
              <xsd:all>
                <xsd:element ref="ns2:Image_x0020_Use" minOccurs="0"/>
                <xsd:element ref="ns2:Image_x0020_Type" minOccurs="0"/>
                <xsd:element ref="ns2:Image_x0020_Source" minOccurs="0"/>
                <xsd:element ref="ns2:Year_x0020_Acquired" minOccurs="0"/>
                <xsd:element ref="ns2:Citation" minOccurs="0"/>
                <xsd:element ref="ns2:ode6fdafe33148da80a41f54f38c75b6" minOccurs="0"/>
                <xsd:element ref="ns2:Tags" minOccurs="0"/>
                <xsd:element ref="ns2:Description0" minOccurs="0"/>
                <xsd:element ref="ns2:Date_x0020_Picture_x0020_Taken" minOccurs="0"/>
                <xsd:element ref="ns2:Color" minOccurs="0"/>
                <xsd:element ref="ns2:Orientation" minOccurs="0"/>
                <xsd:element ref="ns2:Expiration_x0020_Date0" minOccurs="0"/>
                <xsd:element ref="ns2:fb4143bc8e474732a022a8b6b14ff2fc" minOccurs="0"/>
                <xsd:element ref="ns3:TaxCatchAll" minOccurs="0"/>
                <xsd:element ref="ns4:SharedWithUsers" minOccurs="0"/>
                <xsd:element ref="ns4:SharedWithDetails" minOccurs="0"/>
                <xsd:element ref="ns4:LastSharedByUser" minOccurs="0"/>
                <xsd:element ref="ns4:LastSharedByTime" minOccurs="0"/>
                <xsd:element ref="ns2:MediaServiceMetadata" minOccurs="0"/>
                <xsd:element ref="ns2:MediaServiceFastMetadata" minOccurs="0"/>
                <xsd:element ref="ns2:MediaServiceDateTaken" minOccurs="0"/>
                <xsd:element ref="ns2:MediaServiceAutoTag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0cb79b-c111-4c9f-819f-53dcbbc9b886" elementFormDefault="qualified">
    <xsd:import namespace="http://schemas.microsoft.com/office/2006/documentManagement/types"/>
    <xsd:import namespace="http://schemas.microsoft.com/office/infopath/2007/PartnerControls"/>
    <xsd:element name="Image_x0020_Use" ma:index="4" nillable="true" ma:displayName="Image Use" ma:internalName="Image_x0020_Use" ma:readOnly="false">
      <xsd:complexType>
        <xsd:complexContent>
          <xsd:extension base="dms:MultiChoice">
            <xsd:sequence>
              <xsd:element name="Value" maxOccurs="unbounded" minOccurs="0" nillable="true">
                <xsd:simpleType>
                  <xsd:restriction base="dms:Choice">
                    <xsd:enumeration value="For printing"/>
                    <xsd:enumeration value="For web or screen"/>
                  </xsd:restriction>
                </xsd:simpleType>
              </xsd:element>
            </xsd:sequence>
          </xsd:extension>
        </xsd:complexContent>
      </xsd:complexType>
    </xsd:element>
    <xsd:element name="Image_x0020_Type" ma:index="5" nillable="true" ma:displayName="Image Type" ma:format="Dropdown" ma:internalName="Image_x0020_Type" ma:readOnly="false">
      <xsd:simpleType>
        <xsd:restriction base="dms:Choice">
          <xsd:enumeration value="Photo"/>
          <xsd:enumeration value="Illustration/Graphic"/>
        </xsd:restriction>
      </xsd:simpleType>
    </xsd:element>
    <xsd:element name="Image_x0020_Source" ma:index="6" nillable="true" ma:displayName="Image Source" ma:default="Ipas" ma:format="Dropdown" ma:internalName="Image_x0020_Source" ma:readOnly="false">
      <xsd:simpleType>
        <xsd:union memberTypes="dms:Text">
          <xsd:simpleType>
            <xsd:restriction base="dms:Choice">
              <xsd:enumeration value="David and Lucile Packard Foundation"/>
              <xsd:enumeration value="Ipas"/>
              <xsd:enumeration value="Panos"/>
              <xsd:enumeration value="Richard Lord"/>
              <xsd:enumeration value="UNFPA"/>
              <xsd:enumeration value="UN/DPI"/>
              <xsd:enumeration value="Kwikpoint"/>
              <xsd:enumeration value="Stephen C. Edgerton"/>
            </xsd:restriction>
          </xsd:simpleType>
        </xsd:union>
      </xsd:simpleType>
    </xsd:element>
    <xsd:element name="Year_x0020_Acquired" ma:index="7" nillable="true" ma:displayName="Year Acquired" ma:internalName="Year_x0020_Acquired" ma:readOnly="false">
      <xsd:simpleType>
        <xsd:restriction base="dms:Text">
          <xsd:maxLength value="255"/>
        </xsd:restriction>
      </xsd:simpleType>
    </xsd:element>
    <xsd:element name="Citation" ma:index="8" nillable="true" ma:displayName="Citation" ma:internalName="Citation" ma:readOnly="false">
      <xsd:simpleType>
        <xsd:restriction base="dms:Note">
          <xsd:maxLength value="255"/>
        </xsd:restriction>
      </xsd:simpleType>
    </xsd:element>
    <xsd:element name="ode6fdafe33148da80a41f54f38c75b6" ma:index="11" nillable="true" ma:taxonomy="true" ma:internalName="ode6fdafe33148da80a41f54f38c75b6" ma:taxonomyFieldName="Region" ma:displayName="Region" ma:readOnly="false" ma:fieldId="{8de6fdaf-e331-48da-80a4-1f54f38c75b6}" ma:sspId="2ada535f-24d9-4300-95d3-734107741fc0" ma:termSetId="e13701c3-baf5-4493-a5dc-812d696f5adf" ma:anchorId="00000000-0000-0000-0000-000000000000" ma:open="false" ma:isKeyword="false">
      <xsd:complexType>
        <xsd:sequence>
          <xsd:element ref="pc:Terms" minOccurs="0" maxOccurs="1"/>
        </xsd:sequence>
      </xsd:complexType>
    </xsd:element>
    <xsd:element name="Tags" ma:index="12" nillable="true" ma:displayName="Tags" ma:description="Please use , as the delimiter between keyword tags." ma:internalName="Tags" ma:readOnly="false">
      <xsd:simpleType>
        <xsd:restriction base="dms:Text">
          <xsd:maxLength value="255"/>
        </xsd:restriction>
      </xsd:simpleType>
    </xsd:element>
    <xsd:element name="Description0" ma:index="13" nillable="true" ma:displayName="Description" ma:internalName="Description0" ma:readOnly="false">
      <xsd:simpleType>
        <xsd:restriction base="dms:Note">
          <xsd:maxLength value="255"/>
        </xsd:restriction>
      </xsd:simpleType>
    </xsd:element>
    <xsd:element name="Date_x0020_Picture_x0020_Taken" ma:index="14" nillable="true" ma:displayName="Date Picture Taken" ma:format="DateOnly" ma:internalName="Date_x0020_Picture_x0020_Taken" ma:readOnly="false">
      <xsd:simpleType>
        <xsd:restriction base="dms:DateTime"/>
      </xsd:simpleType>
    </xsd:element>
    <xsd:element name="Color" ma:index="15" nillable="true" ma:displayName="Color" ma:default="1" ma:description="Select &quot;yes&quot; if image is in color. Leave blank for black &amp; white." ma:internalName="Color" ma:readOnly="false">
      <xsd:simpleType>
        <xsd:restriction base="dms:Boolean"/>
      </xsd:simpleType>
    </xsd:element>
    <xsd:element name="Orientation" ma:index="16" nillable="true" ma:displayName="Orientation" ma:format="Dropdown" ma:internalName="Orientation" ma:readOnly="false">
      <xsd:simpleType>
        <xsd:restriction base="dms:Choice">
          <xsd:enumeration value="Landscape"/>
          <xsd:enumeration value="Portrait"/>
        </xsd:restriction>
      </xsd:simpleType>
    </xsd:element>
    <xsd:element name="Expiration_x0020_Date0" ma:index="17" nillable="true" ma:displayName="Expiration Date" ma:internalName="Expiration_x0020_Date0" ma:readOnly="false">
      <xsd:simpleType>
        <xsd:restriction base="dms:Note">
          <xsd:maxLength value="255"/>
        </xsd:restriction>
      </xsd:simpleType>
    </xsd:element>
    <xsd:element name="fb4143bc8e474732a022a8b6b14ff2fc" ma:index="22" nillable="true" ma:taxonomy="true" ma:internalName="fb4143bc8e474732a022a8b6b14ff2fc" ma:taxonomyFieldName="Country" ma:displayName="Country" ma:readOnly="false" ma:fieldId="{fb4143bc-8e47-4732-a022-a8b6b14ff2fc}" ma:sspId="2ada535f-24d9-4300-95d3-734107741fc0" ma:termSetId="2be05bbf-a245-49df-8079-fc00e9ed8534" ma:anchorId="00000000-0000-0000-0000-000000000000" ma:open="false" ma:isKeyword="false">
      <xsd:complexType>
        <xsd:sequence>
          <xsd:element ref="pc:Terms" minOccurs="0" maxOccurs="1"/>
        </xsd:sequence>
      </xsd:complexType>
    </xsd:element>
    <xsd:element name="MediaServiceMetadata" ma:index="28" nillable="true" ma:displayName="MediaServiceMetadata" ma:description="" ma:hidden="true" ma:internalName="MediaServiceMetadata" ma:readOnly="true">
      <xsd:simpleType>
        <xsd:restriction base="dms:Note"/>
      </xsd:simpleType>
    </xsd:element>
    <xsd:element name="MediaServiceFastMetadata" ma:index="29" nillable="true" ma:displayName="MediaServiceFastMetadata" ma:description="" ma:hidden="true" ma:internalName="MediaServiceFastMetadata" ma:readOnly="true">
      <xsd:simpleType>
        <xsd:restriction base="dms:Note"/>
      </xsd:simpleType>
    </xsd:element>
    <xsd:element name="MediaServiceDateTaken" ma:index="30" nillable="true" ma:displayName="MediaServiceDateTaken" ma:description="" ma:hidden="true" ma:internalName="MediaServiceDateTaken" ma:readOnly="true">
      <xsd:simpleType>
        <xsd:restriction base="dms:Text"/>
      </xsd:simpleType>
    </xsd:element>
    <xsd:element name="MediaServiceAutoTags" ma:index="31" nillable="true" ma:displayName="MediaServiceAutoTags" ma:description="" ma:internalName="MediaServiceAutoTags" ma:readOnly="true">
      <xsd:simpleType>
        <xsd:restriction base="dms:Text"/>
      </xsd:simpleType>
    </xsd:element>
    <xsd:element name="MediaServiceOCR" ma:index="32"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2b24a34-9e38-4e17-9560-6771ab36bb8c" elementFormDefault="qualified">
    <xsd:import namespace="http://schemas.microsoft.com/office/2006/documentManagement/types"/>
    <xsd:import namespace="http://schemas.microsoft.com/office/infopath/2007/PartnerControls"/>
    <xsd:element name="TaxCatchAll" ma:index="23" nillable="true" ma:displayName="Taxonomy Catch All Column" ma:description="" ma:hidden="true" ma:list="{cfa4f375-dbce-4801-a5bc-1ad66078b488}" ma:internalName="TaxCatchAll" ma:readOnly="false" ma:showField="CatchAllData" ma:web="02b24a34-9e38-4e17-9560-6771ab36bb8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99d05fb-4e8f-4b87-8e2d-ae28f7e395a8" elementFormDefault="qualified">
    <xsd:import namespace="http://schemas.microsoft.com/office/2006/documentManagement/types"/>
    <xsd:import namespace="http://schemas.microsoft.com/office/infopath/2007/PartnerControls"/>
    <xsd:element name="SharedWithUsers" ma:index="24"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description="" ma:internalName="SharedWithDetails" ma:readOnly="true">
      <xsd:simpleType>
        <xsd:restriction base="dms:Note">
          <xsd:maxLength value="255"/>
        </xsd:restriction>
      </xsd:simpleType>
    </xsd:element>
    <xsd:element name="LastSharedByUser" ma:index="26" nillable="true" ma:displayName="Last Shared By User" ma:description="" ma:internalName="LastSharedByUser" ma:readOnly="true">
      <xsd:simpleType>
        <xsd:restriction base="dms:Note">
          <xsd:maxLength value="255"/>
        </xsd:restriction>
      </xsd:simpleType>
    </xsd:element>
    <xsd:element name="LastSharedByTime" ma:index="27"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ode6fdafe33148da80a41f54f38c75b6 xmlns="f90cb79b-c111-4c9f-819f-53dcbbc9b886">
      <Terms xmlns="http://schemas.microsoft.com/office/infopath/2007/PartnerControls"/>
    </ode6fdafe33148da80a41f54f38c75b6>
    <TaxCatchAll xmlns="02b24a34-9e38-4e17-9560-6771ab36bb8c"/>
    <Tags xmlns="f90cb79b-c111-4c9f-819f-53dcbbc9b886" xsi:nil="true"/>
    <Color xmlns="f90cb79b-c111-4c9f-819f-53dcbbc9b886">true</Color>
    <Description0 xmlns="f90cb79b-c111-4c9f-819f-53dcbbc9b886" xsi:nil="true"/>
    <Orientation xmlns="f90cb79b-c111-4c9f-819f-53dcbbc9b886" xsi:nil="true"/>
    <Expiration_x0020_Date0 xmlns="f90cb79b-c111-4c9f-819f-53dcbbc9b886" xsi:nil="true"/>
    <Image_x0020_Source xmlns="f90cb79b-c111-4c9f-819f-53dcbbc9b886">Ipas</Image_x0020_Source>
    <Year_x0020_Acquired xmlns="f90cb79b-c111-4c9f-819f-53dcbbc9b886" xsi:nil="true"/>
    <Citation xmlns="f90cb79b-c111-4c9f-819f-53dcbbc9b886" xsi:nil="true"/>
    <Image_x0020_Use xmlns="f90cb79b-c111-4c9f-819f-53dcbbc9b886"/>
    <Image_x0020_Type xmlns="f90cb79b-c111-4c9f-819f-53dcbbc9b886" xsi:nil="true"/>
    <fb4143bc8e474732a022a8b6b14ff2fc xmlns="f90cb79b-c111-4c9f-819f-53dcbbc9b886">
      <Terms xmlns="http://schemas.microsoft.com/office/infopath/2007/PartnerControls"/>
    </fb4143bc8e474732a022a8b6b14ff2fc>
    <Date_x0020_Picture_x0020_Taken xmlns="f90cb79b-c111-4c9f-819f-53dcbbc9b886" xsi:nil="true"/>
  </documentManagement>
</p:properties>
</file>

<file path=customXml/itemProps1.xml><?xml version="1.0" encoding="utf-8"?>
<ds:datastoreItem xmlns:ds="http://schemas.openxmlformats.org/officeDocument/2006/customXml" ds:itemID="{0109AB7C-8872-4D87-A35B-D376492FB3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0cb79b-c111-4c9f-819f-53dcbbc9b886"/>
    <ds:schemaRef ds:uri="02b24a34-9e38-4e17-9560-6771ab36bb8c"/>
    <ds:schemaRef ds:uri="c99d05fb-4e8f-4b87-8e2d-ae28f7e395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95D4C7F-FA77-4853-878B-1289C931E27E}">
  <ds:schemaRefs>
    <ds:schemaRef ds:uri="http://schemas.microsoft.com/sharepoint/v3/contenttype/forms"/>
  </ds:schemaRefs>
</ds:datastoreItem>
</file>

<file path=customXml/itemProps3.xml><?xml version="1.0" encoding="utf-8"?>
<ds:datastoreItem xmlns:ds="http://schemas.openxmlformats.org/officeDocument/2006/customXml" ds:itemID="{DB902152-29C6-41D6-8A0B-1B0553242CD2}">
  <ds:schemaRefs>
    <ds:schemaRef ds:uri="http://schemas.microsoft.com/office/2006/documentManagement/types"/>
    <ds:schemaRef ds:uri="http://purl.org/dc/terms/"/>
    <ds:schemaRef ds:uri="http://schemas.microsoft.com/office/2006/metadata/properties"/>
    <ds:schemaRef ds:uri="http://purl.org/dc/dcmitype/"/>
    <ds:schemaRef ds:uri="http://www.w3.org/XML/1998/namespace"/>
    <ds:schemaRef ds:uri="f90cb79b-c111-4c9f-819f-53dcbbc9b886"/>
    <ds:schemaRef ds:uri="02b24a34-9e38-4e17-9560-6771ab36bb8c"/>
    <ds:schemaRef ds:uri="c99d05fb-4e8f-4b87-8e2d-ae28f7e395a8"/>
    <ds:schemaRef ds:uri="http://schemas.microsoft.com/office/infopath/2007/PartnerControls"/>
    <ds:schemaRef ds:uri="http://schemas.openxmlformats.org/package/2006/metadata/core-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457</TotalTime>
  <Words>2186</Words>
  <Application>Microsoft Office PowerPoint</Application>
  <PresentationFormat>Custom</PresentationFormat>
  <Paragraphs>189</Paragraphs>
  <Slides>14</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Arial</vt:lpstr>
      <vt:lpstr>Calibri</vt:lpstr>
      <vt:lpstr>Courier New</vt:lpstr>
      <vt:lpstr>Helvetica</vt:lpstr>
      <vt:lpstr>Times</vt:lpstr>
      <vt:lpstr>Times New Roman</vt:lpstr>
      <vt:lpstr>Wingdings</vt:lpstr>
      <vt:lpstr>Wingdings 2</vt:lpstr>
      <vt:lpstr>ヒラギノ角ゴ Pro W3</vt:lpstr>
      <vt:lpstr>Office Theme</vt:lpstr>
      <vt:lpstr>Plaidoyer en faveur de l'avortement en situation humanitaire</vt:lpstr>
      <vt:lpstr>L'avortement sécurisé n'est généralement pas disponible pour les femmes dans un contexte humanitaire</vt:lpstr>
      <vt:lpstr>4 mythes qui font obstacle à la prestation  d'avortement sécurisé dans un contexte humanitaire </vt:lpstr>
      <vt:lpstr>Mythe n°1 : Le besoin n'existe pas</vt:lpstr>
      <vt:lpstr>Mythe n° 2 : L'avortement est trop complexe</vt:lpstr>
      <vt:lpstr>Mythe n°3 : Les bailleurs ne financent pas l'avortement</vt:lpstr>
      <vt:lpstr>Mythe n°4 : L'avortement est illégal </vt:lpstr>
      <vt:lpstr>PowerPoint Presentation</vt:lpstr>
      <vt:lpstr>SYNTHÈSE : Raisons pour lesquelles l'avortement sécurisé n'est pas effectué dans les contextes humanitaires</vt:lpstr>
      <vt:lpstr>Que peuvent faire les organisations humanitaires ?</vt:lpstr>
      <vt:lpstr>10 mesures pour mettre en place ou étendre un programme d'avortement sécurisé</vt:lpstr>
      <vt:lpstr>10 mesures, suite</vt:lpstr>
      <vt:lpstr>PowerPoint Presentation</vt:lpstr>
      <vt:lpstr>Références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templates</dc:title>
  <dc:creator>Jennifer Colletti</dc:creator>
  <cp:lastModifiedBy>Jennifer Colletti</cp:lastModifiedBy>
  <cp:revision>69</cp:revision>
  <dcterms:created xsi:type="dcterms:W3CDTF">2017-08-10T14:53:04Z</dcterms:created>
  <dcterms:modified xsi:type="dcterms:W3CDTF">2018-11-20T18:13:39Z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2017-08-10T00:00:00Z</vt:filetime>
  </property>
  <property fmtid="{D5CDD505-2E9C-101B-9397-08002B2CF9AE}" pid="3" name="Creator">
    <vt:lpwstr>Adobe InDesign CC 2017 (Macintosh)</vt:lpwstr>
  </property>
  <property fmtid="{D5CDD505-2E9C-101B-9397-08002B2CF9AE}" pid="4" name="LastSaved">
    <vt:filetime>2017-08-10T00:00:00Z</vt:filetime>
  </property>
  <property fmtid="{D5CDD505-2E9C-101B-9397-08002B2CF9AE}" pid="5" name="ContentTypeId">
    <vt:lpwstr>0x01010033BFABEB65A7CD4189DF62FAE4CBBAC7</vt:lpwstr>
  </property>
  <property fmtid="{D5CDD505-2E9C-101B-9397-08002B2CF9AE}" pid="6" name="Region">
    <vt:lpwstr/>
  </property>
  <property fmtid="{D5CDD505-2E9C-101B-9397-08002B2CF9AE}" pid="7" name="Country">
    <vt:lpwstr/>
  </property>
</Properties>
</file>