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D9050E-DA17-4A46-8365-68EC13817D0C}" v="1" dt="2018-11-20T18:22:15.9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6" autoAdjust="0"/>
    <p:restoredTop sz="70771" autoAdjust="0"/>
  </p:normalViewPr>
  <p:slideViewPr>
    <p:cSldViewPr>
      <p:cViewPr varScale="1">
        <p:scale>
          <a:sx n="35" d="100"/>
          <a:sy n="35" d="100"/>
        </p:scale>
        <p:origin x="1083"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lletti" userId="5b1b0202-0c16-407e-8d87-8888e95c6865" providerId="ADAL" clId="{B2D9050E-DA17-4A46-8365-68EC13817D0C}"/>
    <pc:docChg chg="undo modSld">
      <pc:chgData name="Jennifer Colletti" userId="5b1b0202-0c16-407e-8d87-8888e95c6865" providerId="ADAL" clId="{B2D9050E-DA17-4A46-8365-68EC13817D0C}" dt="2018-11-20T18:27:32.548" v="40" actId="1036"/>
      <pc:docMkLst>
        <pc:docMk/>
      </pc:docMkLst>
      <pc:sldChg chg="modSp">
        <pc:chgData name="Jennifer Colletti" userId="5b1b0202-0c16-407e-8d87-8888e95c6865" providerId="ADAL" clId="{B2D9050E-DA17-4A46-8365-68EC13817D0C}" dt="2018-11-20T18:21:26.397" v="2" actId="255"/>
        <pc:sldMkLst>
          <pc:docMk/>
          <pc:sldMk cId="1690107000" sldId="260"/>
        </pc:sldMkLst>
        <pc:spChg chg="mod">
          <ac:chgData name="Jennifer Colletti" userId="5b1b0202-0c16-407e-8d87-8888e95c6865" providerId="ADAL" clId="{B2D9050E-DA17-4A46-8365-68EC13817D0C}" dt="2018-11-20T18:21:26.397" v="2" actId="255"/>
          <ac:spMkLst>
            <pc:docMk/>
            <pc:sldMk cId="1690107000" sldId="260"/>
            <ac:spMk id="12" creationId="{891C00BF-965E-46CB-B5E0-E6492E1635F7}"/>
          </ac:spMkLst>
        </pc:spChg>
        <pc:spChg chg="mod">
          <ac:chgData name="Jennifer Colletti" userId="5b1b0202-0c16-407e-8d87-8888e95c6865" providerId="ADAL" clId="{B2D9050E-DA17-4A46-8365-68EC13817D0C}" dt="2018-11-20T18:21:18.276" v="1" actId="255"/>
          <ac:spMkLst>
            <pc:docMk/>
            <pc:sldMk cId="1690107000" sldId="260"/>
            <ac:spMk id="13" creationId="{07A390A9-0529-48D5-A447-26EC4B833AD6}"/>
          </ac:spMkLst>
        </pc:spChg>
      </pc:sldChg>
      <pc:sldChg chg="modSp">
        <pc:chgData name="Jennifer Colletti" userId="5b1b0202-0c16-407e-8d87-8888e95c6865" providerId="ADAL" clId="{B2D9050E-DA17-4A46-8365-68EC13817D0C}" dt="2018-11-20T18:21:46.349" v="3" actId="255"/>
        <pc:sldMkLst>
          <pc:docMk/>
          <pc:sldMk cId="69071530" sldId="264"/>
        </pc:sldMkLst>
        <pc:spChg chg="mod">
          <ac:chgData name="Jennifer Colletti" userId="5b1b0202-0c16-407e-8d87-8888e95c6865" providerId="ADAL" clId="{B2D9050E-DA17-4A46-8365-68EC13817D0C}" dt="2018-11-20T18:21:46.349" v="3" actId="255"/>
          <ac:spMkLst>
            <pc:docMk/>
            <pc:sldMk cId="69071530" sldId="264"/>
            <ac:spMk id="2" creationId="{BA7B36A3-D397-47C5-AB9F-61D8EAC42BE0}"/>
          </ac:spMkLst>
        </pc:spChg>
      </pc:sldChg>
      <pc:sldChg chg="modSp">
        <pc:chgData name="Jennifer Colletti" userId="5b1b0202-0c16-407e-8d87-8888e95c6865" providerId="ADAL" clId="{B2D9050E-DA17-4A46-8365-68EC13817D0C}" dt="2018-11-20T18:22:24.088" v="6" actId="255"/>
        <pc:sldMkLst>
          <pc:docMk/>
          <pc:sldMk cId="476594844" sldId="267"/>
        </pc:sldMkLst>
        <pc:spChg chg="mod">
          <ac:chgData name="Jennifer Colletti" userId="5b1b0202-0c16-407e-8d87-8888e95c6865" providerId="ADAL" clId="{B2D9050E-DA17-4A46-8365-68EC13817D0C}" dt="2018-11-20T18:22:24.088" v="6" actId="255"/>
          <ac:spMkLst>
            <pc:docMk/>
            <pc:sldMk cId="476594844" sldId="267"/>
            <ac:spMk id="2" creationId="{86852A03-9927-4BC6-8F39-D699D5B02C7A}"/>
          </ac:spMkLst>
        </pc:spChg>
      </pc:sldChg>
      <pc:sldChg chg="modSp">
        <pc:chgData name="Jennifer Colletti" userId="5b1b0202-0c16-407e-8d87-8888e95c6865" providerId="ADAL" clId="{B2D9050E-DA17-4A46-8365-68EC13817D0C}" dt="2018-11-20T18:22:43.347" v="8" actId="1036"/>
        <pc:sldMkLst>
          <pc:docMk/>
          <pc:sldMk cId="537736675" sldId="270"/>
        </pc:sldMkLst>
        <pc:spChg chg="mod">
          <ac:chgData name="Jennifer Colletti" userId="5b1b0202-0c16-407e-8d87-8888e95c6865" providerId="ADAL" clId="{B2D9050E-DA17-4A46-8365-68EC13817D0C}" dt="2018-11-20T18:22:43.347" v="8" actId="1036"/>
          <ac:spMkLst>
            <pc:docMk/>
            <pc:sldMk cId="537736675" sldId="270"/>
            <ac:spMk id="3" creationId="{63E2CEEE-4BF7-4B1F-A718-1494FE1980E3}"/>
          </ac:spMkLst>
        </pc:spChg>
      </pc:sldChg>
      <pc:sldChg chg="modSp">
        <pc:chgData name="Jennifer Colletti" userId="5b1b0202-0c16-407e-8d87-8888e95c6865" providerId="ADAL" clId="{B2D9050E-DA17-4A46-8365-68EC13817D0C}" dt="2018-11-20T18:23:31.009" v="15" actId="1037"/>
        <pc:sldMkLst>
          <pc:docMk/>
          <pc:sldMk cId="1839072271" sldId="276"/>
        </pc:sldMkLst>
        <pc:spChg chg="mod">
          <ac:chgData name="Jennifer Colletti" userId="5b1b0202-0c16-407e-8d87-8888e95c6865" providerId="ADAL" clId="{B2D9050E-DA17-4A46-8365-68EC13817D0C}" dt="2018-11-20T18:23:31.009" v="15" actId="1037"/>
          <ac:spMkLst>
            <pc:docMk/>
            <pc:sldMk cId="1839072271" sldId="276"/>
            <ac:spMk id="2" creationId="{E9BBABE5-3696-4FE1-8ED0-4EA4FECF2D86}"/>
          </ac:spMkLst>
        </pc:spChg>
      </pc:sldChg>
      <pc:sldChg chg="modSp">
        <pc:chgData name="Jennifer Colletti" userId="5b1b0202-0c16-407e-8d87-8888e95c6865" providerId="ADAL" clId="{B2D9050E-DA17-4A46-8365-68EC13817D0C}" dt="2018-11-20T18:23:58.091" v="17" actId="14100"/>
        <pc:sldMkLst>
          <pc:docMk/>
          <pc:sldMk cId="386328921" sldId="280"/>
        </pc:sldMkLst>
        <pc:spChg chg="mod">
          <ac:chgData name="Jennifer Colletti" userId="5b1b0202-0c16-407e-8d87-8888e95c6865" providerId="ADAL" clId="{B2D9050E-DA17-4A46-8365-68EC13817D0C}" dt="2018-11-20T18:23:58.091" v="17" actId="14100"/>
          <ac:spMkLst>
            <pc:docMk/>
            <pc:sldMk cId="386328921" sldId="280"/>
            <ac:spMk id="2" creationId="{E9B54797-5984-4FE5-8F5A-8689976D3630}"/>
          </ac:spMkLst>
        </pc:spChg>
      </pc:sldChg>
      <pc:sldChg chg="modSp">
        <pc:chgData name="Jennifer Colletti" userId="5b1b0202-0c16-407e-8d87-8888e95c6865" providerId="ADAL" clId="{B2D9050E-DA17-4A46-8365-68EC13817D0C}" dt="2018-11-20T18:24:10.512" v="18" actId="255"/>
        <pc:sldMkLst>
          <pc:docMk/>
          <pc:sldMk cId="1640840732" sldId="281"/>
        </pc:sldMkLst>
        <pc:spChg chg="mod">
          <ac:chgData name="Jennifer Colletti" userId="5b1b0202-0c16-407e-8d87-8888e95c6865" providerId="ADAL" clId="{B2D9050E-DA17-4A46-8365-68EC13817D0C}" dt="2018-11-20T18:24:10.512" v="18" actId="255"/>
          <ac:spMkLst>
            <pc:docMk/>
            <pc:sldMk cId="1640840732" sldId="281"/>
            <ac:spMk id="2" creationId="{9B2F2428-B602-4705-9AFF-7A288E7AF752}"/>
          </ac:spMkLst>
        </pc:spChg>
      </pc:sldChg>
      <pc:sldChg chg="modSp">
        <pc:chgData name="Jennifer Colletti" userId="5b1b0202-0c16-407e-8d87-8888e95c6865" providerId="ADAL" clId="{B2D9050E-DA17-4A46-8365-68EC13817D0C}" dt="2018-11-20T18:24:20.526" v="19" actId="1036"/>
        <pc:sldMkLst>
          <pc:docMk/>
          <pc:sldMk cId="1250895948" sldId="282"/>
        </pc:sldMkLst>
        <pc:picChg chg="mod">
          <ac:chgData name="Jennifer Colletti" userId="5b1b0202-0c16-407e-8d87-8888e95c6865" providerId="ADAL" clId="{B2D9050E-DA17-4A46-8365-68EC13817D0C}" dt="2018-11-20T18:24:20.526" v="19" actId="1036"/>
          <ac:picMkLst>
            <pc:docMk/>
            <pc:sldMk cId="1250895948" sldId="282"/>
            <ac:picMk id="5" creationId="{E860E329-8240-4EFF-8E64-B58E372E312E}"/>
          </ac:picMkLst>
        </pc:picChg>
      </pc:sldChg>
      <pc:sldChg chg="modSp">
        <pc:chgData name="Jennifer Colletti" userId="5b1b0202-0c16-407e-8d87-8888e95c6865" providerId="ADAL" clId="{B2D9050E-DA17-4A46-8365-68EC13817D0C}" dt="2018-11-20T18:25:48.044" v="31" actId="20577"/>
        <pc:sldMkLst>
          <pc:docMk/>
          <pc:sldMk cId="1225670763" sldId="286"/>
        </pc:sldMkLst>
        <pc:spChg chg="mod">
          <ac:chgData name="Jennifer Colletti" userId="5b1b0202-0c16-407e-8d87-8888e95c6865" providerId="ADAL" clId="{B2D9050E-DA17-4A46-8365-68EC13817D0C}" dt="2018-11-20T18:25:48.044" v="31" actId="20577"/>
          <ac:spMkLst>
            <pc:docMk/>
            <pc:sldMk cId="1225670763" sldId="286"/>
            <ac:spMk id="2" creationId="{0D543A0F-1555-4AD7-86A4-170D045E000B}"/>
          </ac:spMkLst>
        </pc:spChg>
      </pc:sldChg>
      <pc:sldChg chg="modSp">
        <pc:chgData name="Jennifer Colletti" userId="5b1b0202-0c16-407e-8d87-8888e95c6865" providerId="ADAL" clId="{B2D9050E-DA17-4A46-8365-68EC13817D0C}" dt="2018-11-20T18:26:13.321" v="33" actId="1036"/>
        <pc:sldMkLst>
          <pc:docMk/>
          <pc:sldMk cId="96460881" sldId="291"/>
        </pc:sldMkLst>
        <pc:spChg chg="mod">
          <ac:chgData name="Jennifer Colletti" userId="5b1b0202-0c16-407e-8d87-8888e95c6865" providerId="ADAL" clId="{B2D9050E-DA17-4A46-8365-68EC13817D0C}" dt="2018-11-20T18:26:13.321" v="33" actId="1036"/>
          <ac:spMkLst>
            <pc:docMk/>
            <pc:sldMk cId="96460881" sldId="291"/>
            <ac:spMk id="3" creationId="{39EC2B3F-CEC2-4B81-B501-27F7FDD0BB79}"/>
          </ac:spMkLst>
        </pc:spChg>
      </pc:sldChg>
      <pc:sldChg chg="modSp">
        <pc:chgData name="Jennifer Colletti" userId="5b1b0202-0c16-407e-8d87-8888e95c6865" providerId="ADAL" clId="{B2D9050E-DA17-4A46-8365-68EC13817D0C}" dt="2018-11-20T18:26:28.636" v="34" actId="255"/>
        <pc:sldMkLst>
          <pc:docMk/>
          <pc:sldMk cId="1709616333" sldId="293"/>
        </pc:sldMkLst>
        <pc:spChg chg="mod">
          <ac:chgData name="Jennifer Colletti" userId="5b1b0202-0c16-407e-8d87-8888e95c6865" providerId="ADAL" clId="{B2D9050E-DA17-4A46-8365-68EC13817D0C}" dt="2018-11-20T18:26:28.636" v="34" actId="255"/>
          <ac:spMkLst>
            <pc:docMk/>
            <pc:sldMk cId="1709616333" sldId="293"/>
            <ac:spMk id="2" creationId="{047EF274-F10B-4B72-A66A-4C482F5F1C67}"/>
          </ac:spMkLst>
        </pc:spChg>
      </pc:sldChg>
      <pc:sldChg chg="modSp">
        <pc:chgData name="Jennifer Colletti" userId="5b1b0202-0c16-407e-8d87-8888e95c6865" providerId="ADAL" clId="{B2D9050E-DA17-4A46-8365-68EC13817D0C}" dt="2018-11-20T18:26:41.665" v="35" actId="20577"/>
        <pc:sldMkLst>
          <pc:docMk/>
          <pc:sldMk cId="1436523982" sldId="295"/>
        </pc:sldMkLst>
        <pc:spChg chg="mod">
          <ac:chgData name="Jennifer Colletti" userId="5b1b0202-0c16-407e-8d87-8888e95c6865" providerId="ADAL" clId="{B2D9050E-DA17-4A46-8365-68EC13817D0C}" dt="2018-11-20T18:26:41.665" v="35" actId="20577"/>
          <ac:spMkLst>
            <pc:docMk/>
            <pc:sldMk cId="1436523982" sldId="295"/>
            <ac:spMk id="3" creationId="{69D9CFBA-A27E-41EC-9683-5DF2CC34BCD4}"/>
          </ac:spMkLst>
        </pc:spChg>
      </pc:sldChg>
      <pc:sldChg chg="modSp">
        <pc:chgData name="Jennifer Colletti" userId="5b1b0202-0c16-407e-8d87-8888e95c6865" providerId="ADAL" clId="{B2D9050E-DA17-4A46-8365-68EC13817D0C}" dt="2018-11-20T18:27:32.548" v="40" actId="1036"/>
        <pc:sldMkLst>
          <pc:docMk/>
          <pc:sldMk cId="1935620535" sldId="302"/>
        </pc:sldMkLst>
        <pc:spChg chg="mod">
          <ac:chgData name="Jennifer Colletti" userId="5b1b0202-0c16-407e-8d87-8888e95c6865" providerId="ADAL" clId="{B2D9050E-DA17-4A46-8365-68EC13817D0C}" dt="2018-11-20T18:27:32.548" v="40" actId="1036"/>
          <ac:spMkLst>
            <pc:docMk/>
            <pc:sldMk cId="1935620535" sldId="302"/>
            <ac:spMk id="2" creationId="{229CD14C-3C88-4198-823D-7A15CEAB98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25977EF-BCE4-4F1B-B1AB-552634086171}" type="datetimeFigureOut">
              <a:rPr lang="en-US" smtClean="0"/>
              <a:t>11/20/2018</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contenu de cette présentation est essentiellement basé sur le programme de formation d'Ipas sur les soins complets d'avortement axés sur la femme. (La couverture du manuel du formateur apparaît partiellement sur cette diapositive.)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2</a:t>
            </a:fld>
            <a:endParaRPr lang="en-US"/>
          </a:p>
        </p:txBody>
      </p:sp>
    </p:spTree>
    <p:extLst>
      <p:ext uri="{BB962C8B-B14F-4D97-AF65-F5344CB8AC3E}">
        <p14:creationId xmlns:p14="http://schemas.microsoft.com/office/powerpoint/2010/main" val="136938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Aujourd'hui, nous avons de très bonnes technologies qui sont à la fois abordables financièrement, efficaces, sures et dont le caractère sûr et efficace a été démontré à de nombreuses reprises dans un contexte de revenus faibles dans des établissements de soins primaires.</a:t>
            </a:r>
          </a:p>
          <a:p>
            <a:endParaRPr lang="en-US" sz="1200" dirty="0"/>
          </a:p>
          <a:p>
            <a:r>
              <a:rPr lang="fr-FR" sz="1200" dirty="0"/>
              <a:t>L'OMS recommande l'aspiration manuelle intra-utérine (AMIU) et l'avortement médicamenteux avec mifépristone + misoprostol comme principales méthodes au cours du premier trimestre.  </a:t>
            </a:r>
          </a:p>
          <a:p>
            <a:endParaRPr lang="en-US" sz="1200" dirty="0"/>
          </a:p>
          <a:p>
            <a:r>
              <a:rPr lang="fr-FR" sz="1200" dirty="0"/>
              <a:t>Quand la mifépristone n'est pas disponible, le misoprostol peut également être utilisé seul.</a:t>
            </a:r>
          </a:p>
          <a:p>
            <a:endParaRPr lang="en-US" sz="1200" dirty="0"/>
          </a:p>
          <a:p>
            <a:r>
              <a:rPr lang="fr-FR" sz="1200" dirty="0"/>
              <a:t>[INDIQUEZ L'EFFICACITÉ DES MÉTHODES LISTÉES SUR LA DIAPOSITIVE]</a:t>
            </a:r>
          </a:p>
          <a:p>
            <a:endParaRPr lang="en-US" sz="1200" dirty="0"/>
          </a:p>
          <a:p>
            <a:r>
              <a:rPr lang="fr-FR" sz="1200" dirty="0"/>
              <a:t>Toutes ces méthodes sont adaptées à un contexte de crise pour les raisons exposées ici. </a:t>
            </a:r>
          </a:p>
          <a:p>
            <a:endParaRPr lang="en-US" sz="1200" dirty="0"/>
          </a:p>
          <a:p>
            <a:r>
              <a:rPr lang="fr-FR" sz="1200" dirty="0"/>
              <a:t>L'AMIU et l'avortement médicamenteux ne sont pas des procédures compliquées. Ces méthodes ne nécessitent pas d'eau courante,</a:t>
            </a:r>
            <a:r>
              <a:rPr lang="fr-FR" sz="1200" baseline="0" dirty="0"/>
              <a:t> </a:t>
            </a:r>
            <a:r>
              <a:rPr lang="fr-FR" sz="1200" dirty="0"/>
              <a:t>d'électricité ni d'équipement sophistiqué. Elles peuvent être effectuées par de nombreuses catégories de personnel, telles que les infirmiers, les sages-femmes et les agents cliniques, sans différence d'efficacité ni de taux de complication comparé aux médecins. </a:t>
            </a:r>
          </a:p>
          <a:p>
            <a:endParaRPr lang="en-US" sz="1200" dirty="0"/>
          </a:p>
          <a:p>
            <a:r>
              <a:rPr lang="fr-FR" sz="1200" dirty="0"/>
              <a:t>L'AMIU et l'avortement médicamenteux peuvent être effectués dans un centre de santé, dans n'importe quel établissement qui fournit des soins d'urgence obstétricale et néonatals de base ou des services similaires, et bien évidemment dans les hôpitaux.</a:t>
            </a:r>
          </a:p>
          <a:p>
            <a:endParaRPr lang="en-US" sz="1200" dirty="0"/>
          </a:p>
          <a:p>
            <a:r>
              <a:rPr lang="fr-FR" sz="1200" dirty="0"/>
              <a:t>L'AMIU et le misoprostol sont actuellement disponibles dans le kit de santé reproductive indiqué pour la prise en charge de la fausse-couche et des complications de l’avortement. </a:t>
            </a:r>
          </a:p>
          <a:p>
            <a:endParaRPr lang="en-US" sz="1200" dirty="0"/>
          </a:p>
          <a:p>
            <a:r>
              <a:rPr lang="fr-FR" sz="1200" dirty="0"/>
              <a:t>La mifépristone sera bientôt disponible à la commande comme produit supplémentaire au kit de SR du FNUAP, quand elle est approuvée dans le pays.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13</a:t>
            </a:fld>
            <a:endParaRPr lang="en-US"/>
          </a:p>
        </p:txBody>
      </p:sp>
    </p:spTree>
    <p:extLst>
      <p:ext uri="{BB962C8B-B14F-4D97-AF65-F5344CB8AC3E}">
        <p14:creationId xmlns:p14="http://schemas.microsoft.com/office/powerpoint/2010/main" val="141113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14</a:t>
            </a:fld>
            <a:endParaRPr lang="en-US"/>
          </a:p>
        </p:txBody>
      </p:sp>
    </p:spTree>
    <p:extLst>
      <p:ext uri="{BB962C8B-B14F-4D97-AF65-F5344CB8AC3E}">
        <p14:creationId xmlns:p14="http://schemas.microsoft.com/office/powerpoint/2010/main" val="864928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kern="1200" dirty="0">
                <a:solidFill>
                  <a:schemeClr val="tx1"/>
                </a:solidFill>
                <a:effectLst/>
                <a:latin typeface="+mn-lt"/>
                <a:ea typeface="+mn-ea"/>
                <a:cs typeface="+mn-cs"/>
              </a:rPr>
              <a:t>Expliquez que la méthode d'évacuation utérine utilisée est déterminée par la disponibilité de l'aspiration intra-utérine ou des méthodes médicamenteuses, la recevabilité médicale de la femme pour la méthode en fonction de son état médical, et ses préférences, notamment son choix de méthode contraceptive. </a:t>
            </a:r>
          </a:p>
          <a:p>
            <a:pPr marL="0" indent="0">
              <a:buFont typeface="Arial" panose="020B0604020202020204" pitchFamily="34" charset="0"/>
              <a:buNone/>
            </a:pPr>
            <a:endParaRPr lang="en-US" sz="1200" i="0" kern="1200" dirty="0">
              <a:solidFill>
                <a:schemeClr val="tx1"/>
              </a:solidFill>
              <a:effectLst/>
              <a:latin typeface="+mn-lt"/>
              <a:ea typeface="+mn-ea"/>
              <a:cs typeface="+mn-cs"/>
            </a:endParaRPr>
          </a:p>
          <a:p>
            <a:pPr marL="0" indent="0">
              <a:buFont typeface="Arial" panose="020B0604020202020204" pitchFamily="34" charset="0"/>
              <a:buNone/>
            </a:pPr>
            <a:r>
              <a:rPr lang="fr-FR" sz="1200" i="0" kern="1200" dirty="0">
                <a:solidFill>
                  <a:schemeClr val="tx1"/>
                </a:solidFill>
                <a:effectLst/>
                <a:latin typeface="+mn-lt"/>
                <a:ea typeface="+mn-ea"/>
                <a:cs typeface="+mn-cs"/>
              </a:rPr>
              <a:t>Le type de méthode contraceptive que la femme préfère peut déterminer le type de méthode. Par exemple, si elle souhaite un DIU, elle aura besoin d'une AMIU si elle souhaite se faire poser le dispositif le jour même. Si elle choisit un avortement médicamenteux, elle devra revenir une semaine plus tard ou une fois qu'elle n'est plus enceinte pour se faire poser un DIU.</a:t>
            </a:r>
          </a:p>
          <a:p>
            <a:endParaRPr lang="en-US" sz="1200" i="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[PASSEZ EN REVUE ET DISCUTEZ DE LA DIAPOSITIVE AU BESOIN]</a:t>
            </a: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15</a:t>
            </a:fld>
            <a:endParaRPr lang="en-US"/>
          </a:p>
        </p:txBody>
      </p:sp>
    </p:spTree>
    <p:extLst>
      <p:ext uri="{BB962C8B-B14F-4D97-AF65-F5344CB8AC3E}">
        <p14:creationId xmlns:p14="http://schemas.microsoft.com/office/powerpoint/2010/main" val="1129110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L'aspirateur manuel intra-utérin (AMIU) retire le contenu de l'utérus avec une canule attachée à un dispositif tenu à la main qui crée le vide manuellement. Cette source d'aspiration est portable et ne nécessite pas de raccordement électrique.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16</a:t>
            </a:fld>
            <a:endParaRPr lang="en-US"/>
          </a:p>
        </p:txBody>
      </p:sp>
    </p:spTree>
    <p:extLst>
      <p:ext uri="{BB962C8B-B14F-4D97-AF65-F5344CB8AC3E}">
        <p14:creationId xmlns:p14="http://schemas.microsoft.com/office/powerpoint/2010/main" val="122290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17</a:t>
            </a:fld>
            <a:endParaRPr lang="en-US"/>
          </a:p>
        </p:txBody>
      </p:sp>
    </p:spTree>
    <p:extLst>
      <p:ext uri="{BB962C8B-B14F-4D97-AF65-F5344CB8AC3E}">
        <p14:creationId xmlns:p14="http://schemas.microsoft.com/office/powerpoint/2010/main" val="170715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18</a:t>
            </a:fld>
            <a:endParaRPr lang="en-US"/>
          </a:p>
        </p:txBody>
      </p:sp>
    </p:spTree>
    <p:extLst>
      <p:ext uri="{BB962C8B-B14F-4D97-AF65-F5344CB8AC3E}">
        <p14:creationId xmlns:p14="http://schemas.microsoft.com/office/powerpoint/2010/main" val="107337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19</a:t>
            </a:fld>
            <a:endParaRPr lang="en-US"/>
          </a:p>
        </p:txBody>
      </p:sp>
    </p:spTree>
    <p:extLst>
      <p:ext uri="{BB962C8B-B14F-4D97-AF65-F5344CB8AC3E}">
        <p14:creationId xmlns:p14="http://schemas.microsoft.com/office/powerpoint/2010/main" val="131862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y a deux médicaments impliqués dans l'avortement médicamenteux : la mifépristone et le misoprostol. Utiliser ces deux médicaments combinés est plus efficace et constitue la méthode recommandée quand les deux sont disponibles. Cependant, le misoprostol peut être utilisé seul quand la mifépristone n'est pas disponible.</a:t>
            </a:r>
          </a:p>
        </p:txBody>
      </p:sp>
      <p:sp>
        <p:nvSpPr>
          <p:cNvPr id="4" name="Slide Number Placeholder 3"/>
          <p:cNvSpPr>
            <a:spLocks noGrp="1"/>
          </p:cNvSpPr>
          <p:nvPr>
            <p:ph type="sldNum" sz="quarter" idx="10"/>
          </p:nvPr>
        </p:nvSpPr>
        <p:spPr/>
        <p:txBody>
          <a:bodyPr/>
          <a:lstStyle/>
          <a:p>
            <a:fld id="{AC22E162-0A57-43B2-BD51-0D1E805B55DC}" type="slidenum">
              <a:rPr lang="fr-FR" smtClean="0"/>
              <a:t>20</a:t>
            </a:fld>
            <a:endParaRPr lang="en-US"/>
          </a:p>
        </p:txBody>
      </p:sp>
    </p:spTree>
    <p:extLst>
      <p:ext uri="{BB962C8B-B14F-4D97-AF65-F5344CB8AC3E}">
        <p14:creationId xmlns:p14="http://schemas.microsoft.com/office/powerpoint/2010/main" val="1071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altLang="en-US" dirty="0">
                <a:ea typeface="ＭＳ Ｐゴシック" pitchFamily="34" charset="-128"/>
              </a:rPr>
              <a:t>Des médicaments comme la mifépristone et le misoprostol assouplissent le col et stimulent les contractions utérines, ce qui provoque l'expulsion du contenu de l'utérus. De plus, la mifépristone bloque l'activité de la progestérone dans l'utérus, entraînant le décollement du produit de la conception.</a:t>
            </a:r>
          </a:p>
          <a:p>
            <a:pPr>
              <a:spcBef>
                <a:spcPct val="0"/>
              </a:spcBef>
            </a:pPr>
            <a:endParaRPr lang="en-US" altLang="en-US" dirty="0">
              <a:ea typeface="ＭＳ Ｐゴシック" pitchFamily="34" charset="-128"/>
            </a:endParaRPr>
          </a:p>
          <a:p>
            <a:pPr>
              <a:spcBef>
                <a:spcPct val="0"/>
              </a:spcBef>
            </a:pPr>
            <a:r>
              <a:rPr lang="fr-FR" altLang="en-US" dirty="0">
                <a:ea typeface="ＭＳ Ｐゴシック" pitchFamily="34" charset="-128"/>
              </a:rPr>
              <a:t>[Passez en revue le contenu de la diapositive davantage au besoin]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21</a:t>
            </a:fld>
            <a:endParaRPr lang="en-US"/>
          </a:p>
        </p:txBody>
      </p:sp>
    </p:spTree>
    <p:extLst>
      <p:ext uri="{BB962C8B-B14F-4D97-AF65-F5344CB8AC3E}">
        <p14:creationId xmlns:p14="http://schemas.microsoft.com/office/powerpoint/2010/main" val="55552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t>L'avortement médicamenteux, avec un protocole combiné de mifépristone et misoprostol ou de misoprostol seul, est efficace et sécurisé. Les taux indiqués ici concernent l'utilisation de méthodes médicamenteuses jusqu’à 13 semaines de gestation. Bien que ces médicaments puissent être utilisés après 13 semaines de gestation, nous n'abordons dans cette formation que l'utilisation jusqu'à 13 semaines. Parce que le protocole combiné a un taux de réussite plus élevé et des taux de complications et de poursuite de la grossesse très faibles, c'est le protocole recommandé pour l'avortement médicamenteux. Cependant, quand la mifépristone n'est pas disponible, le misoprostol seul peut être utilisé en toute sécurité.</a:t>
            </a:r>
          </a:p>
          <a:p>
            <a:endParaRPr lang="en-US" b="0" i="0" dirty="0"/>
          </a:p>
          <a:p>
            <a:r>
              <a:rPr lang="fr-FR" b="0" i="0" dirty="0"/>
              <a:t>Quelle que soit la méthode utilisée pour l'avortement médicamenteux, certaines femmes qui utilisent les méthodes médicamenteuses ont besoin d'une évacuation intra-utérine à l'aide d'une aspiration, soit à cause de l'échec de la méthode, ou bien en raison d'un avortement incomplet. Lorsqu'une méthode médicamenteuse est utilisée pour l'évacuation utérine, l'aspiration intra-utérine doit être disponible, sur le site ou par orientation vers un autre site.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22</a:t>
            </a:fld>
            <a:endParaRPr lang="en-US"/>
          </a:p>
        </p:txBody>
      </p:sp>
    </p:spTree>
    <p:extLst>
      <p:ext uri="{BB962C8B-B14F-4D97-AF65-F5344CB8AC3E}">
        <p14:creationId xmlns:p14="http://schemas.microsoft.com/office/powerpoint/2010/main" val="186596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3</a:t>
            </a:fld>
            <a:endParaRPr lang="en-US"/>
          </a:p>
        </p:txBody>
      </p:sp>
    </p:spTree>
    <p:extLst>
      <p:ext uri="{BB962C8B-B14F-4D97-AF65-F5344CB8AC3E}">
        <p14:creationId xmlns:p14="http://schemas.microsoft.com/office/powerpoint/2010/main" val="968895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Le misoprostol peut être utilisé pour traiter un avortement incomplet sans complication ou une grossesse arrêtée. Les taux d'efficacité indiqués ici concernent une taille utérine inférieure à 13 semaines de gestation. Bien que le misoprostol puisse être utilisé pour une taille utérine supérieure à 13 semaines, nous n'abordons que les tailles jusqu'à 13 semaines au cours de cette formation. Toutes les femmes qui nécessitent des soins après avortement ne répondront pas forcément aux critères du misoprostol pour l'évacuation utérine et, dans certains cas, la prise en charge médicamenteuse va échouer. Lorsque le misoprostol est utilisé pour les soins après avortement, il est nécessaire que l'aspiration intra-utérine soit disponible sur le site ou par orientation vers un autre site.</a:t>
            </a:r>
          </a:p>
          <a:p>
            <a:endParaRPr lang="en-US" i="0" dirty="0"/>
          </a:p>
        </p:txBody>
      </p:sp>
      <p:sp>
        <p:nvSpPr>
          <p:cNvPr id="4" name="Slide Number Placeholder 3"/>
          <p:cNvSpPr>
            <a:spLocks noGrp="1"/>
          </p:cNvSpPr>
          <p:nvPr>
            <p:ph type="sldNum" sz="quarter" idx="10"/>
          </p:nvPr>
        </p:nvSpPr>
        <p:spPr/>
        <p:txBody>
          <a:bodyPr/>
          <a:lstStyle/>
          <a:p>
            <a:fld id="{AC22E162-0A57-43B2-BD51-0D1E805B55DC}" type="slidenum">
              <a:rPr lang="fr-FR" smtClean="0"/>
              <a:t>23</a:t>
            </a:fld>
            <a:endParaRPr lang="en-US"/>
          </a:p>
        </p:txBody>
      </p:sp>
    </p:spTree>
    <p:extLst>
      <p:ext uri="{BB962C8B-B14F-4D97-AF65-F5344CB8AC3E}">
        <p14:creationId xmlns:p14="http://schemas.microsoft.com/office/powerpoint/2010/main" val="476728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22E162-0A57-43B2-BD51-0D1E805B55DC}" type="slidenum">
              <a:rPr lang="en-US" smtClean="0"/>
              <a:t>24</a:t>
            </a:fld>
            <a:endParaRPr lang="en-US"/>
          </a:p>
        </p:txBody>
      </p:sp>
    </p:spTree>
    <p:extLst>
      <p:ext uri="{BB962C8B-B14F-4D97-AF65-F5344CB8AC3E}">
        <p14:creationId xmlns:p14="http://schemas.microsoft.com/office/powerpoint/2010/main" val="1668158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25</a:t>
            </a:fld>
            <a:endParaRPr lang="en-US"/>
          </a:p>
        </p:txBody>
      </p:sp>
    </p:spTree>
    <p:extLst>
      <p:ext uri="{BB962C8B-B14F-4D97-AF65-F5344CB8AC3E}">
        <p14:creationId xmlns:p14="http://schemas.microsoft.com/office/powerpoint/2010/main" val="118711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26</a:t>
            </a:fld>
            <a:endParaRPr lang="en-US"/>
          </a:p>
        </p:txBody>
      </p:sp>
    </p:spTree>
    <p:extLst>
      <p:ext uri="{BB962C8B-B14F-4D97-AF65-F5344CB8AC3E}">
        <p14:creationId xmlns:p14="http://schemas.microsoft.com/office/powerpoint/2010/main" val="177267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consignes de l'OMS dont nous avons discuté précédemment (Rôles des agents de santé dans la dispensation des soins liés à l’avortement sécurisé et de la contraception post-avortement) indiquent que « Les femmes ont aussi un rôle à jouer dans la prise en charge de leur santé et ceci constitue une composante supplémentaire importante du partage des tâches au sein des systèmes de santé. »</a:t>
            </a:r>
          </a:p>
          <a:p>
            <a:endParaRPr lang="en-US" dirty="0"/>
          </a:p>
          <a:p>
            <a:r>
              <a:rPr lang="fr-FR" dirty="0"/>
              <a:t>Le diagramme sur cette diapositive issu de ces consignes offre des recommandations quant au rôle des femmes dans l'auto-évaluation et l'auto-prise en charge de l'avortement médicamenteux et de la contraception « dans des contextes
où la femme a accès à des informations adaptées et à des services de santé, si elle en a besoin ou souhaite en bénéficier à n’importe quel stade du processus. »</a:t>
            </a:r>
          </a:p>
          <a:p>
            <a:endParaRPr lang="en-US" dirty="0"/>
          </a:p>
          <a:p>
            <a:r>
              <a:rPr lang="fr-FR" dirty="0"/>
              <a:t>RAPPEL : La croix jaune signifie « recommandé dans le contexte de recherches rigoureuses » et la croix en pointillés verts signifie « recommandé dans des cas spécifiques ».</a:t>
            </a:r>
          </a:p>
          <a:p>
            <a:endParaRPr lang="en-US" dirty="0"/>
          </a:p>
          <a:p>
            <a:r>
              <a:rPr lang="fr-FR" dirty="0"/>
              <a:t>Il existe de plus en plus de données qui soutiennent l'auto-évaluation et l'auto-prise en charge de l'avortement médicamenteux par les femmes, bien que davantage de recherches soient toujours nécessaires dans certains domaines.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27</a:t>
            </a:fld>
            <a:endParaRPr lang="en-US"/>
          </a:p>
        </p:txBody>
      </p:sp>
    </p:spTree>
    <p:extLst>
      <p:ext uri="{BB962C8B-B14F-4D97-AF65-F5344CB8AC3E}">
        <p14:creationId xmlns:p14="http://schemas.microsoft.com/office/powerpoint/2010/main" val="2090777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0" kern="1200" dirty="0">
                <a:solidFill>
                  <a:schemeClr val="tx1"/>
                </a:solidFill>
                <a:latin typeface="+mn-lt"/>
                <a:ea typeface="ＭＳ Ｐゴシック" charset="-128"/>
                <a:cs typeface="ＭＳ Ｐゴシック" charset="-128"/>
              </a:rPr>
              <a:t>Des complications se produisent parfois, mais elles sont rares. Ces chiffres proviennent d'une grande quantité d'actes réalisés dans des centres expérimentés, donc les taux de complications peuvent être plus importants dans les centres moins expérimentés ou avec un nombre d'actes moins important.</a:t>
            </a:r>
          </a:p>
          <a:p>
            <a:endParaRPr lang="en-US" sz="1200" i="1"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Le taux d'échec de l'avortement du premier trimestre par</a:t>
            </a:r>
            <a:r>
              <a:rPr lang="fr-FR" sz="1200" i="0" kern="1200" baseline="0" dirty="0">
                <a:solidFill>
                  <a:schemeClr val="tx1"/>
                </a:solidFill>
                <a:latin typeface="+mn-lt"/>
                <a:ea typeface="ＭＳ Ｐゴシック" charset="-128"/>
                <a:cs typeface="ＭＳ Ｐゴシック" charset="-128"/>
              </a:rPr>
              <a:t> </a:t>
            </a:r>
            <a:r>
              <a:rPr lang="fr-FR" sz="1200" i="0" kern="1200" dirty="0">
                <a:solidFill>
                  <a:schemeClr val="tx1"/>
                </a:solidFill>
                <a:latin typeface="+mn-lt"/>
                <a:ea typeface="ＭＳ Ｐゴシック" charset="-128"/>
                <a:cs typeface="ＭＳ Ｐゴシック" charset="-128"/>
              </a:rPr>
              <a:t>avortement médicamenteux au misoprostol seul est autour de 15%. (REMARQUE : l'échec de l'avortement nécessite une aspiration intra-utérine pour n'importe quelle raison, comme la rétention du produit de la conception, l'avortement incomplet, la poursuite de la grossesse ou des saignements.) Le taux de poursuite de la grossesse est d'environ 5%. Pour l'avortement médicamenteux du 1er trimestre par </a:t>
            </a:r>
            <a:r>
              <a:rPr lang="fr-FR" sz="1200" i="0" kern="1200" dirty="0" err="1">
                <a:solidFill>
                  <a:schemeClr val="tx1"/>
                </a:solidFill>
                <a:latin typeface="+mn-lt"/>
                <a:ea typeface="ＭＳ Ｐゴシック" charset="-128"/>
                <a:cs typeface="ＭＳ Ｐゴシック" charset="-128"/>
              </a:rPr>
              <a:t>mifépristone</a:t>
            </a:r>
            <a:r>
              <a:rPr lang="fr-FR" sz="1200" i="0" kern="1200" dirty="0">
                <a:solidFill>
                  <a:schemeClr val="tx1"/>
                </a:solidFill>
                <a:latin typeface="+mn-lt"/>
                <a:ea typeface="ＭＳ Ｐゴシック" charset="-128"/>
                <a:cs typeface="ＭＳ Ｐゴシック" charset="-128"/>
              </a:rPr>
              <a:t> et </a:t>
            </a:r>
            <a:r>
              <a:rPr lang="fr-FR" sz="1200" i="0" kern="1200" dirty="0" err="1">
                <a:solidFill>
                  <a:schemeClr val="tx1"/>
                </a:solidFill>
                <a:latin typeface="+mn-lt"/>
                <a:ea typeface="ＭＳ Ｐゴシック" charset="-128"/>
                <a:cs typeface="ＭＳ Ｐゴシック" charset="-128"/>
              </a:rPr>
              <a:t>misoprostol</a:t>
            </a:r>
            <a:r>
              <a:rPr lang="fr-FR" sz="1200" i="0" kern="1200" dirty="0">
                <a:solidFill>
                  <a:schemeClr val="tx1"/>
                </a:solidFill>
                <a:latin typeface="+mn-lt"/>
                <a:ea typeface="ＭＳ Ｐゴシック" charset="-128"/>
                <a:cs typeface="ＭＳ Ｐゴシック" charset="-128"/>
              </a:rPr>
              <a:t> utilisant le protocole recommandé, l'échec de l'avortement est d'environ 4 à 5% et le taux de poursuite de la grossesse &lt;1%.</a:t>
            </a:r>
            <a:br>
              <a:rPr lang="fr-FR"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Le taux d'infection après un avortement médicamenteux du premier trimestre est de 0,3%.</a:t>
            </a:r>
            <a:br>
              <a:rPr lang="fr-FR"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Tout effet indésirable après aspiration intra-utérine du 1er trimestre &lt;1% (8,46/1000) </a:t>
            </a:r>
            <a:br>
              <a:rPr lang="fr-FR"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Effet indésirable grave après aspiration intra-utérine du 1er trimestre &lt;0,1% (0,71/1000)</a:t>
            </a:r>
            <a:br>
              <a:rPr lang="fr-FR"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Le taux d'avortement médicamenteux du deuxième trimestre nécessitant une évacuation chirurgicale (pour toute indication, y compris rétention placentaire, saignements, produit de la conception non expulsé) est d'environ 8%.</a:t>
            </a:r>
            <a:br>
              <a:rPr lang="fr-FR"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Le taux de complications graves (transfusion, hémorragie, laparotomie) après un avortement médicamenteux du deuxième trimestre est d'environ 1%.</a:t>
            </a:r>
            <a:br>
              <a:rPr lang="fr-FR" sz="1200" i="0" kern="1200" dirty="0">
                <a:solidFill>
                  <a:schemeClr val="tx1"/>
                </a:solidFill>
                <a:latin typeface="+mn-lt"/>
                <a:ea typeface="ＭＳ Ｐゴシック" charset="-128"/>
                <a:cs typeface="ＭＳ Ｐゴシック" charset="-128"/>
              </a:rPr>
            </a:br>
            <a:endParaRPr lang="en-US" sz="1200" i="0" kern="120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i="0" kern="1200" dirty="0">
                <a:solidFill>
                  <a:schemeClr val="tx1"/>
                </a:solidFill>
                <a:latin typeface="+mn-lt"/>
                <a:ea typeface="ＭＳ Ｐゴシック" charset="-128"/>
                <a:cs typeface="ＭＳ Ｐゴシック" charset="-128"/>
              </a:rPr>
              <a:t>Le taux de complications graves après une D&amp;E du 2e trimestre est d'environ 2%.</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28</a:t>
            </a:fld>
            <a:endParaRPr lang="en-US"/>
          </a:p>
        </p:txBody>
      </p:sp>
    </p:spTree>
    <p:extLst>
      <p:ext uri="{BB962C8B-B14F-4D97-AF65-F5344CB8AC3E}">
        <p14:creationId xmlns:p14="http://schemas.microsoft.com/office/powerpoint/2010/main" val="1763087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Lorsque vous présentez cette diapositive, notez que la fréquence de décès est TRÈS faible.</a:t>
            </a:r>
          </a:p>
        </p:txBody>
      </p:sp>
      <p:sp>
        <p:nvSpPr>
          <p:cNvPr id="4" name="Slide Number Placeholder 3"/>
          <p:cNvSpPr>
            <a:spLocks noGrp="1"/>
          </p:cNvSpPr>
          <p:nvPr>
            <p:ph type="sldNum" sz="quarter" idx="10"/>
          </p:nvPr>
        </p:nvSpPr>
        <p:spPr/>
        <p:txBody>
          <a:bodyPr/>
          <a:lstStyle/>
          <a:p>
            <a:fld id="{AC22E162-0A57-43B2-BD51-0D1E805B55DC}" type="slidenum">
              <a:rPr lang="fr-FR" smtClean="0"/>
              <a:t>29</a:t>
            </a:fld>
            <a:endParaRPr lang="en-US"/>
          </a:p>
        </p:txBody>
      </p:sp>
    </p:spTree>
    <p:extLst>
      <p:ext uri="{BB962C8B-B14F-4D97-AF65-F5344CB8AC3E}">
        <p14:creationId xmlns:p14="http://schemas.microsoft.com/office/powerpoint/2010/main" val="1086705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Lorsque nous parlons avec les femmes du fait que l'évacuation utérine du 1er trimestre est une procédure sécurisée et efficace et que les complications sont très rares, de nombreuses femmes voudront connaître les effets à long terme. Les groupes qui luttent</a:t>
            </a:r>
            <a:r>
              <a:rPr lang="fr-FR" baseline="0" dirty="0"/>
              <a:t> </a:t>
            </a:r>
            <a:r>
              <a:rPr lang="fr-FR" dirty="0"/>
              <a:t>contre l'avortement ont diffusé de nombreuses informations fausses sur ses effets à long terme dans le but de restreindre l'accès des femmes à l'avortement.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les faits : [LISEZ LA DIAPOSITIVE]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30</a:t>
            </a:fld>
            <a:endParaRPr lang="en-US"/>
          </a:p>
        </p:txBody>
      </p:sp>
    </p:spTree>
    <p:extLst>
      <p:ext uri="{BB962C8B-B14F-4D97-AF65-F5344CB8AC3E}">
        <p14:creationId xmlns:p14="http://schemas.microsoft.com/office/powerpoint/2010/main" val="1713511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30000"/>
            </a:pPr>
            <a:r>
              <a:rPr lang="fr-FR" sz="1200" dirty="0"/>
              <a:t>À l'issue d'un avortement sans complication, aucune visite de suivi n’est nécessaire. Cependant, voici d'autres aspects importants des soins après un avortement :</a:t>
            </a:r>
          </a:p>
          <a:p>
            <a:pPr>
              <a:buSzPct val="130000"/>
            </a:pPr>
            <a:r>
              <a:rPr lang="fr-FR" sz="1200" dirty="0"/>
              <a:t> </a:t>
            </a:r>
            <a:endParaRPr lang="en-US" sz="1200" dirty="0">
              <a:sym typeface="Wingdings"/>
            </a:endParaRPr>
          </a:p>
          <a:p>
            <a:pPr marL="457200" indent="-457200">
              <a:buSzPct val="130000"/>
              <a:buFont typeface="Wingdings" pitchFamily="2" charset="2"/>
              <a:buChar char="à"/>
            </a:pPr>
            <a:r>
              <a:rPr lang="fr-FR" sz="1200" baseline="0" dirty="0">
                <a:sym typeface="Wingdings"/>
              </a:rPr>
              <a:t>Avant de quitter l'établissement, la personne doit avoir reçu des informations pertinentes à l'oral et par écrit sur les auto-soins après un avortement et comment reconnaître les complications nécessitant un traitement médical. Indiquez à la personne qu'elle peut revenir à l'établissement à tout moment si elle le souhaite ou si elle a un besoin spécifique. </a:t>
            </a:r>
            <a:br>
              <a:rPr lang="fr-FR" sz="1200" dirty="0">
                <a:sym typeface="Wingdings"/>
              </a:rPr>
            </a:br>
            <a:endParaRPr lang="en-US" sz="1200" dirty="0">
              <a:sym typeface="Wingdings"/>
            </a:endParaRPr>
          </a:p>
          <a:p>
            <a:pPr marL="457200" indent="-457200">
              <a:buSzPct val="130000"/>
              <a:buFont typeface="Wingdings" pitchFamily="2" charset="2"/>
              <a:buChar char="à"/>
            </a:pPr>
            <a:r>
              <a:rPr lang="fr-FR" sz="1200" dirty="0">
                <a:sym typeface="Wingdings"/>
              </a:rPr>
              <a:t>Les femmes doivent recevoir des informations sur la contraception et, pour celles qui le souhaitent, doivent obtenir une méthode de contraception ou une orientation vers un autre praticien avant de quitter l'établissement. </a:t>
            </a:r>
          </a:p>
          <a:p>
            <a:pPr marL="457200" indent="-457200">
              <a:buSzPct val="130000"/>
              <a:buFont typeface="Wingdings" pitchFamily="2" charset="2"/>
              <a:buChar char="à"/>
            </a:pPr>
            <a:endParaRPr lang="en-US" sz="1200" baseline="0" dirty="0">
              <a:sym typeface="Wingdings"/>
            </a:endParaRPr>
          </a:p>
          <a:p>
            <a:pPr marL="457200" indent="-457200">
              <a:buSzPct val="130000"/>
              <a:buFont typeface="Wingdings" pitchFamily="2" charset="2"/>
              <a:buChar char="à"/>
            </a:pPr>
            <a:r>
              <a:rPr lang="fr-FR" sz="1200" baseline="0" dirty="0">
                <a:sym typeface="Wingdings"/>
              </a:rPr>
              <a:t>Visite de suivi, si la personne rencontre des complications, si elle a besoin d'être rassurée ou pour d'autres besoins de santé reproductive. </a:t>
            </a:r>
          </a:p>
          <a:p>
            <a:pPr marL="0" indent="0">
              <a:buSzPct val="130000"/>
              <a:buFont typeface="Wingdings" pitchFamily="2" charset="2"/>
              <a:buNone/>
            </a:pPr>
            <a:endParaRPr lang="en-US" sz="1200" baseline="0" dirty="0">
              <a:sym typeface="Wingdings"/>
            </a:endParaRPr>
          </a:p>
          <a:p>
            <a:pPr marL="0" indent="0">
              <a:buSzPct val="130000"/>
              <a:buFont typeface="Wingdings" pitchFamily="2" charset="2"/>
              <a:buNone/>
            </a:pPr>
            <a:r>
              <a:rPr lang="fr-FR" sz="1200" baseline="0" dirty="0">
                <a:sym typeface="Wingdings"/>
              </a:rPr>
              <a:t>Les prestataires peuvent également discuter de la contraception d’urgence, la fournir le cas échéant, et aborder le sujet des infections sexuellement transmissibles (IST), notamment du SIDA. </a:t>
            </a:r>
          </a:p>
          <a:p>
            <a:pPr marL="0" indent="0">
              <a:buSzPct val="130000"/>
              <a:buFont typeface="Wingdings" pitchFamily="2" charset="2"/>
              <a:buNone/>
            </a:pPr>
            <a:endParaRPr lang="en-US" sz="1200" baseline="0" dirty="0">
              <a:sym typeface="Wingding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31</a:t>
            </a:fld>
            <a:endParaRPr lang="en-US"/>
          </a:p>
        </p:txBody>
      </p:sp>
    </p:spTree>
    <p:extLst>
      <p:ext uri="{BB962C8B-B14F-4D97-AF65-F5344CB8AC3E}">
        <p14:creationId xmlns:p14="http://schemas.microsoft.com/office/powerpoint/2010/main" val="1185371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si quelqu'un connait la réponse à la question sur la diapositive.]</a:t>
            </a:r>
          </a:p>
          <a:p>
            <a:endParaRPr lang="en-US" dirty="0"/>
          </a:p>
          <a:p>
            <a:r>
              <a:rPr lang="fr-FR" dirty="0"/>
              <a:t>RÉPONSE : L'ovulation peut avoir lieu dans les 2 semaines suivant l'avortement par aspiration intra-utérine ou l'avortement incomplet et </a:t>
            </a:r>
            <a:r>
              <a:rPr lang="fr-FR" sz="1200" i="0" u="sng" kern="1200" dirty="0">
                <a:solidFill>
                  <a:schemeClr val="tx1"/>
                </a:solidFill>
                <a:latin typeface="+mn-lt"/>
                <a:ea typeface="ＭＳ Ｐゴシック" charset="-128"/>
                <a:cs typeface="ＭＳ Ｐゴシック" charset="-128"/>
              </a:rPr>
              <a:t>dès 8 jours suivant un avortement médicamenteux avec mifépristone et misoprostol. Une méthode contraceptive doit être fournie immédiatement aux femmes qui souhaitent éviter une grossesse. </a:t>
            </a:r>
          </a:p>
          <a:p>
            <a:endParaRPr lang="en-US" sz="1200" i="0" kern="1200" dirty="0">
              <a:solidFill>
                <a:schemeClr val="tx1"/>
              </a:solidFill>
              <a:latin typeface="+mn-lt"/>
              <a:ea typeface="ＭＳ Ｐゴシック" charset="-128"/>
              <a:cs typeface="ＭＳ Ｐゴシック" charset="-128"/>
            </a:endParaRPr>
          </a:p>
          <a:p>
            <a:r>
              <a:rPr lang="fr-FR" sz="1200" i="0" kern="1200" dirty="0">
                <a:solidFill>
                  <a:schemeClr val="tx1"/>
                </a:solidFill>
                <a:latin typeface="+mn-lt"/>
                <a:ea typeface="ＭＳ Ｐゴシック" charset="-128"/>
                <a:cs typeface="ＭＳ Ｐゴシック" charset="-128"/>
              </a:rPr>
              <a:t>La plupart des femmes qui reçoivent des soins liés à l'avortement se trouvent à un moment critique de leur vie ; elles ont par conséquent besoin de conseils pleins d'empathie au sujet de la contraception.</a:t>
            </a:r>
          </a:p>
        </p:txBody>
      </p:sp>
      <p:sp>
        <p:nvSpPr>
          <p:cNvPr id="4" name="Slide Number Placeholder 3"/>
          <p:cNvSpPr>
            <a:spLocks noGrp="1"/>
          </p:cNvSpPr>
          <p:nvPr>
            <p:ph type="sldNum" sz="quarter" idx="10"/>
          </p:nvPr>
        </p:nvSpPr>
        <p:spPr/>
        <p:txBody>
          <a:bodyPr/>
          <a:lstStyle/>
          <a:p>
            <a:fld id="{AC22E162-0A57-43B2-BD51-0D1E805B55DC}" type="slidenum">
              <a:rPr lang="fr-FR" smtClean="0"/>
              <a:t>33</a:t>
            </a:fld>
            <a:endParaRPr lang="en-US"/>
          </a:p>
        </p:txBody>
      </p:sp>
    </p:spTree>
    <p:extLst>
      <p:ext uri="{BB962C8B-B14F-4D97-AF65-F5344CB8AC3E}">
        <p14:creationId xmlns:p14="http://schemas.microsoft.com/office/powerpoint/2010/main" val="31066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existe des arguments reconnus en faveur de la prévention de l'avortement non sécurisé qui sont d'ordre de santé publique et qui concernent les droits de la personne. </a:t>
            </a:r>
          </a:p>
          <a:p>
            <a:endParaRPr lang="en-US" dirty="0"/>
          </a:p>
          <a:p>
            <a:r>
              <a:rPr lang="fr-FR" dirty="0"/>
              <a:t>Les deux sont importants, mais certains publics peuvent être plus réceptifs à certains arguments plutôt que d'autres. Il est important de connaître les deux. </a:t>
            </a:r>
          </a:p>
          <a:p>
            <a:endParaRPr lang="en-US" dirty="0"/>
          </a:p>
          <a:p>
            <a:r>
              <a:rPr lang="fr-FR" dirty="0"/>
              <a:t>Les arguments d'ordre de santé publique sont clairs : la morbidité et la mortalité conséquentes dues à l'avortement non sécurisé sont entièrement évitables par l'accès à l'avortement sécurisé et la contraception, et évidemment par la prestation de soins après avortement pour traiter les complications de l'avortement non sécurisé quand cela est nécessaire, peu importe ce que disent les lois sur l'avortement.</a:t>
            </a:r>
          </a:p>
          <a:p>
            <a:endParaRPr lang="en-US" dirty="0"/>
          </a:p>
          <a:p>
            <a:r>
              <a:rPr lang="fr-FR" dirty="0"/>
              <a:t>Les droits internationaux de la personne indiquent que la criminalisation de l'avortement et des taux élevés d'avortement non sécurisé constituent une violation du droit des femmes à la santé. </a:t>
            </a:r>
          </a:p>
          <a:p>
            <a:endParaRPr lang="en-US" dirty="0"/>
          </a:p>
          <a:p>
            <a:r>
              <a:rPr lang="fr-FR" dirty="0"/>
              <a:t>Les comités des Nations Unies ont également relié l'avortement au droit à la vie, à l'égalité et la non-discrimination, et à disposer de soi-même et déterminer le nombre et l’espacement de ses enfants.</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5</a:t>
            </a:fld>
            <a:endParaRPr lang="en-US"/>
          </a:p>
        </p:txBody>
      </p:sp>
    </p:spTree>
    <p:extLst>
      <p:ext uri="{BB962C8B-B14F-4D97-AF65-F5344CB8AC3E}">
        <p14:creationId xmlns:p14="http://schemas.microsoft.com/office/powerpoint/2010/main" val="862150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34</a:t>
            </a:fld>
            <a:endParaRPr lang="en-US"/>
          </a:p>
        </p:txBody>
      </p:sp>
    </p:spTree>
    <p:extLst>
      <p:ext uri="{BB962C8B-B14F-4D97-AF65-F5344CB8AC3E}">
        <p14:creationId xmlns:p14="http://schemas.microsoft.com/office/powerpoint/2010/main" val="2088663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i="0" kern="1200" dirty="0">
                <a:solidFill>
                  <a:schemeClr val="tx1"/>
                </a:solidFill>
                <a:latin typeface="+mn-lt"/>
                <a:ea typeface="ＭＳ Ｐゴシック" charset="-128"/>
                <a:cs typeface="ＭＳ Ｐゴシック" charset="-128"/>
              </a:rPr>
              <a:t>Effectuer le counseling AVANT l'évacuation intra-utérine est le moment recommandé, si cela est possible, en fonction de l'état de la personne.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35</a:t>
            </a:fld>
            <a:endParaRPr lang="en-US"/>
          </a:p>
        </p:txBody>
      </p:sp>
    </p:spTree>
    <p:extLst>
      <p:ext uri="{BB962C8B-B14F-4D97-AF65-F5344CB8AC3E}">
        <p14:creationId xmlns:p14="http://schemas.microsoft.com/office/powerpoint/2010/main" val="1068956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a:solidFill>
                  <a:schemeClr val="tx1"/>
                </a:solidFill>
                <a:latin typeface="+mn-lt"/>
                <a:ea typeface="ＭＳ Ｐゴシック" charset="-128"/>
                <a:cs typeface="ＭＳ Ｐゴシック" charset="-128"/>
              </a:rPr>
              <a:t>N'oubliez pas, l'ovulation peut avoir lieu dans les 2 semaines suivant une aspiration intra-utérine et dès 8 jours suivant un avortement médicamenteux avec mifépristone et misoprostol.</a:t>
            </a:r>
            <a:endParaRPr lang="en-US" i="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36</a:t>
            </a:fld>
            <a:endParaRPr lang="en-US"/>
          </a:p>
        </p:txBody>
      </p:sp>
    </p:spTree>
    <p:extLst>
      <p:ext uri="{BB962C8B-B14F-4D97-AF65-F5344CB8AC3E}">
        <p14:creationId xmlns:p14="http://schemas.microsoft.com/office/powerpoint/2010/main" val="2015357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0" kern="1200" dirty="0">
                <a:solidFill>
                  <a:schemeClr val="tx1"/>
                </a:solidFill>
                <a:latin typeface="+mn-lt"/>
                <a:ea typeface="ＭＳ Ｐゴシック" charset="-128"/>
                <a:cs typeface="ＭＳ Ｐゴシック" charset="-128"/>
              </a:rPr>
              <a:t>De nombreuses femmes qui bénéficient de services liés à l'avortement ont mis un terme à une grossesse non désirée après l'échec de leur contraception ou une utilisation irrégulière ou incorrecte de leur méthode.  </a:t>
            </a:r>
          </a:p>
          <a:p>
            <a:endParaRPr lang="en-US" sz="1200" i="0" kern="1200" dirty="0">
              <a:solidFill>
                <a:schemeClr val="tx1"/>
              </a:solidFill>
              <a:latin typeface="+mn-lt"/>
              <a:ea typeface="ＭＳ Ｐゴシック" charset="-128"/>
              <a:cs typeface="ＭＳ Ｐゴシック" charset="-128"/>
            </a:endParaRPr>
          </a:p>
          <a:p>
            <a:r>
              <a:rPr lang="fr-FR" sz="1200" i="0" kern="1200" dirty="0">
                <a:solidFill>
                  <a:schemeClr val="tx1"/>
                </a:solidFill>
                <a:latin typeface="+mn-lt"/>
                <a:ea typeface="ＭＳ Ｐゴシック" charset="-128"/>
                <a:cs typeface="ＭＳ Ｐゴシック" charset="-128"/>
              </a:rPr>
              <a:t>Lors du counseling de contraception avec une femme qui vient de se faire avorter ou traitée pour un avortement incomplet, la première étape est de lui demander si elle souhaite tomber à nouveau enceinte et quand, et si elle souhaite des conseils sur la contraception et une méthode contraceptive.</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37</a:t>
            </a:fld>
            <a:endParaRPr lang="en-US"/>
          </a:p>
        </p:txBody>
      </p:sp>
    </p:spTree>
    <p:extLst>
      <p:ext uri="{BB962C8B-B14F-4D97-AF65-F5344CB8AC3E}">
        <p14:creationId xmlns:p14="http://schemas.microsoft.com/office/powerpoint/2010/main" val="14435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38</a:t>
            </a:fld>
            <a:endParaRPr lang="en-US"/>
          </a:p>
        </p:txBody>
      </p:sp>
    </p:spTree>
    <p:extLst>
      <p:ext uri="{BB962C8B-B14F-4D97-AF65-F5344CB8AC3E}">
        <p14:creationId xmlns:p14="http://schemas.microsoft.com/office/powerpoint/2010/main" val="19051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contraceptifs à longue durée d'action réversibles (CLAR) ont un taux de poursuite d'utilisation plus élevé et un taux de grossesse plus faible que les méthodes à court terme.</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39</a:t>
            </a:fld>
            <a:endParaRPr lang="en-US"/>
          </a:p>
        </p:txBody>
      </p:sp>
    </p:spTree>
    <p:extLst>
      <p:ext uri="{BB962C8B-B14F-4D97-AF65-F5344CB8AC3E}">
        <p14:creationId xmlns:p14="http://schemas.microsoft.com/office/powerpoint/2010/main" val="271347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u="none" strike="noStrike" kern="1200" baseline="0" dirty="0">
                <a:latin typeface="+mn-lt"/>
                <a:ea typeface="+mn-ea"/>
                <a:cs typeface="+mn-cs"/>
              </a:rPr>
              <a:t>La prise immédiate de la contraception (contraception hormonale et non hormonale et stérilisation masculine et féminine) après un avortement par aspiration avant 13 semaines de gestation est sûre.</a:t>
            </a:r>
            <a:endParaRPr lang="en-US" dirty="0">
              <a:ea typeface="+mn-ea"/>
              <a:cs typeface="+mn-cs"/>
            </a:endParaRPr>
          </a:p>
          <a:p>
            <a:endParaRPr lang="en-US" dirty="0"/>
          </a:p>
          <a:p>
            <a:r>
              <a:rPr lang="fr-FR" b="0" i="0" u="none" strike="noStrike" kern="1200" baseline="0" dirty="0">
                <a:latin typeface="+mn-lt"/>
                <a:ea typeface="+mn-ea"/>
                <a:cs typeface="+mn-cs"/>
              </a:rPr>
              <a:t>Le choix éclairé sur la disponibilité de toute une gamme de méthodes contraceptives et le droit de refuser la contraception ou de se faire retirer une méthode doit être encouragé.</a:t>
            </a:r>
            <a:endParaRPr lang="en-US" dirty="0"/>
          </a:p>
          <a:p>
            <a:endParaRPr lang="en-US" dirty="0"/>
          </a:p>
          <a:p>
            <a:r>
              <a:rPr lang="fr-FR" dirty="0">
                <a:solidFill>
                  <a:srgbClr val="FFFFFF"/>
                </a:solidFill>
              </a:rPr>
              <a:t>Les méthodes à longue durée d'action (CLAR) ont un taux de poursuite d'utilisation plus élevé et un taux de grossesse plus faible que les méthodes à court terme.</a:t>
            </a:r>
            <a:endParaRPr lang="en-US" dirty="0"/>
          </a:p>
          <a:p>
            <a:endParaRPr lang="en-US" dirty="0"/>
          </a:p>
          <a:p>
            <a:r>
              <a:rPr lang="fr-FR" b="0" i="0" u="none" strike="noStrike" kern="1200" baseline="0" dirty="0">
                <a:latin typeface="+mn-lt"/>
                <a:ea typeface="+mn-ea"/>
                <a:cs typeface="+mn-cs"/>
              </a:rPr>
              <a:t>La pose d'un dispositif intra-utérin (DIU) ou la stérilisation féminine peuvent être réalisées immédiatement après un avortement sans complication réussi. Le document de l'OMS de 2015 </a:t>
            </a:r>
            <a:r>
              <a:rPr lang="fr-FR" i="1" dirty="0"/>
              <a:t>Critères de recevabilité pour l’adoption et l’utilisation continue de méthodes contraceptives</a:t>
            </a:r>
            <a:r>
              <a:rPr lang="fr-FR" dirty="0"/>
              <a:t> qualifie la stérilisation féminine d'acceptable après un avortement sans complication, sans spécifier de délai.</a:t>
            </a:r>
          </a:p>
          <a:p>
            <a:endParaRPr lang="en-US" dirty="0"/>
          </a:p>
          <a:p>
            <a:r>
              <a:rPr lang="fr-FR" b="0" i="0" u="none" strike="noStrike" kern="1200" baseline="0" dirty="0">
                <a:latin typeface="+mn-lt"/>
                <a:ea typeface="+mn-ea"/>
                <a:cs typeface="+mn-cs"/>
              </a:rPr>
              <a:t>La stérilisation masculine (vasectomie) est une procédure sécurisée et efficace pouvant être effectuée à tout moment.</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40</a:t>
            </a:fld>
            <a:endParaRPr lang="en-US"/>
          </a:p>
        </p:txBody>
      </p:sp>
    </p:spTree>
    <p:extLst>
      <p:ext uri="{BB962C8B-B14F-4D97-AF65-F5344CB8AC3E}">
        <p14:creationId xmlns:p14="http://schemas.microsoft.com/office/powerpoint/2010/main" val="164740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[Passer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42</a:t>
            </a:fld>
            <a:endParaRPr lang="en-US"/>
          </a:p>
        </p:txBody>
      </p:sp>
    </p:spTree>
    <p:extLst>
      <p:ext uri="{BB962C8B-B14F-4D97-AF65-F5344CB8AC3E}">
        <p14:creationId xmlns:p14="http://schemas.microsoft.com/office/powerpoint/2010/main" val="1837169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prévention des infections est principalement ce qui a poussé en 2004-2005 à une nouvelle conception de l'AMIU d'Ipas pour intégrer ces aspects :</a:t>
            </a:r>
          </a:p>
          <a:p>
            <a:pPr marL="176679" indent="-176679">
              <a:buFont typeface="Arial" panose="020B0604020202020204" pitchFamily="34" charset="0"/>
              <a:buChar char="•"/>
            </a:pPr>
            <a:r>
              <a:rPr lang="fr-FR" dirty="0"/>
              <a:t>Voie de circulation des liquides transparente sans crêtes, crevasses, etc. où les liquides pourraient se retrouvent piégés</a:t>
            </a:r>
          </a:p>
          <a:p>
            <a:pPr marL="176679" indent="-176679">
              <a:buFont typeface="Arial" panose="020B0604020202020204" pitchFamily="34" charset="0"/>
              <a:buChar char="•"/>
            </a:pPr>
            <a:r>
              <a:rPr lang="fr-FR" dirty="0"/>
              <a:t>Toutes les surfaces sont atteignables pour un nettoyage direct</a:t>
            </a:r>
          </a:p>
          <a:p>
            <a:pPr marL="176679" indent="-176679">
              <a:buFont typeface="Arial" panose="020B0604020202020204" pitchFamily="34" charset="0"/>
              <a:buChar char="•"/>
            </a:pPr>
            <a:r>
              <a:rPr lang="fr-FR" dirty="0"/>
              <a:t>Les plastiques sont résistants à la chaleur pour pouvoir subir le processus de stérilisation à l'eau ou à la vapeur en autoclave.</a:t>
            </a:r>
          </a:p>
          <a:p>
            <a:pPr marL="176679" indent="-176679">
              <a:buFont typeface="Arial" panose="020B0604020202020204" pitchFamily="34" charset="0"/>
              <a:buChar char="•"/>
            </a:pPr>
            <a:r>
              <a:rPr lang="fr-FR" dirty="0"/>
              <a:t>Les « plastiques lubrifiés » empêchent l'adhérence des liquides ou d’autres produits au dispositif et à ses éléments au cours des procédures médicales.</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43</a:t>
            </a:fld>
            <a:endParaRPr lang="en-US"/>
          </a:p>
        </p:txBody>
      </p:sp>
    </p:spTree>
    <p:extLst>
      <p:ext uri="{BB962C8B-B14F-4D97-AF65-F5344CB8AC3E}">
        <p14:creationId xmlns:p14="http://schemas.microsoft.com/office/powerpoint/2010/main" val="514340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vous pouvez voir un AMIU démonté et tous ses éléments nommés. Tous peuvent être facilement nettoyés et stérilisés ou subir une désinfection de haut niveau.</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44</a:t>
            </a:fld>
            <a:endParaRPr lang="en-US"/>
          </a:p>
        </p:txBody>
      </p:sp>
    </p:spTree>
    <p:extLst>
      <p:ext uri="{BB962C8B-B14F-4D97-AF65-F5344CB8AC3E}">
        <p14:creationId xmlns:p14="http://schemas.microsoft.com/office/powerpoint/2010/main" val="67641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L'Organisation mondiale de la Santé dit : [lire ce qui est sur la diapo]</a:t>
            </a:r>
          </a:p>
        </p:txBody>
      </p:sp>
      <p:sp>
        <p:nvSpPr>
          <p:cNvPr id="4" name="Slide Number Placeholder 3"/>
          <p:cNvSpPr>
            <a:spLocks noGrp="1"/>
          </p:cNvSpPr>
          <p:nvPr>
            <p:ph type="sldNum" sz="quarter" idx="10"/>
          </p:nvPr>
        </p:nvSpPr>
        <p:spPr/>
        <p:txBody>
          <a:bodyPr/>
          <a:lstStyle/>
          <a:p>
            <a:fld id="{AC22E162-0A57-43B2-BD51-0D1E805B55DC}" type="slidenum">
              <a:rPr lang="fr-FR" smtClean="0"/>
              <a:t>6</a:t>
            </a:fld>
            <a:endParaRPr lang="en-US"/>
          </a:p>
        </p:txBody>
      </p:sp>
    </p:spTree>
    <p:extLst>
      <p:ext uri="{BB962C8B-B14F-4D97-AF65-F5344CB8AC3E}">
        <p14:creationId xmlns:p14="http://schemas.microsoft.com/office/powerpoint/2010/main" val="599321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45</a:t>
            </a:fld>
            <a:endParaRPr lang="en-US"/>
          </a:p>
        </p:txBody>
      </p:sp>
    </p:spTree>
    <p:extLst>
      <p:ext uri="{BB962C8B-B14F-4D97-AF65-F5344CB8AC3E}">
        <p14:creationId xmlns:p14="http://schemas.microsoft.com/office/powerpoint/2010/main" val="1769589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46</a:t>
            </a:fld>
            <a:endParaRPr lang="en-US"/>
          </a:p>
        </p:txBody>
      </p:sp>
    </p:spTree>
    <p:extLst>
      <p:ext uri="{BB962C8B-B14F-4D97-AF65-F5344CB8AC3E}">
        <p14:creationId xmlns:p14="http://schemas.microsoft.com/office/powerpoint/2010/main" val="255661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47</a:t>
            </a:fld>
            <a:endParaRPr lang="en-US"/>
          </a:p>
        </p:txBody>
      </p:sp>
    </p:spTree>
    <p:extLst>
      <p:ext uri="{BB962C8B-B14F-4D97-AF65-F5344CB8AC3E}">
        <p14:creationId xmlns:p14="http://schemas.microsoft.com/office/powerpoint/2010/main" val="1892046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48</a:t>
            </a:fld>
            <a:endParaRPr lang="en-US"/>
          </a:p>
        </p:txBody>
      </p:sp>
    </p:spTree>
    <p:extLst>
      <p:ext uri="{BB962C8B-B14F-4D97-AF65-F5344CB8AC3E}">
        <p14:creationId xmlns:p14="http://schemas.microsoft.com/office/powerpoint/2010/main" val="213888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L'Organisation mondiale de la Santé (OMS) a publié en 2015 ce très bon guide sur le partage des tâches dans les soins d'avortement sécurisé et la contraception après avortement.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Il offre un soutien basé sur des données probantes pour différentes catégories de travailleurs de la santé et pour les femmes elles-mêmes effectuant différents aspects des soins d'avortement.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Lorsque vous consulterez le document, vous verrez que les soins d'avortement sécurisé du premier trimestre par aspiration manuelle intra-utérine (AMIU) et par</a:t>
            </a:r>
            <a:r>
              <a:rPr lang="fr-FR" baseline="0" dirty="0"/>
              <a:t> </a:t>
            </a:r>
            <a:r>
              <a:rPr lang="fr-FR" dirty="0"/>
              <a:t>avortement médicamenteux sont « recommandés » pour les infirmiers, les sages-femmes, ainsi que d'autres assistants médicaux de niveau supérieur tels que les agents médicaux, les auxiliaires médicaux et les infirmiers spécialisés.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[INDIQUEZ CE QUE LES SYMBOLES SIGNIFIENT SUR LE DIAGRAMME DE LA DIAPOSITIVE]</a:t>
            </a:r>
          </a:p>
          <a:p>
            <a:endParaRPr lang="en-US" dirty="0"/>
          </a:p>
          <a:p>
            <a:r>
              <a:rPr lang="fr-FR" b="1" dirty="0"/>
              <a:t>Ce guide sur le partage des tâches est recommandé.</a:t>
            </a:r>
            <a:r>
              <a:rPr lang="fr-FR" dirty="0"/>
              <a:t> Les avantages de l'application de cette option sont supérieurs aux effets néfastes potentiels. Cette option peut être appliquée, y compris à grande échelle.</a:t>
            </a:r>
          </a:p>
        </p:txBody>
      </p:sp>
      <p:sp>
        <p:nvSpPr>
          <p:cNvPr id="4" name="Slide Number Placeholder 3"/>
          <p:cNvSpPr>
            <a:spLocks noGrp="1"/>
          </p:cNvSpPr>
          <p:nvPr>
            <p:ph type="sldNum" sz="quarter" idx="10"/>
          </p:nvPr>
        </p:nvSpPr>
        <p:spPr/>
        <p:txBody>
          <a:bodyPr/>
          <a:lstStyle/>
          <a:p>
            <a:fld id="{AC22E162-0A57-43B2-BD51-0D1E805B55DC}" type="slidenum">
              <a:rPr lang="fr-FR" smtClean="0"/>
              <a:t>7</a:t>
            </a:fld>
            <a:endParaRPr lang="en-US"/>
          </a:p>
        </p:txBody>
      </p:sp>
    </p:spTree>
    <p:extLst>
      <p:ext uri="{BB962C8B-B14F-4D97-AF65-F5344CB8AC3E}">
        <p14:creationId xmlns:p14="http://schemas.microsoft.com/office/powerpoint/2010/main" val="68927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Discutez des différentes catégories de personnel pour lesquels les soins d'avortement sont recommandés par l'OMS.</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fr-FR" smtClean="0"/>
              <a:t>8</a:t>
            </a:fld>
            <a:endParaRPr lang="en-US"/>
          </a:p>
        </p:txBody>
      </p:sp>
    </p:spTree>
    <p:extLst>
      <p:ext uri="{BB962C8B-B14F-4D97-AF65-F5344CB8AC3E}">
        <p14:creationId xmlns:p14="http://schemas.microsoft.com/office/powerpoint/2010/main" val="37885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la définition des soins complets d'avortement (parfois appelés SCA). </a:t>
            </a:r>
          </a:p>
          <a:p>
            <a:endParaRPr lang="en-US" dirty="0"/>
          </a:p>
          <a:p>
            <a:r>
              <a:rPr lang="fr-FR" dirty="0"/>
              <a:t>[Lisez et expliquez le texte sur la diapositive au besoin.]</a:t>
            </a:r>
          </a:p>
        </p:txBody>
      </p:sp>
      <p:sp>
        <p:nvSpPr>
          <p:cNvPr id="4" name="Slide Number Placeholder 3"/>
          <p:cNvSpPr>
            <a:spLocks noGrp="1"/>
          </p:cNvSpPr>
          <p:nvPr>
            <p:ph type="sldNum" sz="quarter" idx="10"/>
          </p:nvPr>
        </p:nvSpPr>
        <p:spPr/>
        <p:txBody>
          <a:bodyPr/>
          <a:lstStyle/>
          <a:p>
            <a:fld id="{AC22E162-0A57-43B2-BD51-0D1E805B55DC}" type="slidenum">
              <a:rPr lang="fr-FR" smtClean="0"/>
              <a:t>9</a:t>
            </a:fld>
            <a:endParaRPr lang="en-US"/>
          </a:p>
        </p:txBody>
      </p:sp>
    </p:spTree>
    <p:extLst>
      <p:ext uri="{BB962C8B-B14F-4D97-AF65-F5344CB8AC3E}">
        <p14:creationId xmlns:p14="http://schemas.microsoft.com/office/powerpoint/2010/main" val="124403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la définition des soins après avortement, parfois appelés SAA.</a:t>
            </a:r>
          </a:p>
          <a:p>
            <a:endParaRPr lang="en-US" dirty="0"/>
          </a:p>
          <a:p>
            <a:r>
              <a:rPr lang="fr-FR" dirty="0"/>
              <a:t>[Lisez et expliquez le texte sur la diapositive au besoin.]</a:t>
            </a:r>
          </a:p>
        </p:txBody>
      </p:sp>
      <p:sp>
        <p:nvSpPr>
          <p:cNvPr id="4" name="Slide Number Placeholder 3"/>
          <p:cNvSpPr>
            <a:spLocks noGrp="1"/>
          </p:cNvSpPr>
          <p:nvPr>
            <p:ph type="sldNum" sz="quarter" idx="10"/>
          </p:nvPr>
        </p:nvSpPr>
        <p:spPr/>
        <p:txBody>
          <a:bodyPr/>
          <a:lstStyle/>
          <a:p>
            <a:fld id="{AC22E162-0A57-43B2-BD51-0D1E805B55DC}" type="slidenum">
              <a:rPr lang="fr-FR" smtClean="0"/>
              <a:t>10</a:t>
            </a:fld>
            <a:endParaRPr lang="en-US"/>
          </a:p>
        </p:txBody>
      </p:sp>
    </p:spTree>
    <p:extLst>
      <p:ext uri="{BB962C8B-B14F-4D97-AF65-F5344CB8AC3E}">
        <p14:creationId xmlns:p14="http://schemas.microsoft.com/office/powerpoint/2010/main" val="146061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[Passer en revue le contenu de la diapositive]</a:t>
            </a:r>
          </a:p>
        </p:txBody>
      </p:sp>
      <p:sp>
        <p:nvSpPr>
          <p:cNvPr id="4" name="Slide Number Placeholder 3"/>
          <p:cNvSpPr>
            <a:spLocks noGrp="1"/>
          </p:cNvSpPr>
          <p:nvPr>
            <p:ph type="sldNum" sz="quarter" idx="10"/>
          </p:nvPr>
        </p:nvSpPr>
        <p:spPr/>
        <p:txBody>
          <a:bodyPr/>
          <a:lstStyle/>
          <a:p>
            <a:fld id="{AC22E162-0A57-43B2-BD51-0D1E805B55DC}" type="slidenum">
              <a:rPr lang="fr-FR" smtClean="0"/>
              <a:t>12</a:t>
            </a:fld>
            <a:endParaRPr lang="en-US"/>
          </a:p>
        </p:txBody>
      </p:sp>
    </p:spTree>
    <p:extLst>
      <p:ext uri="{BB962C8B-B14F-4D97-AF65-F5344CB8AC3E}">
        <p14:creationId xmlns:p14="http://schemas.microsoft.com/office/powerpoint/2010/main" val="15539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962178"/>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4650" y="1009455"/>
            <a:ext cx="4114800" cy="2108200"/>
          </a:xfrm>
          <a:prstGeom prst="rect">
            <a:avLst/>
          </a:prstGeom>
        </p:spPr>
      </p:pic>
      <p:cxnSp>
        <p:nvCxnSpPr>
          <p:cNvPr id="9" name="Straight Connector 8"/>
          <p:cNvCxnSpPr/>
          <p:nvPr userDrawn="1"/>
        </p:nvCxnSpPr>
        <p:spPr>
          <a:xfrm>
            <a:off x="7994650" y="6721475"/>
            <a:ext cx="411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dirty="0"/>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rhr.org/safeabortion/"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ipas.org/en/News/2015/January/The--go-to--training-curriculum-for-abortion-care--Ipas-s-newly-revised-Woman-Centered--Co.aspx"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fr-FR" dirty="0"/>
              <a:t>Les bases des soins d'avortement</a:t>
            </a:r>
          </a:p>
        </p:txBody>
      </p:sp>
    </p:spTree>
    <p:extLst>
      <p:ext uri="{BB962C8B-B14F-4D97-AF65-F5344CB8AC3E}">
        <p14:creationId xmlns:p14="http://schemas.microsoft.com/office/powerpoint/2010/main" val="65823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00330-0EB4-4A12-998A-F73CF39FFF7E}"/>
              </a:ext>
            </a:extLst>
          </p:cNvPr>
          <p:cNvSpPr>
            <a:spLocks noGrp="1"/>
          </p:cNvSpPr>
          <p:nvPr>
            <p:ph sz="quarter" idx="10"/>
          </p:nvPr>
        </p:nvSpPr>
        <p:spPr>
          <a:xfrm>
            <a:off x="2736850" y="3201154"/>
            <a:ext cx="14630400" cy="6832640"/>
          </a:xfrm>
        </p:spPr>
        <p:txBody>
          <a:bodyPr/>
          <a:lstStyle/>
          <a:p>
            <a:pPr marL="685800" indent="-685800">
              <a:buFont typeface="Courier New" panose="02070309020205020404" pitchFamily="49" charset="0"/>
              <a:buChar char="o"/>
            </a:pPr>
            <a:r>
              <a:rPr lang="fr-FR" dirty="0"/>
              <a:t>Les soins après avortement font partie des soins complets d'avortement axés sur la femme</a:t>
            </a:r>
          </a:p>
          <a:p>
            <a:pPr marL="685800" indent="-685800">
              <a:buFont typeface="Courier New" panose="02070309020205020404" pitchFamily="49" charset="0"/>
              <a:buChar char="o"/>
            </a:pPr>
            <a:r>
              <a:rPr lang="fr-FR" dirty="0"/>
              <a:t>Soins après avortement = une série d'interventions médicales et connexes pour prendre en charge les complications de l'avortement spontané et provoqué, sécurisé ou non</a:t>
            </a:r>
          </a:p>
          <a:p>
            <a:pPr marL="685800" indent="-685800">
              <a:buFont typeface="Courier New" panose="02070309020205020404" pitchFamily="49" charset="0"/>
              <a:buChar char="o"/>
            </a:pPr>
            <a:r>
              <a:rPr lang="fr-FR" dirty="0"/>
              <a:t>Les soins après avortement répondent aussi aux besoins liés en matière de santé des femmes</a:t>
            </a:r>
          </a:p>
        </p:txBody>
      </p:sp>
      <p:sp>
        <p:nvSpPr>
          <p:cNvPr id="3" name="Title 2">
            <a:extLst>
              <a:ext uri="{FF2B5EF4-FFF2-40B4-BE49-F238E27FC236}">
                <a16:creationId xmlns:a16="http://schemas.microsoft.com/office/drawing/2014/main" id="{8BBBA075-7800-4A5B-8D69-0561074A8ADC}"/>
              </a:ext>
            </a:extLst>
          </p:cNvPr>
          <p:cNvSpPr>
            <a:spLocks noGrp="1"/>
          </p:cNvSpPr>
          <p:nvPr>
            <p:ph type="ctrTitle"/>
          </p:nvPr>
        </p:nvSpPr>
        <p:spPr/>
        <p:txBody>
          <a:bodyPr/>
          <a:lstStyle/>
          <a:p>
            <a:r>
              <a:rPr lang="fr-FR" dirty="0"/>
              <a:t>Soins après avortement</a:t>
            </a:r>
          </a:p>
        </p:txBody>
      </p:sp>
    </p:spTree>
    <p:extLst>
      <p:ext uri="{BB962C8B-B14F-4D97-AF65-F5344CB8AC3E}">
        <p14:creationId xmlns:p14="http://schemas.microsoft.com/office/powerpoint/2010/main" val="60100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fr-FR" sz="7000" dirty="0"/>
              <a:t>MODULE 2 : Méthodes d'évacuation utérine</a:t>
            </a:r>
          </a:p>
        </p:txBody>
      </p:sp>
    </p:spTree>
    <p:extLst>
      <p:ext uri="{BB962C8B-B14F-4D97-AF65-F5344CB8AC3E}">
        <p14:creationId xmlns:p14="http://schemas.microsoft.com/office/powerpoint/2010/main" val="74443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52A03-9927-4BC6-8F39-D699D5B02C7A}"/>
              </a:ext>
            </a:extLst>
          </p:cNvPr>
          <p:cNvSpPr>
            <a:spLocks noGrp="1"/>
          </p:cNvSpPr>
          <p:nvPr>
            <p:ph sz="quarter" idx="10"/>
          </p:nvPr>
        </p:nvSpPr>
        <p:spPr>
          <a:xfrm>
            <a:off x="2736850" y="3201154"/>
            <a:ext cx="14630400" cy="8371523"/>
          </a:xfrm>
        </p:spPr>
        <p:txBody>
          <a:bodyPr/>
          <a:lstStyle/>
          <a:p>
            <a:pPr marL="685800" indent="-685800">
              <a:buFont typeface="Courier New" panose="02070309020205020404" pitchFamily="49" charset="0"/>
              <a:buChar char="o"/>
            </a:pPr>
            <a:r>
              <a:rPr lang="fr-FR" sz="4400" dirty="0"/>
              <a:t>L'évacuation utérine consiste à retirer le contenu de l'utérus</a:t>
            </a:r>
          </a:p>
          <a:p>
            <a:pPr marL="685800" indent="-685800">
              <a:spcAft>
                <a:spcPts val="600"/>
              </a:spcAft>
              <a:buFont typeface="Courier New" panose="02070309020205020404" pitchFamily="49" charset="0"/>
              <a:buChar char="o"/>
            </a:pPr>
            <a:r>
              <a:rPr lang="fr-FR" sz="4400" dirty="0"/>
              <a:t>Méthodes recommandées jusqu'à 13 semaines de gestation :</a:t>
            </a:r>
          </a:p>
          <a:p>
            <a:pPr marL="1371600" lvl="1">
              <a:spcAft>
                <a:spcPts val="600"/>
              </a:spcAft>
              <a:buFont typeface="Courier New" panose="02070309020205020404" pitchFamily="49" charset="0"/>
              <a:buChar char="o"/>
            </a:pPr>
            <a:r>
              <a:rPr lang="fr-FR" sz="4000" dirty="0">
                <a:solidFill>
                  <a:schemeClr val="tx1"/>
                </a:solidFill>
              </a:rPr>
              <a:t>Aspiration intra-utérine</a:t>
            </a:r>
          </a:p>
          <a:p>
            <a:pPr marL="1371600" lvl="1">
              <a:buFont typeface="Courier New" panose="02070309020205020404" pitchFamily="49" charset="0"/>
              <a:buChar char="o"/>
            </a:pPr>
            <a:r>
              <a:rPr lang="fr-FR" sz="4000" dirty="0">
                <a:solidFill>
                  <a:schemeClr val="tx1"/>
                </a:solidFill>
              </a:rPr>
              <a:t>Méthodes médicamenteuses (avortement par prise de comprimé)</a:t>
            </a:r>
            <a:endParaRPr lang="en-US" sz="4000" dirty="0">
              <a:solidFill>
                <a:schemeClr val="tx1"/>
              </a:solidFill>
            </a:endParaRPr>
          </a:p>
          <a:p>
            <a:pPr marL="685800" indent="-685800">
              <a:buFont typeface="Courier New" panose="02070309020205020404" pitchFamily="49" charset="0"/>
              <a:buChar char="o"/>
            </a:pPr>
            <a:r>
              <a:rPr lang="fr-FR" sz="4400" dirty="0"/>
              <a:t>Les deux méthodes peuvent être utilisées pour l'avortement provoqué et les soins après avortement</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B58D847E-3BFA-446A-817D-89EC99364930}"/>
              </a:ext>
            </a:extLst>
          </p:cNvPr>
          <p:cNvSpPr>
            <a:spLocks noGrp="1"/>
          </p:cNvSpPr>
          <p:nvPr>
            <p:ph type="ctrTitle"/>
          </p:nvPr>
        </p:nvSpPr>
        <p:spPr/>
        <p:txBody>
          <a:bodyPr/>
          <a:lstStyle/>
          <a:p>
            <a:r>
              <a:rPr lang="fr-FR" dirty="0"/>
              <a:t>Méthodes d'évacuation utérine</a:t>
            </a:r>
          </a:p>
        </p:txBody>
      </p:sp>
    </p:spTree>
    <p:extLst>
      <p:ext uri="{BB962C8B-B14F-4D97-AF65-F5344CB8AC3E}">
        <p14:creationId xmlns:p14="http://schemas.microsoft.com/office/powerpoint/2010/main" val="47659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E7D0F9-3B27-4EB8-BF19-2C8C28E0A0D7}"/>
              </a:ext>
            </a:extLst>
          </p:cNvPr>
          <p:cNvSpPr>
            <a:spLocks noGrp="1"/>
          </p:cNvSpPr>
          <p:nvPr>
            <p:ph sz="quarter" idx="10"/>
          </p:nvPr>
        </p:nvSpPr>
        <p:spPr>
          <a:xfrm>
            <a:off x="450850" y="2911475"/>
            <a:ext cx="10439400" cy="7663636"/>
          </a:xfrm>
        </p:spPr>
        <p:txBody>
          <a:bodyPr/>
          <a:lstStyle/>
          <a:p>
            <a:pPr marL="685800" indent="-685800">
              <a:buFont typeface="Courier New" panose="02070309020205020404" pitchFamily="49" charset="0"/>
              <a:buChar char="o"/>
            </a:pPr>
            <a:r>
              <a:rPr lang="fr-FR" sz="4200" dirty="0"/>
              <a:t>L'OMS recommande les deux méthodes</a:t>
            </a:r>
          </a:p>
          <a:p>
            <a:pPr marL="685800" indent="-685800">
              <a:buFont typeface="Courier New" panose="02070309020205020404" pitchFamily="49" charset="0"/>
              <a:buChar char="o"/>
            </a:pPr>
            <a:r>
              <a:rPr lang="fr-FR" sz="4200" dirty="0"/>
              <a:t>Nécessite une technologie adaptée</a:t>
            </a:r>
          </a:p>
          <a:p>
            <a:pPr marL="685800" indent="-685800">
              <a:buFont typeface="Courier New" panose="02070309020205020404" pitchFamily="49" charset="0"/>
              <a:buChar char="o"/>
            </a:pPr>
            <a:r>
              <a:rPr lang="fr-FR" sz="4200" dirty="0"/>
              <a:t>Peut être réalisé par de nombreuses catégories de personnel médical</a:t>
            </a:r>
          </a:p>
          <a:p>
            <a:pPr marL="685800" indent="-685800">
              <a:buFont typeface="Courier New" panose="02070309020205020404" pitchFamily="49" charset="0"/>
              <a:buChar char="o"/>
            </a:pPr>
            <a:r>
              <a:rPr lang="fr-FR" sz="4200" dirty="0"/>
              <a:t>Aspiration manuelle intra-utérine (AMIU) = facile à utiliser, à nettoyer et à traiter ; pas d'électricité nécessaire</a:t>
            </a:r>
          </a:p>
          <a:p>
            <a:pPr marL="685800" indent="-685800">
              <a:buFont typeface="Courier New" panose="02070309020205020404" pitchFamily="49" charset="0"/>
              <a:buChar char="o"/>
            </a:pPr>
            <a:r>
              <a:rPr lang="fr-FR" sz="4200" dirty="0"/>
              <a:t>Misoprostol = parfois moins cher ; souvent disponible pour différentes indications</a:t>
            </a:r>
          </a:p>
        </p:txBody>
      </p:sp>
      <p:sp>
        <p:nvSpPr>
          <p:cNvPr id="3" name="Title 2">
            <a:extLst>
              <a:ext uri="{FF2B5EF4-FFF2-40B4-BE49-F238E27FC236}">
                <a16:creationId xmlns:a16="http://schemas.microsoft.com/office/drawing/2014/main" id="{9DF11C01-F04B-4C6B-9616-9F5247E3D4DD}"/>
              </a:ext>
            </a:extLst>
          </p:cNvPr>
          <p:cNvSpPr>
            <a:spLocks noGrp="1"/>
          </p:cNvSpPr>
          <p:nvPr>
            <p:ph type="ctrTitle"/>
          </p:nvPr>
        </p:nvSpPr>
        <p:spPr>
          <a:xfrm>
            <a:off x="2736850" y="182682"/>
            <a:ext cx="14630400" cy="2215991"/>
          </a:xfrm>
        </p:spPr>
        <p:txBody>
          <a:bodyPr/>
          <a:lstStyle/>
          <a:p>
            <a:r>
              <a:rPr lang="fr-FR" dirty="0"/>
              <a:t>Méthodes d'évacuation utérine = Procédures sûres et efficaces</a:t>
            </a:r>
          </a:p>
        </p:txBody>
      </p:sp>
      <p:pic>
        <p:nvPicPr>
          <p:cNvPr id="4" name="Content Placeholder 4">
            <a:extLst>
              <a:ext uri="{FF2B5EF4-FFF2-40B4-BE49-F238E27FC236}">
                <a16:creationId xmlns:a16="http://schemas.microsoft.com/office/drawing/2014/main" id="{398CA6CE-4527-4432-B520-568D6BC0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7650" y="2911475"/>
            <a:ext cx="4822056" cy="3613346"/>
          </a:xfrm>
          <a:prstGeom prst="rect">
            <a:avLst/>
          </a:prstGeom>
        </p:spPr>
      </p:pic>
      <p:sp>
        <p:nvSpPr>
          <p:cNvPr id="5" name="Text Placeholder 8">
            <a:extLst>
              <a:ext uri="{FF2B5EF4-FFF2-40B4-BE49-F238E27FC236}">
                <a16:creationId xmlns:a16="http://schemas.microsoft.com/office/drawing/2014/main" id="{188E1896-C544-4DF7-9C02-8B8E16158BF4}"/>
              </a:ext>
            </a:extLst>
          </p:cNvPr>
          <p:cNvSpPr txBox="1">
            <a:spLocks/>
          </p:cNvSpPr>
          <p:nvPr/>
        </p:nvSpPr>
        <p:spPr>
          <a:xfrm>
            <a:off x="12947651" y="6524821"/>
            <a:ext cx="4822056" cy="658798"/>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fr-FR" sz="2800" dirty="0">
                <a:solidFill>
                  <a:srgbClr val="000000"/>
                </a:solidFill>
                <a:latin typeface="Arial"/>
                <a:cs typeface="Arial"/>
              </a:rPr>
              <a:t>Efficace à 97-99.5%</a:t>
            </a:r>
          </a:p>
        </p:txBody>
      </p:sp>
      <p:pic>
        <p:nvPicPr>
          <p:cNvPr id="6" name="Picture 5">
            <a:extLst>
              <a:ext uri="{FF2B5EF4-FFF2-40B4-BE49-F238E27FC236}">
                <a16:creationId xmlns:a16="http://schemas.microsoft.com/office/drawing/2014/main" id="{865E5FEE-AA7D-4833-A507-F60B1A92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76050" y="7559675"/>
            <a:ext cx="3991885" cy="2578492"/>
          </a:xfrm>
          <a:prstGeom prst="rect">
            <a:avLst/>
          </a:prstGeom>
        </p:spPr>
      </p:pic>
      <p:sp>
        <p:nvSpPr>
          <p:cNvPr id="7" name="Text Placeholder 9">
            <a:extLst>
              <a:ext uri="{FF2B5EF4-FFF2-40B4-BE49-F238E27FC236}">
                <a16:creationId xmlns:a16="http://schemas.microsoft.com/office/drawing/2014/main" id="{73AA4CC1-5104-46FC-B92A-9B26F95553E9}"/>
              </a:ext>
            </a:extLst>
          </p:cNvPr>
          <p:cNvSpPr txBox="1">
            <a:spLocks/>
          </p:cNvSpPr>
          <p:nvPr/>
        </p:nvSpPr>
        <p:spPr>
          <a:xfrm>
            <a:off x="11576051" y="9998075"/>
            <a:ext cx="3886199" cy="691630"/>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fr-FR" sz="2800" dirty="0">
                <a:solidFill>
                  <a:srgbClr val="000000"/>
                </a:solidFill>
                <a:latin typeface="Arial"/>
                <a:cs typeface="Arial"/>
              </a:rPr>
              <a:t>Efficace à 95-98%</a:t>
            </a:r>
          </a:p>
        </p:txBody>
      </p:sp>
      <p:pic>
        <p:nvPicPr>
          <p:cNvPr id="8" name="Picture 7">
            <a:extLst>
              <a:ext uri="{FF2B5EF4-FFF2-40B4-BE49-F238E27FC236}">
                <a16:creationId xmlns:a16="http://schemas.microsoft.com/office/drawing/2014/main" id="{CC2822FF-DD47-406C-816A-E0B6117CE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57650" y="7338748"/>
            <a:ext cx="2286000" cy="3436373"/>
          </a:xfrm>
          <a:prstGeom prst="rect">
            <a:avLst/>
          </a:prstGeom>
        </p:spPr>
      </p:pic>
      <p:sp>
        <p:nvSpPr>
          <p:cNvPr id="9" name="Text Placeholder 9">
            <a:extLst>
              <a:ext uri="{FF2B5EF4-FFF2-40B4-BE49-F238E27FC236}">
                <a16:creationId xmlns:a16="http://schemas.microsoft.com/office/drawing/2014/main" id="{1B548C4F-D735-4DF9-AF1A-926135667568}"/>
              </a:ext>
            </a:extLst>
          </p:cNvPr>
          <p:cNvSpPr txBox="1">
            <a:spLocks/>
          </p:cNvSpPr>
          <p:nvPr/>
        </p:nvSpPr>
        <p:spPr>
          <a:xfrm>
            <a:off x="16347164" y="10344158"/>
            <a:ext cx="3077486" cy="633737"/>
          </a:xfrm>
          <a:prstGeom prst="rect">
            <a:avLst/>
          </a:prstGeom>
          <a:solidFill>
            <a:srgbClr val="FFC000"/>
          </a:solidFill>
          <a:ln w="44450" cap="flat" cmpd="sng" algn="ctr">
            <a:noFill/>
            <a:prstDash val="solid"/>
          </a:ln>
          <a:effectLst/>
        </p:spPr>
        <p:txBody>
          <a:bodyPr vert="horz" lIns="68580" tIns="34290" rIns="68580" bIns="3429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fr-FR" sz="2800" dirty="0">
                <a:solidFill>
                  <a:schemeClr val="tx1"/>
                </a:solidFill>
                <a:latin typeface="Arial"/>
                <a:cs typeface="Arial"/>
              </a:rPr>
              <a:t>Efficace à 83-87%</a:t>
            </a:r>
          </a:p>
        </p:txBody>
      </p:sp>
    </p:spTree>
    <p:extLst>
      <p:ext uri="{BB962C8B-B14F-4D97-AF65-F5344CB8AC3E}">
        <p14:creationId xmlns:p14="http://schemas.microsoft.com/office/powerpoint/2010/main" val="133186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CD7060-CCE3-4FA3-A2BB-81968BD9DFAA}"/>
              </a:ext>
            </a:extLst>
          </p:cNvPr>
          <p:cNvSpPr>
            <a:spLocks noGrp="1"/>
          </p:cNvSpPr>
          <p:nvPr>
            <p:ph sz="quarter" idx="10"/>
          </p:nvPr>
        </p:nvSpPr>
        <p:spPr>
          <a:xfrm>
            <a:off x="1860550" y="6741358"/>
            <a:ext cx="16383000" cy="4247317"/>
          </a:xfrm>
        </p:spPr>
        <p:txBody>
          <a:bodyPr/>
          <a:lstStyle/>
          <a:p>
            <a:pPr marL="685800" indent="-685800">
              <a:buFont typeface="Courier New" panose="02070309020205020404" pitchFamily="49" charset="0"/>
              <a:buChar char="o"/>
            </a:pPr>
            <a:r>
              <a:rPr lang="fr-FR" sz="3600" dirty="0"/>
              <a:t>La Fédération internationale de gynécologie et d'obstétrique (FIGO) préfère l'aspiration intra-utérine et les méthodes médicamenteuses au curetage</a:t>
            </a:r>
          </a:p>
          <a:p>
            <a:pPr marL="685800" indent="-685800">
              <a:buFont typeface="Courier New" panose="02070309020205020404" pitchFamily="49" charset="0"/>
              <a:buChar char="o"/>
            </a:pPr>
            <a:r>
              <a:rPr lang="fr-FR" sz="3600" dirty="0"/>
              <a:t>Les systèmes de santé doivent remplacer le curetage par l'aspiration intra-utérine et les méthodes médicamenteuses</a:t>
            </a:r>
          </a:p>
          <a:p>
            <a:pPr marL="685800" indent="-685800">
              <a:buFont typeface="Courier New" panose="02070309020205020404" pitchFamily="49" charset="0"/>
              <a:buChar char="o"/>
            </a:pPr>
            <a:r>
              <a:rPr lang="fr-FR" sz="3600" dirty="0"/>
              <a:t>Le curetage présente plus de perte de sang, de douleurs et demande plus de temps que l'aspiration intra-utérine</a:t>
            </a:r>
          </a:p>
        </p:txBody>
      </p:sp>
      <p:sp>
        <p:nvSpPr>
          <p:cNvPr id="3" name="Title 2">
            <a:extLst>
              <a:ext uri="{FF2B5EF4-FFF2-40B4-BE49-F238E27FC236}">
                <a16:creationId xmlns:a16="http://schemas.microsoft.com/office/drawing/2014/main" id="{E5473146-CD5A-4BDC-B605-47CDC31C10BF}"/>
              </a:ext>
            </a:extLst>
          </p:cNvPr>
          <p:cNvSpPr>
            <a:spLocks noGrp="1"/>
          </p:cNvSpPr>
          <p:nvPr>
            <p:ph type="ctrTitle"/>
          </p:nvPr>
        </p:nvSpPr>
        <p:spPr>
          <a:xfrm>
            <a:off x="1517650" y="182682"/>
            <a:ext cx="17068800" cy="2215991"/>
          </a:xfrm>
        </p:spPr>
        <p:txBody>
          <a:bodyPr/>
          <a:lstStyle/>
          <a:p>
            <a:r>
              <a:rPr lang="fr-FR" dirty="0"/>
              <a:t>Méthode obsolète : curetage</a:t>
            </a:r>
          </a:p>
        </p:txBody>
      </p:sp>
      <p:sp>
        <p:nvSpPr>
          <p:cNvPr id="4" name="TextBox 3">
            <a:extLst>
              <a:ext uri="{FF2B5EF4-FFF2-40B4-BE49-F238E27FC236}">
                <a16:creationId xmlns:a16="http://schemas.microsoft.com/office/drawing/2014/main" id="{8D7B4919-1E79-4660-AE20-7DD9B83CD666}"/>
              </a:ext>
            </a:extLst>
          </p:cNvPr>
          <p:cNvSpPr txBox="1"/>
          <p:nvPr/>
        </p:nvSpPr>
        <p:spPr>
          <a:xfrm>
            <a:off x="1212850" y="2987675"/>
            <a:ext cx="17830800" cy="3046988"/>
          </a:xfrm>
          <a:prstGeom prst="rect">
            <a:avLst/>
          </a:prstGeom>
          <a:noFill/>
        </p:spPr>
        <p:txBody>
          <a:bodyPr wrap="square" rtlCol="0">
            <a:spAutoFit/>
          </a:bodyPr>
          <a:lstStyle/>
          <a:p>
            <a:pPr algn="ctr"/>
            <a:r>
              <a:rPr lang="fr-FR" sz="4800" dirty="0">
                <a:latin typeface="Helvetica" panose="020B0604020202020204" pitchFamily="34" charset="0"/>
                <a:cs typeface="Helvetica" panose="020B0604020202020204" pitchFamily="34" charset="0"/>
              </a:rPr>
              <a:t>« La dilatation et le curetage (D&amp;C) est une méthode chirurgicale obsolète et doit être remplacée par l'aspiration intra-utérine et/ou les méthodes médicamenteuses. »</a:t>
            </a:r>
          </a:p>
          <a:p>
            <a:pPr algn="ctr"/>
            <a:r>
              <a:rPr lang="fr-FR" sz="4800" i="1" dirty="0">
                <a:latin typeface="Helvetica" panose="020B0604020202020204" pitchFamily="34" charset="0"/>
                <a:cs typeface="Helvetica" panose="020B0604020202020204" pitchFamily="34" charset="0"/>
              </a:rPr>
              <a:t>Organisation mondiale de la Santé</a:t>
            </a:r>
          </a:p>
        </p:txBody>
      </p:sp>
      <p:cxnSp>
        <p:nvCxnSpPr>
          <p:cNvPr id="6" name="Straight Connector 5">
            <a:extLst>
              <a:ext uri="{FF2B5EF4-FFF2-40B4-BE49-F238E27FC236}">
                <a16:creationId xmlns:a16="http://schemas.microsoft.com/office/drawing/2014/main" id="{DB03E802-1993-48CC-90EA-F687FAC79826}"/>
              </a:ext>
            </a:extLst>
          </p:cNvPr>
          <p:cNvCxnSpPr/>
          <p:nvPr/>
        </p:nvCxnSpPr>
        <p:spPr>
          <a:xfrm>
            <a:off x="6699250" y="5959475"/>
            <a:ext cx="6477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7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4E79C-0E12-4E4F-8285-50026B2461AD}"/>
              </a:ext>
            </a:extLst>
          </p:cNvPr>
          <p:cNvSpPr>
            <a:spLocks noGrp="1"/>
          </p:cNvSpPr>
          <p:nvPr>
            <p:ph sz="quarter" idx="10"/>
          </p:nvPr>
        </p:nvSpPr>
        <p:spPr>
          <a:xfrm>
            <a:off x="2889250" y="3539232"/>
            <a:ext cx="14630400" cy="7663636"/>
          </a:xfrm>
        </p:spPr>
        <p:txBody>
          <a:bodyPr/>
          <a:lstStyle/>
          <a:p>
            <a:pPr marL="685800" indent="-685800">
              <a:buFont typeface="Courier New" panose="02070309020205020404" pitchFamily="49" charset="0"/>
              <a:buChar char="o"/>
            </a:pPr>
            <a:r>
              <a:rPr lang="fr-FR" sz="5400" dirty="0"/>
              <a:t>Compétences du personnel</a:t>
            </a:r>
          </a:p>
          <a:p>
            <a:pPr marL="685800" indent="-685800">
              <a:buFont typeface="Courier New" panose="02070309020205020404" pitchFamily="49" charset="0"/>
              <a:buChar char="o"/>
            </a:pPr>
            <a:r>
              <a:rPr lang="fr-FR" sz="5400" dirty="0"/>
              <a:t>Disponibilité de l’</a:t>
            </a:r>
            <a:r>
              <a:rPr lang="fr-FR" sz="5400" dirty="0" err="1"/>
              <a:t>équipment</a:t>
            </a:r>
            <a:r>
              <a:rPr lang="fr-FR" sz="5400" dirty="0"/>
              <a:t>, des fournitures et des médicaments</a:t>
            </a:r>
          </a:p>
          <a:p>
            <a:pPr marL="685800" indent="-685800">
              <a:buFont typeface="Courier New" panose="02070309020205020404" pitchFamily="49" charset="0"/>
              <a:buChar char="o"/>
            </a:pPr>
            <a:r>
              <a:rPr lang="fr-FR" sz="5400" dirty="0"/>
              <a:t>Situation médicale de la personne</a:t>
            </a:r>
          </a:p>
          <a:p>
            <a:pPr marL="685800" indent="-685800">
              <a:buFont typeface="Courier New" panose="02070309020205020404" pitchFamily="49" charset="0"/>
              <a:buChar char="o"/>
            </a:pPr>
            <a:r>
              <a:rPr lang="fr-FR" sz="5400" dirty="0"/>
              <a:t>Préférences de la personne</a:t>
            </a:r>
          </a:p>
          <a:p>
            <a:pPr marL="685800" indent="-685800">
              <a:buFont typeface="Courier New" panose="02070309020205020404" pitchFamily="49" charset="0"/>
              <a:buChar char="o"/>
            </a:pPr>
            <a:r>
              <a:rPr lang="fr-FR" sz="5400" dirty="0"/>
              <a:t>Choix de méthode contraceptive de la personne</a:t>
            </a:r>
          </a:p>
        </p:txBody>
      </p:sp>
      <p:sp>
        <p:nvSpPr>
          <p:cNvPr id="3" name="Title 2">
            <a:extLst>
              <a:ext uri="{FF2B5EF4-FFF2-40B4-BE49-F238E27FC236}">
                <a16:creationId xmlns:a16="http://schemas.microsoft.com/office/drawing/2014/main" id="{63E2CEEE-4BF7-4B1F-A718-1494FE1980E3}"/>
              </a:ext>
            </a:extLst>
          </p:cNvPr>
          <p:cNvSpPr>
            <a:spLocks noGrp="1"/>
          </p:cNvSpPr>
          <p:nvPr>
            <p:ph type="ctrTitle"/>
          </p:nvPr>
        </p:nvSpPr>
        <p:spPr>
          <a:xfrm>
            <a:off x="2736850" y="695484"/>
            <a:ext cx="14630400" cy="2215991"/>
          </a:xfrm>
        </p:spPr>
        <p:txBody>
          <a:bodyPr/>
          <a:lstStyle/>
          <a:p>
            <a:r>
              <a:rPr lang="fr-FR" dirty="0"/>
              <a:t>Facteurs pour choisir la méthode d'évacuation intra-utérine</a:t>
            </a:r>
            <a:br>
              <a:rPr lang="fr-FR" dirty="0"/>
            </a:br>
            <a:endParaRPr lang="fr-FR" dirty="0"/>
          </a:p>
        </p:txBody>
      </p:sp>
    </p:spTree>
    <p:extLst>
      <p:ext uri="{BB962C8B-B14F-4D97-AF65-F5344CB8AC3E}">
        <p14:creationId xmlns:p14="http://schemas.microsoft.com/office/powerpoint/2010/main" val="53773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050DE-9A00-4E31-AF5A-29EB54A2560C}"/>
              </a:ext>
            </a:extLst>
          </p:cNvPr>
          <p:cNvSpPr>
            <a:spLocks noGrp="1"/>
          </p:cNvSpPr>
          <p:nvPr>
            <p:ph type="ctrTitle"/>
          </p:nvPr>
        </p:nvSpPr>
        <p:spPr>
          <a:xfrm>
            <a:off x="831849" y="168275"/>
            <a:ext cx="18439351" cy="2215991"/>
          </a:xfrm>
        </p:spPr>
        <p:txBody>
          <a:bodyPr/>
          <a:lstStyle/>
          <a:p>
            <a:r>
              <a:rPr lang="fr-FR" dirty="0" err="1"/>
              <a:t>Ipas</a:t>
            </a:r>
            <a:r>
              <a:rPr lang="fr-FR" dirty="0"/>
              <a:t> MVA Plus® </a:t>
            </a:r>
            <a:br>
              <a:rPr lang="fr-FR" dirty="0"/>
            </a:br>
            <a:r>
              <a:rPr lang="fr-FR" dirty="0"/>
              <a:t>avec canules </a:t>
            </a:r>
            <a:r>
              <a:rPr lang="fr-FR" dirty="0" err="1"/>
              <a:t>Ipas</a:t>
            </a:r>
            <a:r>
              <a:rPr lang="fr-FR" dirty="0"/>
              <a:t> EasyGrip®</a:t>
            </a:r>
          </a:p>
        </p:txBody>
      </p:sp>
      <p:pic>
        <p:nvPicPr>
          <p:cNvPr id="5" name="Picture 1029" descr="MVAandCann">
            <a:extLst>
              <a:ext uri="{FF2B5EF4-FFF2-40B4-BE49-F238E27FC236}">
                <a16:creationId xmlns:a16="http://schemas.microsoft.com/office/drawing/2014/main" id="{DF62FE65-CE9E-4D3F-87A2-FC61A4878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650" y="3521075"/>
            <a:ext cx="12344400" cy="6675606"/>
          </a:xfrm>
          <a:prstGeom prst="rect">
            <a:avLst/>
          </a:prstGeom>
          <a:noFill/>
        </p:spPr>
      </p:pic>
    </p:spTree>
    <p:extLst>
      <p:ext uri="{BB962C8B-B14F-4D97-AF65-F5344CB8AC3E}">
        <p14:creationId xmlns:p14="http://schemas.microsoft.com/office/powerpoint/2010/main" val="178876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FB8C0-6CF4-4BC0-9232-C60BF4D40E2F}"/>
              </a:ext>
            </a:extLst>
          </p:cNvPr>
          <p:cNvSpPr>
            <a:spLocks noGrp="1"/>
          </p:cNvSpPr>
          <p:nvPr>
            <p:ph sz="quarter" idx="10"/>
          </p:nvPr>
        </p:nvSpPr>
        <p:spPr>
          <a:xfrm>
            <a:off x="2736850" y="3201154"/>
            <a:ext cx="14630400" cy="7294305"/>
          </a:xfrm>
        </p:spPr>
        <p:txBody>
          <a:bodyPr/>
          <a:lstStyle/>
          <a:p>
            <a:pPr marL="685800" indent="-685800">
              <a:buFont typeface="Courier New" panose="02070309020205020404" pitchFamily="49" charset="0"/>
              <a:buChar char="o"/>
            </a:pPr>
            <a:r>
              <a:rPr lang="fr-FR" dirty="0"/>
              <a:t>Deux types : aspiration manuelle intra-utérine (AMIU) et aspiration électrique intra-utérine (AEIU)</a:t>
            </a:r>
          </a:p>
          <a:p>
            <a:pPr marL="685800" indent="-685800">
              <a:buFont typeface="Courier New" panose="02070309020205020404" pitchFamily="49" charset="0"/>
              <a:buChar char="o"/>
            </a:pPr>
            <a:r>
              <a:rPr lang="fr-FR" dirty="0"/>
              <a:t>A le taux le plus faible de complication, en particulier au premier trimestre</a:t>
            </a:r>
          </a:p>
          <a:p>
            <a:pPr marL="685800" indent="-685800">
              <a:buFont typeface="Courier New" panose="02070309020205020404" pitchFamily="49" charset="0"/>
              <a:buChar char="o"/>
            </a:pPr>
            <a:r>
              <a:rPr lang="fr-FR" dirty="0"/>
              <a:t>La plupart des études indiquent une réussite dans 98 à 100% des cas pour l'avortement incomplet</a:t>
            </a:r>
          </a:p>
          <a:p>
            <a:pPr marL="685800" indent="-685800">
              <a:buFont typeface="Courier New" panose="02070309020205020404" pitchFamily="49" charset="0"/>
              <a:buChar char="o"/>
            </a:pPr>
            <a:r>
              <a:rPr lang="fr-FR" dirty="0"/>
              <a:t>Moins coûteux, si réalisé en ambulatoire sous anesthésie locale</a:t>
            </a:r>
          </a:p>
        </p:txBody>
      </p:sp>
      <p:sp>
        <p:nvSpPr>
          <p:cNvPr id="3" name="Title 2">
            <a:extLst>
              <a:ext uri="{FF2B5EF4-FFF2-40B4-BE49-F238E27FC236}">
                <a16:creationId xmlns:a16="http://schemas.microsoft.com/office/drawing/2014/main" id="{CF451859-5FA2-4987-A95D-BBFBE7452191}"/>
              </a:ext>
            </a:extLst>
          </p:cNvPr>
          <p:cNvSpPr>
            <a:spLocks noGrp="1"/>
          </p:cNvSpPr>
          <p:nvPr>
            <p:ph type="ctrTitle"/>
          </p:nvPr>
        </p:nvSpPr>
        <p:spPr/>
        <p:txBody>
          <a:bodyPr/>
          <a:lstStyle/>
          <a:p>
            <a:r>
              <a:rPr lang="fr-FR" dirty="0"/>
              <a:t>Aspiration intra-utérine</a:t>
            </a:r>
          </a:p>
        </p:txBody>
      </p:sp>
    </p:spTree>
    <p:extLst>
      <p:ext uri="{BB962C8B-B14F-4D97-AF65-F5344CB8AC3E}">
        <p14:creationId xmlns:p14="http://schemas.microsoft.com/office/powerpoint/2010/main" val="199464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08163-CBE1-4F72-974B-9B216B5F8A6E}"/>
              </a:ext>
            </a:extLst>
          </p:cNvPr>
          <p:cNvSpPr>
            <a:spLocks noGrp="1"/>
          </p:cNvSpPr>
          <p:nvPr>
            <p:ph sz="quarter" idx="10"/>
          </p:nvPr>
        </p:nvSpPr>
        <p:spPr>
          <a:xfrm>
            <a:off x="2051050" y="3201154"/>
            <a:ext cx="16078200" cy="7201972"/>
          </a:xfrm>
        </p:spPr>
        <p:txBody>
          <a:bodyPr/>
          <a:lstStyle/>
          <a:p>
            <a:r>
              <a:rPr lang="fr-FR" sz="5400" dirty="0"/>
              <a:t>Les femmes trouvent que l'aspiration intra-utérine est acceptable pour les raisons suivantes :</a:t>
            </a:r>
          </a:p>
          <a:p>
            <a:pPr marL="685800" indent="-685800">
              <a:buFont typeface="Courier New" panose="02070309020205020404" pitchFamily="49" charset="0"/>
              <a:buChar char="o"/>
            </a:pPr>
            <a:r>
              <a:rPr lang="fr-FR" sz="5400" dirty="0"/>
              <a:t>Elles restent éveillées au cours de la procédure</a:t>
            </a:r>
          </a:p>
          <a:p>
            <a:pPr marL="685800" indent="-685800">
              <a:buFont typeface="Courier New" panose="02070309020205020404" pitchFamily="49" charset="0"/>
              <a:buChar char="o"/>
            </a:pPr>
            <a:r>
              <a:rPr lang="fr-FR" sz="5400" dirty="0"/>
              <a:t>Elles n'ont pas à passer la nuit à la clinique si la procédure est réalisée en ambulatoire</a:t>
            </a:r>
          </a:p>
          <a:p>
            <a:pPr marL="685800" indent="-685800">
              <a:buFont typeface="Courier New" panose="02070309020205020404" pitchFamily="49" charset="0"/>
              <a:buChar char="o"/>
            </a:pPr>
            <a:r>
              <a:rPr lang="fr-FR" sz="5400" dirty="0"/>
              <a:t>L'AMIU ne fait pas beaucoup de bruit</a:t>
            </a:r>
          </a:p>
        </p:txBody>
      </p:sp>
      <p:sp>
        <p:nvSpPr>
          <p:cNvPr id="3" name="Title 2">
            <a:extLst>
              <a:ext uri="{FF2B5EF4-FFF2-40B4-BE49-F238E27FC236}">
                <a16:creationId xmlns:a16="http://schemas.microsoft.com/office/drawing/2014/main" id="{08DC035C-0F22-44DF-929F-3ED6CF16F971}"/>
              </a:ext>
            </a:extLst>
          </p:cNvPr>
          <p:cNvSpPr>
            <a:spLocks noGrp="1"/>
          </p:cNvSpPr>
          <p:nvPr>
            <p:ph type="ctrTitle"/>
          </p:nvPr>
        </p:nvSpPr>
        <p:spPr>
          <a:xfrm>
            <a:off x="2051050" y="736679"/>
            <a:ext cx="15849600" cy="1107996"/>
          </a:xfrm>
        </p:spPr>
        <p:txBody>
          <a:bodyPr/>
          <a:lstStyle/>
          <a:p>
            <a:r>
              <a:rPr lang="fr-FR" dirty="0"/>
              <a:t>Ce qui rend l'aspiration intra-utérine acceptable</a:t>
            </a:r>
          </a:p>
        </p:txBody>
      </p:sp>
    </p:spTree>
    <p:extLst>
      <p:ext uri="{BB962C8B-B14F-4D97-AF65-F5344CB8AC3E}">
        <p14:creationId xmlns:p14="http://schemas.microsoft.com/office/powerpoint/2010/main" val="175400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5FC9F-2674-43A6-8AEE-E0A59B75955C}"/>
              </a:ext>
            </a:extLst>
          </p:cNvPr>
          <p:cNvSpPr>
            <a:spLocks noGrp="1"/>
          </p:cNvSpPr>
          <p:nvPr>
            <p:ph sz="quarter" idx="10"/>
          </p:nvPr>
        </p:nvSpPr>
        <p:spPr>
          <a:xfrm>
            <a:off x="2355850" y="3201154"/>
            <a:ext cx="15316200" cy="7940635"/>
          </a:xfrm>
        </p:spPr>
        <p:txBody>
          <a:bodyPr/>
          <a:lstStyle/>
          <a:p>
            <a:pPr marL="685800" indent="-685800">
              <a:buFont typeface="Courier New" panose="02070309020205020404" pitchFamily="49" charset="0"/>
              <a:buChar char="o"/>
            </a:pPr>
            <a:r>
              <a:rPr lang="fr-FR" sz="4400" dirty="0"/>
              <a:t>Adapté pour un usage dans des établissements de soins primaires</a:t>
            </a:r>
          </a:p>
          <a:p>
            <a:pPr marL="685800" indent="-685800">
              <a:buFont typeface="Courier New" panose="02070309020205020404" pitchFamily="49" charset="0"/>
              <a:buChar char="o"/>
            </a:pPr>
            <a:r>
              <a:rPr lang="fr-FR" sz="4400" dirty="0"/>
              <a:t>Technologie adaptée aux contextes de faibles ressources et de crise</a:t>
            </a:r>
          </a:p>
          <a:p>
            <a:pPr marL="685800" indent="-685800">
              <a:buFont typeface="Courier New" panose="02070309020205020404" pitchFamily="49" charset="0"/>
              <a:buChar char="o"/>
            </a:pPr>
            <a:r>
              <a:rPr lang="fr-FR" sz="4400" dirty="0"/>
              <a:t>Facilité d'utilisation, de nettoyage et de traitement</a:t>
            </a:r>
          </a:p>
          <a:p>
            <a:pPr marL="685800" indent="-685800">
              <a:buFont typeface="Courier New" panose="02070309020205020404" pitchFamily="49" charset="0"/>
              <a:buChar char="o"/>
            </a:pPr>
            <a:r>
              <a:rPr lang="fr-FR" sz="4400" dirty="0"/>
              <a:t>Ne nécessite pas d'électricité</a:t>
            </a:r>
          </a:p>
          <a:p>
            <a:pPr marL="685800" indent="-685800">
              <a:buFont typeface="Courier New" panose="02070309020205020404" pitchFamily="49" charset="0"/>
              <a:buChar char="o"/>
            </a:pPr>
            <a:r>
              <a:rPr lang="fr-FR" sz="4400" dirty="0"/>
              <a:t>Les prestataires de niveau intermédiaire peuvent réaliser l'AMIU sans différence dans les taux de complications par rapport aux médecins</a:t>
            </a:r>
          </a:p>
        </p:txBody>
      </p:sp>
      <p:sp>
        <p:nvSpPr>
          <p:cNvPr id="3" name="Title 2">
            <a:extLst>
              <a:ext uri="{FF2B5EF4-FFF2-40B4-BE49-F238E27FC236}">
                <a16:creationId xmlns:a16="http://schemas.microsoft.com/office/drawing/2014/main" id="{53F88C21-E6E3-4EE6-8F7F-F179D4EA6A77}"/>
              </a:ext>
            </a:extLst>
          </p:cNvPr>
          <p:cNvSpPr>
            <a:spLocks noGrp="1"/>
          </p:cNvSpPr>
          <p:nvPr>
            <p:ph type="ctrTitle"/>
          </p:nvPr>
        </p:nvSpPr>
        <p:spPr/>
        <p:txBody>
          <a:bodyPr/>
          <a:lstStyle/>
          <a:p>
            <a:r>
              <a:rPr lang="fr-FR" dirty="0"/>
              <a:t>Avantages de l'AMIU en contexte de crise</a:t>
            </a:r>
          </a:p>
        </p:txBody>
      </p:sp>
    </p:spTree>
    <p:extLst>
      <p:ext uri="{BB962C8B-B14F-4D97-AF65-F5344CB8AC3E}">
        <p14:creationId xmlns:p14="http://schemas.microsoft.com/office/powerpoint/2010/main" val="133914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484B4-C2E4-45C9-B1F2-3D87EFE6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050" y="-3050"/>
            <a:ext cx="12192000" cy="11315450"/>
          </a:xfrm>
          <a:prstGeom prst="rect">
            <a:avLst/>
          </a:prstGeom>
        </p:spPr>
      </p:pic>
    </p:spTree>
    <p:extLst>
      <p:ext uri="{BB962C8B-B14F-4D97-AF65-F5344CB8AC3E}">
        <p14:creationId xmlns:p14="http://schemas.microsoft.com/office/powerpoint/2010/main" val="12668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E3E0E-D6AB-4216-BBE0-41E9D1C01165}"/>
              </a:ext>
            </a:extLst>
          </p:cNvPr>
          <p:cNvSpPr>
            <a:spLocks noGrp="1"/>
          </p:cNvSpPr>
          <p:nvPr>
            <p:ph type="ctrTitle"/>
          </p:nvPr>
        </p:nvSpPr>
        <p:spPr>
          <a:xfrm>
            <a:off x="2508250" y="182682"/>
            <a:ext cx="16154400" cy="2215991"/>
          </a:xfrm>
        </p:spPr>
        <p:txBody>
          <a:bodyPr/>
          <a:lstStyle/>
          <a:p>
            <a:r>
              <a:rPr lang="fr-FR" dirty="0"/>
              <a:t>Méthodes médicamenteuses </a:t>
            </a:r>
            <a:br>
              <a:rPr lang="fr-FR" dirty="0"/>
            </a:br>
            <a:r>
              <a:rPr lang="fr-FR" dirty="0"/>
              <a:t>(avortement par prise de comprimé)</a:t>
            </a:r>
          </a:p>
        </p:txBody>
      </p:sp>
      <p:pic>
        <p:nvPicPr>
          <p:cNvPr id="4" name="Picture 5" descr="medicabortpills">
            <a:extLst>
              <a:ext uri="{FF2B5EF4-FFF2-40B4-BE49-F238E27FC236}">
                <a16:creationId xmlns:a16="http://schemas.microsoft.com/office/drawing/2014/main" id="{15540A98-EAD3-4A44-B8F5-206323EBE8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115" y="3292475"/>
            <a:ext cx="10189335" cy="7696200"/>
          </a:xfrm>
          <a:prstGeom prst="rect">
            <a:avLst/>
          </a:prstGeom>
          <a:noFill/>
        </p:spPr>
      </p:pic>
    </p:spTree>
    <p:extLst>
      <p:ext uri="{BB962C8B-B14F-4D97-AF65-F5344CB8AC3E}">
        <p14:creationId xmlns:p14="http://schemas.microsoft.com/office/powerpoint/2010/main" val="20061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BABE5-3696-4FE1-8ED0-4EA4FECF2D86}"/>
              </a:ext>
            </a:extLst>
          </p:cNvPr>
          <p:cNvSpPr>
            <a:spLocks noGrp="1"/>
          </p:cNvSpPr>
          <p:nvPr>
            <p:ph sz="quarter" idx="10"/>
          </p:nvPr>
        </p:nvSpPr>
        <p:spPr>
          <a:xfrm>
            <a:off x="831850" y="9310549"/>
            <a:ext cx="18516600" cy="2154436"/>
          </a:xfrm>
        </p:spPr>
        <p:txBody>
          <a:bodyPr/>
          <a:lstStyle/>
          <a:p>
            <a:pPr>
              <a:spcAft>
                <a:spcPts val="0"/>
              </a:spcAft>
            </a:pPr>
            <a:r>
              <a:rPr lang="fr-FR" sz="2800" b="1" dirty="0"/>
              <a:t>La mifépristone</a:t>
            </a:r>
            <a:r>
              <a:rPr lang="fr-FR" sz="2800" dirty="0"/>
              <a:t> bloque l'activité de la progestérone dans l'utérus, ce qui provoque le décollement du produit de la grossesse. La mifépristone augmente également la sensibilité utérine au misoprostol et assouplit le col de l'utérus.</a:t>
            </a:r>
            <a:br>
              <a:rPr lang="fr-FR" sz="2800" dirty="0"/>
            </a:br>
            <a:endParaRPr lang="fr-FR" sz="2800" dirty="0"/>
          </a:p>
          <a:p>
            <a:r>
              <a:rPr lang="fr-FR" sz="2800" b="1" dirty="0"/>
              <a:t>Le misoprostol</a:t>
            </a:r>
            <a:r>
              <a:rPr lang="fr-FR" sz="2800" dirty="0"/>
              <a:t>, une prostaglandine de synthèse, stimule les contractions utérines et provoque l'évacuation utérine.</a:t>
            </a:r>
          </a:p>
        </p:txBody>
      </p:sp>
      <p:sp>
        <p:nvSpPr>
          <p:cNvPr id="3" name="Title 2">
            <a:extLst>
              <a:ext uri="{FF2B5EF4-FFF2-40B4-BE49-F238E27FC236}">
                <a16:creationId xmlns:a16="http://schemas.microsoft.com/office/drawing/2014/main" id="{BEAA0E93-8433-471C-9F73-6877D452736E}"/>
              </a:ext>
            </a:extLst>
          </p:cNvPr>
          <p:cNvSpPr>
            <a:spLocks noGrp="1"/>
          </p:cNvSpPr>
          <p:nvPr>
            <p:ph type="ctrTitle"/>
          </p:nvPr>
        </p:nvSpPr>
        <p:spPr>
          <a:xfrm>
            <a:off x="1593850" y="182682"/>
            <a:ext cx="16916400" cy="2215991"/>
          </a:xfrm>
        </p:spPr>
        <p:txBody>
          <a:bodyPr/>
          <a:lstStyle/>
          <a:p>
            <a:r>
              <a:rPr lang="fr-FR" dirty="0"/>
              <a:t>Avortement médicamenteux : mécanisme d'action</a:t>
            </a:r>
          </a:p>
        </p:txBody>
      </p:sp>
      <p:grpSp>
        <p:nvGrpSpPr>
          <p:cNvPr id="4" name="Group 1">
            <a:extLst>
              <a:ext uri="{FF2B5EF4-FFF2-40B4-BE49-F238E27FC236}">
                <a16:creationId xmlns:a16="http://schemas.microsoft.com/office/drawing/2014/main" id="{C2A57CDD-1C6D-4093-98D8-66469430899C}"/>
              </a:ext>
            </a:extLst>
          </p:cNvPr>
          <p:cNvGrpSpPr>
            <a:grpSpLocks noChangeAspect="1"/>
          </p:cNvGrpSpPr>
          <p:nvPr/>
        </p:nvGrpSpPr>
        <p:grpSpPr bwMode="auto">
          <a:xfrm>
            <a:off x="3575050" y="2454275"/>
            <a:ext cx="12725401" cy="6008058"/>
            <a:chOff x="2446" y="7638"/>
            <a:chExt cx="10057" cy="4886"/>
          </a:xfrm>
        </p:grpSpPr>
        <p:sp>
          <p:nvSpPr>
            <p:cNvPr id="5" name="AutoShape 28">
              <a:extLst>
                <a:ext uri="{FF2B5EF4-FFF2-40B4-BE49-F238E27FC236}">
                  <a16:creationId xmlns:a16="http://schemas.microsoft.com/office/drawing/2014/main" id="{B76C8C03-73FE-4386-A994-D531282D0632}"/>
                </a:ext>
              </a:extLst>
            </p:cNvPr>
            <p:cNvSpPr>
              <a:spLocks noChangeAspect="1" noChangeArrowheads="1"/>
            </p:cNvSpPr>
            <p:nvPr/>
          </p:nvSpPr>
          <p:spPr bwMode="auto">
            <a:xfrm>
              <a:off x="2446" y="7638"/>
              <a:ext cx="10057" cy="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pic>
          <p:nvPicPr>
            <p:cNvPr id="6" name="Picture 27">
              <a:extLst>
                <a:ext uri="{FF2B5EF4-FFF2-40B4-BE49-F238E27FC236}">
                  <a16:creationId xmlns:a16="http://schemas.microsoft.com/office/drawing/2014/main" id="{9EBDC0F1-E5B0-475A-8131-1E9C6A24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 y="8029"/>
              <a:ext cx="4808" cy="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6">
              <a:extLst>
                <a:ext uri="{FF2B5EF4-FFF2-40B4-BE49-F238E27FC236}">
                  <a16:creationId xmlns:a16="http://schemas.microsoft.com/office/drawing/2014/main" id="{EE13C8B0-D62C-4783-97D8-267FAB29CDEC}"/>
                </a:ext>
              </a:extLst>
            </p:cNvPr>
            <p:cNvSpPr>
              <a:spLocks noChangeArrowheads="1"/>
            </p:cNvSpPr>
            <p:nvPr/>
          </p:nvSpPr>
          <p:spPr bwMode="auto">
            <a:xfrm>
              <a:off x="27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8" name="Line 25">
              <a:extLst>
                <a:ext uri="{FF2B5EF4-FFF2-40B4-BE49-F238E27FC236}">
                  <a16:creationId xmlns:a16="http://schemas.microsoft.com/office/drawing/2014/main" id="{05D94B4C-54D1-4264-91A4-8D72FF69AD83}"/>
                </a:ext>
              </a:extLst>
            </p:cNvPr>
            <p:cNvSpPr>
              <a:spLocks noChangeShapeType="1"/>
            </p:cNvSpPr>
            <p:nvPr/>
          </p:nvSpPr>
          <p:spPr bwMode="auto">
            <a:xfrm>
              <a:off x="3046" y="8135"/>
              <a:ext cx="3700" cy="3"/>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24">
              <a:extLst>
                <a:ext uri="{FF2B5EF4-FFF2-40B4-BE49-F238E27FC236}">
                  <a16:creationId xmlns:a16="http://schemas.microsoft.com/office/drawing/2014/main" id="{2A214C7C-A83C-4E88-AD59-3B586CAF2410}"/>
                </a:ext>
              </a:extLst>
            </p:cNvPr>
            <p:cNvSpPr>
              <a:spLocks noChangeShapeType="1"/>
            </p:cNvSpPr>
            <p:nvPr/>
          </p:nvSpPr>
          <p:spPr bwMode="auto">
            <a:xfrm>
              <a:off x="30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AutoShape 23">
              <a:extLst>
                <a:ext uri="{FF2B5EF4-FFF2-40B4-BE49-F238E27FC236}">
                  <a16:creationId xmlns:a16="http://schemas.microsoft.com/office/drawing/2014/main" id="{354EDFC5-1E2F-49A3-95CD-F40E590DC1E0}"/>
                </a:ext>
              </a:extLst>
            </p:cNvPr>
            <p:cNvSpPr>
              <a:spLocks noChangeArrowheads="1"/>
            </p:cNvSpPr>
            <p:nvPr/>
          </p:nvSpPr>
          <p:spPr bwMode="auto">
            <a:xfrm>
              <a:off x="52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1" name="Line 22">
              <a:extLst>
                <a:ext uri="{FF2B5EF4-FFF2-40B4-BE49-F238E27FC236}">
                  <a16:creationId xmlns:a16="http://schemas.microsoft.com/office/drawing/2014/main" id="{41389039-A9DB-4B4D-A6DF-7FA9335445BF}"/>
                </a:ext>
              </a:extLst>
            </p:cNvPr>
            <p:cNvSpPr>
              <a:spLocks noChangeShapeType="1"/>
            </p:cNvSpPr>
            <p:nvPr/>
          </p:nvSpPr>
          <p:spPr bwMode="auto">
            <a:xfrm>
              <a:off x="30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21">
              <a:extLst>
                <a:ext uri="{FF2B5EF4-FFF2-40B4-BE49-F238E27FC236}">
                  <a16:creationId xmlns:a16="http://schemas.microsoft.com/office/drawing/2014/main" id="{B8F2DDC6-9481-4A41-BF35-085C84E00893}"/>
                </a:ext>
              </a:extLst>
            </p:cNvPr>
            <p:cNvSpPr>
              <a:spLocks noChangeShapeType="1"/>
            </p:cNvSpPr>
            <p:nvPr/>
          </p:nvSpPr>
          <p:spPr bwMode="auto">
            <a:xfrm>
              <a:off x="67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20">
              <a:extLst>
                <a:ext uri="{FF2B5EF4-FFF2-40B4-BE49-F238E27FC236}">
                  <a16:creationId xmlns:a16="http://schemas.microsoft.com/office/drawing/2014/main" id="{E4888E60-EF62-444C-BF12-E178561AA98D}"/>
                </a:ext>
              </a:extLst>
            </p:cNvPr>
            <p:cNvSpPr>
              <a:spLocks noChangeShapeType="1"/>
            </p:cNvSpPr>
            <p:nvPr/>
          </p:nvSpPr>
          <p:spPr bwMode="auto">
            <a:xfrm>
              <a:off x="67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9">
              <a:extLst>
                <a:ext uri="{FF2B5EF4-FFF2-40B4-BE49-F238E27FC236}">
                  <a16:creationId xmlns:a16="http://schemas.microsoft.com/office/drawing/2014/main" id="{8EEBEE4A-73BC-435E-A71C-6653BCC42B59}"/>
                </a:ext>
              </a:extLst>
            </p:cNvPr>
            <p:cNvSpPr>
              <a:spLocks noChangeShapeType="1"/>
            </p:cNvSpPr>
            <p:nvPr/>
          </p:nvSpPr>
          <p:spPr bwMode="auto">
            <a:xfrm>
              <a:off x="49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AutoShape 18">
              <a:extLst>
                <a:ext uri="{FF2B5EF4-FFF2-40B4-BE49-F238E27FC236}">
                  <a16:creationId xmlns:a16="http://schemas.microsoft.com/office/drawing/2014/main" id="{78F6F795-91E5-48A1-AC2F-7CAA175937EB}"/>
                </a:ext>
              </a:extLst>
            </p:cNvPr>
            <p:cNvSpPr>
              <a:spLocks noChangeArrowheads="1"/>
            </p:cNvSpPr>
            <p:nvPr/>
          </p:nvSpPr>
          <p:spPr bwMode="auto">
            <a:xfrm>
              <a:off x="3546" y="7929"/>
              <a:ext cx="2800" cy="412"/>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 name="AutoShape 17">
              <a:extLst>
                <a:ext uri="{FF2B5EF4-FFF2-40B4-BE49-F238E27FC236}">
                  <a16:creationId xmlns:a16="http://schemas.microsoft.com/office/drawing/2014/main" id="{A5B67A2D-5265-4027-8B3F-8C1E7121AE39}"/>
                </a:ext>
              </a:extLst>
            </p:cNvPr>
            <p:cNvSpPr>
              <a:spLocks noChangeArrowheads="1"/>
            </p:cNvSpPr>
            <p:nvPr/>
          </p:nvSpPr>
          <p:spPr bwMode="auto">
            <a:xfrm>
              <a:off x="2446" y="8855"/>
              <a:ext cx="1400" cy="1149"/>
            </a:xfrm>
            <a:prstGeom prst="roundRect">
              <a:avLst>
                <a:gd name="adj" fmla="val 185"/>
              </a:avLst>
            </a:prstGeom>
            <a:solidFill>
              <a:srgbClr val="990099"/>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7" name="Line 16">
              <a:extLst>
                <a:ext uri="{FF2B5EF4-FFF2-40B4-BE49-F238E27FC236}">
                  <a16:creationId xmlns:a16="http://schemas.microsoft.com/office/drawing/2014/main" id="{FF1708D0-1E76-4C94-A28C-EB7D8BDE816D}"/>
                </a:ext>
              </a:extLst>
            </p:cNvPr>
            <p:cNvSpPr>
              <a:spLocks noChangeShapeType="1"/>
            </p:cNvSpPr>
            <p:nvPr/>
          </p:nvSpPr>
          <p:spPr bwMode="auto">
            <a:xfrm>
              <a:off x="43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5">
              <a:extLst>
                <a:ext uri="{FF2B5EF4-FFF2-40B4-BE49-F238E27FC236}">
                  <a16:creationId xmlns:a16="http://schemas.microsoft.com/office/drawing/2014/main" id="{BDE06C71-81DE-43E8-A76D-B10CBCE7C01B}"/>
                </a:ext>
              </a:extLst>
            </p:cNvPr>
            <p:cNvSpPr>
              <a:spLocks noChangeShapeType="1"/>
            </p:cNvSpPr>
            <p:nvPr/>
          </p:nvSpPr>
          <p:spPr bwMode="auto">
            <a:xfrm>
              <a:off x="55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AutoShape 14">
              <a:extLst>
                <a:ext uri="{FF2B5EF4-FFF2-40B4-BE49-F238E27FC236}">
                  <a16:creationId xmlns:a16="http://schemas.microsoft.com/office/drawing/2014/main" id="{B66FA7F7-3223-4C9D-84DB-6AB20E4352A1}"/>
                </a:ext>
              </a:extLst>
            </p:cNvPr>
            <p:cNvSpPr>
              <a:spLocks noChangeArrowheads="1"/>
            </p:cNvSpPr>
            <p:nvPr/>
          </p:nvSpPr>
          <p:spPr bwMode="auto">
            <a:xfrm>
              <a:off x="4046" y="8855"/>
              <a:ext cx="1800" cy="1457"/>
            </a:xfrm>
            <a:prstGeom prst="roundRect">
              <a:avLst>
                <a:gd name="adj" fmla="val 144"/>
              </a:avLst>
            </a:prstGeom>
            <a:solidFill>
              <a:srgbClr val="205794"/>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0" name="Line 13">
              <a:extLst>
                <a:ext uri="{FF2B5EF4-FFF2-40B4-BE49-F238E27FC236}">
                  <a16:creationId xmlns:a16="http://schemas.microsoft.com/office/drawing/2014/main" id="{C30CAAFD-D5D4-41E4-8EBE-9C62307AFCA0}"/>
                </a:ext>
              </a:extLst>
            </p:cNvPr>
            <p:cNvSpPr>
              <a:spLocks noChangeShapeType="1"/>
            </p:cNvSpPr>
            <p:nvPr/>
          </p:nvSpPr>
          <p:spPr bwMode="auto">
            <a:xfrm>
              <a:off x="3646" y="11255"/>
              <a:ext cx="1300" cy="309"/>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2">
              <a:extLst>
                <a:ext uri="{FF2B5EF4-FFF2-40B4-BE49-F238E27FC236}">
                  <a16:creationId xmlns:a16="http://schemas.microsoft.com/office/drawing/2014/main" id="{25EE4E28-FF0C-4595-8549-DBE0AA0AB855}"/>
                </a:ext>
              </a:extLst>
            </p:cNvPr>
            <p:cNvSpPr>
              <a:spLocks noChangeShapeType="1"/>
            </p:cNvSpPr>
            <p:nvPr/>
          </p:nvSpPr>
          <p:spPr bwMode="auto">
            <a:xfrm flipV="1">
              <a:off x="4946" y="11254"/>
              <a:ext cx="1400" cy="312"/>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11">
              <a:extLst>
                <a:ext uri="{FF2B5EF4-FFF2-40B4-BE49-F238E27FC236}">
                  <a16:creationId xmlns:a16="http://schemas.microsoft.com/office/drawing/2014/main" id="{DA30AF0E-5CA3-4C75-9470-4AF68DB293A2}"/>
                </a:ext>
              </a:extLst>
            </p:cNvPr>
            <p:cNvSpPr>
              <a:spLocks noChangeArrowheads="1"/>
            </p:cNvSpPr>
            <p:nvPr/>
          </p:nvSpPr>
          <p:spPr bwMode="auto">
            <a:xfrm>
              <a:off x="4146" y="12095"/>
              <a:ext cx="1600" cy="413"/>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3" name="Line 10">
              <a:extLst>
                <a:ext uri="{FF2B5EF4-FFF2-40B4-BE49-F238E27FC236}">
                  <a16:creationId xmlns:a16="http://schemas.microsoft.com/office/drawing/2014/main" id="{7E19F33C-C307-4DB9-B4C3-E3FF5EB5E1E9}"/>
                </a:ext>
              </a:extLst>
            </p:cNvPr>
            <p:cNvSpPr>
              <a:spLocks noChangeShapeType="1"/>
            </p:cNvSpPr>
            <p:nvPr/>
          </p:nvSpPr>
          <p:spPr bwMode="auto">
            <a:xfrm>
              <a:off x="4946" y="11564"/>
              <a:ext cx="2" cy="514"/>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AutoShape 9">
              <a:extLst>
                <a:ext uri="{FF2B5EF4-FFF2-40B4-BE49-F238E27FC236}">
                  <a16:creationId xmlns:a16="http://schemas.microsoft.com/office/drawing/2014/main" id="{CF2D1EFD-73AA-4C33-842D-7375C75BB227}"/>
                </a:ext>
              </a:extLst>
            </p:cNvPr>
            <p:cNvSpPr>
              <a:spLocks noChangeArrowheads="1"/>
            </p:cNvSpPr>
            <p:nvPr/>
          </p:nvSpPr>
          <p:spPr bwMode="auto">
            <a:xfrm>
              <a:off x="6046" y="8855"/>
              <a:ext cx="1400" cy="1149"/>
            </a:xfrm>
            <a:prstGeom prst="roundRect">
              <a:avLst>
                <a:gd name="adj" fmla="val 185"/>
              </a:avLst>
            </a:prstGeom>
            <a:solidFill>
              <a:srgbClr val="92D050"/>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25" name="AutoShape 8">
              <a:extLst>
                <a:ext uri="{FF2B5EF4-FFF2-40B4-BE49-F238E27FC236}">
                  <a16:creationId xmlns:a16="http://schemas.microsoft.com/office/drawing/2014/main" id="{F1C0B023-84EB-4DC2-BBA9-34C0DF208104}"/>
                </a:ext>
              </a:extLst>
            </p:cNvPr>
            <p:cNvSpPr>
              <a:spLocks noChangeArrowheads="1"/>
            </p:cNvSpPr>
            <p:nvPr/>
          </p:nvSpPr>
          <p:spPr bwMode="auto">
            <a:xfrm>
              <a:off x="4135" y="9078"/>
              <a:ext cx="1675" cy="986"/>
            </a:xfrm>
            <a:prstGeom prst="roundRect">
              <a:avLst>
                <a:gd name="adj" fmla="val 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en-US" sz="2400" b="1" dirty="0">
                  <a:solidFill>
                    <a:srgbClr val="FFFFFF"/>
                  </a:solidFill>
                  <a:latin typeface="Gill Sans MT" pitchFamily="34" charset="0"/>
                </a:rPr>
                <a:t>Contractions</a:t>
              </a:r>
              <a:endParaRPr lang="en-GB" altLang="en-US" sz="2400" dirty="0"/>
            </a:p>
            <a:p>
              <a:pPr algn="ctr"/>
              <a:r>
                <a:rPr lang="fr-FR" altLang="en-US" sz="2400" b="1" dirty="0">
                  <a:solidFill>
                    <a:srgbClr val="FFFFFF"/>
                  </a:solidFill>
                  <a:latin typeface="Gill Sans MT" pitchFamily="34" charset="0"/>
                </a:rPr>
                <a:t> utérines</a:t>
              </a:r>
              <a:endParaRPr lang="en-GB" altLang="en-US" sz="2400" dirty="0">
                <a:cs typeface="Arial" charset="0"/>
              </a:endParaRPr>
            </a:p>
            <a:p>
              <a:pPr algn="ctr"/>
              <a:r>
                <a:rPr lang="fr-FR" altLang="en-US" sz="2400" b="1" dirty="0">
                  <a:solidFill>
                    <a:srgbClr val="FFFFFF"/>
                  </a:solidFill>
                  <a:latin typeface="Gill Sans MT" pitchFamily="34" charset="0"/>
                </a:rPr>
                <a:t> rythmiques</a:t>
              </a:r>
              <a:endParaRPr lang="en-GB" altLang="en-US" sz="2400" dirty="0">
                <a:cs typeface="Arial" charset="0"/>
              </a:endParaRPr>
            </a:p>
          </p:txBody>
        </p:sp>
        <p:sp>
          <p:nvSpPr>
            <p:cNvPr id="26" name="Text Box 7">
              <a:extLst>
                <a:ext uri="{FF2B5EF4-FFF2-40B4-BE49-F238E27FC236}">
                  <a16:creationId xmlns:a16="http://schemas.microsoft.com/office/drawing/2014/main" id="{5F2EECDD-5FEC-47CE-B791-96DCB8E22A13}"/>
                </a:ext>
              </a:extLst>
            </p:cNvPr>
            <p:cNvSpPr txBox="1">
              <a:spLocks noChangeArrowheads="1"/>
            </p:cNvSpPr>
            <p:nvPr/>
          </p:nvSpPr>
          <p:spPr bwMode="auto">
            <a:xfrm>
              <a:off x="3546" y="7947"/>
              <a:ext cx="283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en-US" sz="2400" dirty="0">
                  <a:solidFill>
                    <a:srgbClr val="003399"/>
                  </a:solidFill>
                  <a:latin typeface="Gill Sans MT" pitchFamily="34" charset="0"/>
                </a:rPr>
                <a:t>Bloc progestérone</a:t>
              </a:r>
              <a:endParaRPr lang="en-GB" altLang="en-US" sz="2400" dirty="0"/>
            </a:p>
          </p:txBody>
        </p:sp>
        <p:sp>
          <p:nvSpPr>
            <p:cNvPr id="27" name="AutoShape 6">
              <a:extLst>
                <a:ext uri="{FF2B5EF4-FFF2-40B4-BE49-F238E27FC236}">
                  <a16:creationId xmlns:a16="http://schemas.microsoft.com/office/drawing/2014/main" id="{AC4B81CE-95CD-4A6A-93F5-76F78F468378}"/>
                </a:ext>
              </a:extLst>
            </p:cNvPr>
            <p:cNvSpPr>
              <a:spLocks noChangeArrowheads="1"/>
            </p:cNvSpPr>
            <p:nvPr/>
          </p:nvSpPr>
          <p:spPr bwMode="auto">
            <a:xfrm>
              <a:off x="2525" y="9082"/>
              <a:ext cx="1225" cy="671"/>
            </a:xfrm>
            <a:prstGeom prst="roundRect">
              <a:avLst>
                <a:gd name="adj" fmla="val 3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en-US" sz="2400" b="1" dirty="0">
                  <a:solidFill>
                    <a:srgbClr val="FFFFFF"/>
                  </a:solidFill>
                  <a:latin typeface="Gill Sans MT" pitchFamily="34" charset="0"/>
                </a:rPr>
                <a:t>Nécrose déciduale</a:t>
              </a:r>
              <a:endParaRPr lang="en-GB" altLang="en-US" sz="2400" dirty="0"/>
            </a:p>
            <a:p>
              <a:pPr algn="ctr"/>
              <a:endParaRPr lang="en-GB" altLang="en-US" sz="2400" dirty="0">
                <a:cs typeface="Arial" charset="0"/>
              </a:endParaRPr>
            </a:p>
          </p:txBody>
        </p:sp>
        <p:sp>
          <p:nvSpPr>
            <p:cNvPr id="28" name="AutoShape 5">
              <a:extLst>
                <a:ext uri="{FF2B5EF4-FFF2-40B4-BE49-F238E27FC236}">
                  <a16:creationId xmlns:a16="http://schemas.microsoft.com/office/drawing/2014/main" id="{BFD7052E-A7C9-418A-99D7-FE91B8622831}"/>
                </a:ext>
              </a:extLst>
            </p:cNvPr>
            <p:cNvSpPr>
              <a:spLocks noChangeArrowheads="1"/>
            </p:cNvSpPr>
            <p:nvPr/>
          </p:nvSpPr>
          <p:spPr bwMode="auto">
            <a:xfrm>
              <a:off x="6046" y="9044"/>
              <a:ext cx="1400" cy="698"/>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en-US" sz="2400" b="1" dirty="0">
                  <a:solidFill>
                    <a:srgbClr val="FFFFFF"/>
                  </a:solidFill>
                  <a:latin typeface="Gill Sans MT" pitchFamily="34" charset="0"/>
                </a:rPr>
                <a:t>Maturation</a:t>
              </a:r>
              <a:endParaRPr lang="en-GB" altLang="en-US" sz="2400" dirty="0"/>
            </a:p>
            <a:p>
              <a:pPr algn="ctr"/>
              <a:r>
                <a:rPr lang="fr-FR" altLang="en-US" sz="2400" b="1" dirty="0">
                  <a:solidFill>
                    <a:srgbClr val="FFFFFF"/>
                  </a:solidFill>
                  <a:latin typeface="Gill Sans MT" pitchFamily="34" charset="0"/>
                </a:rPr>
                <a:t>cervicale</a:t>
              </a:r>
              <a:endParaRPr lang="en-GB" altLang="en-US" sz="2400" dirty="0">
                <a:cs typeface="Arial" charset="0"/>
              </a:endParaRPr>
            </a:p>
          </p:txBody>
        </p:sp>
        <p:sp>
          <p:nvSpPr>
            <p:cNvPr id="29" name="Text Box 4">
              <a:extLst>
                <a:ext uri="{FF2B5EF4-FFF2-40B4-BE49-F238E27FC236}">
                  <a16:creationId xmlns:a16="http://schemas.microsoft.com/office/drawing/2014/main" id="{713117F2-AEA7-4817-8E08-252E4617F153}"/>
                </a:ext>
              </a:extLst>
            </p:cNvPr>
            <p:cNvSpPr txBox="1">
              <a:spLocks noChangeArrowheads="1"/>
            </p:cNvSpPr>
            <p:nvPr/>
          </p:nvSpPr>
          <p:spPr bwMode="auto">
            <a:xfrm>
              <a:off x="27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en-US" sz="2400" dirty="0">
                  <a:solidFill>
                    <a:srgbClr val="003399"/>
                  </a:solidFill>
                  <a:latin typeface="Gill Sans MT" pitchFamily="34" charset="0"/>
                </a:rPr>
                <a:t>Décollement</a:t>
              </a:r>
              <a:endParaRPr lang="en-GB" altLang="en-US" sz="2400" dirty="0"/>
            </a:p>
          </p:txBody>
        </p:sp>
        <p:sp>
          <p:nvSpPr>
            <p:cNvPr id="30" name="Text Box 3">
              <a:extLst>
                <a:ext uri="{FF2B5EF4-FFF2-40B4-BE49-F238E27FC236}">
                  <a16:creationId xmlns:a16="http://schemas.microsoft.com/office/drawing/2014/main" id="{E0BAEAA8-D2A0-4853-83E9-5DD21A095770}"/>
                </a:ext>
              </a:extLst>
            </p:cNvPr>
            <p:cNvSpPr txBox="1">
              <a:spLocks noChangeArrowheads="1"/>
            </p:cNvSpPr>
            <p:nvPr/>
          </p:nvSpPr>
          <p:spPr bwMode="auto">
            <a:xfrm>
              <a:off x="52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en-US" sz="2400" dirty="0">
                  <a:solidFill>
                    <a:srgbClr val="003399"/>
                  </a:solidFill>
                  <a:latin typeface="Gill Sans MT" pitchFamily="34" charset="0"/>
                </a:rPr>
                <a:t>Expulsion</a:t>
              </a:r>
              <a:endParaRPr lang="en-GB" altLang="en-US" sz="2400" dirty="0"/>
            </a:p>
          </p:txBody>
        </p:sp>
        <p:sp>
          <p:nvSpPr>
            <p:cNvPr id="31" name="Text Box 2">
              <a:extLst>
                <a:ext uri="{FF2B5EF4-FFF2-40B4-BE49-F238E27FC236}">
                  <a16:creationId xmlns:a16="http://schemas.microsoft.com/office/drawing/2014/main" id="{79950C5F-3475-4B9B-AC2B-BFF55913FFE6}"/>
                </a:ext>
              </a:extLst>
            </p:cNvPr>
            <p:cNvSpPr txBox="1">
              <a:spLocks noChangeArrowheads="1"/>
            </p:cNvSpPr>
            <p:nvPr/>
          </p:nvSpPr>
          <p:spPr bwMode="auto">
            <a:xfrm>
              <a:off x="4046" y="12095"/>
              <a:ext cx="190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en-US" sz="2400" dirty="0">
                  <a:solidFill>
                    <a:srgbClr val="003399"/>
                  </a:solidFill>
                  <a:latin typeface="Gill Sans MT" pitchFamily="34" charset="0"/>
                </a:rPr>
                <a:t>Avortement</a:t>
              </a:r>
              <a:endParaRPr lang="en-GB" altLang="en-US" sz="2400" dirty="0"/>
            </a:p>
          </p:txBody>
        </p:sp>
      </p:grpSp>
      <p:sp>
        <p:nvSpPr>
          <p:cNvPr id="32" name="Text Box 3">
            <a:extLst>
              <a:ext uri="{FF2B5EF4-FFF2-40B4-BE49-F238E27FC236}">
                <a16:creationId xmlns:a16="http://schemas.microsoft.com/office/drawing/2014/main" id="{E3A29F0E-FA1E-4E3D-A8BA-DFBB7F68CEF0}"/>
              </a:ext>
            </a:extLst>
          </p:cNvPr>
          <p:cNvSpPr txBox="1">
            <a:spLocks noChangeArrowheads="1"/>
          </p:cNvSpPr>
          <p:nvPr/>
        </p:nvSpPr>
        <p:spPr bwMode="auto">
          <a:xfrm>
            <a:off x="11347450" y="8397875"/>
            <a:ext cx="38038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fr-FR" altLang="en-US" dirty="0">
                <a:solidFill>
                  <a:srgbClr val="000000"/>
                </a:solidFill>
                <a:latin typeface="Calibri" pitchFamily="34" charset="0"/>
              </a:rPr>
              <a:t>© Lisa Peñalver,  penart1@alaska.com</a:t>
            </a:r>
          </a:p>
        </p:txBody>
      </p:sp>
      <p:sp>
        <p:nvSpPr>
          <p:cNvPr id="33" name="Text Box 2">
            <a:extLst>
              <a:ext uri="{FF2B5EF4-FFF2-40B4-BE49-F238E27FC236}">
                <a16:creationId xmlns:a16="http://schemas.microsoft.com/office/drawing/2014/main" id="{DC84E09C-0794-4307-BE95-90C99A9C3EB8}"/>
              </a:ext>
            </a:extLst>
          </p:cNvPr>
          <p:cNvSpPr txBox="1">
            <a:spLocks noChangeArrowheads="1"/>
          </p:cNvSpPr>
          <p:nvPr/>
        </p:nvSpPr>
        <p:spPr bwMode="auto">
          <a:xfrm>
            <a:off x="4938862" y="8550275"/>
            <a:ext cx="3665388" cy="4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fr-FR" altLang="en-US" dirty="0">
                <a:solidFill>
                  <a:srgbClr val="000000"/>
                </a:solidFill>
                <a:latin typeface="Calibri" pitchFamily="34" charset="0"/>
              </a:rPr>
              <a:t>National Abortion Federation, 2005</a:t>
            </a:r>
          </a:p>
        </p:txBody>
      </p:sp>
    </p:spTree>
    <p:extLst>
      <p:ext uri="{BB962C8B-B14F-4D97-AF65-F5344CB8AC3E}">
        <p14:creationId xmlns:p14="http://schemas.microsoft.com/office/powerpoint/2010/main" val="183907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E22D8-3130-4A50-8A09-28E25BEFE32B}"/>
              </a:ext>
            </a:extLst>
          </p:cNvPr>
          <p:cNvSpPr>
            <a:spLocks noGrp="1"/>
          </p:cNvSpPr>
          <p:nvPr>
            <p:ph type="ctrTitle"/>
          </p:nvPr>
        </p:nvSpPr>
        <p:spPr>
          <a:xfrm>
            <a:off x="450850" y="182682"/>
            <a:ext cx="19354800" cy="2215991"/>
          </a:xfrm>
        </p:spPr>
        <p:txBody>
          <a:bodyPr/>
          <a:lstStyle/>
          <a:p>
            <a:r>
              <a:rPr lang="fr-FR" dirty="0"/>
              <a:t>Méthodes médicamenteuses pour l'avortement provoqué jusqu'à 13 semaines</a:t>
            </a:r>
          </a:p>
        </p:txBody>
      </p:sp>
      <p:graphicFrame>
        <p:nvGraphicFramePr>
          <p:cNvPr id="4" name="Content Placeholder 5">
            <a:extLst>
              <a:ext uri="{FF2B5EF4-FFF2-40B4-BE49-F238E27FC236}">
                <a16:creationId xmlns:a16="http://schemas.microsoft.com/office/drawing/2014/main" id="{E770FE8C-C4BC-4ABE-A156-E45951849376}"/>
              </a:ext>
            </a:extLst>
          </p:cNvPr>
          <p:cNvGraphicFramePr>
            <a:graphicFrameLocks/>
          </p:cNvGraphicFramePr>
          <p:nvPr>
            <p:extLst/>
          </p:nvPr>
        </p:nvGraphicFramePr>
        <p:xfrm>
          <a:off x="2152512" y="3521075"/>
          <a:ext cx="15799076" cy="6442632"/>
        </p:xfrm>
        <a:graphic>
          <a:graphicData uri="http://schemas.openxmlformats.org/drawingml/2006/table">
            <a:tbl>
              <a:tblPr firstRow="1" bandRow="1">
                <a:tableStyleId>{5C22544A-7EE6-4342-B048-85BDC9FD1C3A}</a:tableStyleId>
              </a:tblPr>
              <a:tblGrid>
                <a:gridCol w="7476820">
                  <a:extLst>
                    <a:ext uri="{9D8B030D-6E8A-4147-A177-3AD203B41FA5}">
                      <a16:colId xmlns:a16="http://schemas.microsoft.com/office/drawing/2014/main" val="3253642079"/>
                    </a:ext>
                  </a:extLst>
                </a:gridCol>
                <a:gridCol w="4332857">
                  <a:extLst>
                    <a:ext uri="{9D8B030D-6E8A-4147-A177-3AD203B41FA5}">
                      <a16:colId xmlns:a16="http://schemas.microsoft.com/office/drawing/2014/main" val="1836005653"/>
                    </a:ext>
                  </a:extLst>
                </a:gridCol>
                <a:gridCol w="3989399">
                  <a:extLst>
                    <a:ext uri="{9D8B030D-6E8A-4147-A177-3AD203B41FA5}">
                      <a16:colId xmlns:a16="http://schemas.microsoft.com/office/drawing/2014/main" val="761669365"/>
                    </a:ext>
                  </a:extLst>
                </a:gridCol>
              </a:tblGrid>
              <a:tr h="1785982">
                <a:tc>
                  <a:txBody>
                    <a:bodyPr/>
                    <a:lstStyle/>
                    <a:p>
                      <a:endParaRPr lang="en-US" sz="5400" dirty="0"/>
                    </a:p>
                  </a:txBody>
                  <a:tcPr marL="137383" marR="137383" marT="68692" marB="68692"/>
                </a:tc>
                <a:tc>
                  <a:txBody>
                    <a:bodyPr/>
                    <a:lstStyle/>
                    <a:p>
                      <a:pPr algn="ctr"/>
                      <a:r>
                        <a:rPr lang="fr-FR" sz="5400" dirty="0"/>
                        <a:t>Mifépristone + Misoprostol</a:t>
                      </a:r>
                    </a:p>
                  </a:txBody>
                  <a:tcPr marL="137383" marR="137383" marT="68692" marB="68692"/>
                </a:tc>
                <a:tc>
                  <a:txBody>
                    <a:bodyPr/>
                    <a:lstStyle/>
                    <a:p>
                      <a:pPr algn="ctr"/>
                      <a:r>
                        <a:rPr lang="fr-FR" sz="5400" dirty="0"/>
                        <a:t>Misoprostol seul</a:t>
                      </a:r>
                    </a:p>
                  </a:txBody>
                  <a:tcPr marL="137383" marR="137383" marT="68692" marB="68692"/>
                </a:tc>
                <a:extLst>
                  <a:ext uri="{0D108BD9-81ED-4DB2-BD59-A6C34878D82A}">
                    <a16:rowId xmlns:a16="http://schemas.microsoft.com/office/drawing/2014/main" val="1831087284"/>
                  </a:ext>
                </a:extLst>
              </a:tr>
              <a:tr h="1436673">
                <a:tc>
                  <a:txBody>
                    <a:bodyPr/>
                    <a:lstStyle/>
                    <a:p>
                      <a:r>
                        <a:rPr lang="fr-FR" sz="5400" dirty="0"/>
                        <a:t>Taux d'efficacité</a:t>
                      </a:r>
                    </a:p>
                  </a:txBody>
                  <a:tcPr marL="137383" marR="137383" marT="68692" marB="68692" anchor="ctr"/>
                </a:tc>
                <a:tc>
                  <a:txBody>
                    <a:bodyPr/>
                    <a:lstStyle/>
                    <a:p>
                      <a:pPr algn="ctr"/>
                      <a:r>
                        <a:rPr lang="fr-FR" sz="5400" dirty="0"/>
                        <a:t>&gt;95%</a:t>
                      </a:r>
                    </a:p>
                  </a:txBody>
                  <a:tcPr marL="137383" marR="137383" marT="68692" marB="68692" anchor="ctr"/>
                </a:tc>
                <a:tc>
                  <a:txBody>
                    <a:bodyPr/>
                    <a:lstStyle/>
                    <a:p>
                      <a:pPr algn="ctr"/>
                      <a:r>
                        <a:rPr lang="fr-FR" sz="5400" dirty="0"/>
                        <a:t>85%</a:t>
                      </a:r>
                    </a:p>
                  </a:txBody>
                  <a:tcPr marL="137383" marR="137383" marT="68692" marB="68692" anchor="ctr"/>
                </a:tc>
                <a:extLst>
                  <a:ext uri="{0D108BD9-81ED-4DB2-BD59-A6C34878D82A}">
                    <a16:rowId xmlns:a16="http://schemas.microsoft.com/office/drawing/2014/main" val="1695270141"/>
                  </a:ext>
                </a:extLst>
              </a:tr>
              <a:tr h="1436673">
                <a:tc>
                  <a:txBody>
                    <a:bodyPr/>
                    <a:lstStyle/>
                    <a:p>
                      <a:r>
                        <a:rPr lang="fr-FR" sz="5400" dirty="0"/>
                        <a:t>Taux de poursuite de la grossesse</a:t>
                      </a:r>
                    </a:p>
                  </a:txBody>
                  <a:tcPr marL="137383" marR="137383" marT="68692" marB="68692" anchor="ctr"/>
                </a:tc>
                <a:tc>
                  <a:txBody>
                    <a:bodyPr/>
                    <a:lstStyle/>
                    <a:p>
                      <a:pPr algn="ctr"/>
                      <a:r>
                        <a:rPr lang="fr-FR" sz="5400" dirty="0"/>
                        <a:t>&lt;2%</a:t>
                      </a:r>
                    </a:p>
                  </a:txBody>
                  <a:tcPr marL="137383" marR="137383" marT="68692" marB="68692" anchor="ctr"/>
                </a:tc>
                <a:tc>
                  <a:txBody>
                    <a:bodyPr/>
                    <a:lstStyle/>
                    <a:p>
                      <a:pPr algn="ctr"/>
                      <a:r>
                        <a:rPr lang="fr-FR" sz="5400" dirty="0"/>
                        <a:t>3-10%</a:t>
                      </a:r>
                    </a:p>
                  </a:txBody>
                  <a:tcPr marL="137383" marR="137383" marT="68692" marB="68692" anchor="ctr"/>
                </a:tc>
                <a:extLst>
                  <a:ext uri="{0D108BD9-81ED-4DB2-BD59-A6C34878D82A}">
                    <a16:rowId xmlns:a16="http://schemas.microsoft.com/office/drawing/2014/main" val="2901362199"/>
                  </a:ext>
                </a:extLst>
              </a:tr>
              <a:tr h="1436673">
                <a:tc>
                  <a:txBody>
                    <a:bodyPr/>
                    <a:lstStyle/>
                    <a:p>
                      <a:r>
                        <a:rPr lang="fr-FR" sz="5400" dirty="0"/>
                        <a:t>Taux de complication</a:t>
                      </a:r>
                    </a:p>
                  </a:txBody>
                  <a:tcPr marL="137383" marR="137383" marT="68692" marB="68692" anchor="ctr"/>
                </a:tc>
                <a:tc>
                  <a:txBody>
                    <a:bodyPr/>
                    <a:lstStyle/>
                    <a:p>
                      <a:pPr algn="ctr"/>
                      <a:r>
                        <a:rPr lang="fr-FR" sz="5400" dirty="0"/>
                        <a:t>&lt;1-3%</a:t>
                      </a:r>
                    </a:p>
                  </a:txBody>
                  <a:tcPr marL="137383" marR="137383" marT="68692" marB="68692" anchor="ctr"/>
                </a:tc>
                <a:tc>
                  <a:txBody>
                    <a:bodyPr/>
                    <a:lstStyle/>
                    <a:p>
                      <a:pPr algn="ctr"/>
                      <a:r>
                        <a:rPr lang="fr-FR" sz="5400" dirty="0"/>
                        <a:t>1-4%</a:t>
                      </a:r>
                    </a:p>
                  </a:txBody>
                  <a:tcPr marL="137383" marR="137383" marT="68692" marB="68692" anchor="ctr"/>
                </a:tc>
                <a:extLst>
                  <a:ext uri="{0D108BD9-81ED-4DB2-BD59-A6C34878D82A}">
                    <a16:rowId xmlns:a16="http://schemas.microsoft.com/office/drawing/2014/main" val="1207662339"/>
                  </a:ext>
                </a:extLst>
              </a:tr>
            </a:tbl>
          </a:graphicData>
        </a:graphic>
      </p:graphicFrame>
    </p:spTree>
    <p:extLst>
      <p:ext uri="{BB962C8B-B14F-4D97-AF65-F5344CB8AC3E}">
        <p14:creationId xmlns:p14="http://schemas.microsoft.com/office/powerpoint/2010/main" val="163803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DD161-9860-4E13-8FD7-3EF887674BD5}"/>
              </a:ext>
            </a:extLst>
          </p:cNvPr>
          <p:cNvSpPr>
            <a:spLocks noGrp="1"/>
          </p:cNvSpPr>
          <p:nvPr>
            <p:ph sz="quarter" idx="10"/>
          </p:nvPr>
        </p:nvSpPr>
        <p:spPr>
          <a:xfrm>
            <a:off x="2736850" y="3700562"/>
            <a:ext cx="14630400" cy="5078313"/>
          </a:xfrm>
        </p:spPr>
        <p:txBody>
          <a:bodyPr/>
          <a:lstStyle/>
          <a:p>
            <a:pPr marL="685800" indent="-685800">
              <a:buFont typeface="Courier New" panose="02070309020205020404" pitchFamily="49" charset="0"/>
              <a:buChar char="o"/>
            </a:pPr>
            <a:r>
              <a:rPr lang="fr-FR" dirty="0"/>
              <a:t>Le misoprostol peut être utilisé pour traiter l'avortement incomplet et la grossesse arrêtée</a:t>
            </a:r>
          </a:p>
          <a:p>
            <a:pPr marL="685800" indent="-685800">
              <a:buFont typeface="Courier New" panose="02070309020205020404" pitchFamily="49" charset="0"/>
              <a:buChar char="o"/>
            </a:pPr>
            <a:r>
              <a:rPr lang="fr-FR" dirty="0"/>
              <a:t>Efficacité :</a:t>
            </a:r>
          </a:p>
          <a:p>
            <a:pPr marL="1371600" lvl="1">
              <a:buFont typeface="Courier New" panose="02070309020205020404" pitchFamily="49" charset="0"/>
              <a:buChar char="o"/>
            </a:pPr>
            <a:r>
              <a:rPr lang="fr-FR" dirty="0">
                <a:solidFill>
                  <a:schemeClr val="tx1"/>
                </a:solidFill>
              </a:rPr>
              <a:t>Avortement incomplet : 91-99%</a:t>
            </a:r>
          </a:p>
          <a:p>
            <a:pPr marL="1371600" lvl="1">
              <a:buFont typeface="Courier New" panose="02070309020205020404" pitchFamily="49" charset="0"/>
              <a:buChar char="o"/>
            </a:pPr>
            <a:r>
              <a:rPr lang="fr-FR" dirty="0">
                <a:solidFill>
                  <a:schemeClr val="tx1"/>
                </a:solidFill>
              </a:rPr>
              <a:t>Grossesse arrêtée : 76-93%</a:t>
            </a:r>
          </a:p>
        </p:txBody>
      </p:sp>
      <p:sp>
        <p:nvSpPr>
          <p:cNvPr id="3" name="Title 2">
            <a:extLst>
              <a:ext uri="{FF2B5EF4-FFF2-40B4-BE49-F238E27FC236}">
                <a16:creationId xmlns:a16="http://schemas.microsoft.com/office/drawing/2014/main" id="{934B00F6-BEE9-4D6D-AC1D-78C23E647D71}"/>
              </a:ext>
            </a:extLst>
          </p:cNvPr>
          <p:cNvSpPr>
            <a:spLocks noGrp="1"/>
          </p:cNvSpPr>
          <p:nvPr>
            <p:ph type="ctrTitle"/>
          </p:nvPr>
        </p:nvSpPr>
        <p:spPr/>
        <p:txBody>
          <a:bodyPr/>
          <a:lstStyle/>
          <a:p>
            <a:r>
              <a:rPr lang="fr-FR" dirty="0"/>
              <a:t>Misoprostol pour les soins après avortement</a:t>
            </a:r>
          </a:p>
        </p:txBody>
      </p:sp>
    </p:spTree>
    <p:extLst>
      <p:ext uri="{BB962C8B-B14F-4D97-AF65-F5344CB8AC3E}">
        <p14:creationId xmlns:p14="http://schemas.microsoft.com/office/powerpoint/2010/main" val="152666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7D17F-A261-4EA8-939E-3EBEFFD00A4C}"/>
              </a:ext>
            </a:extLst>
          </p:cNvPr>
          <p:cNvSpPr>
            <a:spLocks noGrp="1"/>
          </p:cNvSpPr>
          <p:nvPr>
            <p:ph sz="quarter" idx="10"/>
          </p:nvPr>
        </p:nvSpPr>
        <p:spPr>
          <a:xfrm>
            <a:off x="3041650" y="3523099"/>
            <a:ext cx="14173200" cy="6093976"/>
          </a:xfrm>
        </p:spPr>
        <p:txBody>
          <a:bodyPr/>
          <a:lstStyle/>
          <a:p>
            <a:pPr marL="685800" indent="-685800">
              <a:buFont typeface="Courier New" panose="02070309020205020404" pitchFamily="49" charset="0"/>
              <a:buChar char="o"/>
            </a:pPr>
            <a:r>
              <a:rPr lang="fr-FR" sz="5600" dirty="0"/>
              <a:t>Le coût dépend du régime utilisé et de la nécessité d'une nouvelle évacuation</a:t>
            </a:r>
          </a:p>
          <a:p>
            <a:pPr marL="685800" indent="-685800">
              <a:buFont typeface="Courier New" panose="02070309020205020404" pitchFamily="49" charset="0"/>
              <a:buChar char="o"/>
            </a:pPr>
            <a:r>
              <a:rPr lang="fr-FR" sz="5600" dirty="0"/>
              <a:t>Le misoprostol seul n'est généralement pas très cher</a:t>
            </a:r>
          </a:p>
          <a:p>
            <a:pPr marL="685800" indent="-685800">
              <a:buFont typeface="Courier New" panose="02070309020205020404" pitchFamily="49" charset="0"/>
              <a:buChar char="o"/>
            </a:pPr>
            <a:r>
              <a:rPr lang="fr-FR" sz="5600" dirty="0"/>
              <a:t>La mifépristone n'est pas disponible dans tous les contextes et peut être chère</a:t>
            </a:r>
          </a:p>
        </p:txBody>
      </p:sp>
      <p:sp>
        <p:nvSpPr>
          <p:cNvPr id="3" name="Title 2">
            <a:extLst>
              <a:ext uri="{FF2B5EF4-FFF2-40B4-BE49-F238E27FC236}">
                <a16:creationId xmlns:a16="http://schemas.microsoft.com/office/drawing/2014/main" id="{368D0728-3557-4E09-9E62-77E9C4908016}"/>
              </a:ext>
            </a:extLst>
          </p:cNvPr>
          <p:cNvSpPr>
            <a:spLocks noGrp="1"/>
          </p:cNvSpPr>
          <p:nvPr>
            <p:ph type="ctrTitle"/>
          </p:nvPr>
        </p:nvSpPr>
        <p:spPr>
          <a:xfrm>
            <a:off x="1060450" y="182682"/>
            <a:ext cx="17983200" cy="2215991"/>
          </a:xfrm>
        </p:spPr>
        <p:txBody>
          <a:bodyPr/>
          <a:lstStyle/>
          <a:p>
            <a:r>
              <a:rPr lang="fr-FR" dirty="0"/>
              <a:t>Considération de prix des méthodes médicamenteuses</a:t>
            </a:r>
          </a:p>
        </p:txBody>
      </p:sp>
    </p:spTree>
    <p:extLst>
      <p:ext uri="{BB962C8B-B14F-4D97-AF65-F5344CB8AC3E}">
        <p14:creationId xmlns:p14="http://schemas.microsoft.com/office/powerpoint/2010/main" val="12179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54797-5984-4FE5-8F5A-8689976D3630}"/>
              </a:ext>
            </a:extLst>
          </p:cNvPr>
          <p:cNvSpPr>
            <a:spLocks noGrp="1"/>
          </p:cNvSpPr>
          <p:nvPr>
            <p:ph sz="quarter" idx="10"/>
          </p:nvPr>
        </p:nvSpPr>
        <p:spPr>
          <a:xfrm>
            <a:off x="2736850" y="2759075"/>
            <a:ext cx="14630400" cy="8382000"/>
          </a:xfrm>
        </p:spPr>
        <p:txBody>
          <a:bodyPr/>
          <a:lstStyle/>
          <a:p>
            <a:r>
              <a:rPr lang="fr-FR" dirty="0"/>
              <a:t>Les femmes trouvent que l'avortement médicamenteux est acceptable pour les raisons suivantes :</a:t>
            </a:r>
          </a:p>
          <a:p>
            <a:pPr marL="685800" indent="-685800">
              <a:buFont typeface="Courier New" panose="02070309020205020404" pitchFamily="49" charset="0"/>
              <a:buChar char="o"/>
            </a:pPr>
            <a:r>
              <a:rPr lang="fr-FR" sz="3400" dirty="0"/>
              <a:t>Les médicaments peuvent souvent être pris et le processus d'avortement effectué chez soi ou dans un autre lieu choisi</a:t>
            </a:r>
          </a:p>
          <a:p>
            <a:pPr marL="685800" indent="-685800">
              <a:buFont typeface="Courier New" panose="02070309020205020404" pitchFamily="49" charset="0"/>
              <a:buChar char="o"/>
            </a:pPr>
            <a:r>
              <a:rPr lang="fr-FR" sz="3400" dirty="0"/>
              <a:t>Certaines femmes ont le sentiment que c'est une méthode plus naturelle et qui respecte mieux leur intimité que d'autres</a:t>
            </a:r>
          </a:p>
          <a:p>
            <a:pPr marL="685800" indent="-685800">
              <a:buFont typeface="Courier New" panose="02070309020205020404" pitchFamily="49" charset="0"/>
              <a:buChar char="o"/>
            </a:pPr>
            <a:r>
              <a:rPr lang="fr-FR" sz="3400" dirty="0"/>
              <a:t>Certaines femmes préfèrent une option non chirurgicale</a:t>
            </a:r>
          </a:p>
          <a:p>
            <a:pPr marL="685800" indent="-685800">
              <a:buFont typeface="Courier New" panose="02070309020205020404" pitchFamily="49" charset="0"/>
              <a:buChar char="o"/>
            </a:pPr>
            <a:r>
              <a:rPr lang="fr-FR" sz="3400" dirty="0"/>
              <a:t>Des études indiquent un niveau élevé de satisfaction des femmes et des prestataires pour les méthodes médicamenteuses dans différents contextes, y compris quand les ressources sont limitées</a:t>
            </a:r>
          </a:p>
          <a:p>
            <a:endParaRPr lang="en-US" dirty="0"/>
          </a:p>
        </p:txBody>
      </p:sp>
      <p:sp>
        <p:nvSpPr>
          <p:cNvPr id="3" name="Title 2">
            <a:extLst>
              <a:ext uri="{FF2B5EF4-FFF2-40B4-BE49-F238E27FC236}">
                <a16:creationId xmlns:a16="http://schemas.microsoft.com/office/drawing/2014/main" id="{9993A7D0-13D3-40FA-818B-08D2F73376B9}"/>
              </a:ext>
            </a:extLst>
          </p:cNvPr>
          <p:cNvSpPr>
            <a:spLocks noGrp="1"/>
          </p:cNvSpPr>
          <p:nvPr>
            <p:ph type="ctrTitle"/>
          </p:nvPr>
        </p:nvSpPr>
        <p:spPr>
          <a:xfrm>
            <a:off x="2736850" y="736679"/>
            <a:ext cx="14630400" cy="1107996"/>
          </a:xfrm>
        </p:spPr>
        <p:txBody>
          <a:bodyPr/>
          <a:lstStyle/>
          <a:p>
            <a:r>
              <a:rPr lang="fr-FR" dirty="0"/>
              <a:t>Ce qui rend les méthodes médicamenteuses acceptables</a:t>
            </a:r>
          </a:p>
        </p:txBody>
      </p:sp>
    </p:spTree>
    <p:extLst>
      <p:ext uri="{BB962C8B-B14F-4D97-AF65-F5344CB8AC3E}">
        <p14:creationId xmlns:p14="http://schemas.microsoft.com/office/powerpoint/2010/main" val="38632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2428-B602-4705-9AFF-7A288E7AF752}"/>
              </a:ext>
            </a:extLst>
          </p:cNvPr>
          <p:cNvSpPr>
            <a:spLocks noGrp="1"/>
          </p:cNvSpPr>
          <p:nvPr>
            <p:ph sz="quarter" idx="10"/>
          </p:nvPr>
        </p:nvSpPr>
        <p:spPr>
          <a:xfrm>
            <a:off x="1822450" y="3222526"/>
            <a:ext cx="16611600" cy="7571303"/>
          </a:xfrm>
        </p:spPr>
        <p:txBody>
          <a:bodyPr/>
          <a:lstStyle/>
          <a:p>
            <a:pPr marL="685800" indent="-685800">
              <a:buFont typeface="Courier New" panose="02070309020205020404" pitchFamily="49" charset="0"/>
              <a:buChar char="o"/>
            </a:pPr>
            <a:r>
              <a:rPr lang="fr-FR" sz="3800" dirty="0"/>
              <a:t>Peut être effectué en consultation externe et au sein des communautés</a:t>
            </a:r>
          </a:p>
          <a:p>
            <a:pPr marL="685800" indent="-685800">
              <a:buFont typeface="Courier New" panose="02070309020205020404" pitchFamily="49" charset="0"/>
              <a:buChar char="o"/>
            </a:pPr>
            <a:r>
              <a:rPr lang="fr-FR" sz="3800" dirty="0"/>
              <a:t>Peut être effectué par un prestataire intermédiaire de manière aussi sécurisée et efficace que par un médecin</a:t>
            </a:r>
          </a:p>
          <a:p>
            <a:pPr marL="685800" indent="-685800">
              <a:buFont typeface="Courier New" panose="02070309020205020404" pitchFamily="49" charset="0"/>
              <a:buChar char="o"/>
            </a:pPr>
            <a:r>
              <a:rPr lang="fr-FR" sz="3800" dirty="0"/>
              <a:t>Élargit l'accès à l'évacuation utérine quand aucun prestataire n'est formé à l'aspiration intra-utérine</a:t>
            </a:r>
          </a:p>
          <a:p>
            <a:pPr marL="685800" indent="-685800">
              <a:buFont typeface="Courier New" panose="02070309020205020404" pitchFamily="49" charset="0"/>
              <a:buChar char="o"/>
            </a:pPr>
            <a:r>
              <a:rPr lang="fr-FR" sz="3800" dirty="0"/>
              <a:t>Simple à administrer, ne nécessite pas d'équipement, d'établissement ni de personnel spécialisés</a:t>
            </a:r>
          </a:p>
          <a:p>
            <a:pPr marL="685800" indent="-685800">
              <a:buFont typeface="Courier New" panose="02070309020205020404" pitchFamily="49" charset="0"/>
              <a:buChar char="o"/>
            </a:pPr>
            <a:r>
              <a:rPr lang="fr-FR" sz="3800" dirty="0"/>
              <a:t>Peu cher et largement disponible</a:t>
            </a:r>
          </a:p>
          <a:p>
            <a:pPr marL="685800" indent="-685800">
              <a:buFont typeface="Courier New" panose="02070309020205020404" pitchFamily="49" charset="0"/>
              <a:buChar char="o"/>
            </a:pPr>
            <a:r>
              <a:rPr lang="fr-FR" sz="3800" dirty="0"/>
              <a:t>Stable à température ambiante</a:t>
            </a:r>
          </a:p>
        </p:txBody>
      </p:sp>
      <p:sp>
        <p:nvSpPr>
          <p:cNvPr id="3" name="Title 2">
            <a:extLst>
              <a:ext uri="{FF2B5EF4-FFF2-40B4-BE49-F238E27FC236}">
                <a16:creationId xmlns:a16="http://schemas.microsoft.com/office/drawing/2014/main" id="{F8455B5F-B475-497F-8D15-27DB06166312}"/>
              </a:ext>
            </a:extLst>
          </p:cNvPr>
          <p:cNvSpPr>
            <a:spLocks noGrp="1"/>
          </p:cNvSpPr>
          <p:nvPr>
            <p:ph type="ctrTitle"/>
          </p:nvPr>
        </p:nvSpPr>
        <p:spPr>
          <a:xfrm>
            <a:off x="1593850" y="182682"/>
            <a:ext cx="16840200" cy="2215991"/>
          </a:xfrm>
        </p:spPr>
        <p:txBody>
          <a:bodyPr/>
          <a:lstStyle/>
          <a:p>
            <a:r>
              <a:rPr lang="fr-FR" dirty="0"/>
              <a:t>Avantages du misoprostol en contexte de crise</a:t>
            </a:r>
          </a:p>
        </p:txBody>
      </p:sp>
    </p:spTree>
    <p:extLst>
      <p:ext uri="{BB962C8B-B14F-4D97-AF65-F5344CB8AC3E}">
        <p14:creationId xmlns:p14="http://schemas.microsoft.com/office/powerpoint/2010/main" val="164084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AA721-5230-4E57-B673-D065E6AF8DA0}"/>
              </a:ext>
            </a:extLst>
          </p:cNvPr>
          <p:cNvSpPr>
            <a:spLocks noGrp="1"/>
          </p:cNvSpPr>
          <p:nvPr>
            <p:ph type="ctrTitle"/>
          </p:nvPr>
        </p:nvSpPr>
        <p:spPr/>
        <p:txBody>
          <a:bodyPr/>
          <a:lstStyle/>
          <a:p>
            <a:r>
              <a:rPr lang="fr-FR" dirty="0"/>
              <a:t>Et le rôle des femmes ?</a:t>
            </a:r>
          </a:p>
        </p:txBody>
      </p:sp>
      <p:pic>
        <p:nvPicPr>
          <p:cNvPr id="5" name="Picture 4">
            <a:extLst>
              <a:ext uri="{FF2B5EF4-FFF2-40B4-BE49-F238E27FC236}">
                <a16:creationId xmlns:a16="http://schemas.microsoft.com/office/drawing/2014/main" id="{E860E329-8240-4EFF-8E64-B58E372E3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650" y="2659902"/>
            <a:ext cx="17824450" cy="8709773"/>
          </a:xfrm>
          <a:prstGeom prst="rect">
            <a:avLst/>
          </a:prstGeom>
        </p:spPr>
      </p:pic>
    </p:spTree>
    <p:extLst>
      <p:ext uri="{BB962C8B-B14F-4D97-AF65-F5344CB8AC3E}">
        <p14:creationId xmlns:p14="http://schemas.microsoft.com/office/powerpoint/2010/main" val="125089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CC6DA-5B1E-41F7-ACD3-8DAAB4EB0201}"/>
              </a:ext>
            </a:extLst>
          </p:cNvPr>
          <p:cNvSpPr>
            <a:spLocks noGrp="1"/>
          </p:cNvSpPr>
          <p:nvPr>
            <p:ph type="ctrTitle"/>
          </p:nvPr>
        </p:nvSpPr>
        <p:spPr>
          <a:xfrm>
            <a:off x="1670050" y="238284"/>
            <a:ext cx="17367250" cy="2215991"/>
          </a:xfrm>
        </p:spPr>
        <p:txBody>
          <a:bodyPr/>
          <a:lstStyle/>
          <a:p>
            <a:r>
              <a:rPr lang="fr-FR" dirty="0"/>
              <a:t>Fréquence des effets indésirables avec les méthodes d'évacuation utérine</a:t>
            </a:r>
          </a:p>
        </p:txBody>
      </p:sp>
      <p:graphicFrame>
        <p:nvGraphicFramePr>
          <p:cNvPr id="4" name="Content Placeholder 3">
            <a:extLst>
              <a:ext uri="{FF2B5EF4-FFF2-40B4-BE49-F238E27FC236}">
                <a16:creationId xmlns:a16="http://schemas.microsoft.com/office/drawing/2014/main" id="{024BF0E5-7AAD-4409-9249-DA1620F90656}"/>
              </a:ext>
            </a:extLst>
          </p:cNvPr>
          <p:cNvGraphicFramePr>
            <a:graphicFrameLocks/>
          </p:cNvGraphicFramePr>
          <p:nvPr>
            <p:extLst>
              <p:ext uri="{D42A27DB-BD31-4B8C-83A1-F6EECF244321}">
                <p14:modId xmlns:p14="http://schemas.microsoft.com/office/powerpoint/2010/main" val="745913725"/>
              </p:ext>
            </p:extLst>
          </p:nvPr>
        </p:nvGraphicFramePr>
        <p:xfrm>
          <a:off x="3006289" y="2835275"/>
          <a:ext cx="14513361" cy="8305800"/>
        </p:xfrm>
        <a:graphic>
          <a:graphicData uri="http://schemas.openxmlformats.org/drawingml/2006/table">
            <a:tbl>
              <a:tblPr firstRow="1" bandRow="1">
                <a:tableStyleId>{5C22544A-7EE6-4342-B048-85BDC9FD1C3A}</a:tableStyleId>
              </a:tblPr>
              <a:tblGrid>
                <a:gridCol w="11258473">
                  <a:extLst>
                    <a:ext uri="{9D8B030D-6E8A-4147-A177-3AD203B41FA5}">
                      <a16:colId xmlns:a16="http://schemas.microsoft.com/office/drawing/2014/main" val="20000"/>
                    </a:ext>
                  </a:extLst>
                </a:gridCol>
                <a:gridCol w="3254888">
                  <a:extLst>
                    <a:ext uri="{9D8B030D-6E8A-4147-A177-3AD203B41FA5}">
                      <a16:colId xmlns:a16="http://schemas.microsoft.com/office/drawing/2014/main" val="20001"/>
                    </a:ext>
                  </a:extLst>
                </a:gridCol>
              </a:tblGrid>
              <a:tr h="652288">
                <a:tc>
                  <a:txBody>
                    <a:bodyPr/>
                    <a:lstStyle/>
                    <a:p>
                      <a:pPr marL="0" marR="0">
                        <a:spcBef>
                          <a:spcPts val="0"/>
                        </a:spcBef>
                        <a:spcAft>
                          <a:spcPts val="0"/>
                        </a:spcAft>
                      </a:pPr>
                      <a:r>
                        <a:rPr lang="fr-FR" sz="3100" b="1" dirty="0">
                          <a:solidFill>
                            <a:schemeClr val="bg1"/>
                          </a:solidFill>
                          <a:latin typeface="+mn-lt"/>
                          <a:ea typeface="Times New Roman"/>
                          <a:cs typeface="GCNCLB+TimesNewRomanPS"/>
                        </a:rPr>
                        <a:t>Effets indésirables</a:t>
                      </a:r>
                    </a:p>
                  </a:txBody>
                  <a:tcPr marL="117412" marR="117412" marT="0" marB="0">
                    <a:solidFill>
                      <a:schemeClr val="tx2"/>
                    </a:solidFill>
                  </a:tcPr>
                </a:tc>
                <a:tc>
                  <a:txBody>
                    <a:bodyPr/>
                    <a:lstStyle/>
                    <a:p>
                      <a:pPr marL="0" marR="0">
                        <a:spcBef>
                          <a:spcPts val="0"/>
                        </a:spcBef>
                        <a:spcAft>
                          <a:spcPts val="0"/>
                        </a:spcAft>
                      </a:pPr>
                      <a:r>
                        <a:rPr lang="fr-FR" sz="3100" b="1" dirty="0">
                          <a:solidFill>
                            <a:schemeClr val="bg1"/>
                          </a:solidFill>
                          <a:latin typeface="+mn-lt"/>
                          <a:ea typeface="Times New Roman"/>
                          <a:cs typeface="GCNCLB+TimesNewRomanPS"/>
                        </a:rPr>
                        <a:t>Fréquence</a:t>
                      </a:r>
                    </a:p>
                  </a:txBody>
                  <a:tcPr marL="117412" marR="117412" marT="0" marB="0">
                    <a:solidFill>
                      <a:schemeClr val="tx2"/>
                    </a:solidFill>
                  </a:tcPr>
                </a:tc>
                <a:extLst>
                  <a:ext uri="{0D108BD9-81ED-4DB2-BD59-A6C34878D82A}">
                    <a16:rowId xmlns:a16="http://schemas.microsoft.com/office/drawing/2014/main" val="10000"/>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Échec de l'avortement au premier trimestre par </a:t>
                      </a:r>
                      <a:r>
                        <a:rPr lang="fr-FR" sz="3100" dirty="0" err="1">
                          <a:solidFill>
                            <a:srgbClr val="000000"/>
                          </a:solidFill>
                          <a:latin typeface="+mn-lt"/>
                          <a:ea typeface="Times New Roman"/>
                          <a:cs typeface="GCNCLB+TimesNewRomanPS"/>
                        </a:rPr>
                        <a:t>misoprostol</a:t>
                      </a:r>
                      <a:r>
                        <a:rPr lang="fr-FR" sz="3100" dirty="0">
                          <a:solidFill>
                            <a:srgbClr val="000000"/>
                          </a:solidFill>
                          <a:latin typeface="+mn-lt"/>
                          <a:ea typeface="Times New Roman"/>
                          <a:cs typeface="GCNCLB+TimesNewRomanPS"/>
                        </a:rPr>
                        <a:t> seul </a:t>
                      </a:r>
                      <a:r>
                        <a:rPr lang="fr-FR" sz="2400" i="1" dirty="0">
                          <a:solidFill>
                            <a:srgbClr val="000000"/>
                          </a:solidFill>
                          <a:latin typeface="+mn-lt"/>
                          <a:ea typeface="Times New Roman"/>
                          <a:cs typeface="GCNCLB+TimesNewRomanPS"/>
                        </a:rPr>
                        <a:t>(besoin d'une aspiration intra-utérine, quelle que soit la raison)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15%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1"/>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Échec de l'avortement au premier trimestre par </a:t>
                      </a:r>
                      <a:r>
                        <a:rPr lang="fr-FR" sz="3100" dirty="0" err="1">
                          <a:solidFill>
                            <a:srgbClr val="000000"/>
                          </a:solidFill>
                          <a:latin typeface="+mn-lt"/>
                          <a:ea typeface="Times New Roman"/>
                          <a:cs typeface="GCNCLB+TimesNewRomanPS"/>
                        </a:rPr>
                        <a:t>mifépristone</a:t>
                      </a:r>
                      <a:r>
                        <a:rPr lang="fr-FR" sz="3100" dirty="0">
                          <a:solidFill>
                            <a:srgbClr val="000000"/>
                          </a:solidFill>
                          <a:latin typeface="+mn-lt"/>
                          <a:ea typeface="Times New Roman"/>
                          <a:cs typeface="GCNCLB+TimesNewRomanPS"/>
                        </a:rPr>
                        <a:t> + misoprostol  </a:t>
                      </a:r>
                      <a:r>
                        <a:rPr lang="fr-FR" sz="2400" i="1" dirty="0">
                          <a:solidFill>
                            <a:srgbClr val="000000"/>
                          </a:solidFill>
                          <a:latin typeface="+mn-lt"/>
                          <a:ea typeface="Times New Roman"/>
                          <a:cs typeface="GCNCLB+TimesNewRomanPS"/>
                        </a:rPr>
                        <a:t>(besoin d'une aspiration intra-utérine, quelle que soit la raison)</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2"/>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Infection après avortement médicamenteux du premier trimestre </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0,3%</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3"/>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Tout effet indésirable après avortement du premier trimestre par aspiration intra-utérine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&lt;1%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4"/>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Effet indésirable grave après avortement par aspiration intra-utérine du premier trimestre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&lt;0,1%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5"/>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Avortement médicamenteux du deuxième trimestre nécessitant une évacuation chirurgicale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8%</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6"/>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Complications graves après</a:t>
                      </a:r>
                      <a:r>
                        <a:rPr lang="fr-FR" sz="3100" baseline="0" dirty="0">
                          <a:solidFill>
                            <a:srgbClr val="000000"/>
                          </a:solidFill>
                          <a:latin typeface="+mn-lt"/>
                          <a:ea typeface="Times New Roman"/>
                          <a:cs typeface="GCNCLB+TimesNewRomanPS"/>
                        </a:rPr>
                        <a:t> </a:t>
                      </a:r>
                      <a:r>
                        <a:rPr lang="fr-FR" sz="3100" dirty="0">
                          <a:solidFill>
                            <a:srgbClr val="000000"/>
                          </a:solidFill>
                          <a:latin typeface="+mn-lt"/>
                          <a:ea typeface="Times New Roman"/>
                          <a:cs typeface="GCNCLB+TimesNewRomanPS"/>
                        </a:rPr>
                        <a:t>avortement médicamenteux du deuxième trimestre</a:t>
                      </a:r>
                      <a:r>
                        <a:rPr lang="fr-FR" sz="3100" baseline="0" dirty="0">
                          <a:solidFill>
                            <a:srgbClr val="000000"/>
                          </a:solidFill>
                          <a:latin typeface="+mn-lt"/>
                          <a:ea typeface="Times New Roman"/>
                          <a:cs typeface="GCNCLB+TimesNewRomanPS"/>
                        </a:rPr>
                        <a:t> </a:t>
                      </a:r>
                      <a:r>
                        <a:rPr lang="fr-FR" sz="2400" i="1" dirty="0">
                          <a:solidFill>
                            <a:srgbClr val="000000"/>
                          </a:solidFill>
                          <a:latin typeface="+mn-lt"/>
                          <a:ea typeface="Times New Roman"/>
                          <a:cs typeface="GCNCLB+TimesNewRomanPS"/>
                        </a:rPr>
                        <a:t>(transfusion, hémorragie, laparotomie)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7"/>
                  </a:ext>
                </a:extLst>
              </a:tr>
              <a:tr h="956689">
                <a:tc>
                  <a:txBody>
                    <a:bodyPr/>
                    <a:lstStyle/>
                    <a:p>
                      <a:pPr marL="0" marR="0">
                        <a:spcBef>
                          <a:spcPts val="0"/>
                        </a:spcBef>
                        <a:spcAft>
                          <a:spcPts val="0"/>
                        </a:spcAft>
                      </a:pPr>
                      <a:r>
                        <a:rPr lang="fr-FR" sz="3100" dirty="0">
                          <a:solidFill>
                            <a:srgbClr val="000000"/>
                          </a:solidFill>
                          <a:latin typeface="+mn-lt"/>
                          <a:ea typeface="Times New Roman"/>
                          <a:cs typeface="GCNCLB+TimesNewRomanPS"/>
                        </a:rPr>
                        <a:t>Complications graves de la D&amp;E du deuxième trimestre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fr-FR" sz="3100" dirty="0">
                          <a:solidFill>
                            <a:srgbClr val="000000"/>
                          </a:solidFill>
                          <a:latin typeface="+mn-lt"/>
                          <a:ea typeface="Times New Roman"/>
                          <a:cs typeface="GCNCLB+TimesNewRomanPS"/>
                        </a:rPr>
                        <a:t>2%</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41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6BEE-F1F5-47ED-8027-257EABF127B9}"/>
              </a:ext>
            </a:extLst>
          </p:cNvPr>
          <p:cNvSpPr>
            <a:spLocks noGrp="1"/>
          </p:cNvSpPr>
          <p:nvPr>
            <p:ph type="ctrTitle"/>
          </p:nvPr>
        </p:nvSpPr>
        <p:spPr>
          <a:xfrm>
            <a:off x="2736850" y="182682"/>
            <a:ext cx="14630400" cy="2215991"/>
          </a:xfrm>
        </p:spPr>
        <p:txBody>
          <a:bodyPr/>
          <a:lstStyle/>
          <a:p>
            <a:r>
              <a:rPr lang="fr-FR" dirty="0"/>
              <a:t>Fréquence de décès liés aux méthodes d'évacuation utérine</a:t>
            </a:r>
          </a:p>
        </p:txBody>
      </p:sp>
      <p:graphicFrame>
        <p:nvGraphicFramePr>
          <p:cNvPr id="4" name="Content Placeholder 3">
            <a:extLst>
              <a:ext uri="{FF2B5EF4-FFF2-40B4-BE49-F238E27FC236}">
                <a16:creationId xmlns:a16="http://schemas.microsoft.com/office/drawing/2014/main" id="{4215018D-D7DF-4488-805F-8D5EDCFC1149}"/>
              </a:ext>
            </a:extLst>
          </p:cNvPr>
          <p:cNvGraphicFramePr>
            <a:graphicFrameLocks/>
          </p:cNvGraphicFramePr>
          <p:nvPr>
            <p:extLst/>
          </p:nvPr>
        </p:nvGraphicFramePr>
        <p:xfrm>
          <a:off x="1746250" y="3825874"/>
          <a:ext cx="16611606" cy="5943601"/>
        </p:xfrm>
        <a:graphic>
          <a:graphicData uri="http://schemas.openxmlformats.org/drawingml/2006/table">
            <a:tbl>
              <a:tblPr firstRow="1" bandRow="1">
                <a:tableStyleId>{5C22544A-7EE6-4342-B048-85BDC9FD1C3A}</a:tableStyleId>
              </a:tblPr>
              <a:tblGrid>
                <a:gridCol w="11643648">
                  <a:extLst>
                    <a:ext uri="{9D8B030D-6E8A-4147-A177-3AD203B41FA5}">
                      <a16:colId xmlns:a16="http://schemas.microsoft.com/office/drawing/2014/main" val="20000"/>
                    </a:ext>
                  </a:extLst>
                </a:gridCol>
                <a:gridCol w="4967958">
                  <a:extLst>
                    <a:ext uri="{9D8B030D-6E8A-4147-A177-3AD203B41FA5}">
                      <a16:colId xmlns:a16="http://schemas.microsoft.com/office/drawing/2014/main" val="20001"/>
                    </a:ext>
                  </a:extLst>
                </a:gridCol>
              </a:tblGrid>
              <a:tr h="1092904">
                <a:tc>
                  <a:txBody>
                    <a:bodyPr/>
                    <a:lstStyle/>
                    <a:p>
                      <a:pPr marL="0" marR="0">
                        <a:spcBef>
                          <a:spcPts val="0"/>
                        </a:spcBef>
                        <a:spcAft>
                          <a:spcPts val="0"/>
                        </a:spcAft>
                      </a:pPr>
                      <a:r>
                        <a:rPr lang="fr-FR" sz="3600" dirty="0">
                          <a:solidFill>
                            <a:schemeClr val="bg1"/>
                          </a:solidFill>
                          <a:latin typeface="+mn-lt"/>
                          <a:ea typeface="Times New Roman"/>
                          <a:cs typeface="GCNCLB+TimesNewRomanPS"/>
                        </a:rPr>
                        <a:t>Méthode</a:t>
                      </a:r>
                    </a:p>
                  </a:txBody>
                  <a:tcPr marL="137160" marR="137160" marT="0" marB="0" anchor="ctr">
                    <a:solidFill>
                      <a:schemeClr val="tx2"/>
                    </a:solidFill>
                  </a:tcPr>
                </a:tc>
                <a:tc>
                  <a:txBody>
                    <a:bodyPr/>
                    <a:lstStyle/>
                    <a:p>
                      <a:pPr marL="0" marR="0">
                        <a:spcBef>
                          <a:spcPts val="0"/>
                        </a:spcBef>
                        <a:spcAft>
                          <a:spcPts val="0"/>
                        </a:spcAft>
                      </a:pPr>
                      <a:r>
                        <a:rPr lang="fr-FR" sz="3600" dirty="0">
                          <a:solidFill>
                            <a:schemeClr val="bg1"/>
                          </a:solidFill>
                          <a:latin typeface="+mn-lt"/>
                          <a:ea typeface="Times New Roman"/>
                          <a:cs typeface="GCNCLB+TimesNewRomanPS"/>
                        </a:rPr>
                        <a:t>Fréquence de décès</a:t>
                      </a:r>
                    </a:p>
                  </a:txBody>
                  <a:tcPr marL="137160" marR="137160" marT="0" marB="0" anchor="ctr">
                    <a:solidFill>
                      <a:schemeClr val="tx2"/>
                    </a:solidFill>
                  </a:tcPr>
                </a:tc>
                <a:extLst>
                  <a:ext uri="{0D108BD9-81ED-4DB2-BD59-A6C34878D82A}">
                    <a16:rowId xmlns:a16="http://schemas.microsoft.com/office/drawing/2014/main" val="10000"/>
                  </a:ext>
                </a:extLst>
              </a:tr>
              <a:tr h="1616899">
                <a:tc>
                  <a:txBody>
                    <a:bodyPr/>
                    <a:lstStyle/>
                    <a:p>
                      <a:pPr marL="0" marR="0">
                        <a:spcBef>
                          <a:spcPts val="0"/>
                        </a:spcBef>
                        <a:spcAft>
                          <a:spcPts val="0"/>
                        </a:spcAft>
                      </a:pPr>
                      <a:r>
                        <a:rPr lang="fr-FR" sz="3600" dirty="0">
                          <a:solidFill>
                            <a:srgbClr val="000000"/>
                          </a:solidFill>
                          <a:latin typeface="+mn-lt"/>
                          <a:ea typeface="Times New Roman"/>
                          <a:cs typeface="GCNCLB+TimesNewRomanPS"/>
                        </a:rPr>
                        <a:t>Avortement du premier trimestre par aspiration intra-utérine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fr-FR" sz="3600" dirty="0">
                          <a:solidFill>
                            <a:srgbClr val="000000"/>
                          </a:solidFill>
                          <a:latin typeface="+mn-lt"/>
                          <a:ea typeface="Times New Roman"/>
                          <a:cs typeface="GCNCLB+TimesNewRomanPS"/>
                        </a:rPr>
                        <a:t>1/1 000 000     (0,0001%)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1"/>
                  </a:ext>
                </a:extLst>
              </a:tr>
              <a:tr h="1616899">
                <a:tc>
                  <a:txBody>
                    <a:bodyPr/>
                    <a:lstStyle/>
                    <a:p>
                      <a:pPr marL="0" marR="0">
                        <a:spcBef>
                          <a:spcPts val="0"/>
                        </a:spcBef>
                        <a:spcAft>
                          <a:spcPts val="0"/>
                        </a:spcAft>
                      </a:pPr>
                      <a:r>
                        <a:rPr lang="fr-FR" sz="3600" dirty="0">
                          <a:solidFill>
                            <a:srgbClr val="000000"/>
                          </a:solidFill>
                          <a:latin typeface="+mn-lt"/>
                          <a:ea typeface="Times New Roman"/>
                          <a:cs typeface="GCNCLB+TimesNewRomanPS"/>
                        </a:rPr>
                        <a:t>Avortement médicamenteux du premier trimestre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fr-FR" sz="3600" dirty="0">
                          <a:solidFill>
                            <a:srgbClr val="000000"/>
                          </a:solidFill>
                          <a:latin typeface="+mn-lt"/>
                          <a:ea typeface="Times New Roman"/>
                          <a:cs typeface="GCNCLB+TimesNewRomanPS"/>
                        </a:rPr>
                        <a:t>1/100 000        (0,001%)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2"/>
                  </a:ext>
                </a:extLst>
              </a:tr>
              <a:tr h="1616899">
                <a:tc>
                  <a:txBody>
                    <a:bodyPr/>
                    <a:lstStyle/>
                    <a:p>
                      <a:pPr marL="0" marR="0">
                        <a:spcBef>
                          <a:spcPts val="0"/>
                        </a:spcBef>
                        <a:spcAft>
                          <a:spcPts val="0"/>
                        </a:spcAft>
                      </a:pPr>
                      <a:r>
                        <a:rPr lang="fr-FR" sz="3600" dirty="0">
                          <a:solidFill>
                            <a:srgbClr val="000000"/>
                          </a:solidFill>
                          <a:latin typeface="+mn-lt"/>
                          <a:ea typeface="Times New Roman"/>
                          <a:cs typeface="GCNCLB+TimesNewRomanPS"/>
                        </a:rPr>
                        <a:t>D&amp;E du deuxième trimestre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fr-FR" sz="3600" dirty="0">
                          <a:solidFill>
                            <a:srgbClr val="000000"/>
                          </a:solidFill>
                          <a:latin typeface="+mn-lt"/>
                          <a:ea typeface="Times New Roman"/>
                          <a:cs typeface="GCNCLB+TimesNewRomanPS"/>
                        </a:rPr>
                        <a:t>3,3/100 000     (0,0033%)</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988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452E5-11A6-41E5-900E-532932333A22}"/>
              </a:ext>
            </a:extLst>
          </p:cNvPr>
          <p:cNvSpPr>
            <a:spLocks noGrp="1"/>
          </p:cNvSpPr>
          <p:nvPr>
            <p:ph sz="quarter" idx="10"/>
          </p:nvPr>
        </p:nvSpPr>
        <p:spPr>
          <a:xfrm>
            <a:off x="4108450" y="3929162"/>
            <a:ext cx="12039600" cy="5078313"/>
          </a:xfrm>
        </p:spPr>
        <p:txBody>
          <a:bodyPr/>
          <a:lstStyle/>
          <a:p>
            <a:pPr marL="914400" indent="-914400">
              <a:buAutoNum type="arabicPeriod"/>
            </a:pPr>
            <a:r>
              <a:rPr lang="fr-FR" sz="6000" dirty="0"/>
              <a:t>Aperçu et principes directeurs</a:t>
            </a:r>
          </a:p>
          <a:p>
            <a:pPr marL="914400" indent="-914400">
              <a:buAutoNum type="arabicPeriod"/>
            </a:pPr>
            <a:r>
              <a:rPr lang="fr-FR" sz="6000" dirty="0"/>
              <a:t>Méthodes d'évacuation utérine</a:t>
            </a:r>
          </a:p>
          <a:p>
            <a:pPr marL="914400" indent="-914400">
              <a:buAutoNum type="arabicPeriod"/>
            </a:pPr>
            <a:r>
              <a:rPr lang="fr-FR" sz="6000" dirty="0"/>
              <a:t>Services contraceptifs</a:t>
            </a:r>
          </a:p>
          <a:p>
            <a:pPr marL="914400" indent="-914400">
              <a:buAutoNum type="arabicPeriod"/>
            </a:pPr>
            <a:r>
              <a:rPr lang="fr-FR" sz="6000" dirty="0"/>
              <a:t>Instruments d'AMIU Ipas</a:t>
            </a:r>
          </a:p>
        </p:txBody>
      </p:sp>
      <p:sp>
        <p:nvSpPr>
          <p:cNvPr id="3" name="Title 2">
            <a:extLst>
              <a:ext uri="{FF2B5EF4-FFF2-40B4-BE49-F238E27FC236}">
                <a16:creationId xmlns:a16="http://schemas.microsoft.com/office/drawing/2014/main" id="{1DFE13E3-581A-4536-89CC-989C07136C09}"/>
              </a:ext>
            </a:extLst>
          </p:cNvPr>
          <p:cNvSpPr>
            <a:spLocks noGrp="1"/>
          </p:cNvSpPr>
          <p:nvPr>
            <p:ph type="ctrTitle"/>
          </p:nvPr>
        </p:nvSpPr>
        <p:spPr/>
        <p:txBody>
          <a:bodyPr/>
          <a:lstStyle/>
          <a:p>
            <a:r>
              <a:rPr lang="fr-FR" dirty="0"/>
              <a:t>4 MODULES</a:t>
            </a:r>
          </a:p>
        </p:txBody>
      </p:sp>
    </p:spTree>
    <p:extLst>
      <p:ext uri="{BB962C8B-B14F-4D97-AF65-F5344CB8AC3E}">
        <p14:creationId xmlns:p14="http://schemas.microsoft.com/office/powerpoint/2010/main" val="687349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E7F76-83BF-4F8B-A59E-EAC930997E36}"/>
              </a:ext>
            </a:extLst>
          </p:cNvPr>
          <p:cNvSpPr>
            <a:spLocks noGrp="1"/>
          </p:cNvSpPr>
          <p:nvPr>
            <p:ph sz="quarter" idx="10"/>
          </p:nvPr>
        </p:nvSpPr>
        <p:spPr>
          <a:xfrm>
            <a:off x="3041650" y="3700562"/>
            <a:ext cx="14630400" cy="6001643"/>
          </a:xfrm>
        </p:spPr>
        <p:txBody>
          <a:bodyPr/>
          <a:lstStyle/>
          <a:p>
            <a:r>
              <a:rPr lang="fr-FR" sz="6000" dirty="0"/>
              <a:t>L'avortement provoqué sécurisé NE PROVOQUE PAS :</a:t>
            </a:r>
          </a:p>
          <a:p>
            <a:pPr marL="685800" indent="-685800">
              <a:buFont typeface="Courier New" panose="02070309020205020404" pitchFamily="49" charset="0"/>
              <a:buChar char="o"/>
            </a:pPr>
            <a:r>
              <a:rPr lang="fr-FR" sz="6000" dirty="0"/>
              <a:t>la stérilité</a:t>
            </a:r>
          </a:p>
          <a:p>
            <a:pPr marL="685800" indent="-685800">
              <a:buFont typeface="Courier New" panose="02070309020205020404" pitchFamily="49" charset="0"/>
              <a:buChar char="o"/>
            </a:pPr>
            <a:r>
              <a:rPr lang="fr-FR" sz="6000" dirty="0"/>
              <a:t>le cancer du sein</a:t>
            </a:r>
          </a:p>
          <a:p>
            <a:pPr marL="685800" indent="-685800">
              <a:buFont typeface="Courier New" panose="02070309020205020404" pitchFamily="49" charset="0"/>
              <a:buChar char="o"/>
            </a:pPr>
            <a:r>
              <a:rPr lang="fr-FR" sz="6000" dirty="0"/>
              <a:t>des effets psychologiques graves</a:t>
            </a:r>
          </a:p>
        </p:txBody>
      </p:sp>
      <p:sp>
        <p:nvSpPr>
          <p:cNvPr id="3" name="Title 2">
            <a:extLst>
              <a:ext uri="{FF2B5EF4-FFF2-40B4-BE49-F238E27FC236}">
                <a16:creationId xmlns:a16="http://schemas.microsoft.com/office/drawing/2014/main" id="{A18E1FEB-24B8-4623-9498-DBD6A397180A}"/>
              </a:ext>
            </a:extLst>
          </p:cNvPr>
          <p:cNvSpPr>
            <a:spLocks noGrp="1"/>
          </p:cNvSpPr>
          <p:nvPr>
            <p:ph type="ctrTitle"/>
          </p:nvPr>
        </p:nvSpPr>
        <p:spPr/>
        <p:txBody>
          <a:bodyPr/>
          <a:lstStyle/>
          <a:p>
            <a:r>
              <a:rPr lang="fr-FR" dirty="0"/>
              <a:t>Sécurité à long terme</a:t>
            </a:r>
          </a:p>
        </p:txBody>
      </p:sp>
    </p:spTree>
    <p:extLst>
      <p:ext uri="{BB962C8B-B14F-4D97-AF65-F5344CB8AC3E}">
        <p14:creationId xmlns:p14="http://schemas.microsoft.com/office/powerpoint/2010/main" val="2051244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43A0F-1555-4AD7-86A4-170D045E000B}"/>
              </a:ext>
            </a:extLst>
          </p:cNvPr>
          <p:cNvSpPr>
            <a:spLocks noGrp="1"/>
          </p:cNvSpPr>
          <p:nvPr>
            <p:ph sz="quarter" idx="10"/>
          </p:nvPr>
        </p:nvSpPr>
        <p:spPr>
          <a:xfrm>
            <a:off x="1822450" y="3547179"/>
            <a:ext cx="16459200" cy="6801862"/>
          </a:xfrm>
        </p:spPr>
        <p:txBody>
          <a:bodyPr/>
          <a:lstStyle/>
          <a:p>
            <a:pPr>
              <a:spcAft>
                <a:spcPts val="1800"/>
              </a:spcAft>
            </a:pPr>
            <a:r>
              <a:rPr lang="fr-FR" sz="4400" dirty="0"/>
              <a:t>Après un avortement par AMIU ou mifépristone + misoprostol sans complication, aucune visite de suivi n'est nécessaire Cependant, les femmes doivent partir avec :</a:t>
            </a:r>
          </a:p>
          <a:p>
            <a:pPr marL="685800" indent="-685800">
              <a:spcAft>
                <a:spcPts val="600"/>
              </a:spcAft>
              <a:buFont typeface="Courier New" panose="02070309020205020404" pitchFamily="49" charset="0"/>
              <a:buChar char="o"/>
            </a:pPr>
            <a:r>
              <a:rPr lang="fr-FR" sz="4000" dirty="0"/>
              <a:t>Des informations adéquates sur les complications et les soins après leur avortement</a:t>
            </a:r>
          </a:p>
          <a:p>
            <a:pPr marL="685800" indent="-685800">
              <a:spcAft>
                <a:spcPts val="600"/>
              </a:spcAft>
              <a:buFont typeface="Courier New" panose="02070309020205020404" pitchFamily="49" charset="0"/>
              <a:buChar char="o"/>
            </a:pPr>
            <a:r>
              <a:rPr lang="fr-FR" sz="4000" dirty="0"/>
              <a:t>Des informations sur la contraception et une méthode contraceptive, si demandées</a:t>
            </a:r>
          </a:p>
          <a:p>
            <a:pPr marL="685800" indent="-685800">
              <a:spcBef>
                <a:spcPts val="600"/>
              </a:spcBef>
              <a:buFont typeface="Courier New" panose="02070309020205020404" pitchFamily="49" charset="0"/>
              <a:buChar char="o"/>
            </a:pPr>
            <a:r>
              <a:rPr lang="fr-FR" sz="4000" dirty="0"/>
              <a:t>La possibilité d'une visite de suivi, si nécessaire ou demandée. Un suivi est néanmoins recommandé pour l'avortement au misoprostol seul en raison de son efficacité moindre.</a:t>
            </a:r>
          </a:p>
        </p:txBody>
      </p:sp>
      <p:sp>
        <p:nvSpPr>
          <p:cNvPr id="3" name="Title 2">
            <a:extLst>
              <a:ext uri="{FF2B5EF4-FFF2-40B4-BE49-F238E27FC236}">
                <a16:creationId xmlns:a16="http://schemas.microsoft.com/office/drawing/2014/main" id="{4506D976-CDD5-4479-9DB4-66BD05F05107}"/>
              </a:ext>
            </a:extLst>
          </p:cNvPr>
          <p:cNvSpPr>
            <a:spLocks noGrp="1"/>
          </p:cNvSpPr>
          <p:nvPr>
            <p:ph type="ctrTitle"/>
          </p:nvPr>
        </p:nvSpPr>
        <p:spPr/>
        <p:txBody>
          <a:bodyPr/>
          <a:lstStyle/>
          <a:p>
            <a:r>
              <a:rPr lang="fr-FR" dirty="0"/>
              <a:t>Soins après un avortement</a:t>
            </a:r>
          </a:p>
        </p:txBody>
      </p:sp>
    </p:spTree>
    <p:extLst>
      <p:ext uri="{BB962C8B-B14F-4D97-AF65-F5344CB8AC3E}">
        <p14:creationId xmlns:p14="http://schemas.microsoft.com/office/powerpoint/2010/main" val="1225670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fr-FR" sz="7000" dirty="0"/>
              <a:t>MODULE 3 : Services contraceptifs</a:t>
            </a:r>
          </a:p>
        </p:txBody>
      </p:sp>
    </p:spTree>
    <p:extLst>
      <p:ext uri="{BB962C8B-B14F-4D97-AF65-F5344CB8AC3E}">
        <p14:creationId xmlns:p14="http://schemas.microsoft.com/office/powerpoint/2010/main" val="336654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2A8AB-5B91-4874-A74D-F22C10BE64ED}"/>
              </a:ext>
            </a:extLst>
          </p:cNvPr>
          <p:cNvSpPr>
            <a:spLocks noGrp="1"/>
          </p:cNvSpPr>
          <p:nvPr>
            <p:ph sz="quarter" idx="10"/>
          </p:nvPr>
        </p:nvSpPr>
        <p:spPr>
          <a:xfrm>
            <a:off x="2813050" y="5179616"/>
            <a:ext cx="14630400" cy="1846659"/>
          </a:xfrm>
        </p:spPr>
        <p:txBody>
          <a:bodyPr/>
          <a:lstStyle/>
          <a:p>
            <a:pPr algn="ctr"/>
            <a:r>
              <a:rPr lang="fr-FR" sz="6000" dirty="0"/>
              <a:t>Combien de temps après une évacuation utérine l'ovulation peut-elle se produire ?</a:t>
            </a:r>
            <a:br>
              <a:rPr lang="fr-FR" sz="6000" dirty="0"/>
            </a:br>
            <a:endParaRPr lang="fr-FR" sz="6000" dirty="0"/>
          </a:p>
        </p:txBody>
      </p:sp>
      <p:sp>
        <p:nvSpPr>
          <p:cNvPr id="3" name="Title 2">
            <a:extLst>
              <a:ext uri="{FF2B5EF4-FFF2-40B4-BE49-F238E27FC236}">
                <a16:creationId xmlns:a16="http://schemas.microsoft.com/office/drawing/2014/main" id="{920A4D6B-6C15-40A8-9F1F-C113215BBF53}"/>
              </a:ext>
            </a:extLst>
          </p:cNvPr>
          <p:cNvSpPr>
            <a:spLocks noGrp="1"/>
          </p:cNvSpPr>
          <p:nvPr>
            <p:ph type="ctrTitle"/>
          </p:nvPr>
        </p:nvSpPr>
        <p:spPr/>
        <p:txBody>
          <a:bodyPr/>
          <a:lstStyle/>
          <a:p>
            <a:r>
              <a:rPr lang="fr-FR" dirty="0"/>
              <a:t>Retour de la fécondité</a:t>
            </a:r>
          </a:p>
        </p:txBody>
      </p:sp>
    </p:spTree>
    <p:extLst>
      <p:ext uri="{BB962C8B-B14F-4D97-AF65-F5344CB8AC3E}">
        <p14:creationId xmlns:p14="http://schemas.microsoft.com/office/powerpoint/2010/main" val="167857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28817-8439-4A8E-932A-93CBDE5FB07A}"/>
              </a:ext>
            </a:extLst>
          </p:cNvPr>
          <p:cNvSpPr>
            <a:spLocks noGrp="1"/>
          </p:cNvSpPr>
          <p:nvPr>
            <p:ph sz="quarter" idx="10"/>
          </p:nvPr>
        </p:nvSpPr>
        <p:spPr>
          <a:xfrm>
            <a:off x="2736850" y="3555365"/>
            <a:ext cx="14630400" cy="5909310"/>
          </a:xfrm>
        </p:spPr>
        <p:txBody>
          <a:bodyPr/>
          <a:lstStyle/>
          <a:p>
            <a:pPr marL="685800" indent="-685800">
              <a:buFont typeface="Courier New" panose="02070309020205020404" pitchFamily="49" charset="0"/>
              <a:buChar char="o"/>
            </a:pPr>
            <a:r>
              <a:rPr lang="fr-FR" sz="5400" dirty="0"/>
              <a:t>Réaliser le counseling et fournir la méthode dans la même unité ou clinique, si possible</a:t>
            </a:r>
          </a:p>
          <a:p>
            <a:pPr marL="685800" indent="-685800">
              <a:buFont typeface="Courier New" panose="02070309020205020404" pitchFamily="49" charset="0"/>
              <a:buChar char="o"/>
            </a:pPr>
            <a:r>
              <a:rPr lang="fr-FR" sz="5400" dirty="0"/>
              <a:t>Avoir des méthodes de secours à disposition au cas où la méthode choisie ne serait pas disponible</a:t>
            </a:r>
          </a:p>
          <a:p>
            <a:pPr marL="685800" indent="-685800">
              <a:buFont typeface="Courier New" panose="02070309020205020404" pitchFamily="49" charset="0"/>
              <a:buChar char="o"/>
            </a:pPr>
            <a:r>
              <a:rPr lang="fr-FR" sz="5400" dirty="0"/>
              <a:t>Demander à différentes catégories de personnel de fournir des services contraceptifs</a:t>
            </a:r>
          </a:p>
        </p:txBody>
      </p:sp>
      <p:sp>
        <p:nvSpPr>
          <p:cNvPr id="3" name="Title 2">
            <a:extLst>
              <a:ext uri="{FF2B5EF4-FFF2-40B4-BE49-F238E27FC236}">
                <a16:creationId xmlns:a16="http://schemas.microsoft.com/office/drawing/2014/main" id="{AEC7CF33-B9E1-43FF-906D-345B30D8265F}"/>
              </a:ext>
            </a:extLst>
          </p:cNvPr>
          <p:cNvSpPr>
            <a:spLocks noGrp="1"/>
          </p:cNvSpPr>
          <p:nvPr>
            <p:ph type="ctrTitle"/>
          </p:nvPr>
        </p:nvSpPr>
        <p:spPr/>
        <p:txBody>
          <a:bodyPr/>
          <a:lstStyle/>
          <a:p>
            <a:r>
              <a:rPr lang="fr-FR" dirty="0"/>
              <a:t>Modèle de prestation de services préféré</a:t>
            </a:r>
          </a:p>
        </p:txBody>
      </p:sp>
    </p:spTree>
    <p:extLst>
      <p:ext uri="{BB962C8B-B14F-4D97-AF65-F5344CB8AC3E}">
        <p14:creationId xmlns:p14="http://schemas.microsoft.com/office/powerpoint/2010/main" val="816850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B1A76-47AA-432D-B276-D39B2AB5B0BD}"/>
              </a:ext>
            </a:extLst>
          </p:cNvPr>
          <p:cNvSpPr>
            <a:spLocks noGrp="1"/>
          </p:cNvSpPr>
          <p:nvPr>
            <p:ph sz="quarter" idx="10"/>
          </p:nvPr>
        </p:nvSpPr>
        <p:spPr>
          <a:xfrm>
            <a:off x="2889250" y="3571498"/>
            <a:ext cx="14630400" cy="5816977"/>
          </a:xfrm>
        </p:spPr>
        <p:txBody>
          <a:bodyPr/>
          <a:lstStyle/>
          <a:p>
            <a:r>
              <a:rPr lang="fr-FR" dirty="0"/>
              <a:t>Idéalement :</a:t>
            </a:r>
          </a:p>
          <a:p>
            <a:pPr marL="685800" indent="-685800">
              <a:buFont typeface="Courier New" panose="02070309020205020404" pitchFamily="49" charset="0"/>
              <a:buChar char="o"/>
            </a:pPr>
            <a:r>
              <a:rPr lang="fr-FR" dirty="0"/>
              <a:t>Avant ou juste après la procédure d'évacuation utérine</a:t>
            </a:r>
            <a:br>
              <a:rPr lang="fr-FR" dirty="0"/>
            </a:br>
            <a:endParaRPr lang="en-US" dirty="0"/>
          </a:p>
          <a:p>
            <a:r>
              <a:rPr lang="fr-FR" dirty="0"/>
              <a:t>Sinon :</a:t>
            </a:r>
          </a:p>
          <a:p>
            <a:pPr marL="685800" indent="-685800">
              <a:buFont typeface="Courier New" panose="02070309020205020404" pitchFamily="49" charset="0"/>
              <a:buChar char="o"/>
            </a:pPr>
            <a:r>
              <a:rPr lang="fr-FR" dirty="0"/>
              <a:t>Lors d'une visite de suivi, si prévue</a:t>
            </a:r>
          </a:p>
        </p:txBody>
      </p:sp>
      <p:sp>
        <p:nvSpPr>
          <p:cNvPr id="3" name="Title 2">
            <a:extLst>
              <a:ext uri="{FF2B5EF4-FFF2-40B4-BE49-F238E27FC236}">
                <a16:creationId xmlns:a16="http://schemas.microsoft.com/office/drawing/2014/main" id="{5E65656C-CA07-400C-BC73-CB5355491C39}"/>
              </a:ext>
            </a:extLst>
          </p:cNvPr>
          <p:cNvSpPr>
            <a:spLocks noGrp="1"/>
          </p:cNvSpPr>
          <p:nvPr>
            <p:ph type="ctrTitle"/>
          </p:nvPr>
        </p:nvSpPr>
        <p:spPr>
          <a:xfrm>
            <a:off x="1670050" y="182682"/>
            <a:ext cx="16840199" cy="2215991"/>
          </a:xfrm>
        </p:spPr>
        <p:txBody>
          <a:bodyPr/>
          <a:lstStyle/>
          <a:p>
            <a:r>
              <a:rPr lang="fr-FR" dirty="0"/>
              <a:t>Quand doit avoir lieu le counseling sur la contraception</a:t>
            </a:r>
          </a:p>
        </p:txBody>
      </p:sp>
    </p:spTree>
    <p:extLst>
      <p:ext uri="{BB962C8B-B14F-4D97-AF65-F5344CB8AC3E}">
        <p14:creationId xmlns:p14="http://schemas.microsoft.com/office/powerpoint/2010/main" val="1397263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229EE-F960-4741-BB87-8AD30CED659E}"/>
              </a:ext>
            </a:extLst>
          </p:cNvPr>
          <p:cNvSpPr>
            <a:spLocks noGrp="1"/>
          </p:cNvSpPr>
          <p:nvPr>
            <p:ph sz="quarter" idx="10"/>
          </p:nvPr>
        </p:nvSpPr>
        <p:spPr>
          <a:xfrm>
            <a:off x="2736850" y="3751699"/>
            <a:ext cx="14630400" cy="6093976"/>
          </a:xfrm>
        </p:spPr>
        <p:txBody>
          <a:bodyPr/>
          <a:lstStyle/>
          <a:p>
            <a:pPr marL="685800" indent="-685800">
              <a:buFont typeface="Courier New" panose="02070309020205020404" pitchFamily="49" charset="0"/>
              <a:buChar char="o"/>
            </a:pPr>
            <a:r>
              <a:rPr lang="fr-FR" dirty="0"/>
              <a:t>Une femme peut tomber à nouveau enceinte presque immédiatement après un avortement</a:t>
            </a:r>
          </a:p>
          <a:p>
            <a:pPr marL="685800" indent="-685800">
              <a:buFont typeface="Courier New" panose="02070309020205020404" pitchFamily="49" charset="0"/>
              <a:buChar char="o"/>
            </a:pPr>
            <a:r>
              <a:rPr lang="fr-FR" dirty="0"/>
              <a:t>En général, toutes les méthodes contraceptives peuvent être utilisées immédiatement après un avortement</a:t>
            </a:r>
          </a:p>
          <a:p>
            <a:pPr marL="685800" indent="-685800">
              <a:buFont typeface="Courier New" panose="02070309020205020404" pitchFamily="49" charset="0"/>
              <a:buChar char="o"/>
            </a:pPr>
            <a:r>
              <a:rPr lang="fr-FR" dirty="0"/>
              <a:t>S'assurez que les femmes savent où obtenir des services de contraception, y compris la contraception d’urgence</a:t>
            </a:r>
          </a:p>
        </p:txBody>
      </p:sp>
      <p:sp>
        <p:nvSpPr>
          <p:cNvPr id="3" name="Title 2">
            <a:extLst>
              <a:ext uri="{FF2B5EF4-FFF2-40B4-BE49-F238E27FC236}">
                <a16:creationId xmlns:a16="http://schemas.microsoft.com/office/drawing/2014/main" id="{39EC2B3F-CEC2-4B81-B501-27F7FDD0BB79}"/>
              </a:ext>
            </a:extLst>
          </p:cNvPr>
          <p:cNvSpPr>
            <a:spLocks noGrp="1"/>
          </p:cNvSpPr>
          <p:nvPr>
            <p:ph type="ctrTitle"/>
          </p:nvPr>
        </p:nvSpPr>
        <p:spPr>
          <a:xfrm>
            <a:off x="2736850" y="619284"/>
            <a:ext cx="14630400" cy="2215991"/>
          </a:xfrm>
        </p:spPr>
        <p:txBody>
          <a:bodyPr/>
          <a:lstStyle/>
          <a:p>
            <a:r>
              <a:rPr lang="fr-FR" dirty="0"/>
              <a:t>Messages clés sur la contraception après avortement</a:t>
            </a:r>
            <a:br>
              <a:rPr lang="fr-FR" dirty="0"/>
            </a:br>
            <a:endParaRPr lang="fr-FR" dirty="0"/>
          </a:p>
        </p:txBody>
      </p:sp>
    </p:spTree>
    <p:extLst>
      <p:ext uri="{BB962C8B-B14F-4D97-AF65-F5344CB8AC3E}">
        <p14:creationId xmlns:p14="http://schemas.microsoft.com/office/powerpoint/2010/main" val="96460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C374A7-775B-4987-B230-0DDBA0B94590}"/>
              </a:ext>
            </a:extLst>
          </p:cNvPr>
          <p:cNvSpPr>
            <a:spLocks noGrp="1"/>
          </p:cNvSpPr>
          <p:nvPr>
            <p:ph type="body" sz="quarter" idx="10"/>
          </p:nvPr>
        </p:nvSpPr>
        <p:spPr>
          <a:xfrm>
            <a:off x="2393950" y="690627"/>
            <a:ext cx="15316200" cy="9848850"/>
          </a:xfrm>
        </p:spPr>
        <p:txBody>
          <a:bodyPr/>
          <a:lstStyle/>
          <a:p>
            <a:pPr algn="l"/>
            <a:r>
              <a:rPr lang="fr-FR" sz="6000" dirty="0"/>
              <a:t>Si une femme se présente à l'hôpital avec un avortement incomplet, c'est que nous n'avons pas été à la hauteur une première fois pour l'aider à éviter une grossesse non désirée ou au mauvais moment. Si elle repart sans moyens d'empêcher une nouvelle grossesse non désirée,</a:t>
            </a:r>
            <a:r>
              <a:rPr lang="fr-FR" sz="6000" b="1" dirty="0"/>
              <a:t> nous ne sommes pas à la hauteur une deuxième fois</a:t>
            </a:r>
            <a:r>
              <a:rPr lang="fr-FR" sz="6000" dirty="0"/>
              <a:t>.</a:t>
            </a:r>
          </a:p>
          <a:p>
            <a:pPr algn="l"/>
            <a:endParaRPr lang="en-US" sz="6000" dirty="0"/>
          </a:p>
          <a:p>
            <a:pPr algn="r"/>
            <a:r>
              <a:rPr lang="fr-FR" sz="4000" i="1" dirty="0"/>
              <a:t>- Cynthia Steele Verme, Postabortion Care Consortium</a:t>
            </a:r>
          </a:p>
        </p:txBody>
      </p:sp>
    </p:spTree>
    <p:extLst>
      <p:ext uri="{BB962C8B-B14F-4D97-AF65-F5344CB8AC3E}">
        <p14:creationId xmlns:p14="http://schemas.microsoft.com/office/powerpoint/2010/main" val="1995186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7EF274-F10B-4B72-A66A-4C482F5F1C67}"/>
              </a:ext>
            </a:extLst>
          </p:cNvPr>
          <p:cNvSpPr>
            <a:spLocks noGrp="1"/>
          </p:cNvSpPr>
          <p:nvPr>
            <p:ph sz="quarter" idx="10"/>
          </p:nvPr>
        </p:nvSpPr>
        <p:spPr>
          <a:xfrm>
            <a:off x="3270250" y="3149064"/>
            <a:ext cx="14630400" cy="7971413"/>
          </a:xfrm>
        </p:spPr>
        <p:txBody>
          <a:bodyPr/>
          <a:lstStyle/>
          <a:p>
            <a:r>
              <a:rPr lang="fr-FR" sz="4000" dirty="0"/>
              <a:t>Ceci comprend :</a:t>
            </a:r>
          </a:p>
          <a:p>
            <a:pPr marL="685800" indent="-685800">
              <a:spcAft>
                <a:spcPts val="600"/>
              </a:spcAft>
              <a:buFont typeface="Courier New" panose="02070309020205020404" pitchFamily="49" charset="0"/>
              <a:buChar char="o"/>
            </a:pPr>
            <a:r>
              <a:rPr lang="fr-FR" sz="4000" dirty="0"/>
              <a:t>Choisir une méthode volontairement, sans contrainte ni pression</a:t>
            </a:r>
          </a:p>
          <a:p>
            <a:pPr marL="685800" indent="-685800">
              <a:spcAft>
                <a:spcPts val="600"/>
              </a:spcAft>
              <a:buFont typeface="Courier New" panose="02070309020205020404" pitchFamily="49" charset="0"/>
              <a:buChar char="o"/>
            </a:pPr>
            <a:r>
              <a:rPr lang="fr-FR" sz="4000" dirty="0"/>
              <a:t>Choisir parmi une large gamme de méthodes</a:t>
            </a:r>
          </a:p>
          <a:p>
            <a:pPr marL="685800" indent="-685800">
              <a:buFont typeface="Courier New" panose="02070309020205020404" pitchFamily="49" charset="0"/>
              <a:buChar char="o"/>
            </a:pPr>
            <a:r>
              <a:rPr lang="fr-FR" sz="4000" dirty="0"/>
              <a:t>Comprendre les avantages et les risques de chaque méthode</a:t>
            </a:r>
          </a:p>
          <a:p>
            <a:r>
              <a:rPr lang="fr-FR" sz="4000" dirty="0"/>
              <a:t>Le consentement éclairé est :</a:t>
            </a:r>
          </a:p>
          <a:p>
            <a:pPr marL="685800" indent="-685800">
              <a:spcAft>
                <a:spcPts val="600"/>
              </a:spcAft>
              <a:buFont typeface="Courier New" panose="02070309020205020404" pitchFamily="49" charset="0"/>
              <a:buChar char="o"/>
            </a:pPr>
            <a:r>
              <a:rPr lang="fr-FR" sz="4000" dirty="0"/>
              <a:t>Obtenu avant de fournir la méthode</a:t>
            </a:r>
          </a:p>
          <a:p>
            <a:pPr marL="685800" indent="-685800">
              <a:spcAft>
                <a:spcPts val="600"/>
              </a:spcAft>
              <a:buFont typeface="Courier New" panose="02070309020205020404" pitchFamily="49" charset="0"/>
              <a:buChar char="o"/>
            </a:pPr>
            <a:r>
              <a:rPr lang="fr-FR" sz="4000" dirty="0"/>
              <a:t>Particulièrement important pour les méthodes permanentes telles que la stérilisation</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5053B2B8-B6C9-4882-BC70-16026F702E0E}"/>
              </a:ext>
            </a:extLst>
          </p:cNvPr>
          <p:cNvSpPr>
            <a:spLocks noGrp="1"/>
          </p:cNvSpPr>
          <p:nvPr>
            <p:ph type="ctrTitle"/>
          </p:nvPr>
        </p:nvSpPr>
        <p:spPr/>
        <p:txBody>
          <a:bodyPr/>
          <a:lstStyle/>
          <a:p>
            <a:r>
              <a:rPr lang="fr-FR" dirty="0"/>
              <a:t>Choix éclairé</a:t>
            </a:r>
          </a:p>
        </p:txBody>
      </p:sp>
    </p:spTree>
    <p:extLst>
      <p:ext uri="{BB962C8B-B14F-4D97-AF65-F5344CB8AC3E}">
        <p14:creationId xmlns:p14="http://schemas.microsoft.com/office/powerpoint/2010/main" val="1709616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A804B-CA7A-4895-93DF-C14511B8A95A}"/>
              </a:ext>
            </a:extLst>
          </p:cNvPr>
          <p:cNvSpPr>
            <a:spLocks noGrp="1"/>
          </p:cNvSpPr>
          <p:nvPr>
            <p:ph type="ctrTitle"/>
          </p:nvPr>
        </p:nvSpPr>
        <p:spPr>
          <a:xfrm>
            <a:off x="1898650" y="182682"/>
            <a:ext cx="16306800" cy="2215991"/>
          </a:xfrm>
        </p:spPr>
        <p:txBody>
          <a:bodyPr/>
          <a:lstStyle/>
          <a:p>
            <a:r>
              <a:rPr lang="fr-FR" dirty="0"/>
              <a:t>Contraception après avortement médicamenteux</a:t>
            </a:r>
          </a:p>
        </p:txBody>
      </p:sp>
      <p:graphicFrame>
        <p:nvGraphicFramePr>
          <p:cNvPr id="4" name="Content Placeholder 4">
            <a:extLst>
              <a:ext uri="{FF2B5EF4-FFF2-40B4-BE49-F238E27FC236}">
                <a16:creationId xmlns:a16="http://schemas.microsoft.com/office/drawing/2014/main" id="{324052D3-B9EF-4857-BA31-2D4B25C07120}"/>
              </a:ext>
            </a:extLst>
          </p:cNvPr>
          <p:cNvGraphicFramePr>
            <a:graphicFrameLocks/>
          </p:cNvGraphicFramePr>
          <p:nvPr>
            <p:extLst/>
          </p:nvPr>
        </p:nvGraphicFramePr>
        <p:xfrm>
          <a:off x="1898650" y="3749675"/>
          <a:ext cx="16365676" cy="7130763"/>
        </p:xfrm>
        <a:graphic>
          <a:graphicData uri="http://schemas.openxmlformats.org/drawingml/2006/table">
            <a:tbl>
              <a:tblPr firstRow="1" bandRow="1">
                <a:tableStyleId>{5C22544A-7EE6-4342-B048-85BDC9FD1C3A}</a:tableStyleId>
              </a:tblPr>
              <a:tblGrid>
                <a:gridCol w="8182838">
                  <a:extLst>
                    <a:ext uri="{9D8B030D-6E8A-4147-A177-3AD203B41FA5}">
                      <a16:colId xmlns:a16="http://schemas.microsoft.com/office/drawing/2014/main" val="20000"/>
                    </a:ext>
                  </a:extLst>
                </a:gridCol>
                <a:gridCol w="8182838">
                  <a:extLst>
                    <a:ext uri="{9D8B030D-6E8A-4147-A177-3AD203B41FA5}">
                      <a16:colId xmlns:a16="http://schemas.microsoft.com/office/drawing/2014/main" val="20001"/>
                    </a:ext>
                  </a:extLst>
                </a:gridCol>
              </a:tblGrid>
              <a:tr h="913751">
                <a:tc>
                  <a:txBody>
                    <a:bodyPr/>
                    <a:lstStyle/>
                    <a:p>
                      <a:r>
                        <a:rPr lang="fr-FR" sz="4800" dirty="0"/>
                        <a:t>Méthode</a:t>
                      </a:r>
                    </a:p>
                  </a:txBody>
                  <a:tcPr marL="370544" marR="370544" marT="90921" marB="90921"/>
                </a:tc>
                <a:tc>
                  <a:txBody>
                    <a:bodyPr/>
                    <a:lstStyle/>
                    <a:p>
                      <a:r>
                        <a:rPr lang="fr-FR" sz="4800" dirty="0"/>
                        <a:t>Quand commencer</a:t>
                      </a:r>
                    </a:p>
                  </a:txBody>
                  <a:tcPr marL="370544" marR="370544" marT="90921" marB="90921"/>
                </a:tc>
                <a:extLst>
                  <a:ext uri="{0D108BD9-81ED-4DB2-BD59-A6C34878D82A}">
                    <a16:rowId xmlns:a16="http://schemas.microsoft.com/office/drawing/2014/main" val="10000"/>
                  </a:ext>
                </a:extLst>
              </a:tr>
              <a:tr h="2377570">
                <a:tc>
                  <a:txBody>
                    <a:bodyPr/>
                    <a:lstStyle/>
                    <a:p>
                      <a:pPr marL="285750" indent="-285750">
                        <a:buFont typeface="Arial" pitchFamily="34" charset="0"/>
                        <a:buChar char="•"/>
                      </a:pPr>
                      <a:r>
                        <a:rPr lang="fr-FR" sz="4800" dirty="0"/>
                        <a:t>Méthodes hormonales  : pilules, patch, anneau, injectables et implants</a:t>
                      </a:r>
                    </a:p>
                  </a:txBody>
                  <a:tcPr marL="370544" marR="370544" marT="90921" marB="90921"/>
                </a:tc>
                <a:tc>
                  <a:txBody>
                    <a:bodyPr/>
                    <a:lstStyle/>
                    <a:p>
                      <a:r>
                        <a:rPr lang="fr-FR" sz="4800" dirty="0"/>
                        <a:t>Avec le premier comprimé d'avortement médicamenteux</a:t>
                      </a:r>
                      <a:endParaRPr lang="en-US" sz="4800" dirty="0"/>
                    </a:p>
                  </a:txBody>
                  <a:tcPr marL="370544" marR="370544" marT="90921" marB="90921"/>
                </a:tc>
                <a:extLst>
                  <a:ext uri="{0D108BD9-81ED-4DB2-BD59-A6C34878D82A}">
                    <a16:rowId xmlns:a16="http://schemas.microsoft.com/office/drawing/2014/main" val="10001"/>
                  </a:ext>
                </a:extLst>
              </a:tr>
              <a:tr h="3109479">
                <a:tc>
                  <a:txBody>
                    <a:bodyPr/>
                    <a:lstStyle/>
                    <a:p>
                      <a:pPr marL="285750" indent="-285750">
                        <a:buFont typeface="Arial" pitchFamily="34" charset="0"/>
                        <a:buChar char="•"/>
                      </a:pPr>
                      <a:r>
                        <a:rPr lang="fr-FR" sz="4800" dirty="0"/>
                        <a:t>DIU</a:t>
                      </a:r>
                    </a:p>
                    <a:p>
                      <a:pPr marL="285750" indent="-285750">
                        <a:buFont typeface="Arial" pitchFamily="34" charset="0"/>
                        <a:buChar char="•"/>
                      </a:pPr>
                      <a:r>
                        <a:rPr lang="fr-FR" sz="4800" dirty="0"/>
                        <a:t>Stérilisation féminine</a:t>
                      </a:r>
                    </a:p>
                  </a:txBody>
                  <a:tcPr marL="370544" marR="370544" marT="90921" marB="909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4800" dirty="0"/>
                        <a:t>Quand il est raisonnable de penser qu'une femme n'est plus enceinte (sous 5 à 7 jours)</a:t>
                      </a:r>
                    </a:p>
                    <a:p>
                      <a:endParaRPr lang="en-US" sz="4800" dirty="0"/>
                    </a:p>
                  </a:txBody>
                  <a:tcPr marL="370544" marR="370544" marT="90921" marB="9092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9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fr-FR" sz="7000" dirty="0"/>
              <a:t>MODULE 1 : Aperçu et principes directeurs</a:t>
            </a:r>
          </a:p>
        </p:txBody>
      </p:sp>
    </p:spTree>
    <p:extLst>
      <p:ext uri="{BB962C8B-B14F-4D97-AF65-F5344CB8AC3E}">
        <p14:creationId xmlns:p14="http://schemas.microsoft.com/office/powerpoint/2010/main" val="2011505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E9F22-609E-4876-A16B-B16258C6786B}"/>
              </a:ext>
            </a:extLst>
          </p:cNvPr>
          <p:cNvSpPr>
            <a:spLocks noGrp="1"/>
          </p:cNvSpPr>
          <p:nvPr>
            <p:ph sz="quarter" idx="10"/>
          </p:nvPr>
        </p:nvSpPr>
        <p:spPr>
          <a:xfrm>
            <a:off x="3879850" y="8343745"/>
            <a:ext cx="12344400" cy="2123658"/>
          </a:xfrm>
        </p:spPr>
        <p:txBody>
          <a:bodyPr/>
          <a:lstStyle/>
          <a:p>
            <a:r>
              <a:rPr lang="fr-FR" sz="3600" b="1" dirty="0">
                <a:solidFill>
                  <a:schemeClr val="accent1"/>
                </a:solidFill>
              </a:rPr>
              <a:t>Aspiration intra-utérine avec complications : Infection</a:t>
            </a:r>
          </a:p>
          <a:p>
            <a:pPr marL="685800" indent="-685800">
              <a:buFont typeface="Courier New" panose="02070309020205020404" pitchFamily="49" charset="0"/>
              <a:buChar char="o"/>
            </a:pPr>
            <a:r>
              <a:rPr lang="fr-FR" sz="3600" dirty="0"/>
              <a:t>DIU et stérilisation adaptée si l'infection est résolue</a:t>
            </a:r>
          </a:p>
        </p:txBody>
      </p:sp>
      <p:sp>
        <p:nvSpPr>
          <p:cNvPr id="3" name="Title 2">
            <a:extLst>
              <a:ext uri="{FF2B5EF4-FFF2-40B4-BE49-F238E27FC236}">
                <a16:creationId xmlns:a16="http://schemas.microsoft.com/office/drawing/2014/main" id="{69D9CFBA-A27E-41EC-9683-5DF2CC34BCD4}"/>
              </a:ext>
            </a:extLst>
          </p:cNvPr>
          <p:cNvSpPr>
            <a:spLocks noGrp="1"/>
          </p:cNvSpPr>
          <p:nvPr>
            <p:ph type="ctrTitle"/>
          </p:nvPr>
        </p:nvSpPr>
        <p:spPr>
          <a:xfrm>
            <a:off x="1670050" y="182682"/>
            <a:ext cx="16764000" cy="2215991"/>
          </a:xfrm>
        </p:spPr>
        <p:txBody>
          <a:bodyPr/>
          <a:lstStyle/>
          <a:p>
            <a:r>
              <a:rPr lang="fr-FR" dirty="0"/>
              <a:t>Contraception après aspiration </a:t>
            </a:r>
            <a:br>
              <a:rPr lang="fr-FR" dirty="0"/>
            </a:br>
            <a:r>
              <a:rPr lang="fr-FR" dirty="0"/>
              <a:t>intra-utérine</a:t>
            </a:r>
          </a:p>
        </p:txBody>
      </p:sp>
      <p:graphicFrame>
        <p:nvGraphicFramePr>
          <p:cNvPr id="4" name="Content Placeholder 4">
            <a:extLst>
              <a:ext uri="{FF2B5EF4-FFF2-40B4-BE49-F238E27FC236}">
                <a16:creationId xmlns:a16="http://schemas.microsoft.com/office/drawing/2014/main" id="{0184467B-1A61-44AD-B027-4F8AF5EEBC54}"/>
              </a:ext>
            </a:extLst>
          </p:cNvPr>
          <p:cNvGraphicFramePr>
            <a:graphicFrameLocks/>
          </p:cNvGraphicFramePr>
          <p:nvPr>
            <p:extLst/>
          </p:nvPr>
        </p:nvGraphicFramePr>
        <p:xfrm>
          <a:off x="3879850" y="2987676"/>
          <a:ext cx="12344400" cy="4933711"/>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643133">
                <a:tc>
                  <a:txBody>
                    <a:bodyPr/>
                    <a:lstStyle/>
                    <a:p>
                      <a:r>
                        <a:rPr lang="fr-FR" sz="3600" dirty="0"/>
                        <a:t>Méthode</a:t>
                      </a:r>
                    </a:p>
                  </a:txBody>
                  <a:tcPr marL="279496" marR="279496" marT="68580" marB="68580"/>
                </a:tc>
                <a:tc>
                  <a:txBody>
                    <a:bodyPr/>
                    <a:lstStyle/>
                    <a:p>
                      <a:r>
                        <a:rPr lang="fr-FR" sz="3600" dirty="0"/>
                        <a:t>Quand commencer</a:t>
                      </a:r>
                    </a:p>
                  </a:txBody>
                  <a:tcPr marL="279496" marR="279496" marT="68580" marB="68580"/>
                </a:tc>
                <a:extLst>
                  <a:ext uri="{0D108BD9-81ED-4DB2-BD59-A6C34878D82A}">
                    <a16:rowId xmlns:a16="http://schemas.microsoft.com/office/drawing/2014/main" val="10000"/>
                  </a:ext>
                </a:extLst>
              </a:tr>
              <a:tr h="1916191">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3600" dirty="0"/>
                        <a:t>Méthodes hormonales  : pilule, patch, anneau, injectables et implants</a:t>
                      </a:r>
                    </a:p>
                  </a:txBody>
                  <a:tcPr marL="279496" marR="279496" marT="68580" marB="68580"/>
                </a:tc>
                <a:tc>
                  <a:txBody>
                    <a:bodyPr/>
                    <a:lstStyle/>
                    <a:p>
                      <a:pPr>
                        <a:buNone/>
                      </a:pPr>
                      <a:r>
                        <a:rPr lang="fr-FR" sz="3600" dirty="0"/>
                        <a:t>Immédiatement après une procédure sans complication</a:t>
                      </a:r>
                    </a:p>
                    <a:p>
                      <a:pPr>
                        <a:buNone/>
                      </a:pPr>
                      <a:endParaRPr lang="en-US" sz="3600" dirty="0"/>
                    </a:p>
                  </a:txBody>
                  <a:tcPr marL="279496" marR="279496" marT="68580" marB="68580"/>
                </a:tc>
                <a:extLst>
                  <a:ext uri="{0D108BD9-81ED-4DB2-BD59-A6C34878D82A}">
                    <a16:rowId xmlns:a16="http://schemas.microsoft.com/office/drawing/2014/main" val="10001"/>
                  </a:ext>
                </a:extLst>
              </a:tr>
              <a:tr h="2165075">
                <a:tc>
                  <a:txBody>
                    <a:bodyPr/>
                    <a:lstStyle/>
                    <a:p>
                      <a:pPr marL="285750" indent="-285750">
                        <a:buFont typeface="Arial" pitchFamily="34" charset="0"/>
                        <a:buChar char="•"/>
                      </a:pPr>
                      <a:r>
                        <a:rPr lang="fr-FR" sz="3600" dirty="0"/>
                        <a:t>DIU</a:t>
                      </a:r>
                    </a:p>
                    <a:p>
                      <a:pPr marL="285750" indent="-285750">
                        <a:buFont typeface="Arial" pitchFamily="34" charset="0"/>
                        <a:buChar char="•"/>
                      </a:pPr>
                      <a:r>
                        <a:rPr lang="fr-FR" sz="3600" dirty="0"/>
                        <a:t>Stérilisation féminine</a:t>
                      </a:r>
                    </a:p>
                  </a:txBody>
                  <a:tcPr marL="279496" marR="279496" marT="68580" marB="6858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600" dirty="0"/>
                        <a:t>Vérifier le produit de la conception et commencez la pose du DIU ou de l'implant sous-cutané</a:t>
                      </a:r>
                      <a:endParaRPr lang="en-US" sz="3600" dirty="0"/>
                    </a:p>
                  </a:txBody>
                  <a:tcPr marL="279496" marR="279496" marT="68580" marB="68580"/>
                </a:tc>
                <a:extLst>
                  <a:ext uri="{0D108BD9-81ED-4DB2-BD59-A6C34878D82A}">
                    <a16:rowId xmlns:a16="http://schemas.microsoft.com/office/drawing/2014/main" val="1474377126"/>
                  </a:ext>
                </a:extLst>
              </a:tr>
            </a:tbl>
          </a:graphicData>
        </a:graphic>
      </p:graphicFrame>
    </p:spTree>
    <p:extLst>
      <p:ext uri="{BB962C8B-B14F-4D97-AF65-F5344CB8AC3E}">
        <p14:creationId xmlns:p14="http://schemas.microsoft.com/office/powerpoint/2010/main" val="1436523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077218"/>
          </a:xfrm>
        </p:spPr>
        <p:txBody>
          <a:bodyPr/>
          <a:lstStyle/>
          <a:p>
            <a:r>
              <a:rPr lang="fr-FR" sz="7000" dirty="0"/>
              <a:t>MODULE 4 : Instruments d'AMIU Ipas</a:t>
            </a:r>
          </a:p>
        </p:txBody>
      </p:sp>
    </p:spTree>
    <p:extLst>
      <p:ext uri="{BB962C8B-B14F-4D97-AF65-F5344CB8AC3E}">
        <p14:creationId xmlns:p14="http://schemas.microsoft.com/office/powerpoint/2010/main" val="44430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E84F2-5587-4068-BE90-5307B7957246}"/>
              </a:ext>
            </a:extLst>
          </p:cNvPr>
          <p:cNvSpPr>
            <a:spLocks noGrp="1"/>
          </p:cNvSpPr>
          <p:nvPr>
            <p:ph sz="quarter" idx="10"/>
          </p:nvPr>
        </p:nvSpPr>
        <p:spPr>
          <a:xfrm>
            <a:off x="3270250" y="4226758"/>
            <a:ext cx="14630400" cy="4247317"/>
          </a:xfrm>
        </p:spPr>
        <p:txBody>
          <a:bodyPr/>
          <a:lstStyle/>
          <a:p>
            <a:pPr marL="685800" indent="-685800">
              <a:buFont typeface="Courier New" panose="02070309020205020404" pitchFamily="49" charset="0"/>
              <a:buChar char="o"/>
            </a:pPr>
            <a:r>
              <a:rPr lang="fr-FR" sz="5400" dirty="0"/>
              <a:t>Technologie adaptée et axée sur la femme</a:t>
            </a:r>
          </a:p>
          <a:p>
            <a:pPr marL="685800" indent="-685800">
              <a:buFont typeface="Courier New" panose="02070309020205020404" pitchFamily="49" charset="0"/>
              <a:buChar char="o"/>
            </a:pPr>
            <a:r>
              <a:rPr lang="fr-FR" sz="5400" dirty="0"/>
              <a:t>Sûr et efficace pour les soins liés à l'avortement</a:t>
            </a:r>
          </a:p>
          <a:p>
            <a:pPr marL="685800" indent="-685800">
              <a:buFont typeface="Courier New" panose="02070309020205020404" pitchFamily="49" charset="0"/>
              <a:buChar char="o"/>
            </a:pPr>
            <a:r>
              <a:rPr lang="fr-FR" sz="5400" dirty="0"/>
              <a:t>Peut être utilisé dans des installations de santé décentralisées</a:t>
            </a:r>
          </a:p>
        </p:txBody>
      </p:sp>
      <p:sp>
        <p:nvSpPr>
          <p:cNvPr id="3" name="Title 2">
            <a:extLst>
              <a:ext uri="{FF2B5EF4-FFF2-40B4-BE49-F238E27FC236}">
                <a16:creationId xmlns:a16="http://schemas.microsoft.com/office/drawing/2014/main" id="{BFE0074D-26CC-4354-8E7B-6A71C451AE42}"/>
              </a:ext>
            </a:extLst>
          </p:cNvPr>
          <p:cNvSpPr>
            <a:spLocks noGrp="1"/>
          </p:cNvSpPr>
          <p:nvPr>
            <p:ph type="ctrTitle"/>
          </p:nvPr>
        </p:nvSpPr>
        <p:spPr>
          <a:xfrm>
            <a:off x="2736850" y="182682"/>
            <a:ext cx="14630400" cy="2215991"/>
          </a:xfrm>
        </p:spPr>
        <p:txBody>
          <a:bodyPr/>
          <a:lstStyle/>
          <a:p>
            <a:r>
              <a:rPr lang="fr-FR" dirty="0"/>
              <a:t>Aspirateur Ipas MVA Plus® et canules Ipas EasyGrip®</a:t>
            </a:r>
          </a:p>
        </p:txBody>
      </p:sp>
    </p:spTree>
    <p:extLst>
      <p:ext uri="{BB962C8B-B14F-4D97-AF65-F5344CB8AC3E}">
        <p14:creationId xmlns:p14="http://schemas.microsoft.com/office/powerpoint/2010/main" val="558350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C1E1A12-EE4B-40A5-B2AC-EA8752F27AA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sharpenSoften amount="50000"/>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507847" y="-5147"/>
            <a:ext cx="15088405" cy="1129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38422B38-81E0-4C19-9EA2-75FEFB965F60}"/>
              </a:ext>
            </a:extLst>
          </p:cNvPr>
          <p:cNvSpPr>
            <a:spLocks noGrp="1"/>
          </p:cNvSpPr>
          <p:nvPr>
            <p:ph sz="quarter" idx="10"/>
          </p:nvPr>
        </p:nvSpPr>
        <p:spPr>
          <a:xfrm>
            <a:off x="4184650" y="2991425"/>
            <a:ext cx="11887200" cy="6555641"/>
          </a:xfrm>
        </p:spPr>
        <p:txBody>
          <a:bodyPr/>
          <a:lstStyle/>
          <a:p>
            <a:pPr marL="685800" indent="-685800">
              <a:buFont typeface="Courier New" panose="02070309020205020404" pitchFamily="49" charset="0"/>
              <a:buChar char="o"/>
            </a:pPr>
            <a:r>
              <a:rPr lang="fr-FR" dirty="0">
                <a:solidFill>
                  <a:schemeClr val="bg1"/>
                </a:solidFill>
              </a:rPr>
              <a:t>Voie de circulation des liquides transparente - les liquides ne peuvent pas se retrouver coincés</a:t>
            </a:r>
          </a:p>
          <a:p>
            <a:pPr marL="685800" indent="-685800">
              <a:buFont typeface="Courier New" panose="02070309020205020404" pitchFamily="49" charset="0"/>
              <a:buChar char="o"/>
            </a:pPr>
            <a:r>
              <a:rPr lang="fr-FR" dirty="0">
                <a:solidFill>
                  <a:schemeClr val="bg1"/>
                </a:solidFill>
              </a:rPr>
              <a:t>Toutes les surfaces sont atteignables pour un nettoyage direct</a:t>
            </a:r>
          </a:p>
          <a:p>
            <a:pPr marL="685800" indent="-685800">
              <a:buFont typeface="Courier New" panose="02070309020205020404" pitchFamily="49" charset="0"/>
              <a:buChar char="o"/>
            </a:pPr>
            <a:r>
              <a:rPr lang="fr-FR" dirty="0">
                <a:solidFill>
                  <a:schemeClr val="bg1"/>
                </a:solidFill>
              </a:rPr>
              <a:t>Résistants à la chaleur pour le nettoyage</a:t>
            </a:r>
          </a:p>
          <a:p>
            <a:pPr marL="685800" indent="-685800">
              <a:buFont typeface="Courier New" panose="02070309020205020404" pitchFamily="49" charset="0"/>
              <a:buChar char="o"/>
            </a:pPr>
            <a:r>
              <a:rPr lang="fr-FR" dirty="0">
                <a:solidFill>
                  <a:schemeClr val="bg1"/>
                </a:solidFill>
              </a:rPr>
              <a:t>« Plastiques lubrifiés » pour prévenir l'adhérence du dispositif</a:t>
            </a:r>
          </a:p>
        </p:txBody>
      </p:sp>
      <p:sp>
        <p:nvSpPr>
          <p:cNvPr id="3" name="Title 2">
            <a:extLst>
              <a:ext uri="{FF2B5EF4-FFF2-40B4-BE49-F238E27FC236}">
                <a16:creationId xmlns:a16="http://schemas.microsoft.com/office/drawing/2014/main" id="{EB03FFEE-B700-4D1C-B730-5F65ABF80A40}"/>
              </a:ext>
            </a:extLst>
          </p:cNvPr>
          <p:cNvSpPr>
            <a:spLocks noGrp="1"/>
          </p:cNvSpPr>
          <p:nvPr>
            <p:ph type="ctrTitle"/>
          </p:nvPr>
        </p:nvSpPr>
        <p:spPr/>
        <p:txBody>
          <a:bodyPr/>
          <a:lstStyle/>
          <a:p>
            <a:r>
              <a:rPr lang="fr-FR" dirty="0">
                <a:solidFill>
                  <a:schemeClr val="bg1"/>
                </a:solidFill>
              </a:rPr>
              <a:t>Caractéristiques de l'instrument</a:t>
            </a:r>
          </a:p>
        </p:txBody>
      </p:sp>
    </p:spTree>
    <p:extLst>
      <p:ext uri="{BB962C8B-B14F-4D97-AF65-F5344CB8AC3E}">
        <p14:creationId xmlns:p14="http://schemas.microsoft.com/office/powerpoint/2010/main" val="786985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3AEBD-FD7D-4658-84E7-26E2AB7F9E35}"/>
              </a:ext>
            </a:extLst>
          </p:cNvPr>
          <p:cNvSpPr>
            <a:spLocks noGrp="1"/>
          </p:cNvSpPr>
          <p:nvPr>
            <p:ph type="ctrTitle"/>
          </p:nvPr>
        </p:nvSpPr>
        <p:spPr/>
        <p:txBody>
          <a:bodyPr/>
          <a:lstStyle/>
          <a:p>
            <a:r>
              <a:rPr lang="fr-FR" dirty="0"/>
              <a:t>Pièces de l'AMIU démontées</a:t>
            </a:r>
          </a:p>
        </p:txBody>
      </p:sp>
      <p:pic>
        <p:nvPicPr>
          <p:cNvPr id="4" name="Content Placeholder 6">
            <a:extLst>
              <a:ext uri="{FF2B5EF4-FFF2-40B4-BE49-F238E27FC236}">
                <a16:creationId xmlns:a16="http://schemas.microsoft.com/office/drawing/2014/main" id="{B6EC4751-FBFE-4DEC-969C-FA028D741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050" y="2911475"/>
            <a:ext cx="11238831" cy="8001000"/>
          </a:xfrm>
          <a:prstGeom prst="rect">
            <a:avLst/>
          </a:prstGeom>
        </p:spPr>
      </p:pic>
    </p:spTree>
    <p:extLst>
      <p:ext uri="{BB962C8B-B14F-4D97-AF65-F5344CB8AC3E}">
        <p14:creationId xmlns:p14="http://schemas.microsoft.com/office/powerpoint/2010/main" val="893558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2F6B-5A96-4B19-A3AC-5DFB4682783F}"/>
              </a:ext>
            </a:extLst>
          </p:cNvPr>
          <p:cNvSpPr>
            <a:spLocks noGrp="1"/>
          </p:cNvSpPr>
          <p:nvPr>
            <p:ph type="ctrTitle"/>
          </p:nvPr>
        </p:nvSpPr>
        <p:spPr/>
        <p:txBody>
          <a:bodyPr/>
          <a:lstStyle/>
          <a:p>
            <a:r>
              <a:rPr lang="fr-FR" dirty="0"/>
              <a:t>DES QUESTIONS ?</a:t>
            </a:r>
          </a:p>
        </p:txBody>
      </p:sp>
    </p:spTree>
    <p:extLst>
      <p:ext uri="{BB962C8B-B14F-4D97-AF65-F5344CB8AC3E}">
        <p14:creationId xmlns:p14="http://schemas.microsoft.com/office/powerpoint/2010/main" val="186981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FE7F9-38A2-4DDC-B6F5-18565E5CDF51}"/>
              </a:ext>
            </a:extLst>
          </p:cNvPr>
          <p:cNvSpPr>
            <a:spLocks noGrp="1"/>
          </p:cNvSpPr>
          <p:nvPr>
            <p:ph type="body" sz="quarter" idx="10"/>
          </p:nvPr>
        </p:nvSpPr>
        <p:spPr/>
        <p:txBody>
          <a:bodyPr/>
          <a:lstStyle/>
          <a:p>
            <a:r>
              <a:rPr lang="fr-FR" dirty="0"/>
              <a:t>Merci !</a:t>
            </a:r>
          </a:p>
        </p:txBody>
      </p:sp>
    </p:spTree>
    <p:extLst>
      <p:ext uri="{BB962C8B-B14F-4D97-AF65-F5344CB8AC3E}">
        <p14:creationId xmlns:p14="http://schemas.microsoft.com/office/powerpoint/2010/main" val="990001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9CD14C-3C88-4198-823D-7A15CEAB98FB}"/>
              </a:ext>
            </a:extLst>
          </p:cNvPr>
          <p:cNvSpPr>
            <a:spLocks noGrp="1"/>
          </p:cNvSpPr>
          <p:nvPr>
            <p:ph sz="quarter" idx="10"/>
          </p:nvPr>
        </p:nvSpPr>
        <p:spPr>
          <a:xfrm>
            <a:off x="2889250" y="2910284"/>
            <a:ext cx="14630400" cy="8002191"/>
          </a:xfrm>
        </p:spPr>
        <p:txBody>
          <a:bodyPr/>
          <a:lstStyle/>
          <a:p>
            <a:r>
              <a:rPr lang="fr-FR" sz="3600" dirty="0"/>
              <a:t>Organisation mondiale de la Santé. (2012). </a:t>
            </a:r>
            <a:r>
              <a:rPr lang="fr-FR" sz="3600" i="1" dirty="0"/>
              <a:t>Avortement sécurisé : Directives techniques et stratégiques à l’intention des systèmes de santé  (2e ed.).</a:t>
            </a:r>
            <a:r>
              <a:rPr lang="fr-FR" sz="3600" dirty="0"/>
              <a:t> Genève : OMS. http://www.who.int/reproductivehealth/publications/unsafe_abortion/9789241548434/en/</a:t>
            </a:r>
            <a:endParaRPr lang="en-US" sz="3600" dirty="0"/>
          </a:p>
          <a:p>
            <a:r>
              <a:rPr lang="fr-FR" sz="3600" dirty="0"/>
              <a:t>Organisation mondiale de la Santé. (2014). </a:t>
            </a:r>
            <a:r>
              <a:rPr lang="fr-FR" sz="3600" i="1" dirty="0"/>
              <a:t>Clinical practice handbook for safe abortion.</a:t>
            </a:r>
            <a:r>
              <a:rPr lang="fr-FR" sz="3600" dirty="0"/>
              <a:t> Genève : OMS. http://www.who.int/reproductivehealth/publications/unsafe_abortion/clinical-practice-safe-abortion/en/ </a:t>
            </a:r>
          </a:p>
          <a:p>
            <a:r>
              <a:rPr lang="fr-FR" sz="3600" dirty="0"/>
              <a:t>Organisation mondiale de la Santé. (2015). Rôles des agents de santé dans la dispensation des soins liés à l’avortement sécurisé et de la contraception post-avortement. Genève : OMS </a:t>
            </a:r>
            <a:br>
              <a:rPr lang="fr-FR" sz="4000" dirty="0"/>
            </a:br>
            <a:r>
              <a:rPr lang="fr-FR" sz="2800" dirty="0">
                <a:hlinkClick r:id="rId3"/>
              </a:rPr>
              <a:t>http://srhr.org/safeabortion/ </a:t>
            </a:r>
          </a:p>
        </p:txBody>
      </p:sp>
      <p:sp>
        <p:nvSpPr>
          <p:cNvPr id="3" name="Title 2">
            <a:extLst>
              <a:ext uri="{FF2B5EF4-FFF2-40B4-BE49-F238E27FC236}">
                <a16:creationId xmlns:a16="http://schemas.microsoft.com/office/drawing/2014/main" id="{7CDA2BA8-0A96-4334-97CA-9DE8A04B3EEB}"/>
              </a:ext>
            </a:extLst>
          </p:cNvPr>
          <p:cNvSpPr>
            <a:spLocks noGrp="1"/>
          </p:cNvSpPr>
          <p:nvPr>
            <p:ph type="ctrTitle"/>
          </p:nvPr>
        </p:nvSpPr>
        <p:spPr>
          <a:xfrm>
            <a:off x="2127250" y="736679"/>
            <a:ext cx="16992600" cy="1107996"/>
          </a:xfrm>
        </p:spPr>
        <p:txBody>
          <a:bodyPr/>
          <a:lstStyle/>
          <a:p>
            <a:r>
              <a:rPr lang="fr-FR" dirty="0"/>
              <a:t>Ressources de consignes techniques</a:t>
            </a:r>
          </a:p>
        </p:txBody>
      </p:sp>
    </p:spTree>
    <p:extLst>
      <p:ext uri="{BB962C8B-B14F-4D97-AF65-F5344CB8AC3E}">
        <p14:creationId xmlns:p14="http://schemas.microsoft.com/office/powerpoint/2010/main" val="1935620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6067F-E6D7-4DE9-A9FD-514900B1E0C8}"/>
              </a:ext>
            </a:extLst>
          </p:cNvPr>
          <p:cNvSpPr>
            <a:spLocks noGrp="1"/>
          </p:cNvSpPr>
          <p:nvPr>
            <p:ph sz="quarter" idx="10"/>
          </p:nvPr>
        </p:nvSpPr>
        <p:spPr>
          <a:xfrm>
            <a:off x="1517650" y="3201154"/>
            <a:ext cx="16916400" cy="7711321"/>
          </a:xfrm>
        </p:spPr>
        <p:txBody>
          <a:bodyPr/>
          <a:lstStyle/>
          <a:p>
            <a:r>
              <a:rPr lang="fr-FR" sz="3600" dirty="0"/>
              <a:t>Groupe de travail interorganisations (Inter-Agency Working Group, IAWG) sur la santé reproductive en situation de crise.  (2018). </a:t>
            </a:r>
            <a:r>
              <a:rPr lang="fr-FR" sz="3600" i="1" dirty="0"/>
              <a:t>Inter-agency field manual on reproductive health in humanitarian settings</a:t>
            </a:r>
            <a:r>
              <a:rPr lang="fr-FR" sz="3600" dirty="0"/>
              <a:t>. IAWG. (</a:t>
            </a:r>
            <a:r>
              <a:rPr lang="fr-FR" sz="3600" i="1" dirty="0"/>
              <a:t>à paraître</a:t>
            </a:r>
            <a:r>
              <a:rPr lang="fr-FR" sz="3600" dirty="0"/>
              <a:t>) www.iawg.net </a:t>
            </a:r>
          </a:p>
          <a:p>
            <a:pPr>
              <a:buClr>
                <a:srgbClr val="00AFDB"/>
              </a:buClr>
            </a:pPr>
            <a:r>
              <a:rPr lang="fr-FR" sz="3600" dirty="0"/>
              <a:t>Ipas. (2018). </a:t>
            </a:r>
            <a:r>
              <a:rPr lang="fr-FR" sz="3600" i="1" dirty="0"/>
              <a:t>Transformation des attitudes face à l'avortement : Trousse à outils de clarification des valeurs destinée aux professionnels de l'humanitaire.</a:t>
            </a:r>
            <a:r>
              <a:rPr lang="fr-FR" sz="3600" dirty="0"/>
              <a:t> Chapel Hill, NC: Ipas. www.ipas.org/humanitarianVCAT</a:t>
            </a:r>
          </a:p>
          <a:p>
            <a:r>
              <a:rPr lang="fr-FR" sz="3600" dirty="0"/>
              <a:t>Ipas. (2018). </a:t>
            </a:r>
            <a:r>
              <a:rPr lang="fr-FR" sz="3600" i="1" dirty="0"/>
              <a:t>Clinical updates in reproductive health. </a:t>
            </a:r>
            <a:r>
              <a:rPr lang="fr-FR" sz="3600" dirty="0"/>
              <a:t>Castleman, L. &amp; Kapp, N. (Eds.). Chapel Hill, NC: Ipas. (</a:t>
            </a:r>
            <a:r>
              <a:rPr lang="fr-FR" sz="3600" i="1" dirty="0"/>
              <a:t>Mis à jour tous les ans</a:t>
            </a:r>
            <a:r>
              <a:rPr lang="fr-FR" sz="3600" dirty="0"/>
              <a:t>) www.ipas.org/clinicalupdates </a:t>
            </a:r>
          </a:p>
          <a:p>
            <a:r>
              <a:rPr lang="fr-FR" sz="3600" dirty="0"/>
              <a:t>Ipas. (2013 et 2014). </a:t>
            </a:r>
            <a:r>
              <a:rPr lang="fr-FR" sz="3600" i="1" dirty="0"/>
              <a:t>Woman-centered, comprehensive abortion care: Reference &amp; Trainer’s manuals </a:t>
            </a:r>
            <a:r>
              <a:rPr lang="fr-FR" sz="3600" dirty="0"/>
              <a:t>(2e éd.) Turner, K. L. et Huber, A. (Eds.). Chapel Hill, NC: Ipas. </a:t>
            </a:r>
            <a:r>
              <a:rPr lang="fr-FR" sz="2800" dirty="0">
                <a:solidFill>
                  <a:srgbClr val="000000"/>
                </a:solidFill>
                <a:hlinkClick r:id="rId3"/>
              </a:rPr>
              <a:t>http://www.ipas.org/en/News/2015/January/The--go-to--training-curriculum-for-abortion-care--Ipas-s-newly-revised-Woman-Centered--Co.aspx </a:t>
            </a:r>
          </a:p>
          <a:p>
            <a:endParaRPr lang="en-US" sz="2800" dirty="0"/>
          </a:p>
        </p:txBody>
      </p:sp>
      <p:sp>
        <p:nvSpPr>
          <p:cNvPr id="3" name="Title 2">
            <a:extLst>
              <a:ext uri="{FF2B5EF4-FFF2-40B4-BE49-F238E27FC236}">
                <a16:creationId xmlns:a16="http://schemas.microsoft.com/office/drawing/2014/main" id="{DE98F6D6-EBEB-40CD-AF14-EBE609C794F9}"/>
              </a:ext>
            </a:extLst>
          </p:cNvPr>
          <p:cNvSpPr>
            <a:spLocks noGrp="1"/>
          </p:cNvSpPr>
          <p:nvPr>
            <p:ph type="ctrTitle"/>
          </p:nvPr>
        </p:nvSpPr>
        <p:spPr>
          <a:xfrm>
            <a:off x="1212850" y="782846"/>
            <a:ext cx="17754600" cy="1015663"/>
          </a:xfrm>
        </p:spPr>
        <p:txBody>
          <a:bodyPr/>
          <a:lstStyle/>
          <a:p>
            <a:r>
              <a:rPr lang="fr-FR" sz="6600" dirty="0"/>
              <a:t>Ressources de consignes techniques (</a:t>
            </a:r>
            <a:r>
              <a:rPr lang="fr-FR" sz="6600" i="1" dirty="0"/>
              <a:t>suite</a:t>
            </a:r>
            <a:r>
              <a:rPr lang="fr-FR" sz="6600" dirty="0"/>
              <a:t>)</a:t>
            </a:r>
          </a:p>
        </p:txBody>
      </p:sp>
    </p:spTree>
    <p:extLst>
      <p:ext uri="{BB962C8B-B14F-4D97-AF65-F5344CB8AC3E}">
        <p14:creationId xmlns:p14="http://schemas.microsoft.com/office/powerpoint/2010/main" val="184338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001643"/>
          </a:xfrm>
        </p:spPr>
        <p:txBody>
          <a:bodyPr/>
          <a:lstStyle/>
          <a:p>
            <a:r>
              <a:rPr lang="fr-FR" b="1" dirty="0">
                <a:solidFill>
                  <a:schemeClr val="accent1"/>
                </a:solidFill>
              </a:rPr>
              <a:t>Santé publique</a:t>
            </a:r>
          </a:p>
          <a:p>
            <a:pPr marL="685800" indent="-685800">
              <a:buClr>
                <a:schemeClr val="accent2"/>
              </a:buClr>
              <a:buFont typeface="Courier New" panose="02070309020205020404" pitchFamily="49" charset="0"/>
              <a:buChar char="o"/>
            </a:pPr>
            <a:r>
              <a:rPr lang="fr-FR" sz="3400" dirty="0"/>
              <a:t>L'avortement non sécurisé est l'une des principales causes de mortalité maternelle dans les pays en voie de développement</a:t>
            </a:r>
          </a:p>
          <a:p>
            <a:pPr marL="685800" indent="-685800">
              <a:buClr>
                <a:schemeClr val="accent2"/>
              </a:buClr>
              <a:buFont typeface="Courier New" panose="02070309020205020404" pitchFamily="49" charset="0"/>
              <a:buChar char="o"/>
            </a:pPr>
            <a:r>
              <a:rPr lang="fr-FR" sz="3400" dirty="0"/>
              <a:t>Les décès et les handicaps qui en découlent sont tout à fait évitables</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831850" y="736679"/>
            <a:ext cx="18364200" cy="1107996"/>
          </a:xfrm>
        </p:spPr>
        <p:txBody>
          <a:bodyPr/>
          <a:lstStyle/>
          <a:p>
            <a:pPr algn="ctr"/>
            <a:r>
              <a:rPr lang="fr-FR" dirty="0"/>
              <a:t>Arguments pour prévenir l'avortement non sécurisé</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201972"/>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b="1" kern="0" dirty="0">
                <a:solidFill>
                  <a:schemeClr val="accent1"/>
                </a:solidFill>
              </a:rPr>
              <a:t>Droits de la personne</a:t>
            </a:r>
          </a:p>
          <a:p>
            <a:r>
              <a:rPr lang="fr-FR" sz="3400" dirty="0"/>
              <a:t>La criminalisation de l'avortement et la part importante d'avortements non sécurisés constituent une violation du droit des femmes à la santé. </a:t>
            </a:r>
          </a:p>
          <a:p>
            <a:pPr>
              <a:spcAft>
                <a:spcPts val="1200"/>
              </a:spcAft>
            </a:pPr>
            <a:r>
              <a:rPr lang="fr-FR" sz="3400" dirty="0"/>
              <a:t>En outre, c'est une violation du droit des femmes à :</a:t>
            </a:r>
          </a:p>
          <a:p>
            <a:pPr lvl="1">
              <a:spcAft>
                <a:spcPts val="600"/>
              </a:spcAft>
              <a:buFont typeface="Courier New" panose="02070309020205020404" pitchFamily="49" charset="0"/>
              <a:buChar char="o"/>
            </a:pPr>
            <a:r>
              <a:rPr lang="fr-FR" sz="3400" dirty="0"/>
              <a:t>la vie</a:t>
            </a:r>
          </a:p>
          <a:p>
            <a:pPr lvl="1">
              <a:spcAft>
                <a:spcPts val="600"/>
              </a:spcAft>
              <a:buFont typeface="Courier New" panose="02070309020205020404" pitchFamily="49" charset="0"/>
              <a:buChar char="o"/>
            </a:pPr>
            <a:r>
              <a:rPr lang="fr-FR" sz="3400" dirty="0"/>
              <a:t>l'égalité et la non-discrimination</a:t>
            </a:r>
          </a:p>
          <a:p>
            <a:pPr lvl="1">
              <a:spcAft>
                <a:spcPts val="600"/>
              </a:spcAft>
              <a:buFont typeface="Courier New" panose="02070309020205020404" pitchFamily="49" charset="0"/>
              <a:buChar char="o"/>
            </a:pPr>
            <a:r>
              <a:rPr lang="fr-FR" sz="3400" dirty="0"/>
              <a:t>disposer de soi-même et déterminer le nombre et l’espacement de ses enfants</a:t>
            </a:r>
          </a:p>
        </p:txBody>
      </p:sp>
    </p:spTree>
    <p:extLst>
      <p:ext uri="{BB962C8B-B14F-4D97-AF65-F5344CB8AC3E}">
        <p14:creationId xmlns:p14="http://schemas.microsoft.com/office/powerpoint/2010/main" val="169010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B0B7E-8235-4F8E-A3D7-0E7E09827D64}"/>
              </a:ext>
            </a:extLst>
          </p:cNvPr>
          <p:cNvSpPr>
            <a:spLocks noGrp="1"/>
          </p:cNvSpPr>
          <p:nvPr>
            <p:ph sz="quarter" idx="10"/>
          </p:nvPr>
        </p:nvSpPr>
        <p:spPr>
          <a:xfrm>
            <a:off x="2736850" y="3920232"/>
            <a:ext cx="14630400" cy="6001643"/>
          </a:xfrm>
        </p:spPr>
        <p:txBody>
          <a:bodyPr/>
          <a:lstStyle/>
          <a:p>
            <a:r>
              <a:rPr lang="fr-FR" sz="6000" dirty="0"/>
              <a:t>« Lorsqu'il est effectué par des prestataires compétents avec les techniques médicales et les médicaments adaptés et dans des conditions d'hygiène satisfaisantes, l'avortement provoqué est une procédure médicale très sûre. »</a:t>
            </a:r>
          </a:p>
          <a:p>
            <a:pPr algn="r"/>
            <a:r>
              <a:rPr lang="fr-FR" sz="6000" dirty="0"/>
              <a:t>- Organisation mondiale de la Santé</a:t>
            </a:r>
          </a:p>
        </p:txBody>
      </p:sp>
      <p:sp>
        <p:nvSpPr>
          <p:cNvPr id="4" name="Title 3">
            <a:extLst>
              <a:ext uri="{FF2B5EF4-FFF2-40B4-BE49-F238E27FC236}">
                <a16:creationId xmlns:a16="http://schemas.microsoft.com/office/drawing/2014/main" id="{9EC48494-857B-4251-8C10-0EDC6DC9B804}"/>
              </a:ext>
            </a:extLst>
          </p:cNvPr>
          <p:cNvSpPr>
            <a:spLocks noGrp="1"/>
          </p:cNvSpPr>
          <p:nvPr>
            <p:ph type="ctrTitle"/>
          </p:nvPr>
        </p:nvSpPr>
        <p:spPr>
          <a:xfrm>
            <a:off x="1593850" y="182682"/>
            <a:ext cx="16916400" cy="2215991"/>
          </a:xfrm>
        </p:spPr>
        <p:txBody>
          <a:bodyPr/>
          <a:lstStyle/>
          <a:p>
            <a:r>
              <a:rPr lang="fr-FR" dirty="0"/>
              <a:t>L'avortement est une procédure médicale sécurisée</a:t>
            </a:r>
          </a:p>
        </p:txBody>
      </p:sp>
    </p:spTree>
    <p:extLst>
      <p:ext uri="{BB962C8B-B14F-4D97-AF65-F5344CB8AC3E}">
        <p14:creationId xmlns:p14="http://schemas.microsoft.com/office/powerpoint/2010/main" val="108508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8BAC6-4378-4BBD-B8CC-4115AA1BD2C4}"/>
              </a:ext>
            </a:extLst>
          </p:cNvPr>
          <p:cNvSpPr>
            <a:spLocks noGrp="1"/>
          </p:cNvSpPr>
          <p:nvPr>
            <p:ph type="ctrTitle"/>
          </p:nvPr>
        </p:nvSpPr>
        <p:spPr>
          <a:xfrm>
            <a:off x="2127250" y="182682"/>
            <a:ext cx="15925800" cy="2215991"/>
          </a:xfrm>
        </p:spPr>
        <p:txBody>
          <a:bodyPr/>
          <a:lstStyle/>
          <a:p>
            <a:r>
              <a:rPr lang="fr-FR" dirty="0"/>
              <a:t>Soutien accru au partage des tâches dans les soins d'avortement</a:t>
            </a:r>
          </a:p>
        </p:txBody>
      </p:sp>
      <p:pic>
        <p:nvPicPr>
          <p:cNvPr id="4" name="Content Placeholder 3">
            <a:extLst>
              <a:ext uri="{FF2B5EF4-FFF2-40B4-BE49-F238E27FC236}">
                <a16:creationId xmlns:a16="http://schemas.microsoft.com/office/drawing/2014/main" id="{D0262D5F-9D58-45C8-82E3-891DE740C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50" y="2835275"/>
            <a:ext cx="5867400" cy="8189164"/>
          </a:xfrm>
          <a:prstGeom prst="rect">
            <a:avLst/>
          </a:prstGeom>
        </p:spPr>
      </p:pic>
      <p:pic>
        <p:nvPicPr>
          <p:cNvPr id="5" name="Picture 4">
            <a:extLst>
              <a:ext uri="{FF2B5EF4-FFF2-40B4-BE49-F238E27FC236}">
                <a16:creationId xmlns:a16="http://schemas.microsoft.com/office/drawing/2014/main" id="{6BDF8678-3FE2-4E73-8FF5-278C4F120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050" y="2846286"/>
            <a:ext cx="8458200" cy="8212678"/>
          </a:xfrm>
          <a:prstGeom prst="rect">
            <a:avLst/>
          </a:prstGeom>
        </p:spPr>
      </p:pic>
    </p:spTree>
    <p:extLst>
      <p:ext uri="{BB962C8B-B14F-4D97-AF65-F5344CB8AC3E}">
        <p14:creationId xmlns:p14="http://schemas.microsoft.com/office/powerpoint/2010/main" val="11054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1A489-7501-4C14-ACCD-07CB791A4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86" y="0"/>
            <a:ext cx="16579727" cy="11309350"/>
          </a:xfrm>
          <a:prstGeom prst="rect">
            <a:avLst/>
          </a:prstGeom>
        </p:spPr>
      </p:pic>
    </p:spTree>
    <p:extLst>
      <p:ext uri="{BB962C8B-B14F-4D97-AF65-F5344CB8AC3E}">
        <p14:creationId xmlns:p14="http://schemas.microsoft.com/office/powerpoint/2010/main" val="113260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B36A3-D397-47C5-AB9F-61D8EAC42BE0}"/>
              </a:ext>
            </a:extLst>
          </p:cNvPr>
          <p:cNvSpPr>
            <a:spLocks noGrp="1"/>
          </p:cNvSpPr>
          <p:nvPr>
            <p:ph sz="quarter" idx="10"/>
          </p:nvPr>
        </p:nvSpPr>
        <p:spPr>
          <a:xfrm>
            <a:off x="2736850" y="2987676"/>
            <a:ext cx="14630400" cy="8002191"/>
          </a:xfrm>
        </p:spPr>
        <p:txBody>
          <a:bodyPr/>
          <a:lstStyle/>
          <a:p>
            <a:pPr marL="685800" indent="-685800">
              <a:buFont typeface="Courier New" panose="02070309020205020404" pitchFamily="49" charset="0"/>
              <a:buChar char="o"/>
            </a:pPr>
            <a:r>
              <a:rPr lang="fr-FR" sz="4400" dirty="0"/>
              <a:t>Tiennent compte des besoins en matière de santé physique et émotionnelle des femmes et de leur situation individuelle, ainsi que de leur capacité à accéder à des soins</a:t>
            </a:r>
          </a:p>
          <a:p>
            <a:pPr marL="685800" indent="-685800">
              <a:spcAft>
                <a:spcPts val="600"/>
              </a:spcAft>
              <a:buFont typeface="Courier New" panose="02070309020205020404" pitchFamily="49" charset="0"/>
              <a:buChar char="o"/>
            </a:pPr>
            <a:r>
              <a:rPr lang="fr-FR" sz="4400" dirty="0"/>
              <a:t>Comprennent :</a:t>
            </a:r>
          </a:p>
          <a:p>
            <a:pPr marL="1371600" lvl="1">
              <a:spcAft>
                <a:spcPts val="600"/>
              </a:spcAft>
              <a:buFont typeface="Courier New" panose="02070309020205020404" pitchFamily="49" charset="0"/>
              <a:buChar char="o"/>
            </a:pPr>
            <a:r>
              <a:rPr lang="fr-FR" sz="3000" dirty="0"/>
              <a:t>L'avortement provoqué</a:t>
            </a:r>
          </a:p>
          <a:p>
            <a:pPr marL="1371600" lvl="1">
              <a:spcAft>
                <a:spcPts val="600"/>
              </a:spcAft>
              <a:buFont typeface="Courier New" panose="02070309020205020404" pitchFamily="49" charset="0"/>
              <a:buChar char="o"/>
            </a:pPr>
            <a:r>
              <a:rPr lang="fr-FR" sz="3000" dirty="0"/>
              <a:t>Le traitement de l'avortement incomplet, non sécurisé ou de la grossesse arrêtée</a:t>
            </a:r>
          </a:p>
          <a:p>
            <a:pPr marL="1371600" lvl="1">
              <a:spcAft>
                <a:spcPts val="600"/>
              </a:spcAft>
              <a:buFont typeface="Courier New" panose="02070309020205020404" pitchFamily="49" charset="0"/>
              <a:buChar char="o"/>
            </a:pPr>
            <a:r>
              <a:rPr lang="fr-FR" sz="3000" dirty="0"/>
              <a:t>Un counseling plein d'empathie</a:t>
            </a:r>
          </a:p>
          <a:p>
            <a:pPr marL="1371600" lvl="1">
              <a:spcAft>
                <a:spcPts val="600"/>
              </a:spcAft>
              <a:buFont typeface="Courier New" panose="02070309020205020404" pitchFamily="49" charset="0"/>
              <a:buChar char="o"/>
            </a:pPr>
            <a:r>
              <a:rPr lang="fr-FR" sz="3000" dirty="0"/>
              <a:t>Des services contraceptifs</a:t>
            </a:r>
          </a:p>
          <a:p>
            <a:pPr marL="1371600" lvl="1">
              <a:spcAft>
                <a:spcPts val="600"/>
              </a:spcAft>
              <a:buFont typeface="Courier New" panose="02070309020205020404" pitchFamily="49" charset="0"/>
              <a:buChar char="o"/>
            </a:pPr>
            <a:r>
              <a:rPr lang="fr-FR" sz="3000" dirty="0"/>
              <a:t>Des services de santé sexuelle et reproductive connexes sur place ou par une orientation vers un établissement adéquat</a:t>
            </a:r>
          </a:p>
          <a:p>
            <a:pPr marL="1371600" lvl="1">
              <a:spcAft>
                <a:spcPts val="600"/>
              </a:spcAft>
              <a:buFont typeface="Courier New" panose="02070309020205020404" pitchFamily="49" charset="0"/>
              <a:buChar char="o"/>
            </a:pPr>
            <a:r>
              <a:rPr lang="fr-FR" sz="3000" dirty="0"/>
              <a:t>Partenariats avec des prestataires de services au sein de la communauté</a:t>
            </a:r>
          </a:p>
        </p:txBody>
      </p:sp>
      <p:sp>
        <p:nvSpPr>
          <p:cNvPr id="3" name="Title 2">
            <a:extLst>
              <a:ext uri="{FF2B5EF4-FFF2-40B4-BE49-F238E27FC236}">
                <a16:creationId xmlns:a16="http://schemas.microsoft.com/office/drawing/2014/main" id="{CEAF7003-512A-4FA5-91B0-37F0CDEAB919}"/>
              </a:ext>
            </a:extLst>
          </p:cNvPr>
          <p:cNvSpPr>
            <a:spLocks noGrp="1"/>
          </p:cNvSpPr>
          <p:nvPr>
            <p:ph type="ctrTitle"/>
          </p:nvPr>
        </p:nvSpPr>
        <p:spPr>
          <a:xfrm>
            <a:off x="2736850" y="182682"/>
            <a:ext cx="14630400" cy="2215991"/>
          </a:xfrm>
        </p:spPr>
        <p:txBody>
          <a:bodyPr/>
          <a:lstStyle/>
          <a:p>
            <a:r>
              <a:rPr lang="fr-FR" dirty="0"/>
              <a:t>Soins complets d'avortement axés sur la femme</a:t>
            </a:r>
          </a:p>
        </p:txBody>
      </p:sp>
    </p:spTree>
    <p:extLst>
      <p:ext uri="{BB962C8B-B14F-4D97-AF65-F5344CB8AC3E}">
        <p14:creationId xmlns:p14="http://schemas.microsoft.com/office/powerpoint/2010/main" val="69071530"/>
      </p:ext>
    </p:extLst>
  </p:cSld>
  <p:clrMapOvr>
    <a:masterClrMapping/>
  </p:clrMapOvr>
</p:sld>
</file>

<file path=ppt/theme/theme1.xml><?xml version="1.0" encoding="utf-8"?>
<a:theme xmlns:a="http://schemas.openxmlformats.org/drawingml/2006/main" name="Office Theme">
  <a:themeElements>
    <a:clrScheme name="Ipas Color Palette">
      <a:dk1>
        <a:srgbClr val="414041"/>
      </a:dk1>
      <a:lt1>
        <a:srgbClr val="FFFFFF"/>
      </a:lt1>
      <a:dk2>
        <a:srgbClr val="00718F"/>
      </a:dk2>
      <a:lt2>
        <a:srgbClr val="EEECE1"/>
      </a:lt2>
      <a:accent1>
        <a:srgbClr val="00AFDB"/>
      </a:accent1>
      <a:accent2>
        <a:srgbClr val="F37B20"/>
      </a:accent2>
      <a:accent3>
        <a:srgbClr val="73C167"/>
      </a:accent3>
      <a:accent4>
        <a:srgbClr val="0069AA"/>
      </a:accent4>
      <a:accent5>
        <a:srgbClr val="22BCB9"/>
      </a:accent5>
      <a:accent6>
        <a:srgbClr val="EC098D"/>
      </a:accent6>
      <a:hlink>
        <a:srgbClr val="F37B20"/>
      </a:hlink>
      <a:folHlink>
        <a:srgbClr val="BCB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de6fdafe33148da80a41f54f38c75b6 xmlns="f90cb79b-c111-4c9f-819f-53dcbbc9b886">
      <Terms xmlns="http://schemas.microsoft.com/office/infopath/2007/PartnerControls"/>
    </ode6fdafe33148da80a41f54f38c75b6>
    <TaxCatchAll xmlns="02b24a34-9e38-4e17-9560-6771ab36bb8c"/>
    <Tags xmlns="f90cb79b-c111-4c9f-819f-53dcbbc9b886" xsi:nil="true"/>
    <Color xmlns="f90cb79b-c111-4c9f-819f-53dcbbc9b886">true</Color>
    <Description0 xmlns="f90cb79b-c111-4c9f-819f-53dcbbc9b886" xsi:nil="true"/>
    <Orientation xmlns="f90cb79b-c111-4c9f-819f-53dcbbc9b886" xsi:nil="true"/>
    <Expiration_x0020_Date0 xmlns="f90cb79b-c111-4c9f-819f-53dcbbc9b886" xsi:nil="true"/>
    <Image_x0020_Source xmlns="f90cb79b-c111-4c9f-819f-53dcbbc9b886">Ipas</Image_x0020_Source>
    <Year_x0020_Acquired xmlns="f90cb79b-c111-4c9f-819f-53dcbbc9b886" xsi:nil="true"/>
    <Citation xmlns="f90cb79b-c111-4c9f-819f-53dcbbc9b886" xsi:nil="true"/>
    <Image_x0020_Use xmlns="f90cb79b-c111-4c9f-819f-53dcbbc9b886"/>
    <Image_x0020_Type xmlns="f90cb79b-c111-4c9f-819f-53dcbbc9b886" xsi:nil="true"/>
    <fb4143bc8e474732a022a8b6b14ff2fc xmlns="f90cb79b-c111-4c9f-819f-53dcbbc9b886">
      <Terms xmlns="http://schemas.microsoft.com/office/infopath/2007/PartnerControls"/>
    </fb4143bc8e474732a022a8b6b14ff2fc>
    <Date_x0020_Picture_x0020_Taken xmlns="f90cb79b-c111-4c9f-819f-53dcbbc9b8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BFABEB65A7CD4189DF62FAE4CBBAC7" ma:contentTypeVersion="27" ma:contentTypeDescription="Create a new document." ma:contentTypeScope="" ma:versionID="105023c83c520e4fe31d9cc862cf7d28">
  <xsd:schema xmlns:xsd="http://www.w3.org/2001/XMLSchema" xmlns:xs="http://www.w3.org/2001/XMLSchema" xmlns:p="http://schemas.microsoft.com/office/2006/metadata/properties" xmlns:ns2="f90cb79b-c111-4c9f-819f-53dcbbc9b886" xmlns:ns3="02b24a34-9e38-4e17-9560-6771ab36bb8c" xmlns:ns4="c99d05fb-4e8f-4b87-8e2d-ae28f7e395a8" targetNamespace="http://schemas.microsoft.com/office/2006/metadata/properties" ma:root="true" ma:fieldsID="911441aa21a6ee75e21872736f1180a0" ns2:_="" ns3:_="" ns4:_="">
    <xsd:import namespace="f90cb79b-c111-4c9f-819f-53dcbbc9b886"/>
    <xsd:import namespace="02b24a34-9e38-4e17-9560-6771ab36bb8c"/>
    <xsd:import namespace="c99d05fb-4e8f-4b87-8e2d-ae28f7e395a8"/>
    <xsd:element name="properties">
      <xsd:complexType>
        <xsd:sequence>
          <xsd:element name="documentManagement">
            <xsd:complexType>
              <xsd:all>
                <xsd:element ref="ns2:Image_x0020_Use" minOccurs="0"/>
                <xsd:element ref="ns2:Image_x0020_Type" minOccurs="0"/>
                <xsd:element ref="ns2:Image_x0020_Source" minOccurs="0"/>
                <xsd:element ref="ns2:Year_x0020_Acquired" minOccurs="0"/>
                <xsd:element ref="ns2:Citation" minOccurs="0"/>
                <xsd:element ref="ns2:ode6fdafe33148da80a41f54f38c75b6" minOccurs="0"/>
                <xsd:element ref="ns2:Tags" minOccurs="0"/>
                <xsd:element ref="ns2:Description0" minOccurs="0"/>
                <xsd:element ref="ns2:Date_x0020_Picture_x0020_Taken" minOccurs="0"/>
                <xsd:element ref="ns2:Color" minOccurs="0"/>
                <xsd:element ref="ns2:Orientation" minOccurs="0"/>
                <xsd:element ref="ns2:Expiration_x0020_Date0" minOccurs="0"/>
                <xsd:element ref="ns2:fb4143bc8e474732a022a8b6b14ff2fc" minOccurs="0"/>
                <xsd:element ref="ns3:TaxCatchAll" minOccurs="0"/>
                <xsd:element ref="ns4:SharedWithUsers"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cb79b-c111-4c9f-819f-53dcbbc9b886" elementFormDefault="qualified">
    <xsd:import namespace="http://schemas.microsoft.com/office/2006/documentManagement/types"/>
    <xsd:import namespace="http://schemas.microsoft.com/office/infopath/2007/PartnerControls"/>
    <xsd:element name="Image_x0020_Use" ma:index="4" nillable="true" ma:displayName="Image Use" ma:internalName="Image_x0020_Use" ma:readOnly="false">
      <xsd:complexType>
        <xsd:complexContent>
          <xsd:extension base="dms:MultiChoice">
            <xsd:sequence>
              <xsd:element name="Value" maxOccurs="unbounded" minOccurs="0" nillable="true">
                <xsd:simpleType>
                  <xsd:restriction base="dms:Choice">
                    <xsd:enumeration value="For printing"/>
                    <xsd:enumeration value="For web or screen"/>
                  </xsd:restriction>
                </xsd:simpleType>
              </xsd:element>
            </xsd:sequence>
          </xsd:extension>
        </xsd:complexContent>
      </xsd:complexType>
    </xsd:element>
    <xsd:element name="Image_x0020_Type" ma:index="5" nillable="true" ma:displayName="Image Type" ma:format="Dropdown" ma:internalName="Image_x0020_Type" ma:readOnly="false">
      <xsd:simpleType>
        <xsd:restriction base="dms:Choice">
          <xsd:enumeration value="Photo"/>
          <xsd:enumeration value="Illustration/Graphic"/>
        </xsd:restriction>
      </xsd:simpleType>
    </xsd:element>
    <xsd:element name="Image_x0020_Source" ma:index="6" nillable="true" ma:displayName="Image Source" ma:default="Ipas" ma:format="Dropdown" ma:internalName="Image_x0020_Source" ma:readOnly="false">
      <xsd:simpleType>
        <xsd:union memberTypes="dms:Text">
          <xsd:simpleType>
            <xsd:restriction base="dms:Choice">
              <xsd:enumeration value="David and Lucile Packard Foundation"/>
              <xsd:enumeration value="Ipas"/>
              <xsd:enumeration value="Panos"/>
              <xsd:enumeration value="Richard Lord"/>
              <xsd:enumeration value="UNFPA"/>
              <xsd:enumeration value="UN/DPI"/>
              <xsd:enumeration value="Kwikpoint"/>
              <xsd:enumeration value="Stephen C. Edgerton"/>
            </xsd:restriction>
          </xsd:simpleType>
        </xsd:union>
      </xsd:simpleType>
    </xsd:element>
    <xsd:element name="Year_x0020_Acquired" ma:index="7" nillable="true" ma:displayName="Year Acquired" ma:internalName="Year_x0020_Acquired" ma:readOnly="false">
      <xsd:simpleType>
        <xsd:restriction base="dms:Text">
          <xsd:maxLength value="255"/>
        </xsd:restriction>
      </xsd:simpleType>
    </xsd:element>
    <xsd:element name="Citation" ma:index="8" nillable="true" ma:displayName="Citation" ma:internalName="Citation" ma:readOnly="false">
      <xsd:simpleType>
        <xsd:restriction base="dms:Note">
          <xsd:maxLength value="255"/>
        </xsd:restriction>
      </xsd:simpleType>
    </xsd:element>
    <xsd:element name="ode6fdafe33148da80a41f54f38c75b6" ma:index="11" nillable="true" ma:taxonomy="true" ma:internalName="ode6fdafe33148da80a41f54f38c75b6" ma:taxonomyFieldName="Region" ma:displayName="Region" ma:readOnly="false" ma:fieldId="{8de6fdaf-e331-48da-80a4-1f54f38c75b6}" ma:sspId="2ada535f-24d9-4300-95d3-734107741fc0" ma:termSetId="e13701c3-baf5-4493-a5dc-812d696f5adf" ma:anchorId="00000000-0000-0000-0000-000000000000" ma:open="false" ma:isKeyword="false">
      <xsd:complexType>
        <xsd:sequence>
          <xsd:element ref="pc:Terms" minOccurs="0" maxOccurs="1"/>
        </xsd:sequence>
      </xsd:complexType>
    </xsd:element>
    <xsd:element name="Tags" ma:index="12" nillable="true" ma:displayName="Tags" ma:description="Please use , as the delimiter between keyword tags." ma:internalName="Tags" ma:readOnly="false">
      <xsd:simpleType>
        <xsd:restriction base="dms:Text">
          <xsd:maxLength value="255"/>
        </xsd:restriction>
      </xsd:simpleType>
    </xsd:element>
    <xsd:element name="Description0" ma:index="13" nillable="true" ma:displayName="Description" ma:internalName="Description0" ma:readOnly="false">
      <xsd:simpleType>
        <xsd:restriction base="dms:Note">
          <xsd:maxLength value="255"/>
        </xsd:restriction>
      </xsd:simpleType>
    </xsd:element>
    <xsd:element name="Date_x0020_Picture_x0020_Taken" ma:index="14" nillable="true" ma:displayName="Date Picture Taken" ma:format="DateOnly" ma:internalName="Date_x0020_Picture_x0020_Taken" ma:readOnly="false">
      <xsd:simpleType>
        <xsd:restriction base="dms:DateTime"/>
      </xsd:simpleType>
    </xsd:element>
    <xsd:element name="Color" ma:index="15" nillable="true" ma:displayName="Color" ma:default="1" ma:description="Select &quot;yes&quot; if image is in color. Leave blank for black &amp; white." ma:internalName="Color" ma:readOnly="false">
      <xsd:simpleType>
        <xsd:restriction base="dms:Boolean"/>
      </xsd:simpleType>
    </xsd:element>
    <xsd:element name="Orientation" ma:index="16" nillable="true" ma:displayName="Orientation" ma:format="Dropdown" ma:internalName="Orientation" ma:readOnly="false">
      <xsd:simpleType>
        <xsd:restriction base="dms:Choice">
          <xsd:enumeration value="Landscape"/>
          <xsd:enumeration value="Portrait"/>
        </xsd:restriction>
      </xsd:simpleType>
    </xsd:element>
    <xsd:element name="Expiration_x0020_Date0" ma:index="17" nillable="true" ma:displayName="Expiration Date" ma:internalName="Expiration_x0020_Date0" ma:readOnly="false">
      <xsd:simpleType>
        <xsd:restriction base="dms:Note">
          <xsd:maxLength value="255"/>
        </xsd:restriction>
      </xsd:simpleType>
    </xsd:element>
    <xsd:element name="fb4143bc8e474732a022a8b6b14ff2fc" ma:index="22" nillable="true" ma:taxonomy="true" ma:internalName="fb4143bc8e474732a022a8b6b14ff2fc" ma:taxonomyFieldName="Country" ma:displayName="Country" ma:readOnly="false" ma:fieldId="{fb4143bc-8e47-4732-a022-a8b6b14ff2fc}" ma:sspId="2ada535f-24d9-4300-95d3-734107741fc0" ma:termSetId="2be05bbf-a245-49df-8079-fc00e9ed8534" ma:anchorId="00000000-0000-0000-0000-000000000000" ma:open="false" ma:isKeyword="false">
      <xsd:complexType>
        <xsd:sequence>
          <xsd:element ref="pc:Terms" minOccurs="0" maxOccurs="1"/>
        </xsd:sequence>
      </xsd:complex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b24a34-9e38-4e17-9560-6771ab36bb8c" elementFormDefault="qualified">
    <xsd:import namespace="http://schemas.microsoft.com/office/2006/documentManagement/types"/>
    <xsd:import namespace="http://schemas.microsoft.com/office/infopath/2007/PartnerControls"/>
    <xsd:element name="TaxCatchAll" ma:index="23" nillable="true" ma:displayName="Taxonomy Catch All Column" ma:description="" ma:hidden="true" ma:list="{cfa4f375-dbce-4801-a5bc-1ad66078b488}" ma:internalName="TaxCatchAll" ma:readOnly="false" ma:showField="CatchAllData" ma:web="02b24a34-9e38-4e17-9560-6771ab36bb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description="" ma:internalName="SharedWithDetails" ma:readOnly="true">
      <xsd:simpleType>
        <xsd:restriction base="dms:Note">
          <xsd:maxLength value="255"/>
        </xsd:restriction>
      </xsd:simpleType>
    </xsd:element>
    <xsd:element name="LastSharedByUser" ma:index="26" nillable="true" ma:displayName="Last Shared By User" ma:description="" ma:internalName="LastSharedByUser" ma:readOnly="true">
      <xsd:simpleType>
        <xsd:restriction base="dms:Note">
          <xsd:maxLength value="255"/>
        </xsd:restriction>
      </xsd:simpleType>
    </xsd:element>
    <xsd:element name="LastSharedByTime" ma:index="2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02152-29C6-41D6-8A0B-1B0553242CD2}">
  <ds:schemaRefs>
    <ds:schemaRef ds:uri="02b24a34-9e38-4e17-9560-6771ab36bb8c"/>
    <ds:schemaRef ds:uri="http://schemas.microsoft.com/office/2006/documentManagement/types"/>
    <ds:schemaRef ds:uri="http://purl.org/dc/terms/"/>
    <ds:schemaRef ds:uri="http://purl.org/dc/dcmitype/"/>
    <ds:schemaRef ds:uri="http://schemas.openxmlformats.org/package/2006/metadata/core-properties"/>
    <ds:schemaRef ds:uri="f90cb79b-c111-4c9f-819f-53dcbbc9b886"/>
    <ds:schemaRef ds:uri="c99d05fb-4e8f-4b87-8e2d-ae28f7e395a8"/>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95D4C7F-FA77-4853-878B-1289C931E27E}">
  <ds:schemaRefs>
    <ds:schemaRef ds:uri="http://schemas.microsoft.com/sharepoint/v3/contenttype/forms"/>
  </ds:schemaRefs>
</ds:datastoreItem>
</file>

<file path=customXml/itemProps3.xml><?xml version="1.0" encoding="utf-8"?>
<ds:datastoreItem xmlns:ds="http://schemas.openxmlformats.org/officeDocument/2006/customXml" ds:itemID="{7AABC468-BEF2-46DF-9609-EB0307481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cb79b-c111-4c9f-819f-53dcbbc9b886"/>
    <ds:schemaRef ds:uri="02b24a34-9e38-4e17-9560-6771ab36bb8c"/>
    <ds:schemaRef ds:uri="c99d05fb-4e8f-4b87-8e2d-ae28f7e39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1077</TotalTime>
  <Words>4488</Words>
  <Application>Microsoft Office PowerPoint</Application>
  <PresentationFormat>Custom</PresentationFormat>
  <Paragraphs>404</Paragraphs>
  <Slides>48</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ＭＳ Ｐゴシック</vt:lpstr>
      <vt:lpstr>Arial</vt:lpstr>
      <vt:lpstr>Calibri</vt:lpstr>
      <vt:lpstr>Courier New</vt:lpstr>
      <vt:lpstr>GCNCLB+TimesNewRomanPS</vt:lpstr>
      <vt:lpstr>Gill Sans MT</vt:lpstr>
      <vt:lpstr>Helvetica</vt:lpstr>
      <vt:lpstr>Times New Roman</vt:lpstr>
      <vt:lpstr>Wingdings</vt:lpstr>
      <vt:lpstr>Office Theme</vt:lpstr>
      <vt:lpstr>Les bases des soins d'avortement</vt:lpstr>
      <vt:lpstr>PowerPoint Presentation</vt:lpstr>
      <vt:lpstr>4 MODULES</vt:lpstr>
      <vt:lpstr>MODULE 1 : Aperçu et principes directeurs</vt:lpstr>
      <vt:lpstr>Arguments pour prévenir l'avortement non sécurisé</vt:lpstr>
      <vt:lpstr>L'avortement est une procédure médicale sécurisée</vt:lpstr>
      <vt:lpstr>Soutien accru au partage des tâches dans les soins d'avortement</vt:lpstr>
      <vt:lpstr>PowerPoint Presentation</vt:lpstr>
      <vt:lpstr>Soins complets d'avortement axés sur la femme</vt:lpstr>
      <vt:lpstr>Soins après avortement</vt:lpstr>
      <vt:lpstr>MODULE 2 : Méthodes d'évacuation utérine</vt:lpstr>
      <vt:lpstr>Méthodes d'évacuation utérine</vt:lpstr>
      <vt:lpstr>Méthodes d'évacuation utérine = Procédures sûres et efficaces</vt:lpstr>
      <vt:lpstr>Méthode obsolète : curetage</vt:lpstr>
      <vt:lpstr>Facteurs pour choisir la méthode d'évacuation intra-utérine </vt:lpstr>
      <vt:lpstr>Ipas MVA Plus®  avec canules Ipas EasyGrip®</vt:lpstr>
      <vt:lpstr>Aspiration intra-utérine</vt:lpstr>
      <vt:lpstr>Ce qui rend l'aspiration intra-utérine acceptable</vt:lpstr>
      <vt:lpstr>Avantages de l'AMIU en contexte de crise</vt:lpstr>
      <vt:lpstr>Méthodes médicamenteuses  (avortement par prise de comprimé)</vt:lpstr>
      <vt:lpstr>Avortement médicamenteux : mécanisme d'action</vt:lpstr>
      <vt:lpstr>Méthodes médicamenteuses pour l'avortement provoqué jusqu'à 13 semaines</vt:lpstr>
      <vt:lpstr>Misoprostol pour les soins après avortement</vt:lpstr>
      <vt:lpstr>Considération de prix des méthodes médicamenteuses</vt:lpstr>
      <vt:lpstr>Ce qui rend les méthodes médicamenteuses acceptables</vt:lpstr>
      <vt:lpstr>Avantages du misoprostol en contexte de crise</vt:lpstr>
      <vt:lpstr>Et le rôle des femmes ?</vt:lpstr>
      <vt:lpstr>Fréquence des effets indésirables avec les méthodes d'évacuation utérine</vt:lpstr>
      <vt:lpstr>Fréquence de décès liés aux méthodes d'évacuation utérine</vt:lpstr>
      <vt:lpstr>Sécurité à long terme</vt:lpstr>
      <vt:lpstr>Soins après un avortement</vt:lpstr>
      <vt:lpstr>MODULE 3 : Services contraceptifs</vt:lpstr>
      <vt:lpstr>Retour de la fécondité</vt:lpstr>
      <vt:lpstr>Modèle de prestation de services préféré</vt:lpstr>
      <vt:lpstr>Quand doit avoir lieu le counseling sur la contraception</vt:lpstr>
      <vt:lpstr>Messages clés sur la contraception après avortement </vt:lpstr>
      <vt:lpstr>PowerPoint Presentation</vt:lpstr>
      <vt:lpstr>Choix éclairé</vt:lpstr>
      <vt:lpstr>Contraception après avortement médicamenteux</vt:lpstr>
      <vt:lpstr>Contraception après aspiration  intra-utérine</vt:lpstr>
      <vt:lpstr>MODULE 4 : Instruments d'AMIU Ipas</vt:lpstr>
      <vt:lpstr>Aspirateur Ipas MVA Plus® et canules Ipas EasyGrip®</vt:lpstr>
      <vt:lpstr>Caractéristiques de l'instrument</vt:lpstr>
      <vt:lpstr>Pièces de l'AMIU démontées</vt:lpstr>
      <vt:lpstr>DES QUESTIONS ?</vt:lpstr>
      <vt:lpstr>PowerPoint Presentation</vt:lpstr>
      <vt:lpstr>Ressources de consignes techniques</vt:lpstr>
      <vt:lpstr>Ressources de consignes techniques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Jennifer Colletti</cp:lastModifiedBy>
  <cp:revision>110</cp:revision>
  <dcterms:created xsi:type="dcterms:W3CDTF">2017-08-10T14:53:04Z</dcterms:created>
  <dcterms:modified xsi:type="dcterms:W3CDTF">2018-11-20T18:27:39Z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0x01010033BFABEB65A7CD4189DF62FAE4CBBAC7</vt:lpwstr>
  </property>
  <property fmtid="{D5CDD505-2E9C-101B-9397-08002B2CF9AE}" pid="6" name="Region">
    <vt:lpwstr/>
  </property>
  <property fmtid="{D5CDD505-2E9C-101B-9397-08002B2CF9AE}" pid="7" name="Country">
    <vt:lpwstr/>
  </property>
</Properties>
</file>