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75D2F-B99D-44A4-99DA-0B0B2B929F3A}" v="1" dt="2018-11-20T19:13:28.33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7"/>
    <p:restoredTop sz="83148" autoAdjust="0"/>
  </p:normalViewPr>
  <p:slideViewPr>
    <p:cSldViewPr>
      <p:cViewPr varScale="1">
        <p:scale>
          <a:sx n="41" d="100"/>
          <a:sy n="41" d="100"/>
        </p:scale>
        <p:origin x="396" y="55"/>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Colletti" userId="5b1b0202-0c16-407e-8d87-8888e95c6865" providerId="ADAL" clId="{7F875D2F-B99D-44A4-99DA-0B0B2B929F3A}"/>
    <pc:docChg chg="modSld">
      <pc:chgData name="Jennifer Colletti" userId="5b1b0202-0c16-407e-8d87-8888e95c6865" providerId="ADAL" clId="{7F875D2F-B99D-44A4-99DA-0B0B2B929F3A}" dt="2018-11-20T19:13:28.336" v="8" actId="207"/>
      <pc:docMkLst>
        <pc:docMk/>
      </pc:docMkLst>
      <pc:sldChg chg="modSp">
        <pc:chgData name="Jennifer Colletti" userId="5b1b0202-0c16-407e-8d87-8888e95c6865" providerId="ADAL" clId="{7F875D2F-B99D-44A4-99DA-0B0B2B929F3A}" dt="2018-11-20T19:13:11.716" v="7" actId="1037"/>
        <pc:sldMkLst>
          <pc:docMk/>
          <pc:sldMk cId="1633013896" sldId="263"/>
        </pc:sldMkLst>
        <pc:picChg chg="mod">
          <ac:chgData name="Jennifer Colletti" userId="5b1b0202-0c16-407e-8d87-8888e95c6865" providerId="ADAL" clId="{7F875D2F-B99D-44A4-99DA-0B0B2B929F3A}" dt="2018-11-20T19:13:11.716" v="7" actId="1037"/>
          <ac:picMkLst>
            <pc:docMk/>
            <pc:sldMk cId="1633013896" sldId="263"/>
            <ac:picMk id="4" creationId="{3CC83C78-EC38-4BE2-8DE4-11ADEFFE11DD}"/>
          </ac:picMkLst>
        </pc:picChg>
      </pc:sldChg>
      <pc:sldChg chg="modSp">
        <pc:chgData name="Jennifer Colletti" userId="5b1b0202-0c16-407e-8d87-8888e95c6865" providerId="ADAL" clId="{7F875D2F-B99D-44A4-99DA-0B0B2B929F3A}" dt="2018-11-20T19:13:28.336" v="8" actId="207"/>
        <pc:sldMkLst>
          <pc:docMk/>
          <pc:sldMk cId="852284849" sldId="270"/>
        </pc:sldMkLst>
        <pc:spChg chg="mod">
          <ac:chgData name="Jennifer Colletti" userId="5b1b0202-0c16-407e-8d87-8888e95c6865" providerId="ADAL" clId="{7F875D2F-B99D-44A4-99DA-0B0B2B929F3A}" dt="2018-11-20T19:13:28.336" v="8" actId="207"/>
          <ac:spMkLst>
            <pc:docMk/>
            <pc:sldMk cId="852284849" sldId="270"/>
            <ac:spMk id="2" creationId="{A5B2EAEA-09CF-4F38-A266-B071D08AA3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337580D-CADA-42AF-97B7-C323792C800D}" type="datetimeFigureOut">
              <a:rPr lang="en-US" smtClean="0"/>
              <a:t>11/20/2018</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1376A2D-9776-4C62-808B-607190882447}" type="slidenum">
              <a:rPr lang="en-US" smtClean="0"/>
              <a:t>‹#›</a:t>
            </a:fld>
            <a:endParaRPr lang="en-US"/>
          </a:p>
        </p:txBody>
      </p:sp>
    </p:spTree>
    <p:extLst>
      <p:ext uri="{BB962C8B-B14F-4D97-AF65-F5344CB8AC3E}">
        <p14:creationId xmlns:p14="http://schemas.microsoft.com/office/powerpoint/2010/main" val="126236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22E162-0A57-43B2-BD51-0D1E805B55DC}" type="slidenum">
              <a:rPr lang="en-US" smtClean="0"/>
              <a:t>1</a:t>
            </a:fld>
            <a:endParaRPr lang="en-US"/>
          </a:p>
        </p:txBody>
      </p:sp>
    </p:spTree>
    <p:extLst>
      <p:ext uri="{BB962C8B-B14F-4D97-AF65-F5344CB8AC3E}">
        <p14:creationId xmlns:p14="http://schemas.microsoft.com/office/powerpoint/2010/main" val="127052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11</a:t>
            </a:fld>
            <a:endParaRPr lang="en-US"/>
          </a:p>
        </p:txBody>
      </p:sp>
    </p:spTree>
    <p:extLst>
      <p:ext uri="{BB962C8B-B14F-4D97-AF65-F5344CB8AC3E}">
        <p14:creationId xmlns:p14="http://schemas.microsoft.com/office/powerpoint/2010/main" val="1998501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13</a:t>
            </a:fld>
            <a:endParaRPr lang="en-US"/>
          </a:p>
        </p:txBody>
      </p:sp>
    </p:spTree>
    <p:extLst>
      <p:ext uri="{BB962C8B-B14F-4D97-AF65-F5344CB8AC3E}">
        <p14:creationId xmlns:p14="http://schemas.microsoft.com/office/powerpoint/2010/main" val="502603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14</a:t>
            </a:fld>
            <a:endParaRPr lang="en-US"/>
          </a:p>
        </p:txBody>
      </p:sp>
    </p:spTree>
    <p:extLst>
      <p:ext uri="{BB962C8B-B14F-4D97-AF65-F5344CB8AC3E}">
        <p14:creationId xmlns:p14="http://schemas.microsoft.com/office/powerpoint/2010/main" val="1472764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Veuillez modifier cette diapositive selon ce à quoi va ressembler votre session de conclusion et si vous allez demander aux participants de remplir une fiche de feedback et/ou une évaluation après stage.</a:t>
            </a:r>
          </a:p>
        </p:txBody>
      </p:sp>
      <p:sp>
        <p:nvSpPr>
          <p:cNvPr id="4" name="Slide Number Placeholder 3"/>
          <p:cNvSpPr>
            <a:spLocks noGrp="1"/>
          </p:cNvSpPr>
          <p:nvPr>
            <p:ph type="sldNum" sz="quarter" idx="10"/>
          </p:nvPr>
        </p:nvSpPr>
        <p:spPr/>
        <p:txBody>
          <a:bodyPr/>
          <a:lstStyle/>
          <a:p>
            <a:fld id="{E1376A2D-9776-4C62-808B-607190882447}" type="slidenum">
              <a:rPr lang="fr-FR" smtClean="0"/>
              <a:t>15</a:t>
            </a:fld>
            <a:endParaRPr lang="en-US"/>
          </a:p>
        </p:txBody>
      </p:sp>
    </p:spTree>
    <p:extLst>
      <p:ext uri="{BB962C8B-B14F-4D97-AF65-F5344CB8AC3E}">
        <p14:creationId xmlns:p14="http://schemas.microsoft.com/office/powerpoint/2010/main" val="635531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Veuillez modifier cette diapositive selon ce que vous souhaitez faire faire aux participants en attendant le début de l'atelier. Vous pouvez ou non utiliser l'évaluation avant et après stage et vous pouvez décider d'ajouter des consignes pour préparer une activité brise-glace.</a:t>
            </a:r>
          </a:p>
        </p:txBody>
      </p:sp>
      <p:sp>
        <p:nvSpPr>
          <p:cNvPr id="4" name="Slide Number Placeholder 3"/>
          <p:cNvSpPr>
            <a:spLocks noGrp="1"/>
          </p:cNvSpPr>
          <p:nvPr>
            <p:ph type="sldNum" sz="quarter" idx="10"/>
          </p:nvPr>
        </p:nvSpPr>
        <p:spPr/>
        <p:txBody>
          <a:bodyPr/>
          <a:lstStyle/>
          <a:p>
            <a:fld id="{E1376A2D-9776-4C62-808B-607190882447}" type="slidenum">
              <a:rPr lang="fr-FR" smtClean="0"/>
              <a:t>2</a:t>
            </a:fld>
            <a:endParaRPr lang="en-US"/>
          </a:p>
        </p:txBody>
      </p:sp>
    </p:spTree>
    <p:extLst>
      <p:ext uri="{BB962C8B-B14F-4D97-AF65-F5344CB8AC3E}">
        <p14:creationId xmlns:p14="http://schemas.microsoft.com/office/powerpoint/2010/main" val="159465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22E162-0A57-43B2-BD51-0D1E805B55DC}" type="slidenum">
              <a:rPr lang="en-US" smtClean="0"/>
              <a:t>3</a:t>
            </a:fld>
            <a:endParaRPr lang="en-US"/>
          </a:p>
        </p:txBody>
      </p:sp>
    </p:spTree>
    <p:extLst>
      <p:ext uri="{BB962C8B-B14F-4D97-AF65-F5344CB8AC3E}">
        <p14:creationId xmlns:p14="http://schemas.microsoft.com/office/powerpoint/2010/main" val="174284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4</a:t>
            </a:fld>
            <a:endParaRPr lang="en-US"/>
          </a:p>
        </p:txBody>
      </p:sp>
    </p:spTree>
    <p:extLst>
      <p:ext uri="{BB962C8B-B14F-4D97-AF65-F5344CB8AC3E}">
        <p14:creationId xmlns:p14="http://schemas.microsoft.com/office/powerpoint/2010/main" val="1794137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Vous pouvez ajouter des aspects spécifiques que vous aimeriez que les participants partagent ici, comme les expériences passées avec les soins d'avortement, ou une attente et/ou un doute sur le stage.</a:t>
            </a:r>
          </a:p>
          <a:p>
            <a:endParaRPr lang="en-US" dirty="0"/>
          </a:p>
          <a:p>
            <a:r>
              <a:rPr lang="fr-FR" dirty="0"/>
              <a:t>Les animateurs peuvent également ajouter des informations sur leur profil ici.</a:t>
            </a:r>
          </a:p>
        </p:txBody>
      </p:sp>
      <p:sp>
        <p:nvSpPr>
          <p:cNvPr id="4" name="Slide Number Placeholder 3"/>
          <p:cNvSpPr>
            <a:spLocks noGrp="1"/>
          </p:cNvSpPr>
          <p:nvPr>
            <p:ph type="sldNum" sz="quarter" idx="10"/>
          </p:nvPr>
        </p:nvSpPr>
        <p:spPr/>
        <p:txBody>
          <a:bodyPr/>
          <a:lstStyle/>
          <a:p>
            <a:fld id="{E1376A2D-9776-4C62-808B-607190882447}" type="slidenum">
              <a:rPr lang="fr-FR" smtClean="0"/>
              <a:t>5</a:t>
            </a:fld>
            <a:endParaRPr lang="en-US"/>
          </a:p>
        </p:txBody>
      </p:sp>
    </p:spTree>
    <p:extLst>
      <p:ext uri="{BB962C8B-B14F-4D97-AF65-F5344CB8AC3E}">
        <p14:creationId xmlns:p14="http://schemas.microsoft.com/office/powerpoint/2010/main" val="81475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Passez à l'autre PowerPoint inclus dans la trousse à</a:t>
            </a:r>
            <a:r>
              <a:rPr lang="fr-FR" baseline="0" dirty="0"/>
              <a:t> </a:t>
            </a:r>
            <a:r>
              <a:rPr lang="fr-FR" dirty="0"/>
              <a:t>outils de ce stage pour cette présentation.</a:t>
            </a:r>
          </a:p>
        </p:txBody>
      </p:sp>
      <p:sp>
        <p:nvSpPr>
          <p:cNvPr id="4" name="Slide Number Placeholder 3"/>
          <p:cNvSpPr>
            <a:spLocks noGrp="1"/>
          </p:cNvSpPr>
          <p:nvPr>
            <p:ph type="sldNum" sz="quarter" idx="10"/>
          </p:nvPr>
        </p:nvSpPr>
        <p:spPr/>
        <p:txBody>
          <a:bodyPr/>
          <a:lstStyle/>
          <a:p>
            <a:fld id="{E1376A2D-9776-4C62-808B-607190882447}" type="slidenum">
              <a:rPr lang="fr-FR" smtClean="0"/>
              <a:t>6</a:t>
            </a:fld>
            <a:endParaRPr lang="en-US"/>
          </a:p>
        </p:txBody>
      </p:sp>
    </p:spTree>
    <p:extLst>
      <p:ext uri="{BB962C8B-B14F-4D97-AF65-F5344CB8AC3E}">
        <p14:creationId xmlns:p14="http://schemas.microsoft.com/office/powerpoint/2010/main" val="167008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p:txBody>
      </p:sp>
      <p:sp>
        <p:nvSpPr>
          <p:cNvPr id="4" name="Slide Number Placeholder 3"/>
          <p:cNvSpPr>
            <a:spLocks noGrp="1"/>
          </p:cNvSpPr>
          <p:nvPr>
            <p:ph type="sldNum" sz="quarter" idx="10"/>
          </p:nvPr>
        </p:nvSpPr>
        <p:spPr/>
        <p:txBody>
          <a:bodyPr/>
          <a:lstStyle/>
          <a:p>
            <a:fld id="{E1376A2D-9776-4C62-808B-607190882447}" type="slidenum">
              <a:rPr lang="fr-FR" smtClean="0"/>
              <a:t>7</a:t>
            </a:fld>
            <a:endParaRPr lang="en-US"/>
          </a:p>
        </p:txBody>
      </p:sp>
    </p:spTree>
    <p:extLst>
      <p:ext uri="{BB962C8B-B14F-4D97-AF65-F5344CB8AC3E}">
        <p14:creationId xmlns:p14="http://schemas.microsoft.com/office/powerpoint/2010/main" val="42813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Passez à l'autre PowerPoint inclus dans la trousse à</a:t>
            </a:r>
            <a:r>
              <a:rPr lang="fr-FR" baseline="0" dirty="0"/>
              <a:t> </a:t>
            </a:r>
            <a:r>
              <a:rPr lang="fr-FR" dirty="0"/>
              <a:t>outils de ce stage pour cette présentation.</a:t>
            </a:r>
          </a:p>
        </p:txBody>
      </p:sp>
      <p:sp>
        <p:nvSpPr>
          <p:cNvPr id="4" name="Slide Number Placeholder 3"/>
          <p:cNvSpPr>
            <a:spLocks noGrp="1"/>
          </p:cNvSpPr>
          <p:nvPr>
            <p:ph type="sldNum" sz="quarter" idx="10"/>
          </p:nvPr>
        </p:nvSpPr>
        <p:spPr/>
        <p:txBody>
          <a:bodyPr/>
          <a:lstStyle/>
          <a:p>
            <a:fld id="{E1376A2D-9776-4C62-808B-607190882447}" type="slidenum">
              <a:rPr lang="fr-FR" smtClean="0"/>
              <a:t>9</a:t>
            </a:fld>
            <a:endParaRPr lang="en-US"/>
          </a:p>
        </p:txBody>
      </p:sp>
    </p:spTree>
    <p:extLst>
      <p:ext uri="{BB962C8B-B14F-4D97-AF65-F5344CB8AC3E}">
        <p14:creationId xmlns:p14="http://schemas.microsoft.com/office/powerpoint/2010/main" val="190459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10</a:t>
            </a:fld>
            <a:endParaRPr lang="en-US"/>
          </a:p>
        </p:txBody>
      </p:sp>
    </p:spTree>
    <p:extLst>
      <p:ext uri="{BB962C8B-B14F-4D97-AF65-F5344CB8AC3E}">
        <p14:creationId xmlns:p14="http://schemas.microsoft.com/office/powerpoint/2010/main" val="1789338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4962178"/>
            <a:ext cx="17088486" cy="1384995"/>
          </a:xfrm>
          <a:prstGeom prst="rect">
            <a:avLst/>
          </a:prstGeom>
        </p:spPr>
        <p:txBody>
          <a:bodyPr wrap="square" lIns="0" tIns="0" rIns="0" bIns="0" anchor="b">
            <a:spAutoFit/>
          </a:bodyPr>
          <a:lstStyle>
            <a:lvl1pPr algn="ctr">
              <a:defRPr sz="9000">
                <a:solidFill>
                  <a:schemeClr val="bg1"/>
                </a:solidFill>
              </a:defRPr>
            </a:lvl1pPr>
          </a:lstStyle>
          <a:p>
            <a:endParaRPr dirty="0"/>
          </a:p>
        </p:txBody>
      </p:sp>
      <p:sp>
        <p:nvSpPr>
          <p:cNvPr id="3" name="Holder 3"/>
          <p:cNvSpPr>
            <a:spLocks noGrp="1"/>
          </p:cNvSpPr>
          <p:nvPr>
            <p:ph type="subTitle" idx="4"/>
          </p:nvPr>
        </p:nvSpPr>
        <p:spPr>
          <a:xfrm>
            <a:off x="3015615" y="7254875"/>
            <a:ext cx="14072870" cy="553998"/>
          </a:xfrm>
          <a:prstGeom prst="rect">
            <a:avLst/>
          </a:prstGeom>
        </p:spPr>
        <p:txBody>
          <a:bodyPr wrap="square" lIns="0" tIns="0" rIns="0" bIns="0">
            <a:spAutoFit/>
          </a:bodyPr>
          <a:lstStyle>
            <a:lvl1pPr algn="ctr">
              <a:defRPr sz="3600">
                <a:solidFill>
                  <a:schemeClr val="bg1"/>
                </a:solidFill>
                <a:latin typeface="Helvetica" charset="0"/>
                <a:ea typeface="Helvetica" charset="0"/>
                <a:cs typeface="Helvetica" charset="0"/>
              </a:defRPr>
            </a:lvl1pPr>
          </a:lstStyle>
          <a:p>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4650" y="1009455"/>
            <a:ext cx="4114800" cy="2108200"/>
          </a:xfrm>
          <a:prstGeom prst="rect">
            <a:avLst/>
          </a:prstGeom>
        </p:spPr>
      </p:pic>
      <p:cxnSp>
        <p:nvCxnSpPr>
          <p:cNvPr id="9" name="Straight Connector 8"/>
          <p:cNvCxnSpPr/>
          <p:nvPr userDrawn="1"/>
        </p:nvCxnSpPr>
        <p:spPr>
          <a:xfrm>
            <a:off x="7994650" y="6721475"/>
            <a:ext cx="4114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e Three">
    <p:spTree>
      <p:nvGrpSpPr>
        <p:cNvPr id="1" name=""/>
        <p:cNvGrpSpPr/>
        <p:nvPr/>
      </p:nvGrpSpPr>
      <p:grpSpPr>
        <a:xfrm>
          <a:off x="0" y="0"/>
          <a:ext cx="0" cy="0"/>
          <a:chOff x="0" y="0"/>
          <a:chExt cx="0" cy="0"/>
        </a:xfrm>
      </p:grpSpPr>
      <p:cxnSp>
        <p:nvCxnSpPr>
          <p:cNvPr id="18" name="Straight Connector 17"/>
          <p:cNvCxnSpPr/>
          <p:nvPr userDrawn="1"/>
        </p:nvCxnSpPr>
        <p:spPr>
          <a:xfrm>
            <a:off x="2133600" y="3825875"/>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680450" y="3825875"/>
            <a:ext cx="2743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0"/>
          </p:nvPr>
        </p:nvSpPr>
        <p:spPr>
          <a:xfrm>
            <a:off x="762000" y="4206875"/>
            <a:ext cx="5486400" cy="3810000"/>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1" name="Text Placeholder 13"/>
          <p:cNvSpPr>
            <a:spLocks noGrp="1"/>
          </p:cNvSpPr>
          <p:nvPr>
            <p:ph type="body" sz="quarter" idx="11"/>
          </p:nvPr>
        </p:nvSpPr>
        <p:spPr>
          <a:xfrm>
            <a:off x="73088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cxnSp>
        <p:nvCxnSpPr>
          <p:cNvPr id="22" name="Straight Connector 21"/>
          <p:cNvCxnSpPr/>
          <p:nvPr userDrawn="1"/>
        </p:nvCxnSpPr>
        <p:spPr>
          <a:xfrm>
            <a:off x="15233650" y="3825875"/>
            <a:ext cx="2743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12"/>
          </p:nvPr>
        </p:nvSpPr>
        <p:spPr>
          <a:xfrm>
            <a:off x="138620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4" name="Text Placeholder 13"/>
          <p:cNvSpPr>
            <a:spLocks noGrp="1"/>
          </p:cNvSpPr>
          <p:nvPr>
            <p:ph type="body" sz="quarter" idx="16"/>
          </p:nvPr>
        </p:nvSpPr>
        <p:spPr>
          <a:xfrm>
            <a:off x="762000" y="1213629"/>
            <a:ext cx="5486400" cy="2215991"/>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25" name="Text Placeholder 13"/>
          <p:cNvSpPr>
            <a:spLocks noGrp="1"/>
          </p:cNvSpPr>
          <p:nvPr>
            <p:ph type="body" sz="quarter" idx="17"/>
          </p:nvPr>
        </p:nvSpPr>
        <p:spPr>
          <a:xfrm>
            <a:off x="7308850" y="1228885"/>
            <a:ext cx="5486400" cy="2215991"/>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
        <p:nvSpPr>
          <p:cNvPr id="26" name="Text Placeholder 13"/>
          <p:cNvSpPr>
            <a:spLocks noGrp="1"/>
          </p:cNvSpPr>
          <p:nvPr>
            <p:ph type="body" sz="quarter" idx="18"/>
          </p:nvPr>
        </p:nvSpPr>
        <p:spPr>
          <a:xfrm>
            <a:off x="13862050" y="1228885"/>
            <a:ext cx="5486400" cy="2215991"/>
          </a:xfrm>
        </p:spPr>
        <p:txBody>
          <a:bodyPr anchor="b"/>
          <a:lstStyle>
            <a:lvl1pPr algn="ctr">
              <a:defRPr sz="4800" b="1" cap="all" baseline="0">
                <a:solidFill>
                  <a:schemeClr val="tx2"/>
                </a:solidFill>
                <a:latin typeface="Helvetica" charset="0"/>
                <a:ea typeface="Helvetica" charset="0"/>
                <a:cs typeface="Helvetica" charset="0"/>
              </a:defRPr>
            </a:lvl1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8050" y="854075"/>
            <a:ext cx="1024128" cy="682752"/>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76850" y="9693275"/>
            <a:ext cx="1024128" cy="682752"/>
          </a:xfrm>
          <a:prstGeom prst="rect">
            <a:avLst/>
          </a:prstGeom>
        </p:spPr>
      </p:pic>
      <p:sp>
        <p:nvSpPr>
          <p:cNvPr id="9" name="Text Placeholder 8"/>
          <p:cNvSpPr>
            <a:spLocks noGrp="1"/>
          </p:cNvSpPr>
          <p:nvPr>
            <p:ph type="body" sz="quarter" idx="10" hasCustomPrompt="1"/>
          </p:nvPr>
        </p:nvSpPr>
        <p:spPr>
          <a:xfrm>
            <a:off x="2393950" y="1536827"/>
            <a:ext cx="15316200" cy="8156447"/>
          </a:xfrm>
          <a:ln>
            <a:noFill/>
          </a:ln>
        </p:spPr>
        <p:txBody>
          <a:bodyPr anchor="ctr"/>
          <a:lstStyle>
            <a:lvl1pPr algn="ctr">
              <a:defRPr sz="72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Quote placeholder, align to the center and middle</a:t>
            </a:r>
          </a:p>
        </p:txBody>
      </p:sp>
    </p:spTree>
    <p:extLst>
      <p:ext uri="{BB962C8B-B14F-4D97-AF65-F5344CB8AC3E}">
        <p14:creationId xmlns:p14="http://schemas.microsoft.com/office/powerpoint/2010/main" val="75059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0104100" cy="11309350"/>
          </a:xfrm>
        </p:spPr>
        <p:txBody>
          <a:bodyPr/>
          <a:lstStyle/>
          <a:p>
            <a:endParaRPr lang="en-US"/>
          </a:p>
        </p:txBody>
      </p:sp>
    </p:spTree>
    <p:extLst>
      <p:ext uri="{BB962C8B-B14F-4D97-AF65-F5344CB8AC3E}">
        <p14:creationId xmlns:p14="http://schemas.microsoft.com/office/powerpoint/2010/main" val="128933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393950" y="2835275"/>
            <a:ext cx="15316200" cy="1477328"/>
          </a:xfrm>
          <a:ln>
            <a:noFill/>
          </a:ln>
        </p:spPr>
        <p:txBody>
          <a:bodyPr anchor="ctr"/>
          <a:lstStyle>
            <a:lvl1pPr algn="ctr">
              <a:defRPr sz="96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Thank you!</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13501" y="8550275"/>
            <a:ext cx="2677098" cy="1371600"/>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96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0460"/>
          <a:stretch/>
        </p:blipFill>
        <p:spPr>
          <a:xfrm>
            <a:off x="0" y="0"/>
            <a:ext cx="20111654" cy="7864475"/>
          </a:xfrm>
          <a:prstGeom prst="rect">
            <a:avLst/>
          </a:prstGeom>
        </p:spPr>
      </p:pic>
      <p:sp>
        <p:nvSpPr>
          <p:cNvPr id="7" name="Holder 2"/>
          <p:cNvSpPr>
            <a:spLocks noGrp="1"/>
          </p:cNvSpPr>
          <p:nvPr>
            <p:ph type="ctrTitle" hasCustomPrompt="1"/>
          </p:nvPr>
        </p:nvSpPr>
        <p:spPr>
          <a:xfrm>
            <a:off x="1289050" y="8397875"/>
            <a:ext cx="17088486" cy="1107996"/>
          </a:xfrm>
          <a:prstGeom prst="rect">
            <a:avLst/>
          </a:prstGeom>
        </p:spPr>
        <p:txBody>
          <a:bodyPr wrap="square" lIns="0" tIns="0" rIns="0" bIns="0" anchor="t">
            <a:spAutoFit/>
          </a:bodyPr>
          <a:lstStyle>
            <a:lvl1pPr algn="l">
              <a:defRPr sz="7200">
                <a:solidFill>
                  <a:schemeClr val="tx1"/>
                </a:solidFill>
              </a:defRPr>
            </a:lvl1pPr>
          </a:lstStyle>
          <a:p>
            <a:r>
              <a:rPr lang="en-US" dirty="0"/>
              <a:t>SECTION TITLE VERSION ONE</a:t>
            </a:r>
          </a:p>
        </p:txBody>
      </p:sp>
    </p:spTree>
    <p:extLst>
      <p:ext uri="{BB962C8B-B14F-4D97-AF65-F5344CB8AC3E}">
        <p14:creationId xmlns:p14="http://schemas.microsoft.com/office/powerpoint/2010/main" val="53051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ith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49981"/>
          <a:stretch/>
        </p:blipFill>
        <p:spPr>
          <a:xfrm>
            <a:off x="10052050" y="0"/>
            <a:ext cx="10059604" cy="11309350"/>
          </a:xfrm>
          <a:prstGeom prst="rect">
            <a:avLst/>
          </a:prstGeom>
        </p:spPr>
      </p:pic>
      <p:sp>
        <p:nvSpPr>
          <p:cNvPr id="7" name="Holder 2"/>
          <p:cNvSpPr>
            <a:spLocks noGrp="1"/>
          </p:cNvSpPr>
          <p:nvPr>
            <p:ph type="ctrTitle" hasCustomPrompt="1"/>
          </p:nvPr>
        </p:nvSpPr>
        <p:spPr>
          <a:xfrm>
            <a:off x="10433050" y="3992682"/>
            <a:ext cx="9296400" cy="3323987"/>
          </a:xfrm>
          <a:prstGeom prst="rect">
            <a:avLst/>
          </a:prstGeom>
        </p:spPr>
        <p:txBody>
          <a:bodyPr wrap="square" lIns="0" tIns="0" rIns="0" bIns="0" anchor="ctr">
            <a:spAutoFit/>
          </a:bodyPr>
          <a:lstStyle>
            <a:lvl1pPr algn="ctr">
              <a:defRPr sz="7200">
                <a:solidFill>
                  <a:schemeClr val="bg1"/>
                </a:solidFill>
              </a:defRPr>
            </a:lvl1pPr>
          </a:lstStyle>
          <a:p>
            <a:r>
              <a:rPr lang="en-US" dirty="0"/>
              <a:t>SECTION TITLE VERSION TWO:</a:t>
            </a:r>
            <a:br>
              <a:rPr lang="en-US" dirty="0"/>
            </a:br>
            <a:r>
              <a:rPr lang="en-US" dirty="0"/>
              <a:t>WITH PICTURE</a:t>
            </a:r>
          </a:p>
        </p:txBody>
      </p:sp>
      <p:sp>
        <p:nvSpPr>
          <p:cNvPr id="9" name="Picture Placeholder 8"/>
          <p:cNvSpPr>
            <a:spLocks noGrp="1"/>
          </p:cNvSpPr>
          <p:nvPr>
            <p:ph type="pic" sz="quarter" idx="10"/>
          </p:nvPr>
        </p:nvSpPr>
        <p:spPr>
          <a:xfrm>
            <a:off x="0" y="0"/>
            <a:ext cx="10052050" cy="11309350"/>
          </a:xfrm>
        </p:spPr>
        <p:txBody>
          <a:bodyPr/>
          <a:lstStyle/>
          <a:p>
            <a:endParaRPr lang="en-US"/>
          </a:p>
        </p:txBody>
      </p:sp>
    </p:spTree>
    <p:extLst>
      <p:ext uri="{BB962C8B-B14F-4D97-AF65-F5344CB8AC3E}">
        <p14:creationId xmlns:p14="http://schemas.microsoft.com/office/powerpoint/2010/main" val="102592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Holder 2"/>
          <p:cNvSpPr>
            <a:spLocks noGrp="1"/>
          </p:cNvSpPr>
          <p:nvPr>
            <p:ph type="ctrTitle"/>
          </p:nvPr>
        </p:nvSpPr>
        <p:spPr>
          <a:xfrm>
            <a:off x="1507807" y="473075"/>
            <a:ext cx="17088486" cy="1384995"/>
          </a:xfrm>
          <a:prstGeom prst="rect">
            <a:avLst/>
          </a:prstGeom>
        </p:spPr>
        <p:txBody>
          <a:bodyPr wrap="square" lIns="0" tIns="0" rIns="0" bIns="0">
            <a:spAutoFit/>
          </a:bodyPr>
          <a:lstStyle>
            <a:lvl1pPr algn="ctr">
              <a:defRPr sz="9000">
                <a:solidFill>
                  <a:schemeClr val="tx1"/>
                </a:solidFill>
              </a:defRPr>
            </a:lvl1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object 2"/>
          <p:cNvSpPr/>
          <p:nvPr userDrawn="1"/>
        </p:nvSpPr>
        <p:spPr>
          <a:xfrm>
            <a:off x="0" y="0"/>
            <a:ext cx="20104099" cy="2588402"/>
          </a:xfrm>
          <a:prstGeom prst="rect">
            <a:avLst/>
          </a:prstGeom>
          <a:blipFill>
            <a:blip r:embed="rId2" cstate="print"/>
            <a:stretch>
              <a:fillRect/>
            </a:stretch>
          </a:blipFill>
        </p:spPr>
        <p:txBody>
          <a:bodyPr wrap="square" lIns="0" tIns="0" rIns="0" bIns="0" rtlCol="0"/>
          <a:lstStyle/>
          <a:p>
            <a:endParaRPr/>
          </a:p>
        </p:txBody>
      </p:sp>
      <p:sp>
        <p:nvSpPr>
          <p:cNvPr id="11" name="Content Placeholder 10"/>
          <p:cNvSpPr>
            <a:spLocks noGrp="1"/>
          </p:cNvSpPr>
          <p:nvPr>
            <p:ph sz="quarter" idx="10"/>
          </p:nvPr>
        </p:nvSpPr>
        <p:spPr>
          <a:xfrm>
            <a:off x="2736850" y="3201154"/>
            <a:ext cx="14630400" cy="7482721"/>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Holder 2"/>
          <p:cNvSpPr>
            <a:spLocks noGrp="1"/>
          </p:cNvSpPr>
          <p:nvPr>
            <p:ph type="ctrTitle" hasCustomPrompt="1"/>
          </p:nvPr>
        </p:nvSpPr>
        <p:spPr>
          <a:xfrm>
            <a:off x="2736850" y="736679"/>
            <a:ext cx="14630400" cy="1107996"/>
          </a:xfrm>
          <a:prstGeom prst="rect">
            <a:avLst/>
          </a:prstGeom>
        </p:spPr>
        <p:txBody>
          <a:bodyPr wrap="square" lIns="0" tIns="0" rIns="0" bIns="0" anchor="ctr">
            <a:spAutoFit/>
          </a:bodyPr>
          <a:lstStyle>
            <a:lvl1pPr algn="ctr">
              <a:defRPr sz="7200">
                <a:solidFill>
                  <a:schemeClr val="bg1"/>
                </a:solidFill>
              </a:defRPr>
            </a:lvl1pPr>
          </a:lstStyle>
          <a:p>
            <a:r>
              <a:rPr lang="en-US" dirty="0"/>
              <a:t>Click to add a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photo">
    <p:bg>
      <p:bgPr>
        <a:solidFill>
          <a:schemeClr val="bg1"/>
        </a:solidFill>
        <a:effectLst/>
      </p:bgPr>
    </p:bg>
    <p:spTree>
      <p:nvGrpSpPr>
        <p:cNvPr id="1" name=""/>
        <p:cNvGrpSpPr/>
        <p:nvPr/>
      </p:nvGrpSpPr>
      <p:grpSpPr>
        <a:xfrm>
          <a:off x="0" y="0"/>
          <a:ext cx="0" cy="0"/>
          <a:chOff x="0" y="0"/>
          <a:chExt cx="0" cy="0"/>
        </a:xfrm>
      </p:grpSpPr>
      <p:sp>
        <p:nvSpPr>
          <p:cNvPr id="9" name="Content Placeholder 10"/>
          <p:cNvSpPr>
            <a:spLocks noGrp="1"/>
          </p:cNvSpPr>
          <p:nvPr>
            <p:ph sz="quarter" idx="10"/>
          </p:nvPr>
        </p:nvSpPr>
        <p:spPr>
          <a:xfrm>
            <a:off x="831850" y="3192953"/>
            <a:ext cx="11125200" cy="6943897"/>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0" name="Picture Placeholder 9"/>
          <p:cNvSpPr>
            <a:spLocks noGrp="1"/>
          </p:cNvSpPr>
          <p:nvPr>
            <p:ph type="pic" sz="quarter" idx="11"/>
          </p:nvPr>
        </p:nvSpPr>
        <p:spPr>
          <a:xfrm>
            <a:off x="12321761" y="3187410"/>
            <a:ext cx="6949440" cy="6949440"/>
          </a:xfrm>
        </p:spPr>
        <p:txBody>
          <a:bodyPr/>
          <a:lstStyle/>
          <a:p>
            <a:endParaRPr lang="en-US"/>
          </a:p>
        </p:txBody>
      </p:sp>
      <p:sp>
        <p:nvSpPr>
          <p:cNvPr id="12" name="object 2"/>
          <p:cNvSpPr/>
          <p:nvPr userDrawn="1"/>
        </p:nvSpPr>
        <p:spPr>
          <a:xfrm>
            <a:off x="0" y="0"/>
            <a:ext cx="20104099" cy="2588402"/>
          </a:xfrm>
          <a:prstGeom prst="rect">
            <a:avLst/>
          </a:prstGeom>
          <a:blipFill>
            <a:blip r:embed="rId2" cstate="print"/>
            <a:stretch>
              <a:fillRect/>
            </a:stretch>
          </a:blipFill>
        </p:spPr>
        <p:txBody>
          <a:bodyPr wrap="square" lIns="0" tIns="0" rIns="0" bIns="0" rtlCol="0" anchor="ctr"/>
          <a:lstStyle/>
          <a:p>
            <a:endParaRPr/>
          </a:p>
        </p:txBody>
      </p:sp>
      <p:sp>
        <p:nvSpPr>
          <p:cNvPr id="13" name="Holder 2"/>
          <p:cNvSpPr>
            <a:spLocks noGrp="1"/>
          </p:cNvSpPr>
          <p:nvPr>
            <p:ph type="ctrTitle"/>
          </p:nvPr>
        </p:nvSpPr>
        <p:spPr>
          <a:xfrm>
            <a:off x="831849" y="736679"/>
            <a:ext cx="18439351" cy="1107996"/>
          </a:xfrm>
          <a:prstGeom prst="rect">
            <a:avLst/>
          </a:prstGeom>
        </p:spPr>
        <p:txBody>
          <a:bodyPr wrap="square" lIns="0" tIns="0" rIns="0" bIns="0" anchor="t">
            <a:spAutoFit/>
          </a:bodyPr>
          <a:lstStyle>
            <a:lvl1pPr algn="ctr">
              <a:defRPr sz="7200">
                <a:solidFill>
                  <a:schemeClr val="bg1"/>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10"/>
          <p:cNvSpPr>
            <a:spLocks noGrp="1"/>
          </p:cNvSpPr>
          <p:nvPr>
            <p:ph sz="quarter" idx="10"/>
          </p:nvPr>
        </p:nvSpPr>
        <p:spPr>
          <a:xfrm>
            <a:off x="2736850" y="2301875"/>
            <a:ext cx="14630400" cy="807720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7" name="Holder 2"/>
          <p:cNvSpPr>
            <a:spLocks noGrp="1"/>
          </p:cNvSpPr>
          <p:nvPr>
            <p:ph type="ctrTitle"/>
          </p:nvPr>
        </p:nvSpPr>
        <p:spPr>
          <a:xfrm>
            <a:off x="2736850" y="584279"/>
            <a:ext cx="14630400"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photo">
    <p:bg>
      <p:bgPr>
        <a:solidFill>
          <a:schemeClr val="bg1"/>
        </a:solidFill>
        <a:effectLst/>
      </p:bgPr>
    </p:bg>
    <p:spTree>
      <p:nvGrpSpPr>
        <p:cNvPr id="1" name=""/>
        <p:cNvGrpSpPr/>
        <p:nvPr/>
      </p:nvGrpSpPr>
      <p:grpSpPr>
        <a:xfrm>
          <a:off x="0" y="0"/>
          <a:ext cx="0" cy="0"/>
          <a:chOff x="0" y="0"/>
          <a:chExt cx="0" cy="0"/>
        </a:xfrm>
      </p:grpSpPr>
      <p:sp>
        <p:nvSpPr>
          <p:cNvPr id="6" name="Holder 2"/>
          <p:cNvSpPr>
            <a:spLocks noGrp="1"/>
          </p:cNvSpPr>
          <p:nvPr>
            <p:ph type="ctrTitle"/>
          </p:nvPr>
        </p:nvSpPr>
        <p:spPr>
          <a:xfrm>
            <a:off x="924339" y="584279"/>
            <a:ext cx="18439351"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
        <p:nvSpPr>
          <p:cNvPr id="11" name="Content Placeholder 10"/>
          <p:cNvSpPr>
            <a:spLocks noGrp="1"/>
          </p:cNvSpPr>
          <p:nvPr>
            <p:ph sz="quarter" idx="10"/>
          </p:nvPr>
        </p:nvSpPr>
        <p:spPr>
          <a:xfrm>
            <a:off x="924339" y="2530475"/>
            <a:ext cx="11125200" cy="694944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Picture Placeholder 9"/>
          <p:cNvSpPr>
            <a:spLocks noGrp="1"/>
          </p:cNvSpPr>
          <p:nvPr>
            <p:ph type="pic" sz="quarter" idx="11"/>
          </p:nvPr>
        </p:nvSpPr>
        <p:spPr>
          <a:xfrm>
            <a:off x="12414250" y="2530475"/>
            <a:ext cx="6949440" cy="694944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e Two">
    <p:spTree>
      <p:nvGrpSpPr>
        <p:cNvPr id="1" name=""/>
        <p:cNvGrpSpPr/>
        <p:nvPr/>
      </p:nvGrpSpPr>
      <p:grpSpPr>
        <a:xfrm>
          <a:off x="0" y="0"/>
          <a:ext cx="0" cy="0"/>
          <a:chOff x="0" y="0"/>
          <a:chExt cx="0" cy="0"/>
        </a:xfrm>
      </p:grpSpPr>
      <p:cxnSp>
        <p:nvCxnSpPr>
          <p:cNvPr id="9" name="Straight Connector 8"/>
          <p:cNvCxnSpPr/>
          <p:nvPr userDrawn="1"/>
        </p:nvCxnSpPr>
        <p:spPr>
          <a:xfrm>
            <a:off x="2585968" y="3521075"/>
            <a:ext cx="5486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118975" y="3521075"/>
            <a:ext cx="5486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0"/>
          </p:nvPr>
        </p:nvSpPr>
        <p:spPr>
          <a:xfrm>
            <a:off x="757168" y="3902075"/>
            <a:ext cx="9144000" cy="5486400"/>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3" name="Text Placeholder 13"/>
          <p:cNvSpPr>
            <a:spLocks noGrp="1"/>
          </p:cNvSpPr>
          <p:nvPr>
            <p:ph type="body" sz="quarter" idx="11"/>
          </p:nvPr>
        </p:nvSpPr>
        <p:spPr>
          <a:xfrm>
            <a:off x="10290175" y="3917331"/>
            <a:ext cx="9144000" cy="5471144"/>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6" name="Text Placeholder 3"/>
          <p:cNvSpPr>
            <a:spLocks noGrp="1"/>
          </p:cNvSpPr>
          <p:nvPr>
            <p:ph type="body" sz="quarter" idx="13"/>
          </p:nvPr>
        </p:nvSpPr>
        <p:spPr>
          <a:xfrm>
            <a:off x="757238" y="1708642"/>
            <a:ext cx="9144000" cy="1477328"/>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17" name="Text Placeholder 3"/>
          <p:cNvSpPr>
            <a:spLocks noGrp="1"/>
          </p:cNvSpPr>
          <p:nvPr>
            <p:ph type="body" sz="quarter" idx="14"/>
          </p:nvPr>
        </p:nvSpPr>
        <p:spPr>
          <a:xfrm>
            <a:off x="10290175" y="1732984"/>
            <a:ext cx="9144000" cy="1477328"/>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181585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6850" y="845912"/>
            <a:ext cx="14630400" cy="930275"/>
          </a:xfrm>
          <a:prstGeom prst="rect">
            <a:avLst/>
          </a:prstGeom>
        </p:spPr>
        <p:txBody>
          <a:bodyPr wrap="square" lIns="0" tIns="0" rIns="0" bIns="0">
            <a:spAutoFit/>
          </a:bodyPr>
          <a:lstStyle>
            <a:lvl1pPr>
              <a:defRPr sz="5900" b="1" i="0">
                <a:solidFill>
                  <a:srgbClr val="00AFDB"/>
                </a:solidFill>
                <a:latin typeface="Helvetica"/>
                <a:cs typeface="Helvetica"/>
              </a:defRPr>
            </a:lvl1pPr>
          </a:lstStyle>
          <a:p>
            <a:endParaRPr/>
          </a:p>
        </p:txBody>
      </p:sp>
      <p:sp>
        <p:nvSpPr>
          <p:cNvPr id="3" name="Holder 3"/>
          <p:cNvSpPr>
            <a:spLocks noGrp="1"/>
          </p:cNvSpPr>
          <p:nvPr>
            <p:ph type="body" idx="1"/>
          </p:nvPr>
        </p:nvSpPr>
        <p:spPr>
          <a:xfrm>
            <a:off x="2736850" y="2632285"/>
            <a:ext cx="14630400" cy="7770324"/>
          </a:xfrm>
          <a:prstGeom prst="rect">
            <a:avLst/>
          </a:prstGeom>
        </p:spPr>
        <p:txBody>
          <a:bodyPr wrap="square" lIns="0" tIns="0" rIns="0" bIns="0">
            <a:spAutoFit/>
          </a:bodyPr>
          <a:lstStyle>
            <a:lvl1pPr>
              <a:defRPr b="0" i="0">
                <a:solidFill>
                  <a:schemeClr val="tx1"/>
                </a:solidFill>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a:xfrm>
            <a:off x="527050" y="3577184"/>
            <a:ext cx="19049999" cy="2769989"/>
          </a:xfrm>
        </p:spPr>
        <p:txBody>
          <a:bodyPr/>
          <a:lstStyle/>
          <a:p>
            <a:r>
              <a:rPr lang="fr-FR" dirty="0"/>
              <a:t>Transformation des attitudes </a:t>
            </a:r>
            <a:br>
              <a:rPr lang="fr-FR" dirty="0"/>
            </a:br>
            <a:r>
              <a:rPr lang="fr-FR" dirty="0"/>
              <a:t>face à l'avortement</a:t>
            </a:r>
          </a:p>
        </p:txBody>
      </p:sp>
      <p:sp>
        <p:nvSpPr>
          <p:cNvPr id="19" name="Subtitle 18"/>
          <p:cNvSpPr>
            <a:spLocks noGrp="1"/>
          </p:cNvSpPr>
          <p:nvPr>
            <p:ph type="subTitle" idx="4"/>
          </p:nvPr>
        </p:nvSpPr>
        <p:spPr/>
        <p:txBody>
          <a:bodyPr/>
          <a:lstStyle/>
          <a:p>
            <a:r>
              <a:rPr lang="fr-FR" dirty="0"/>
              <a:t>Trousse à outils de clarification des valeurs destinée aux professionnels de l'humanitaire</a:t>
            </a:r>
          </a:p>
        </p:txBody>
      </p:sp>
    </p:spTree>
    <p:extLst>
      <p:ext uri="{BB962C8B-B14F-4D97-AF65-F5344CB8AC3E}">
        <p14:creationId xmlns:p14="http://schemas.microsoft.com/office/powerpoint/2010/main" val="1951742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fr-FR" dirty="0"/>
              <a:t>Franchir la ligne</a:t>
            </a:r>
          </a:p>
        </p:txBody>
      </p:sp>
    </p:spTree>
    <p:extLst>
      <p:ext uri="{BB962C8B-B14F-4D97-AF65-F5344CB8AC3E}">
        <p14:creationId xmlns:p14="http://schemas.microsoft.com/office/powerpoint/2010/main" val="7740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fr-FR" dirty="0"/>
              <a:t>Pourquoi est-elle morte ?</a:t>
            </a:r>
          </a:p>
        </p:txBody>
      </p:sp>
    </p:spTree>
    <p:extLst>
      <p:ext uri="{BB962C8B-B14F-4D97-AF65-F5344CB8AC3E}">
        <p14:creationId xmlns:p14="http://schemas.microsoft.com/office/powerpoint/2010/main" val="59277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B275494-034A-4437-BC5A-A37EECF8797B}"/>
              </a:ext>
            </a:extLst>
          </p:cNvPr>
          <p:cNvSpPr txBox="1">
            <a:spLocks/>
          </p:cNvSpPr>
          <p:nvPr/>
        </p:nvSpPr>
        <p:spPr>
          <a:xfrm>
            <a:off x="0" y="7755153"/>
            <a:ext cx="20104100" cy="3538322"/>
          </a:xfrm>
          <a:prstGeom prst="rect">
            <a:avLst/>
          </a:prstGeom>
          <a:solidFill>
            <a:srgbClr val="4D4D4D">
              <a:alpha val="50196"/>
            </a:srgbClr>
          </a:solidFill>
        </p:spPr>
        <p:txBody>
          <a:bodyPr anchor="ctr">
            <a:normAutofit fontScale="97500"/>
          </a:bodyPr>
          <a:lstStyle>
            <a:lvl1pPr>
              <a:defRPr>
                <a:latin typeface="+mj-lt"/>
                <a:ea typeface="+mj-ea"/>
                <a:cs typeface="+mj-cs"/>
              </a:defRPr>
            </a:lvl1pPr>
          </a:lstStyle>
          <a:p>
            <a:pPr algn="ctr"/>
            <a:r>
              <a:rPr lang="fr-FR" sz="20500" kern="0" dirty="0">
                <a:solidFill>
                  <a:schemeClr val="bg1"/>
                </a:solidFill>
                <a:latin typeface="Helvetica" panose="020B0604020202020204" pitchFamily="34" charset="0"/>
                <a:cs typeface="Helvetica" panose="020B0604020202020204" pitchFamily="34" charset="0"/>
              </a:rPr>
              <a:t>Pause déjeuner   </a:t>
            </a:r>
          </a:p>
        </p:txBody>
      </p:sp>
      <p:pic>
        <p:nvPicPr>
          <p:cNvPr id="3" name="Picture 4" descr="https://my.uvawise.edu/ICS/icsfs/lunch_icon.png?target=35b95b82-84aa-49b2-a75b-11896bee24f7">
            <a:extLst>
              <a:ext uri="{FF2B5EF4-FFF2-40B4-BE49-F238E27FC236}">
                <a16:creationId xmlns:a16="http://schemas.microsoft.com/office/drawing/2014/main" id="{72517649-F2A1-463A-BDB6-AB63A9AB1FFB}"/>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250" y="549275"/>
            <a:ext cx="6394450" cy="666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fr-FR" dirty="0"/>
              <a:t>Les quatre coins</a:t>
            </a:r>
          </a:p>
        </p:txBody>
      </p:sp>
    </p:spTree>
    <p:extLst>
      <p:ext uri="{BB962C8B-B14F-4D97-AF65-F5344CB8AC3E}">
        <p14:creationId xmlns:p14="http://schemas.microsoft.com/office/powerpoint/2010/main" val="322273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fr-FR" dirty="0"/>
              <a:t>Le dernier avortement</a:t>
            </a:r>
          </a:p>
        </p:txBody>
      </p:sp>
    </p:spTree>
    <p:extLst>
      <p:ext uri="{BB962C8B-B14F-4D97-AF65-F5344CB8AC3E}">
        <p14:creationId xmlns:p14="http://schemas.microsoft.com/office/powerpoint/2010/main" val="1210866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B2EAEA-09CF-4F38-A266-B071D08AA324}"/>
              </a:ext>
            </a:extLst>
          </p:cNvPr>
          <p:cNvSpPr>
            <a:spLocks noGrp="1"/>
          </p:cNvSpPr>
          <p:nvPr>
            <p:ph sz="quarter" idx="10"/>
          </p:nvPr>
        </p:nvSpPr>
        <p:spPr>
          <a:xfrm>
            <a:off x="5708650" y="3924697"/>
            <a:ext cx="13258800" cy="5539978"/>
          </a:xfrm>
        </p:spPr>
        <p:txBody>
          <a:bodyPr/>
          <a:lstStyle/>
          <a:p>
            <a:pPr marL="685800" indent="-685800">
              <a:buFont typeface="Courier New" panose="02070309020205020404" pitchFamily="49" charset="0"/>
              <a:buChar char="o"/>
            </a:pPr>
            <a:r>
              <a:rPr lang="fr-FR" dirty="0"/>
              <a:t>Questions finales ?</a:t>
            </a:r>
          </a:p>
          <a:p>
            <a:pPr marL="685800" indent="-685800">
              <a:buFont typeface="Courier New" panose="02070309020205020404" pitchFamily="49" charset="0"/>
              <a:buChar char="o"/>
            </a:pPr>
            <a:r>
              <a:rPr lang="fr-FR" dirty="0"/>
              <a:t>Veuillez remplir :</a:t>
            </a:r>
          </a:p>
          <a:p>
            <a:pPr marL="1371600" lvl="1">
              <a:buFont typeface="Courier New" panose="02070309020205020404" pitchFamily="49" charset="0"/>
              <a:buChar char="o"/>
            </a:pPr>
            <a:r>
              <a:rPr lang="fr-FR" dirty="0">
                <a:solidFill>
                  <a:schemeClr val="tx1"/>
                </a:solidFill>
              </a:rPr>
              <a:t>Fiche de feedback sur le stage</a:t>
            </a:r>
          </a:p>
          <a:p>
            <a:pPr marL="1371600" lvl="1">
              <a:buFont typeface="Courier New" panose="02070309020205020404" pitchFamily="49" charset="0"/>
              <a:buChar char="o"/>
            </a:pPr>
            <a:r>
              <a:rPr lang="fr-FR" dirty="0">
                <a:solidFill>
                  <a:schemeClr val="tx1"/>
                </a:solidFill>
              </a:rPr>
              <a:t>Évaluation après stage</a:t>
            </a:r>
          </a:p>
          <a:p>
            <a:pPr marL="685800" indent="-685800">
              <a:buFont typeface="Courier New" panose="02070309020205020404" pitchFamily="49" charset="0"/>
              <a:buChar char="o"/>
            </a:pPr>
            <a:endParaRPr lang="en-US" dirty="0"/>
          </a:p>
        </p:txBody>
      </p:sp>
      <p:sp>
        <p:nvSpPr>
          <p:cNvPr id="3" name="Title 2">
            <a:extLst>
              <a:ext uri="{FF2B5EF4-FFF2-40B4-BE49-F238E27FC236}">
                <a16:creationId xmlns:a16="http://schemas.microsoft.com/office/drawing/2014/main" id="{632F3ABD-8CF7-4524-A18F-FE96A0B6CDD2}"/>
              </a:ext>
            </a:extLst>
          </p:cNvPr>
          <p:cNvSpPr>
            <a:spLocks noGrp="1"/>
          </p:cNvSpPr>
          <p:nvPr>
            <p:ph type="ctrTitle"/>
          </p:nvPr>
        </p:nvSpPr>
        <p:spPr/>
        <p:txBody>
          <a:bodyPr/>
          <a:lstStyle/>
          <a:p>
            <a:r>
              <a:rPr lang="fr-FR" dirty="0"/>
              <a:t>Conclusion</a:t>
            </a:r>
          </a:p>
        </p:txBody>
      </p:sp>
    </p:spTree>
    <p:extLst>
      <p:ext uri="{BB962C8B-B14F-4D97-AF65-F5344CB8AC3E}">
        <p14:creationId xmlns:p14="http://schemas.microsoft.com/office/powerpoint/2010/main" val="85228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85B73-0DDC-468E-88B6-E5C9C4652E3B}"/>
              </a:ext>
            </a:extLst>
          </p:cNvPr>
          <p:cNvSpPr>
            <a:spLocks noGrp="1"/>
          </p:cNvSpPr>
          <p:nvPr>
            <p:ph sz="quarter" idx="10"/>
          </p:nvPr>
        </p:nvSpPr>
        <p:spPr>
          <a:xfrm>
            <a:off x="3422650" y="3924697"/>
            <a:ext cx="14630400" cy="5539978"/>
          </a:xfrm>
        </p:spPr>
        <p:txBody>
          <a:bodyPr/>
          <a:lstStyle/>
          <a:p>
            <a:r>
              <a:rPr lang="fr-FR" dirty="0"/>
              <a:t>Avant le début du stage, merci de :</a:t>
            </a:r>
          </a:p>
          <a:p>
            <a:pPr marL="685800" indent="-685800">
              <a:buFont typeface="Courier New" panose="02070309020205020404" pitchFamily="49" charset="0"/>
              <a:buChar char="o"/>
            </a:pPr>
            <a:r>
              <a:rPr lang="fr-FR" dirty="0"/>
              <a:t>Signer la feuille de présence des participants</a:t>
            </a:r>
          </a:p>
          <a:p>
            <a:pPr marL="685800" indent="-685800">
              <a:buFont typeface="Courier New" panose="02070309020205020404" pitchFamily="49" charset="0"/>
              <a:buChar char="o"/>
            </a:pPr>
            <a:r>
              <a:rPr lang="fr-FR" dirty="0"/>
              <a:t>Créer votre badge</a:t>
            </a:r>
          </a:p>
          <a:p>
            <a:pPr marL="685800" indent="-685800">
              <a:buFont typeface="Courier New" panose="02070309020205020404" pitchFamily="49" charset="0"/>
              <a:buChar char="o"/>
            </a:pPr>
            <a:r>
              <a:rPr lang="fr-FR" dirty="0"/>
              <a:t>Remplir l'évaluation avant stage</a:t>
            </a:r>
          </a:p>
          <a:p>
            <a:pPr marL="685800" indent="-685800">
              <a:buFont typeface="Courier New" panose="02070309020205020404" pitchFamily="49" charset="0"/>
              <a:buChar char="o"/>
            </a:pPr>
            <a:endParaRPr lang="en-US" dirty="0"/>
          </a:p>
        </p:txBody>
      </p:sp>
      <p:sp>
        <p:nvSpPr>
          <p:cNvPr id="3" name="Title 2">
            <a:extLst>
              <a:ext uri="{FF2B5EF4-FFF2-40B4-BE49-F238E27FC236}">
                <a16:creationId xmlns:a16="http://schemas.microsoft.com/office/drawing/2014/main" id="{526B438A-9496-4D52-BC3D-606872F8FB04}"/>
              </a:ext>
            </a:extLst>
          </p:cNvPr>
          <p:cNvSpPr>
            <a:spLocks noGrp="1"/>
          </p:cNvSpPr>
          <p:nvPr>
            <p:ph type="ctrTitle"/>
          </p:nvPr>
        </p:nvSpPr>
        <p:spPr/>
        <p:txBody>
          <a:bodyPr/>
          <a:lstStyle/>
          <a:p>
            <a:r>
              <a:rPr lang="fr-FR" dirty="0"/>
              <a:t>Bienvenue !</a:t>
            </a:r>
          </a:p>
        </p:txBody>
      </p:sp>
    </p:spTree>
    <p:extLst>
      <p:ext uri="{BB962C8B-B14F-4D97-AF65-F5344CB8AC3E}">
        <p14:creationId xmlns:p14="http://schemas.microsoft.com/office/powerpoint/2010/main" val="77529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EE603-5EA8-4FC9-B42B-1BE4EBC2475A}"/>
              </a:ext>
            </a:extLst>
          </p:cNvPr>
          <p:cNvSpPr>
            <a:spLocks noGrp="1"/>
          </p:cNvSpPr>
          <p:nvPr>
            <p:ph sz="quarter" idx="10"/>
          </p:nvPr>
        </p:nvSpPr>
        <p:spPr>
          <a:xfrm>
            <a:off x="1746250" y="3201153"/>
            <a:ext cx="16535400" cy="8854321"/>
          </a:xfrm>
        </p:spPr>
        <p:txBody>
          <a:bodyPr/>
          <a:lstStyle/>
          <a:p>
            <a:r>
              <a:rPr lang="fr-FR" dirty="0"/>
              <a:t>À la fin du stage, les participants pourront : </a:t>
            </a:r>
          </a:p>
          <a:p>
            <a:pPr marL="685800" lvl="0" indent="-685800">
              <a:buFont typeface="Courier New" panose="02070309020205020404" pitchFamily="49" charset="0"/>
              <a:buChar char="o"/>
            </a:pPr>
            <a:r>
              <a:rPr lang="fr-FR" sz="4000" dirty="0"/>
              <a:t>Exprimer leurs valeurs, leurs opinions et leurs attitudes, ainsi que celles des autres, face à l'avortement</a:t>
            </a:r>
          </a:p>
          <a:p>
            <a:pPr marL="685800" lvl="0" indent="-685800">
              <a:buFont typeface="Courier New" panose="02070309020205020404" pitchFamily="49" charset="0"/>
              <a:buChar char="o"/>
            </a:pPr>
            <a:r>
              <a:rPr lang="fr-FR" sz="4000" dirty="0"/>
              <a:t>Expliquer le problème de la grossesse involontaire et de l'avortement non sécurisé, et comment l'accès à des soins d'avortement sécurisé participe à la réduction de la mortalité et de la morbidité maternelles</a:t>
            </a:r>
          </a:p>
          <a:p>
            <a:pPr marL="685800" lvl="0" indent="-685800">
              <a:buFont typeface="Courier New" panose="02070309020205020404" pitchFamily="49" charset="0"/>
              <a:buChar char="o"/>
            </a:pPr>
            <a:r>
              <a:rPr lang="fr-FR" sz="4000" dirty="0"/>
              <a:t>Décrire leur responsabilité professionnelle de prévenir les décès et les souffrances maternels liés aux grossesses involontaires et à l'avortement non sécurisé dans le cadre de leur fonction au sein de leur organisation</a:t>
            </a:r>
          </a:p>
          <a:p>
            <a:endParaRPr lang="en-US" dirty="0"/>
          </a:p>
        </p:txBody>
      </p:sp>
      <p:sp>
        <p:nvSpPr>
          <p:cNvPr id="3" name="Title 2">
            <a:extLst>
              <a:ext uri="{FF2B5EF4-FFF2-40B4-BE49-F238E27FC236}">
                <a16:creationId xmlns:a16="http://schemas.microsoft.com/office/drawing/2014/main" id="{B8D20491-30E9-43E3-88B7-314B0D936994}"/>
              </a:ext>
            </a:extLst>
          </p:cNvPr>
          <p:cNvSpPr>
            <a:spLocks noGrp="1"/>
          </p:cNvSpPr>
          <p:nvPr>
            <p:ph type="ctrTitle"/>
          </p:nvPr>
        </p:nvSpPr>
        <p:spPr/>
        <p:txBody>
          <a:bodyPr/>
          <a:lstStyle/>
          <a:p>
            <a:r>
              <a:rPr lang="fr-FR" dirty="0"/>
              <a:t>Objectifs</a:t>
            </a:r>
          </a:p>
        </p:txBody>
      </p:sp>
    </p:spTree>
    <p:extLst>
      <p:ext uri="{BB962C8B-B14F-4D97-AF65-F5344CB8AC3E}">
        <p14:creationId xmlns:p14="http://schemas.microsoft.com/office/powerpoint/2010/main" val="728921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F8C0C-6AAF-42C5-819B-79D476F02931}"/>
              </a:ext>
            </a:extLst>
          </p:cNvPr>
          <p:cNvSpPr>
            <a:spLocks noGrp="1"/>
          </p:cNvSpPr>
          <p:nvPr>
            <p:ph type="ctrTitle"/>
          </p:nvPr>
        </p:nvSpPr>
        <p:spPr/>
        <p:txBody>
          <a:bodyPr/>
          <a:lstStyle/>
          <a:p>
            <a:r>
              <a:rPr lang="fr-FR" dirty="0"/>
              <a:t>Programme</a:t>
            </a:r>
          </a:p>
        </p:txBody>
      </p:sp>
      <p:graphicFrame>
        <p:nvGraphicFramePr>
          <p:cNvPr id="4" name="Table 3">
            <a:extLst>
              <a:ext uri="{FF2B5EF4-FFF2-40B4-BE49-F238E27FC236}">
                <a16:creationId xmlns:a16="http://schemas.microsoft.com/office/drawing/2014/main" id="{525B1497-5145-4638-A887-DEF4D0C28E00}"/>
              </a:ext>
            </a:extLst>
          </p:cNvPr>
          <p:cNvGraphicFramePr>
            <a:graphicFrameLocks noGrp="1"/>
          </p:cNvGraphicFramePr>
          <p:nvPr>
            <p:extLst/>
          </p:nvPr>
        </p:nvGraphicFramePr>
        <p:xfrm>
          <a:off x="5099049" y="3292475"/>
          <a:ext cx="10058401" cy="6644640"/>
        </p:xfrm>
        <a:graphic>
          <a:graphicData uri="http://schemas.openxmlformats.org/drawingml/2006/table">
            <a:tbl>
              <a:tblPr firstRow="1" bandRow="1">
                <a:tableStyleId>{5C22544A-7EE6-4342-B048-85BDC9FD1C3A}</a:tableStyleId>
              </a:tblPr>
              <a:tblGrid>
                <a:gridCol w="3997325">
                  <a:extLst>
                    <a:ext uri="{9D8B030D-6E8A-4147-A177-3AD203B41FA5}">
                      <a16:colId xmlns:a16="http://schemas.microsoft.com/office/drawing/2014/main" val="583570142"/>
                    </a:ext>
                  </a:extLst>
                </a:gridCol>
                <a:gridCol w="6061076">
                  <a:extLst>
                    <a:ext uri="{9D8B030D-6E8A-4147-A177-3AD203B41FA5}">
                      <a16:colId xmlns:a16="http://schemas.microsoft.com/office/drawing/2014/main" val="3943005129"/>
                    </a:ext>
                  </a:extLst>
                </a:gridCol>
              </a:tblGrid>
              <a:tr h="370840">
                <a:tc>
                  <a:txBody>
                    <a:bodyPr/>
                    <a:lstStyle/>
                    <a:p>
                      <a:pPr algn="ctr"/>
                      <a:r>
                        <a:rPr lang="fr-FR" sz="2800" dirty="0"/>
                        <a:t>Heure</a:t>
                      </a:r>
                    </a:p>
                  </a:txBody>
                  <a:tcPr/>
                </a:tc>
                <a:tc>
                  <a:txBody>
                    <a:bodyPr/>
                    <a:lstStyle/>
                    <a:p>
                      <a:pPr algn="ctr"/>
                      <a:r>
                        <a:rPr lang="fr-FR" sz="2800" dirty="0"/>
                        <a:t>Activité</a:t>
                      </a:r>
                    </a:p>
                  </a:txBody>
                  <a:tcPr/>
                </a:tc>
                <a:extLst>
                  <a:ext uri="{0D108BD9-81ED-4DB2-BD59-A6C34878D82A}">
                    <a16:rowId xmlns:a16="http://schemas.microsoft.com/office/drawing/2014/main" val="843954397"/>
                  </a:ext>
                </a:extLst>
              </a:tr>
              <a:tr h="370840">
                <a:tc>
                  <a:txBody>
                    <a:bodyPr/>
                    <a:lstStyle/>
                    <a:p>
                      <a:r>
                        <a:rPr lang="fr-FR" sz="2800" dirty="0"/>
                        <a:t>9h00 - 9h30</a:t>
                      </a:r>
                    </a:p>
                  </a:txBody>
                  <a:tcPr/>
                </a:tc>
                <a:tc>
                  <a:txBody>
                    <a:bodyPr/>
                    <a:lstStyle/>
                    <a:p>
                      <a:r>
                        <a:rPr lang="fr-FR" sz="2800" dirty="0"/>
                        <a:t>Objectifs, programme, présentations</a:t>
                      </a:r>
                    </a:p>
                  </a:txBody>
                  <a:tcPr/>
                </a:tc>
                <a:extLst>
                  <a:ext uri="{0D108BD9-81ED-4DB2-BD59-A6C34878D82A}">
                    <a16:rowId xmlns:a16="http://schemas.microsoft.com/office/drawing/2014/main" val="212952971"/>
                  </a:ext>
                </a:extLst>
              </a:tr>
              <a:tr h="370840">
                <a:tc>
                  <a:txBody>
                    <a:bodyPr/>
                    <a:lstStyle/>
                    <a:p>
                      <a:r>
                        <a:rPr lang="fr-FR" sz="2800" dirty="0"/>
                        <a:t>9h30 - 9h45</a:t>
                      </a:r>
                    </a:p>
                  </a:txBody>
                  <a:tcPr/>
                </a:tc>
                <a:tc>
                  <a:txBody>
                    <a:bodyPr/>
                    <a:lstStyle/>
                    <a:p>
                      <a:r>
                        <a:rPr lang="fr-FR" sz="2800" dirty="0"/>
                        <a:t>Aperçu de l'avortement non sécurisé</a:t>
                      </a:r>
                    </a:p>
                  </a:txBody>
                  <a:tcPr/>
                </a:tc>
                <a:extLst>
                  <a:ext uri="{0D108BD9-81ED-4DB2-BD59-A6C34878D82A}">
                    <a16:rowId xmlns:a16="http://schemas.microsoft.com/office/drawing/2014/main" val="3248425954"/>
                  </a:ext>
                </a:extLst>
              </a:tr>
              <a:tr h="370840">
                <a:tc>
                  <a:txBody>
                    <a:bodyPr/>
                    <a:lstStyle/>
                    <a:p>
                      <a:r>
                        <a:rPr lang="fr-FR" sz="2800" dirty="0"/>
                        <a:t>9h45 - 10h45</a:t>
                      </a:r>
                    </a:p>
                  </a:txBody>
                  <a:tcPr/>
                </a:tc>
                <a:tc>
                  <a:txBody>
                    <a:bodyPr/>
                    <a:lstStyle/>
                    <a:p>
                      <a:r>
                        <a:rPr lang="fr-FR" sz="2800" dirty="0"/>
                        <a:t>Les raisons</a:t>
                      </a:r>
                    </a:p>
                  </a:txBody>
                  <a:tcPr/>
                </a:tc>
                <a:extLst>
                  <a:ext uri="{0D108BD9-81ED-4DB2-BD59-A6C34878D82A}">
                    <a16:rowId xmlns:a16="http://schemas.microsoft.com/office/drawing/2014/main" val="3585063426"/>
                  </a:ext>
                </a:extLst>
              </a:tr>
              <a:tr h="370840">
                <a:tc>
                  <a:txBody>
                    <a:bodyPr/>
                    <a:lstStyle/>
                    <a:p>
                      <a:r>
                        <a:rPr lang="fr-FR" sz="2800" dirty="0"/>
                        <a:t>10h45 - 11h00</a:t>
                      </a:r>
                    </a:p>
                  </a:txBody>
                  <a:tcPr/>
                </a:tc>
                <a:tc>
                  <a:txBody>
                    <a:bodyPr/>
                    <a:lstStyle/>
                    <a:p>
                      <a:r>
                        <a:rPr lang="fr-FR" sz="2800" b="1" dirty="0"/>
                        <a:t>Pause</a:t>
                      </a:r>
                    </a:p>
                  </a:txBody>
                  <a:tcPr/>
                </a:tc>
                <a:extLst>
                  <a:ext uri="{0D108BD9-81ED-4DB2-BD59-A6C34878D82A}">
                    <a16:rowId xmlns:a16="http://schemas.microsoft.com/office/drawing/2014/main" val="2534056117"/>
                  </a:ext>
                </a:extLst>
              </a:tr>
              <a:tr h="370840">
                <a:tc>
                  <a:txBody>
                    <a:bodyPr/>
                    <a:lstStyle/>
                    <a:p>
                      <a:r>
                        <a:rPr lang="fr-FR" sz="2800" dirty="0"/>
                        <a:t>11h00 - 11h30</a:t>
                      </a:r>
                    </a:p>
                  </a:txBody>
                  <a:tcPr/>
                </a:tc>
                <a:tc>
                  <a:txBody>
                    <a:bodyPr/>
                    <a:lstStyle/>
                    <a:p>
                      <a:r>
                        <a:rPr lang="fr-FR" sz="2800" dirty="0"/>
                        <a:t>Plaidoyer en faveur de l'avortement sécurisé en situation humanitaire</a:t>
                      </a:r>
                    </a:p>
                  </a:txBody>
                  <a:tcPr/>
                </a:tc>
                <a:extLst>
                  <a:ext uri="{0D108BD9-81ED-4DB2-BD59-A6C34878D82A}">
                    <a16:rowId xmlns:a16="http://schemas.microsoft.com/office/drawing/2014/main" val="549410484"/>
                  </a:ext>
                </a:extLst>
              </a:tr>
              <a:tr h="370840">
                <a:tc>
                  <a:txBody>
                    <a:bodyPr/>
                    <a:lstStyle/>
                    <a:p>
                      <a:r>
                        <a:rPr lang="fr-FR" sz="2800" dirty="0"/>
                        <a:t>11h30 - 12h30</a:t>
                      </a:r>
                    </a:p>
                  </a:txBody>
                  <a:tcPr/>
                </a:tc>
                <a:tc>
                  <a:txBody>
                    <a:bodyPr/>
                    <a:lstStyle/>
                    <a:p>
                      <a:r>
                        <a:rPr lang="fr-FR" sz="2800" dirty="0"/>
                        <a:t>Franchir la ligne</a:t>
                      </a:r>
                    </a:p>
                  </a:txBody>
                  <a:tcPr/>
                </a:tc>
                <a:extLst>
                  <a:ext uri="{0D108BD9-81ED-4DB2-BD59-A6C34878D82A}">
                    <a16:rowId xmlns:a16="http://schemas.microsoft.com/office/drawing/2014/main" val="2661855841"/>
                  </a:ext>
                </a:extLst>
              </a:tr>
              <a:tr h="370840">
                <a:tc>
                  <a:txBody>
                    <a:bodyPr/>
                    <a:lstStyle/>
                    <a:p>
                      <a:r>
                        <a:rPr lang="fr-FR" sz="2800" dirty="0"/>
                        <a:t>12h30 - 13h15</a:t>
                      </a:r>
                    </a:p>
                  </a:txBody>
                  <a:tcPr/>
                </a:tc>
                <a:tc>
                  <a:txBody>
                    <a:bodyPr/>
                    <a:lstStyle/>
                    <a:p>
                      <a:r>
                        <a:rPr lang="fr-FR" sz="2800" dirty="0"/>
                        <a:t>Pourquoi est-elle morte ?</a:t>
                      </a:r>
                    </a:p>
                  </a:txBody>
                  <a:tcPr/>
                </a:tc>
                <a:extLst>
                  <a:ext uri="{0D108BD9-81ED-4DB2-BD59-A6C34878D82A}">
                    <a16:rowId xmlns:a16="http://schemas.microsoft.com/office/drawing/2014/main" val="128000676"/>
                  </a:ext>
                </a:extLst>
              </a:tr>
              <a:tr h="370840">
                <a:tc>
                  <a:txBody>
                    <a:bodyPr/>
                    <a:lstStyle/>
                    <a:p>
                      <a:r>
                        <a:rPr lang="fr-FR" sz="2800" dirty="0"/>
                        <a:t>13h15 - 14h15</a:t>
                      </a:r>
                    </a:p>
                  </a:txBody>
                  <a:tcPr/>
                </a:tc>
                <a:tc>
                  <a:txBody>
                    <a:bodyPr/>
                    <a:lstStyle/>
                    <a:p>
                      <a:r>
                        <a:rPr lang="fr-FR" sz="2800" b="1" dirty="0"/>
                        <a:t>Déjeuner</a:t>
                      </a:r>
                    </a:p>
                  </a:txBody>
                  <a:tcPr/>
                </a:tc>
                <a:extLst>
                  <a:ext uri="{0D108BD9-81ED-4DB2-BD59-A6C34878D82A}">
                    <a16:rowId xmlns:a16="http://schemas.microsoft.com/office/drawing/2014/main" val="1054596609"/>
                  </a:ext>
                </a:extLst>
              </a:tr>
              <a:tr h="370840">
                <a:tc>
                  <a:txBody>
                    <a:bodyPr/>
                    <a:lstStyle/>
                    <a:p>
                      <a:r>
                        <a:rPr lang="fr-FR" sz="2800" dirty="0"/>
                        <a:t>14h15 - 15h15</a:t>
                      </a:r>
                    </a:p>
                  </a:txBody>
                  <a:tcPr/>
                </a:tc>
                <a:tc>
                  <a:txBody>
                    <a:bodyPr/>
                    <a:lstStyle/>
                    <a:p>
                      <a:r>
                        <a:rPr lang="fr-FR" sz="2800" dirty="0"/>
                        <a:t>Les quatre coins</a:t>
                      </a:r>
                    </a:p>
                  </a:txBody>
                  <a:tcPr/>
                </a:tc>
                <a:extLst>
                  <a:ext uri="{0D108BD9-81ED-4DB2-BD59-A6C34878D82A}">
                    <a16:rowId xmlns:a16="http://schemas.microsoft.com/office/drawing/2014/main" val="2089362124"/>
                  </a:ext>
                </a:extLst>
              </a:tr>
              <a:tr h="370840">
                <a:tc>
                  <a:txBody>
                    <a:bodyPr/>
                    <a:lstStyle/>
                    <a:p>
                      <a:r>
                        <a:rPr lang="fr-FR" sz="2800" dirty="0"/>
                        <a:t>15h15 - 16h15</a:t>
                      </a:r>
                    </a:p>
                  </a:txBody>
                  <a:tcPr/>
                </a:tc>
                <a:tc>
                  <a:txBody>
                    <a:bodyPr/>
                    <a:lstStyle/>
                    <a:p>
                      <a:r>
                        <a:rPr lang="fr-FR" sz="2800" dirty="0"/>
                        <a:t>Le dernier avortement</a:t>
                      </a:r>
                    </a:p>
                  </a:txBody>
                  <a:tcPr/>
                </a:tc>
                <a:extLst>
                  <a:ext uri="{0D108BD9-81ED-4DB2-BD59-A6C34878D82A}">
                    <a16:rowId xmlns:a16="http://schemas.microsoft.com/office/drawing/2014/main" val="110600239"/>
                  </a:ext>
                </a:extLst>
              </a:tr>
              <a:tr h="370840">
                <a:tc>
                  <a:txBody>
                    <a:bodyPr/>
                    <a:lstStyle/>
                    <a:p>
                      <a:r>
                        <a:rPr lang="fr-FR" sz="2800" dirty="0"/>
                        <a:t>16h15 - 16h45</a:t>
                      </a:r>
                    </a:p>
                  </a:txBody>
                  <a:tcPr/>
                </a:tc>
                <a:tc>
                  <a:txBody>
                    <a:bodyPr/>
                    <a:lstStyle/>
                    <a:p>
                      <a:r>
                        <a:rPr lang="fr-FR" sz="2800" dirty="0"/>
                        <a:t>Conclusion</a:t>
                      </a:r>
                    </a:p>
                  </a:txBody>
                  <a:tcPr/>
                </a:tc>
                <a:extLst>
                  <a:ext uri="{0D108BD9-81ED-4DB2-BD59-A6C34878D82A}">
                    <a16:rowId xmlns:a16="http://schemas.microsoft.com/office/drawing/2014/main" val="3286899520"/>
                  </a:ext>
                </a:extLst>
              </a:tr>
            </a:tbl>
          </a:graphicData>
        </a:graphic>
      </p:graphicFrame>
    </p:spTree>
    <p:extLst>
      <p:ext uri="{BB962C8B-B14F-4D97-AF65-F5344CB8AC3E}">
        <p14:creationId xmlns:p14="http://schemas.microsoft.com/office/powerpoint/2010/main" val="30344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B2991E-1D90-43EF-BC81-B14171352F0D}"/>
              </a:ext>
            </a:extLst>
          </p:cNvPr>
          <p:cNvSpPr>
            <a:spLocks noGrp="1"/>
          </p:cNvSpPr>
          <p:nvPr>
            <p:ph sz="quarter" idx="10"/>
          </p:nvPr>
        </p:nvSpPr>
        <p:spPr>
          <a:xfrm>
            <a:off x="1593850" y="5678011"/>
            <a:ext cx="16916400" cy="1846659"/>
          </a:xfrm>
        </p:spPr>
        <p:txBody>
          <a:bodyPr/>
          <a:lstStyle/>
          <a:p>
            <a:pPr algn="ctr"/>
            <a:r>
              <a:rPr lang="fr-FR" sz="6000" dirty="0"/>
              <a:t>Présentez-vous brièvement au groupe !</a:t>
            </a:r>
          </a:p>
        </p:txBody>
      </p:sp>
      <p:sp>
        <p:nvSpPr>
          <p:cNvPr id="3" name="Title 2">
            <a:extLst>
              <a:ext uri="{FF2B5EF4-FFF2-40B4-BE49-F238E27FC236}">
                <a16:creationId xmlns:a16="http://schemas.microsoft.com/office/drawing/2014/main" id="{E3FCF05F-3DC3-4077-ABCF-60F35064CDD4}"/>
              </a:ext>
            </a:extLst>
          </p:cNvPr>
          <p:cNvSpPr>
            <a:spLocks noGrp="1"/>
          </p:cNvSpPr>
          <p:nvPr>
            <p:ph type="ctrTitle"/>
          </p:nvPr>
        </p:nvSpPr>
        <p:spPr/>
        <p:txBody>
          <a:bodyPr/>
          <a:lstStyle/>
          <a:p>
            <a:r>
              <a:rPr lang="fr-FR" dirty="0"/>
              <a:t>Présentations</a:t>
            </a:r>
          </a:p>
        </p:txBody>
      </p:sp>
    </p:spTree>
    <p:extLst>
      <p:ext uri="{BB962C8B-B14F-4D97-AF65-F5344CB8AC3E}">
        <p14:creationId xmlns:p14="http://schemas.microsoft.com/office/powerpoint/2010/main" val="1249158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a:xfrm>
            <a:off x="831850" y="8397875"/>
            <a:ext cx="18821400" cy="1107996"/>
          </a:xfrm>
        </p:spPr>
        <p:txBody>
          <a:bodyPr/>
          <a:lstStyle/>
          <a:p>
            <a:pPr algn="ctr"/>
            <a:r>
              <a:rPr lang="fr-FR" dirty="0"/>
              <a:t>Aperçu de l'avortement non sécurisé</a:t>
            </a:r>
          </a:p>
        </p:txBody>
      </p:sp>
    </p:spTree>
    <p:extLst>
      <p:ext uri="{BB962C8B-B14F-4D97-AF65-F5344CB8AC3E}">
        <p14:creationId xmlns:p14="http://schemas.microsoft.com/office/powerpoint/2010/main" val="131143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fr-FR" dirty="0"/>
              <a:t>Les raisons</a:t>
            </a:r>
          </a:p>
        </p:txBody>
      </p:sp>
    </p:spTree>
    <p:extLst>
      <p:ext uri="{BB962C8B-B14F-4D97-AF65-F5344CB8AC3E}">
        <p14:creationId xmlns:p14="http://schemas.microsoft.com/office/powerpoint/2010/main" val="145408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BB4D34-A4F7-4A3B-8137-61CBBBCEA8E0}"/>
              </a:ext>
            </a:extLst>
          </p:cNvPr>
          <p:cNvSpPr txBox="1">
            <a:spLocks/>
          </p:cNvSpPr>
          <p:nvPr/>
        </p:nvSpPr>
        <p:spPr>
          <a:xfrm>
            <a:off x="0" y="7771028"/>
            <a:ext cx="20104100" cy="3538322"/>
          </a:xfrm>
          <a:prstGeom prst="rect">
            <a:avLst/>
          </a:prstGeom>
          <a:solidFill>
            <a:srgbClr val="4D4D4D">
              <a:alpha val="50196"/>
            </a:srgbClr>
          </a:solidFill>
        </p:spPr>
        <p:txBody>
          <a:bodyPr anchor="ctr">
            <a:normAutofit fontScale="97500"/>
          </a:bodyPr>
          <a:lstStyle>
            <a:lvl1pPr>
              <a:defRPr>
                <a:latin typeface="+mj-lt"/>
                <a:ea typeface="+mj-ea"/>
                <a:cs typeface="+mj-cs"/>
              </a:defRPr>
            </a:lvl1pPr>
          </a:lstStyle>
          <a:p>
            <a:pPr algn="ctr"/>
            <a:r>
              <a:rPr lang="fr-FR" sz="20500" kern="0" dirty="0">
                <a:solidFill>
                  <a:schemeClr val="bg1"/>
                </a:solidFill>
                <a:latin typeface="Helvetica" panose="020B0604020202020204" pitchFamily="34" charset="0"/>
                <a:cs typeface="Helvetica" panose="020B0604020202020204" pitchFamily="34" charset="0"/>
              </a:rPr>
              <a:t>Pause   </a:t>
            </a:r>
          </a:p>
        </p:txBody>
      </p:sp>
      <p:pic>
        <p:nvPicPr>
          <p:cNvPr id="4" name="Picture 2" descr="http://static.tumblr.com/9d8c9fdadc8b6ec339dec1e404effe7d/etirrky/P6Gnixvjy/tumblr_static_2zeqg2x7ct6o4sccgowg8040g.png">
            <a:extLst>
              <a:ext uri="{FF2B5EF4-FFF2-40B4-BE49-F238E27FC236}">
                <a16:creationId xmlns:a16="http://schemas.microsoft.com/office/drawing/2014/main" id="{3CC83C78-EC38-4BE2-8DE4-11ADEFFE11DD}"/>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0" y="5521324"/>
            <a:ext cx="7894841" cy="676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013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a:xfrm>
            <a:off x="831850" y="8397875"/>
            <a:ext cx="18821400" cy="2215991"/>
          </a:xfrm>
        </p:spPr>
        <p:txBody>
          <a:bodyPr/>
          <a:lstStyle/>
          <a:p>
            <a:pPr algn="ctr"/>
            <a:r>
              <a:rPr lang="fr-FR" dirty="0"/>
              <a:t>Plaidoyer en faveur de l'avortement sécurisé en situation humanitaire</a:t>
            </a:r>
            <a:br>
              <a:rPr lang="fr-FR" dirty="0"/>
            </a:br>
            <a:endParaRPr lang="fr-FR" dirty="0"/>
          </a:p>
        </p:txBody>
      </p:sp>
    </p:spTree>
    <p:extLst>
      <p:ext uri="{BB962C8B-B14F-4D97-AF65-F5344CB8AC3E}">
        <p14:creationId xmlns:p14="http://schemas.microsoft.com/office/powerpoint/2010/main" val="1223541412"/>
      </p:ext>
    </p:extLst>
  </p:cSld>
  <p:clrMapOvr>
    <a:masterClrMapping/>
  </p:clrMapOvr>
</p:sld>
</file>

<file path=ppt/theme/theme1.xml><?xml version="1.0" encoding="utf-8"?>
<a:theme xmlns:a="http://schemas.openxmlformats.org/drawingml/2006/main" name="Office Theme">
  <a:themeElements>
    <a:clrScheme name="Ipas Color Palette">
      <a:dk1>
        <a:srgbClr val="414041"/>
      </a:dk1>
      <a:lt1>
        <a:srgbClr val="FFFFFF"/>
      </a:lt1>
      <a:dk2>
        <a:srgbClr val="00718F"/>
      </a:dk2>
      <a:lt2>
        <a:srgbClr val="EEECE1"/>
      </a:lt2>
      <a:accent1>
        <a:srgbClr val="00AFDB"/>
      </a:accent1>
      <a:accent2>
        <a:srgbClr val="F37B20"/>
      </a:accent2>
      <a:accent3>
        <a:srgbClr val="73C167"/>
      </a:accent3>
      <a:accent4>
        <a:srgbClr val="0069AA"/>
      </a:accent4>
      <a:accent5>
        <a:srgbClr val="22BCB9"/>
      </a:accent5>
      <a:accent6>
        <a:srgbClr val="EC098D"/>
      </a:accent6>
      <a:hlink>
        <a:srgbClr val="F37B20"/>
      </a:hlink>
      <a:folHlink>
        <a:srgbClr val="BCBE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BFABEB65A7CD4189DF62FAE4CBBAC7" ma:contentTypeVersion="27" ma:contentTypeDescription="Create a new document." ma:contentTypeScope="" ma:versionID="105023c83c520e4fe31d9cc862cf7d28">
  <xsd:schema xmlns:xsd="http://www.w3.org/2001/XMLSchema" xmlns:xs="http://www.w3.org/2001/XMLSchema" xmlns:p="http://schemas.microsoft.com/office/2006/metadata/properties" xmlns:ns2="f90cb79b-c111-4c9f-819f-53dcbbc9b886" xmlns:ns3="02b24a34-9e38-4e17-9560-6771ab36bb8c" xmlns:ns4="c99d05fb-4e8f-4b87-8e2d-ae28f7e395a8" targetNamespace="http://schemas.microsoft.com/office/2006/metadata/properties" ma:root="true" ma:fieldsID="911441aa21a6ee75e21872736f1180a0" ns2:_="" ns3:_="" ns4:_="">
    <xsd:import namespace="f90cb79b-c111-4c9f-819f-53dcbbc9b886"/>
    <xsd:import namespace="02b24a34-9e38-4e17-9560-6771ab36bb8c"/>
    <xsd:import namespace="c99d05fb-4e8f-4b87-8e2d-ae28f7e395a8"/>
    <xsd:element name="properties">
      <xsd:complexType>
        <xsd:sequence>
          <xsd:element name="documentManagement">
            <xsd:complexType>
              <xsd:all>
                <xsd:element ref="ns2:Image_x0020_Use" minOccurs="0"/>
                <xsd:element ref="ns2:Image_x0020_Type" minOccurs="0"/>
                <xsd:element ref="ns2:Image_x0020_Source" minOccurs="0"/>
                <xsd:element ref="ns2:Year_x0020_Acquired" minOccurs="0"/>
                <xsd:element ref="ns2:Citation" minOccurs="0"/>
                <xsd:element ref="ns2:ode6fdafe33148da80a41f54f38c75b6" minOccurs="0"/>
                <xsd:element ref="ns2:Tags" minOccurs="0"/>
                <xsd:element ref="ns2:Description0" minOccurs="0"/>
                <xsd:element ref="ns2:Date_x0020_Picture_x0020_Taken" minOccurs="0"/>
                <xsd:element ref="ns2:Color" minOccurs="0"/>
                <xsd:element ref="ns2:Orientation" minOccurs="0"/>
                <xsd:element ref="ns2:Expiration_x0020_Date0" minOccurs="0"/>
                <xsd:element ref="ns2:fb4143bc8e474732a022a8b6b14ff2fc" minOccurs="0"/>
                <xsd:element ref="ns3:TaxCatchAll" minOccurs="0"/>
                <xsd:element ref="ns4:SharedWithUsers" minOccurs="0"/>
                <xsd:element ref="ns4:SharedWithDetails"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cb79b-c111-4c9f-819f-53dcbbc9b886" elementFormDefault="qualified">
    <xsd:import namespace="http://schemas.microsoft.com/office/2006/documentManagement/types"/>
    <xsd:import namespace="http://schemas.microsoft.com/office/infopath/2007/PartnerControls"/>
    <xsd:element name="Image_x0020_Use" ma:index="4" nillable="true" ma:displayName="Image Use" ma:internalName="Image_x0020_Use" ma:readOnly="false">
      <xsd:complexType>
        <xsd:complexContent>
          <xsd:extension base="dms:MultiChoice">
            <xsd:sequence>
              <xsd:element name="Value" maxOccurs="unbounded" minOccurs="0" nillable="true">
                <xsd:simpleType>
                  <xsd:restriction base="dms:Choice">
                    <xsd:enumeration value="For printing"/>
                    <xsd:enumeration value="For web or screen"/>
                  </xsd:restriction>
                </xsd:simpleType>
              </xsd:element>
            </xsd:sequence>
          </xsd:extension>
        </xsd:complexContent>
      </xsd:complexType>
    </xsd:element>
    <xsd:element name="Image_x0020_Type" ma:index="5" nillable="true" ma:displayName="Image Type" ma:format="Dropdown" ma:internalName="Image_x0020_Type" ma:readOnly="false">
      <xsd:simpleType>
        <xsd:restriction base="dms:Choice">
          <xsd:enumeration value="Photo"/>
          <xsd:enumeration value="Illustration/Graphic"/>
        </xsd:restriction>
      </xsd:simpleType>
    </xsd:element>
    <xsd:element name="Image_x0020_Source" ma:index="6" nillable="true" ma:displayName="Image Source" ma:default="Ipas" ma:format="Dropdown" ma:internalName="Image_x0020_Source" ma:readOnly="false">
      <xsd:simpleType>
        <xsd:union memberTypes="dms:Text">
          <xsd:simpleType>
            <xsd:restriction base="dms:Choice">
              <xsd:enumeration value="David and Lucile Packard Foundation"/>
              <xsd:enumeration value="Ipas"/>
              <xsd:enumeration value="Panos"/>
              <xsd:enumeration value="Richard Lord"/>
              <xsd:enumeration value="UNFPA"/>
              <xsd:enumeration value="UN/DPI"/>
              <xsd:enumeration value="Kwikpoint"/>
              <xsd:enumeration value="Stephen C. Edgerton"/>
            </xsd:restriction>
          </xsd:simpleType>
        </xsd:union>
      </xsd:simpleType>
    </xsd:element>
    <xsd:element name="Year_x0020_Acquired" ma:index="7" nillable="true" ma:displayName="Year Acquired" ma:internalName="Year_x0020_Acquired" ma:readOnly="false">
      <xsd:simpleType>
        <xsd:restriction base="dms:Text">
          <xsd:maxLength value="255"/>
        </xsd:restriction>
      </xsd:simpleType>
    </xsd:element>
    <xsd:element name="Citation" ma:index="8" nillable="true" ma:displayName="Citation" ma:internalName="Citation" ma:readOnly="false">
      <xsd:simpleType>
        <xsd:restriction base="dms:Note">
          <xsd:maxLength value="255"/>
        </xsd:restriction>
      </xsd:simpleType>
    </xsd:element>
    <xsd:element name="ode6fdafe33148da80a41f54f38c75b6" ma:index="11" nillable="true" ma:taxonomy="true" ma:internalName="ode6fdafe33148da80a41f54f38c75b6" ma:taxonomyFieldName="Region" ma:displayName="Region" ma:readOnly="false" ma:fieldId="{8de6fdaf-e331-48da-80a4-1f54f38c75b6}" ma:sspId="2ada535f-24d9-4300-95d3-734107741fc0" ma:termSetId="e13701c3-baf5-4493-a5dc-812d696f5adf" ma:anchorId="00000000-0000-0000-0000-000000000000" ma:open="false" ma:isKeyword="false">
      <xsd:complexType>
        <xsd:sequence>
          <xsd:element ref="pc:Terms" minOccurs="0" maxOccurs="1"/>
        </xsd:sequence>
      </xsd:complexType>
    </xsd:element>
    <xsd:element name="Tags" ma:index="12" nillable="true" ma:displayName="Tags" ma:description="Please use , as the delimiter between keyword tags." ma:internalName="Tags" ma:readOnly="false">
      <xsd:simpleType>
        <xsd:restriction base="dms:Text">
          <xsd:maxLength value="255"/>
        </xsd:restriction>
      </xsd:simpleType>
    </xsd:element>
    <xsd:element name="Description0" ma:index="13" nillable="true" ma:displayName="Description" ma:internalName="Description0" ma:readOnly="false">
      <xsd:simpleType>
        <xsd:restriction base="dms:Note">
          <xsd:maxLength value="255"/>
        </xsd:restriction>
      </xsd:simpleType>
    </xsd:element>
    <xsd:element name="Date_x0020_Picture_x0020_Taken" ma:index="14" nillable="true" ma:displayName="Date Picture Taken" ma:format="DateOnly" ma:internalName="Date_x0020_Picture_x0020_Taken" ma:readOnly="false">
      <xsd:simpleType>
        <xsd:restriction base="dms:DateTime"/>
      </xsd:simpleType>
    </xsd:element>
    <xsd:element name="Color" ma:index="15" nillable="true" ma:displayName="Color" ma:default="1" ma:description="Select &quot;yes&quot; if image is in color. Leave blank for black &amp; white." ma:internalName="Color" ma:readOnly="false">
      <xsd:simpleType>
        <xsd:restriction base="dms:Boolean"/>
      </xsd:simpleType>
    </xsd:element>
    <xsd:element name="Orientation" ma:index="16" nillable="true" ma:displayName="Orientation" ma:format="Dropdown" ma:internalName="Orientation" ma:readOnly="false">
      <xsd:simpleType>
        <xsd:restriction base="dms:Choice">
          <xsd:enumeration value="Landscape"/>
          <xsd:enumeration value="Portrait"/>
        </xsd:restriction>
      </xsd:simpleType>
    </xsd:element>
    <xsd:element name="Expiration_x0020_Date0" ma:index="17" nillable="true" ma:displayName="Expiration Date" ma:internalName="Expiration_x0020_Date0" ma:readOnly="false">
      <xsd:simpleType>
        <xsd:restriction base="dms:Note">
          <xsd:maxLength value="255"/>
        </xsd:restriction>
      </xsd:simpleType>
    </xsd:element>
    <xsd:element name="fb4143bc8e474732a022a8b6b14ff2fc" ma:index="22" nillable="true" ma:taxonomy="true" ma:internalName="fb4143bc8e474732a022a8b6b14ff2fc" ma:taxonomyFieldName="Country" ma:displayName="Country" ma:readOnly="false" ma:fieldId="{fb4143bc-8e47-4732-a022-a8b6b14ff2fc}" ma:sspId="2ada535f-24d9-4300-95d3-734107741fc0" ma:termSetId="2be05bbf-a245-49df-8079-fc00e9ed8534" ma:anchorId="00000000-0000-0000-0000-000000000000" ma:open="false" ma:isKeyword="false">
      <xsd:complexType>
        <xsd:sequence>
          <xsd:element ref="pc:Terms" minOccurs="0" maxOccurs="1"/>
        </xsd:sequence>
      </xsd:complex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DateTaken" ma:index="30" nillable="true" ma:displayName="MediaServiceDateTaken" ma:description="" ma:hidden="true" ma:internalName="MediaServiceDateTaken" ma:readOnly="true">
      <xsd:simpleType>
        <xsd:restriction base="dms:Text"/>
      </xsd:simpleType>
    </xsd:element>
    <xsd:element name="MediaServiceAutoTags" ma:index="31" nillable="true" ma:displayName="MediaServiceAutoTags" ma:description="" ma:internalName="MediaServiceAutoTags"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b24a34-9e38-4e17-9560-6771ab36bb8c" elementFormDefault="qualified">
    <xsd:import namespace="http://schemas.microsoft.com/office/2006/documentManagement/types"/>
    <xsd:import namespace="http://schemas.microsoft.com/office/infopath/2007/PartnerControls"/>
    <xsd:element name="TaxCatchAll" ma:index="23" nillable="true" ma:displayName="Taxonomy Catch All Column" ma:description="" ma:hidden="true" ma:list="{cfa4f375-dbce-4801-a5bc-1ad66078b488}" ma:internalName="TaxCatchAll" ma:readOnly="false" ma:showField="CatchAllData" ma:web="02b24a34-9e38-4e17-9560-6771ab36bb8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9d05fb-4e8f-4b87-8e2d-ae28f7e395a8" elementFormDefault="qualified">
    <xsd:import namespace="http://schemas.microsoft.com/office/2006/documentManagement/types"/>
    <xsd:import namespace="http://schemas.microsoft.com/office/infopath/2007/PartnerControls"/>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description="" ma:internalName="SharedWithDetails" ma:readOnly="true">
      <xsd:simpleType>
        <xsd:restriction base="dms:Note">
          <xsd:maxLength value="255"/>
        </xsd:restriction>
      </xsd:simpleType>
    </xsd:element>
    <xsd:element name="LastSharedByUser" ma:index="26" nillable="true" ma:displayName="Last Shared By User" ma:description="" ma:internalName="LastSharedByUser" ma:readOnly="true">
      <xsd:simpleType>
        <xsd:restriction base="dms:Note">
          <xsd:maxLength value="255"/>
        </xsd:restriction>
      </xsd:simpleType>
    </xsd:element>
    <xsd:element name="LastSharedByTime" ma:index="27"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de6fdafe33148da80a41f54f38c75b6 xmlns="f90cb79b-c111-4c9f-819f-53dcbbc9b886">
      <Terms xmlns="http://schemas.microsoft.com/office/infopath/2007/PartnerControls"/>
    </ode6fdafe33148da80a41f54f38c75b6>
    <TaxCatchAll xmlns="02b24a34-9e38-4e17-9560-6771ab36bb8c"/>
    <Tags xmlns="f90cb79b-c111-4c9f-819f-53dcbbc9b886" xsi:nil="true"/>
    <Color xmlns="f90cb79b-c111-4c9f-819f-53dcbbc9b886">true</Color>
    <Description0 xmlns="f90cb79b-c111-4c9f-819f-53dcbbc9b886" xsi:nil="true"/>
    <Orientation xmlns="f90cb79b-c111-4c9f-819f-53dcbbc9b886" xsi:nil="true"/>
    <Expiration_x0020_Date0 xmlns="f90cb79b-c111-4c9f-819f-53dcbbc9b886" xsi:nil="true"/>
    <Image_x0020_Source xmlns="f90cb79b-c111-4c9f-819f-53dcbbc9b886">Ipas</Image_x0020_Source>
    <Year_x0020_Acquired xmlns="f90cb79b-c111-4c9f-819f-53dcbbc9b886" xsi:nil="true"/>
    <Citation xmlns="f90cb79b-c111-4c9f-819f-53dcbbc9b886" xsi:nil="true"/>
    <Image_x0020_Use xmlns="f90cb79b-c111-4c9f-819f-53dcbbc9b886"/>
    <Image_x0020_Type xmlns="f90cb79b-c111-4c9f-819f-53dcbbc9b886" xsi:nil="true"/>
    <fb4143bc8e474732a022a8b6b14ff2fc xmlns="f90cb79b-c111-4c9f-819f-53dcbbc9b886">
      <Terms xmlns="http://schemas.microsoft.com/office/infopath/2007/PartnerControls"/>
    </fb4143bc8e474732a022a8b6b14ff2fc>
    <Date_x0020_Picture_x0020_Taken xmlns="f90cb79b-c111-4c9f-819f-53dcbbc9b8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8A9E93-B24B-4287-AAA1-6456624607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cb79b-c111-4c9f-819f-53dcbbc9b886"/>
    <ds:schemaRef ds:uri="02b24a34-9e38-4e17-9560-6771ab36bb8c"/>
    <ds:schemaRef ds:uri="c99d05fb-4e8f-4b87-8e2d-ae28f7e395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902152-29C6-41D6-8A0B-1B0553242CD2}">
  <ds:schemaRefs>
    <ds:schemaRef ds:uri="http://www.w3.org/XML/1998/namespace"/>
    <ds:schemaRef ds:uri="http://purl.org/dc/terms/"/>
    <ds:schemaRef ds:uri="f90cb79b-c111-4c9f-819f-53dcbbc9b886"/>
    <ds:schemaRef ds:uri="http://schemas.microsoft.com/office/2006/metadata/properties"/>
    <ds:schemaRef ds:uri="http://purl.org/dc/elements/1.1/"/>
    <ds:schemaRef ds:uri="http://schemas.microsoft.com/office/infopath/2007/PartnerControls"/>
    <ds:schemaRef ds:uri="http://schemas.microsoft.com/office/2006/documentManagement/types"/>
    <ds:schemaRef ds:uri="02b24a34-9e38-4e17-9560-6771ab36bb8c"/>
    <ds:schemaRef ds:uri="http://schemas.openxmlformats.org/package/2006/metadata/core-properties"/>
    <ds:schemaRef ds:uri="c99d05fb-4e8f-4b87-8e2d-ae28f7e395a8"/>
    <ds:schemaRef ds:uri="http://purl.org/dc/dcmitype/"/>
  </ds:schemaRefs>
</ds:datastoreItem>
</file>

<file path=customXml/itemProps3.xml><?xml version="1.0" encoding="utf-8"?>
<ds:datastoreItem xmlns:ds="http://schemas.openxmlformats.org/officeDocument/2006/customXml" ds:itemID="{895D4C7F-FA77-4853-878B-1289C931E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505</TotalTime>
  <Words>603</Words>
  <Application>Microsoft Office PowerPoint</Application>
  <PresentationFormat>Custom</PresentationFormat>
  <Paragraphs>78</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Helvetica</vt:lpstr>
      <vt:lpstr>Wingdings</vt:lpstr>
      <vt:lpstr>Office Theme</vt:lpstr>
      <vt:lpstr>Transformation des attitudes  face à l'avortement</vt:lpstr>
      <vt:lpstr>Bienvenue !</vt:lpstr>
      <vt:lpstr>Objectifs</vt:lpstr>
      <vt:lpstr>Programme</vt:lpstr>
      <vt:lpstr>Présentations</vt:lpstr>
      <vt:lpstr>Aperçu de l'avortement non sécurisé</vt:lpstr>
      <vt:lpstr>Les raisons</vt:lpstr>
      <vt:lpstr>PowerPoint Presentation</vt:lpstr>
      <vt:lpstr>Plaidoyer en faveur de l'avortement sécurisé en situation humanitaire </vt:lpstr>
      <vt:lpstr>Franchir la ligne</vt:lpstr>
      <vt:lpstr>Pourquoi est-elle morte ?</vt:lpstr>
      <vt:lpstr>PowerPoint Presentation</vt:lpstr>
      <vt:lpstr>Les quatre coins</vt:lpstr>
      <vt:lpstr>Le dernier avortement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templates</dc:title>
  <dc:creator>Jennifer Colletti</dc:creator>
  <cp:lastModifiedBy>Jennifer Colletti</cp:lastModifiedBy>
  <cp:revision>53</cp:revision>
  <dcterms:created xsi:type="dcterms:W3CDTF">2017-08-10T14:53:04Z</dcterms:created>
  <dcterms:modified xsi:type="dcterms:W3CDTF">2018-11-20T19:13:34Z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2017-08-10T00:00:00Z</vt:filetime>
  </property>
  <property fmtid="{D5CDD505-2E9C-101B-9397-08002B2CF9AE}" pid="3" name="Creator">
    <vt:lpwstr>Adobe InDesign CC 2017 (Macintosh)</vt:lpwstr>
  </property>
  <property fmtid="{D5CDD505-2E9C-101B-9397-08002B2CF9AE}" pid="4" name="LastSaved">
    <vt:filetime>2017-08-10T00:00:00Z</vt:filetime>
  </property>
  <property fmtid="{D5CDD505-2E9C-101B-9397-08002B2CF9AE}" pid="5" name="ContentTypeId">
    <vt:lpwstr>0x01010033BFABEB65A7CD4189DF62FAE4CBBAC7</vt:lpwstr>
  </property>
  <property fmtid="{D5CDD505-2E9C-101B-9397-08002B2CF9AE}" pid="6" name="Region">
    <vt:lpwstr/>
  </property>
  <property fmtid="{D5CDD505-2E9C-101B-9397-08002B2CF9AE}" pid="7" name="Country">
    <vt:lpwstr/>
  </property>
</Properties>
</file>