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2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p:restoredTop sz="88122" autoAdjust="0"/>
  </p:normalViewPr>
  <p:slideViewPr>
    <p:cSldViewPr>
      <p:cViewPr varScale="1">
        <p:scale>
          <a:sx n="80" d="100"/>
          <a:sy n="80" d="100"/>
        </p:scale>
        <p:origin x="784"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ACA2B17-235E-4FD4-83A5-2CFAD0B61C28}" type="datetimeFigureOut">
              <a:rPr lang="en-US" smtClean="0"/>
              <a:t>1/21/21</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AE28EF4-94BA-4D02-A23A-27808F77A05F}" type="slidenum">
              <a:rPr lang="en-US" smtClean="0"/>
              <a:t>‹#›</a:t>
            </a:fld>
            <a:endParaRPr lang="en-US"/>
          </a:p>
        </p:txBody>
      </p:sp>
    </p:spTree>
    <p:extLst>
      <p:ext uri="{BB962C8B-B14F-4D97-AF65-F5344CB8AC3E}">
        <p14:creationId xmlns:p14="http://schemas.microsoft.com/office/powerpoint/2010/main" val="87031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fact is that safe abortion is largely unavailable to women in humanitarian</a:t>
            </a:r>
            <a:r>
              <a:rPr lang="en-US" baseline="0" dirty="0"/>
              <a:t> settings</a:t>
            </a:r>
            <a:r>
              <a:rPr lang="en-US" dirty="0"/>
              <a:t>. Few organizations provide it and most women do not have access to it.  Let’s talk through the reasons why this is so.</a:t>
            </a:r>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2</a:t>
            </a:fld>
            <a:endParaRPr lang="en-US"/>
          </a:p>
        </p:txBody>
      </p:sp>
    </p:spTree>
    <p:extLst>
      <p:ext uri="{BB962C8B-B14F-4D97-AF65-F5344CB8AC3E}">
        <p14:creationId xmlns:p14="http://schemas.microsoft.com/office/powerpoint/2010/main" val="64500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prstClr val="black"/>
                </a:solidFill>
              </a:rPr>
              <a:t>A “10 steps” document from IAWG highlights some of the best practices for initiating safe abortion care programming; these came from a small study done within IAWG member agencies. This document is available from the IAWG website at the address on the screen (http://iawg.net/resource/safe-abortion-care-10-steps-startingexpanding-programming/) </a:t>
            </a:r>
          </a:p>
          <a:p>
            <a:pPr lvl="0"/>
            <a:endParaRPr lang="en-US" dirty="0">
              <a:solidFill>
                <a:prstClr val="black"/>
              </a:solidFill>
            </a:endParaRPr>
          </a:p>
          <a:p>
            <a:pPr lvl="0"/>
            <a:r>
              <a:rPr lang="en-US" dirty="0">
                <a:solidFill>
                  <a:prstClr val="black"/>
                </a:solidFill>
              </a:rPr>
              <a:t>The 10 steps range from </a:t>
            </a:r>
            <a:r>
              <a:rPr lang="en-US" i="1" dirty="0">
                <a:solidFill>
                  <a:prstClr val="black"/>
                </a:solidFill>
              </a:rPr>
              <a:t>having frank discussions about the advantages and disadvantages of beginning safe abortion care programming with organization leadership, </a:t>
            </a:r>
            <a:r>
              <a:rPr lang="en-US" dirty="0">
                <a:solidFill>
                  <a:prstClr val="black"/>
                </a:solidFill>
              </a:rPr>
              <a:t>the first step in the list, to </a:t>
            </a:r>
            <a:r>
              <a:rPr lang="en-US" i="1" dirty="0">
                <a:solidFill>
                  <a:prstClr val="black"/>
                </a:solidFill>
              </a:rPr>
              <a:t>Build safe abortion care clinical and management capacity, </a:t>
            </a:r>
            <a:r>
              <a:rPr lang="en-US" dirty="0">
                <a:solidFill>
                  <a:prstClr val="black"/>
                </a:solidFill>
              </a:rPr>
              <a:t>listed as the last step. </a:t>
            </a:r>
          </a:p>
          <a:p>
            <a:pPr lvl="0"/>
            <a:endParaRPr lang="en-US" dirty="0">
              <a:solidFill>
                <a:prstClr val="black"/>
              </a:solidFill>
            </a:endParaRPr>
          </a:p>
          <a:p>
            <a:r>
              <a:rPr lang="en-US" dirty="0"/>
              <a:t>The last 5 steps are on the next slide…</a:t>
            </a:r>
          </a:p>
        </p:txBody>
      </p:sp>
      <p:sp>
        <p:nvSpPr>
          <p:cNvPr id="4" name="Slide Number Placeholder 3"/>
          <p:cNvSpPr>
            <a:spLocks noGrp="1"/>
          </p:cNvSpPr>
          <p:nvPr>
            <p:ph type="sldNum" sz="quarter" idx="10"/>
          </p:nvPr>
        </p:nvSpPr>
        <p:spPr/>
        <p:txBody>
          <a:bodyPr/>
          <a:lstStyle/>
          <a:p>
            <a:fld id="{7AE28EF4-94BA-4D02-A23A-27808F77A05F}" type="slidenum">
              <a:rPr lang="en-US" smtClean="0"/>
              <a:t>11</a:t>
            </a:fld>
            <a:endParaRPr lang="en-US"/>
          </a:p>
        </p:txBody>
      </p:sp>
    </p:spTree>
    <p:extLst>
      <p:ext uri="{BB962C8B-B14F-4D97-AF65-F5344CB8AC3E}">
        <p14:creationId xmlns:p14="http://schemas.microsoft.com/office/powerpoint/2010/main" val="362821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rest of the 10 steps.</a:t>
            </a:r>
          </a:p>
          <a:p>
            <a:endParaRPr lang="en-US" dirty="0"/>
          </a:p>
          <a:p>
            <a:pPr marL="171450" lvl="0" indent="-171450">
              <a:buFont typeface="Arial" panose="020B0604020202020204" pitchFamily="34" charset="0"/>
              <a:buChar char="•"/>
            </a:pPr>
            <a:r>
              <a:rPr lang="en-US" dirty="0">
                <a:solidFill>
                  <a:prstClr val="black"/>
                </a:solidFill>
              </a:rPr>
              <a:t>The list of steps illustrates that moving into safe abortion care programming may be challenging and require </a:t>
            </a:r>
            <a:r>
              <a:rPr lang="en-US" u="sng" dirty="0">
                <a:solidFill>
                  <a:prstClr val="black"/>
                </a:solidFill>
              </a:rPr>
              <a:t>much</a:t>
            </a:r>
            <a:r>
              <a:rPr lang="en-US" dirty="0">
                <a:solidFill>
                  <a:prstClr val="black"/>
                </a:solidFill>
              </a:rPr>
              <a:t> internal work, especially around organizational change issues, before establishing services.</a:t>
            </a:r>
          </a:p>
          <a:p>
            <a:pPr lvl="0"/>
            <a:endParaRPr lang="en-US" dirty="0">
              <a:solidFill>
                <a:prstClr val="black"/>
              </a:solidFill>
            </a:endParaRPr>
          </a:p>
          <a:p>
            <a:pPr marL="171450" lvl="0" indent="-171450">
              <a:buFont typeface="Arial" panose="020B0604020202020204" pitchFamily="34" charset="0"/>
              <a:buChar char="•"/>
            </a:pPr>
            <a:r>
              <a:rPr lang="en-US" dirty="0">
                <a:solidFill>
                  <a:prstClr val="black"/>
                </a:solidFill>
              </a:rPr>
              <a:t>Note the order is not necessarily prescriptive—for instance, values clarification activities may need to come sooner in the process, perhaps even  precede or be concurrent with the “frank discussions” and development of internal policies.  </a:t>
            </a:r>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12</a:t>
            </a:fld>
            <a:endParaRPr lang="en-US"/>
          </a:p>
        </p:txBody>
      </p:sp>
    </p:spTree>
    <p:extLst>
      <p:ext uri="{BB962C8B-B14F-4D97-AF65-F5344CB8AC3E}">
        <p14:creationId xmlns:p14="http://schemas.microsoft.com/office/powerpoint/2010/main" val="202090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13</a:t>
            </a:fld>
            <a:endParaRPr lang="en-US"/>
          </a:p>
        </p:txBody>
      </p:sp>
    </p:spTree>
    <p:extLst>
      <p:ext uri="{BB962C8B-B14F-4D97-AF65-F5344CB8AC3E}">
        <p14:creationId xmlns:p14="http://schemas.microsoft.com/office/powerpoint/2010/main" val="9976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E28EF4-94BA-4D02-A23A-27808F77A05F}" type="slidenum">
              <a:rPr lang="en-US" smtClean="0"/>
              <a:t>14</a:t>
            </a:fld>
            <a:endParaRPr lang="en-US"/>
          </a:p>
        </p:txBody>
      </p:sp>
    </p:spTree>
    <p:extLst>
      <p:ext uri="{BB962C8B-B14F-4D97-AF65-F5344CB8AC3E}">
        <p14:creationId xmlns:p14="http://schemas.microsoft.com/office/powerpoint/2010/main" val="380941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aren’t humanitarian organizations providing safe comprehensive abortion care?</a:t>
            </a:r>
          </a:p>
          <a:p>
            <a:endParaRPr lang="en-US" dirty="0"/>
          </a:p>
          <a:p>
            <a:r>
              <a:rPr lang="en-US" dirty="0"/>
              <a:t>Based on numerous</a:t>
            </a:r>
            <a:r>
              <a:rPr lang="en-US" baseline="0" dirty="0"/>
              <a:t> discussions and observations over many years, Inter-Agency Working Group (IAWG) on Reproductive Health in Crises colleagues at Columbia University have</a:t>
            </a:r>
            <a:r>
              <a:rPr lang="en-US" dirty="0"/>
              <a:t> identified </a:t>
            </a:r>
            <a:r>
              <a:rPr lang="en-US" baseline="0" dirty="0"/>
              <a:t>four main reasons—all misperceptions, or what we’d call “myths”—that prevent organizations from including safe abortion care as part of basic health care in humanitarian settings. </a:t>
            </a:r>
          </a:p>
          <a:p>
            <a:endParaRPr lang="en-US" b="0" dirty="0"/>
          </a:p>
          <a:p>
            <a:r>
              <a:rPr lang="en-US" b="0" dirty="0"/>
              <a:t>[Source:</a:t>
            </a:r>
            <a:r>
              <a:rPr lang="en-US" b="0" baseline="0" dirty="0"/>
              <a:t> </a:t>
            </a:r>
            <a:r>
              <a:rPr lang="en-US" i="0" dirty="0">
                <a:effectLst/>
              </a:rPr>
              <a:t>McGinn, T. &amp; Casey, S.E. (2016). Why don’t humanitarian organizations provide safe abortion services? </a:t>
            </a:r>
            <a:r>
              <a:rPr lang="en-US" i="1" dirty="0">
                <a:effectLst/>
              </a:rPr>
              <a:t>Conflict and health, 10</a:t>
            </a:r>
            <a:r>
              <a:rPr lang="en-US" i="0" dirty="0">
                <a:effectLst/>
              </a:rPr>
              <a:t>(8).]</a:t>
            </a:r>
            <a:endParaRPr lang="en-US" b="1" i="0" dirty="0"/>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3</a:t>
            </a:fld>
            <a:endParaRPr lang="en-US"/>
          </a:p>
        </p:txBody>
      </p:sp>
    </p:spTree>
    <p:extLst>
      <p:ext uri="{BB962C8B-B14F-4D97-AF65-F5344CB8AC3E}">
        <p14:creationId xmlns:p14="http://schemas.microsoft.com/office/powerpoint/2010/main" val="97922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the contention that there is no need for abortion care. </a:t>
            </a:r>
          </a:p>
          <a:p>
            <a:endParaRPr lang="en-US" dirty="0"/>
          </a:p>
          <a:p>
            <a:r>
              <a:rPr lang="en-US" dirty="0"/>
              <a:t>Globally, unsafe abortion accounts for 8-18% of maternal deaths, and in many countries or regions within countries it’s far higher than that. Unsafe abortion also leaves 5 million women with temporary or permanent disabilities each year. </a:t>
            </a:r>
          </a:p>
          <a:p>
            <a:endParaRPr lang="en-US" dirty="0"/>
          </a:p>
          <a:p>
            <a:r>
              <a:rPr lang="en-US" dirty="0"/>
              <a:t>Global</a:t>
            </a:r>
            <a:r>
              <a:rPr lang="en-US" baseline="0" dirty="0"/>
              <a:t> data clearly indicate that unsafe abortion occurs in every country, regardless of legal</a:t>
            </a:r>
            <a:r>
              <a:rPr lang="en-US" dirty="0"/>
              <a:t> or social context, because women everywhere experience unwanted pregnancies and many women are determined to end them</a:t>
            </a:r>
            <a:r>
              <a:rPr lang="en-US" baseline="0" dirty="0"/>
              <a:t>. </a:t>
            </a:r>
          </a:p>
          <a:p>
            <a:endParaRPr lang="en-US" dirty="0"/>
          </a:p>
          <a:p>
            <a:r>
              <a:rPr lang="en-US" baseline="0" dirty="0"/>
              <a:t>For reasons </a:t>
            </a:r>
            <a:r>
              <a:rPr lang="en-US" dirty="0"/>
              <a:t>on the screen, </a:t>
            </a:r>
            <a:r>
              <a:rPr lang="en-US" baseline="0" dirty="0"/>
              <a:t>the need for safe abortion services </a:t>
            </a:r>
            <a:r>
              <a:rPr lang="en-US" b="1" baseline="0" dirty="0"/>
              <a:t>likely increases </a:t>
            </a:r>
            <a:r>
              <a:rPr lang="en-US" baseline="0" dirty="0"/>
              <a:t>in humanitarian settings.</a:t>
            </a:r>
          </a:p>
          <a:p>
            <a:endParaRPr lang="en-US" altLang="en-US" dirty="0"/>
          </a:p>
          <a:p>
            <a:r>
              <a:rPr lang="en-US" altLang="en-US" dirty="0"/>
              <a:t>Sexual violence has long been associated with war and has been documented in numerous humanitarian settings. Survivors of rape experience negative physical, psychological and social outcomes, that may be exacerbated when the rape results in pregnancy.  </a:t>
            </a:r>
          </a:p>
          <a:p>
            <a:endParaRPr lang="en-US" altLang="en-US" dirty="0"/>
          </a:p>
          <a:p>
            <a:r>
              <a:rPr lang="en-US" altLang="en-US" dirty="0"/>
              <a:t>Unintended pregnancies and subsequently unsafe abortions happen everywhere and are a major cause of maternal mortality, so making safe abortion available is critical to saving women’s lives. </a:t>
            </a:r>
          </a:p>
          <a:p>
            <a:endParaRPr lang="en-US" altLang="en-US" sz="3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a:t>
            </a:r>
            <a:r>
              <a:rPr lang="en-US" dirty="0" err="1"/>
              <a:t>Sushavan</a:t>
            </a:r>
            <a:r>
              <a:rPr lang="en-US" dirty="0"/>
              <a:t> </a:t>
            </a:r>
            <a:r>
              <a:rPr lang="en-US" dirty="0" err="1"/>
              <a:t>Nandy</a:t>
            </a:r>
            <a:r>
              <a:rPr lang="en-US" dirty="0"/>
              <a:t>/</a:t>
            </a:r>
            <a:r>
              <a:rPr lang="en-US" dirty="0" err="1"/>
              <a:t>NurPhoto</a:t>
            </a:r>
            <a:r>
              <a:rPr lang="en-US" dirty="0"/>
              <a:t>/Getty Images</a:t>
            </a:r>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en-US" smtClean="0"/>
              <a:t>4</a:t>
            </a:fld>
            <a:endParaRPr lang="en-US"/>
          </a:p>
        </p:txBody>
      </p:sp>
    </p:spTree>
    <p:extLst>
      <p:ext uri="{BB962C8B-B14F-4D97-AF65-F5344CB8AC3E}">
        <p14:creationId xmlns:p14="http://schemas.microsoft.com/office/powerpoint/2010/main" val="222223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ヒラギノ角ゴ Pro W3"/>
                <a:cs typeface="ヒラギノ角ゴ Pro W3"/>
              </a:rPr>
              <a:t>Second, let’s discuss </a:t>
            </a:r>
            <a:r>
              <a:rPr lang="en-US" altLang="en-US" sz="1200" dirty="0">
                <a:latin typeface="+mn-lt"/>
                <a:ea typeface="ヒラギノ角ゴ Pro W3"/>
                <a:cs typeface="ヒラギノ角ゴ Pro W3"/>
              </a:rPr>
              <a:t>the misperception that abortion is too complicated for humanitarian actors to provide. </a:t>
            </a:r>
          </a:p>
          <a:p>
            <a:endParaRPr lang="en-US" altLang="en-US" sz="1200" dirty="0">
              <a:latin typeface="+mn-lt"/>
              <a:ea typeface="ヒラギノ角ゴ Pro W3"/>
              <a:cs typeface="ヒラギノ角ゴ Pro W3"/>
            </a:endParaRPr>
          </a:p>
          <a:p>
            <a:r>
              <a:rPr lang="en-US" altLang="en-US" sz="1200" dirty="0">
                <a:latin typeface="+mn-lt"/>
                <a:ea typeface="ヒラギノ角ゴ Pro W3"/>
                <a:cs typeface="ヒラギノ角ゴ Pro W3"/>
              </a:rPr>
              <a:t>In fact, with proper training, early abortion is among the safest and simplest of all medical procedures: </a:t>
            </a:r>
          </a:p>
          <a:p>
            <a:pPr marL="174708" indent="-174708">
              <a:buFont typeface="Arial" panose="020B0604020202020204" pitchFamily="34" charset="0"/>
              <a:buChar char="•"/>
            </a:pPr>
            <a:r>
              <a:rPr lang="en-US" altLang="en-US" sz="1200" dirty="0">
                <a:latin typeface="+mn-lt"/>
              </a:rPr>
              <a:t>It’s </a:t>
            </a:r>
            <a:r>
              <a:rPr lang="en-US" altLang="en-US" sz="1200" b="1" i="1" dirty="0">
                <a:latin typeface="+mn-lt"/>
              </a:rPr>
              <a:t>safer</a:t>
            </a:r>
            <a:r>
              <a:rPr lang="en-US" altLang="en-US" sz="1200" dirty="0">
                <a:latin typeface="+mn-lt"/>
              </a:rPr>
              <a:t> than childbirth.</a:t>
            </a:r>
          </a:p>
          <a:p>
            <a:pPr marL="631908" lvl="1" indent="-174708">
              <a:buFont typeface="Arial" panose="020B0604020202020204" pitchFamily="34" charset="0"/>
              <a:buChar char="•"/>
            </a:pPr>
            <a:r>
              <a:rPr lang="en-US" altLang="en-US" dirty="0"/>
              <a:t>Legal induced abortion is markedly safer than childbirth. The risk of death associated with childbirth is approximately 14 times higher than that with abortion. Similarly, the overall morbidity associated with childbirth exceeds that with abortion.  [Source: Raymond, E., &amp; Grimes, D. (2012). The comparative safety of legal induced abortion and childbirth in the United States. </a:t>
            </a:r>
            <a:r>
              <a:rPr lang="en-US" i="1" dirty="0"/>
              <a:t>Obstetrics &amp; Gynecology, 119</a:t>
            </a:r>
            <a:r>
              <a:rPr lang="en-US" i="0" dirty="0"/>
              <a:t>, 215–219</a:t>
            </a:r>
            <a:r>
              <a:rPr lang="en-US" i="1" dirty="0"/>
              <a:t>.</a:t>
            </a:r>
          </a:p>
          <a:p>
            <a:pPr lvl="2"/>
            <a:endParaRPr lang="en-US" altLang="en-US" dirty="0">
              <a:latin typeface="+mn-lt"/>
            </a:endParaRPr>
          </a:p>
          <a:p>
            <a:pPr marL="174708" indent="-174708">
              <a:buFont typeface="Arial" panose="020B0604020202020204" pitchFamily="34" charset="0"/>
              <a:buChar char="•"/>
            </a:pPr>
            <a:r>
              <a:rPr lang="en-US" altLang="en-US" sz="1200" dirty="0">
                <a:latin typeface="+mn-lt"/>
                <a:ea typeface="ヒラギノ角ゴ Pro W3"/>
                <a:cs typeface="ヒラギノ角ゴ Pro W3"/>
              </a:rPr>
              <a:t>The risk of death from early abortion in the United States</a:t>
            </a:r>
            <a:r>
              <a:rPr lang="en-US" altLang="en-US" sz="1200" dirty="0">
                <a:latin typeface="+mn-lt"/>
              </a:rPr>
              <a:t> is the same as from receiving an injection of penicillin (0.6 deaths/100,000 procedures)</a:t>
            </a:r>
          </a:p>
          <a:p>
            <a:endParaRPr lang="en-US" altLang="en-US" sz="1200" dirty="0">
              <a:latin typeface="+mn-lt"/>
              <a:ea typeface="ヒラギノ角ゴ Pro W3"/>
              <a:cs typeface="ヒラギノ角ゴ Pro W3"/>
            </a:endParaRPr>
          </a:p>
          <a:p>
            <a:r>
              <a:rPr lang="en-US" altLang="en-US" sz="1200" dirty="0">
                <a:latin typeface="+mn-lt"/>
                <a:ea typeface="ヒラギノ角ゴ Pro W3"/>
                <a:cs typeface="ヒラギノ角ゴ Pro W3"/>
              </a:rPr>
              <a:t>Manual vacuum aspiration and </a:t>
            </a:r>
            <a:r>
              <a:rPr lang="en-US" altLang="en-US" sz="1200" baseline="0" dirty="0">
                <a:latin typeface="+mn-lt"/>
                <a:ea typeface="ヒラギノ角ゴ Pro W3"/>
                <a:cs typeface="ヒラギノ角ゴ Pro W3"/>
              </a:rPr>
              <a:t>medication abortion are the abortion methods recommended by the WHO. These methods can be safely and effectively performed in the first trimester by trained mid-level providers at</a:t>
            </a:r>
            <a:r>
              <a:rPr lang="en-US" altLang="en-US" sz="1200" dirty="0">
                <a:latin typeface="+mn-lt"/>
                <a:ea typeface="ヒラギノ角ゴ Pro W3"/>
                <a:cs typeface="ヒラギノ角ゴ Pro W3"/>
              </a:rPr>
              <a:t> the primary health care level. Neither </a:t>
            </a:r>
            <a:r>
              <a:rPr lang="en-US" altLang="en-US" sz="1200" baseline="0" dirty="0">
                <a:latin typeface="+mn-lt"/>
                <a:ea typeface="ヒラギノ角ゴ Pro W3"/>
                <a:cs typeface="ヒラギノ角ゴ Pro W3"/>
              </a:rPr>
              <a:t>requires electricity, running water, or sophisticated equipment.  </a:t>
            </a:r>
            <a:br>
              <a:rPr lang="en-US" altLang="en-US" sz="1200" baseline="0" dirty="0">
                <a:latin typeface="+mn-lt"/>
                <a:ea typeface="ヒラギノ角ゴ Pro W3"/>
                <a:cs typeface="ヒラギノ角ゴ Pro W3"/>
              </a:rPr>
            </a:br>
            <a:endParaRPr lang="en-US" altLang="en-US" sz="1200" baseline="0" dirty="0">
              <a:latin typeface="+mn-lt"/>
              <a:ea typeface="ヒラギノ角ゴ Pro W3"/>
              <a:cs typeface="ヒラギノ角ゴ Pro W3"/>
            </a:endParaRPr>
          </a:p>
          <a:p>
            <a:r>
              <a:rPr lang="en-US" altLang="en-US" sz="1200" baseline="0" dirty="0">
                <a:latin typeface="+mn-lt"/>
                <a:ea typeface="ヒラギノ角ゴ Pro W3"/>
                <a:cs typeface="ヒラギノ角ゴ Pro W3"/>
              </a:rPr>
              <a:t>Moreover, most of the equipment, medications and infection-prevention procedures needed for safe abortion services are the same as those needed for basic emergency obstetric care and other gynecology services. The procedure is very similar to postabortion care—that is, treatment of complications from unsafe abortion, </a:t>
            </a:r>
            <a:r>
              <a:rPr lang="en-US" altLang="en-US" sz="1200" i="1" baseline="0" dirty="0">
                <a:latin typeface="+mn-lt"/>
                <a:ea typeface="ヒラギノ角ゴ Pro W3"/>
                <a:cs typeface="ヒラギノ角ゴ Pro W3"/>
              </a:rPr>
              <a:t>which is already included in the Minimum Initial Service Package (MISP)</a:t>
            </a:r>
            <a:r>
              <a:rPr lang="en-US" altLang="en-US" sz="1200" baseline="0" dirty="0">
                <a:latin typeface="+mn-lt"/>
                <a:ea typeface="ヒラギノ角ゴ Pro W3"/>
                <a:cs typeface="ヒラギノ角ゴ Pro W3"/>
              </a:rPr>
              <a:t>. Therefore, an organization that supports primary health-care services in humanitarian settings could provide safe abortion services with little additional input. </a:t>
            </a:r>
            <a:endParaRPr lang="en-US" altLang="en-US" sz="1200" dirty="0">
              <a:latin typeface="+mn-lt"/>
              <a:ea typeface="ヒラギノ角ゴ Pro W3"/>
              <a:cs typeface="ヒラギノ角ゴ Pro W3"/>
            </a:endParaRPr>
          </a:p>
          <a:p>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en-US" smtClean="0"/>
              <a:t>5</a:t>
            </a:fld>
            <a:endParaRPr lang="en-US"/>
          </a:p>
        </p:txBody>
      </p:sp>
    </p:spTree>
    <p:extLst>
      <p:ext uri="{BB962C8B-B14F-4D97-AF65-F5344CB8AC3E}">
        <p14:creationId xmlns:p14="http://schemas.microsoft.com/office/powerpoint/2010/main" val="387988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altLang="en-US" sz="1100" dirty="0"/>
              <a:t>The third misperception is that donors won’t support provision of abortion care. </a:t>
            </a:r>
          </a:p>
          <a:p>
            <a:pPr>
              <a:buFont typeface="Wingdings" panose="05000000000000000000" pitchFamily="2" charset="2"/>
              <a:buNone/>
            </a:pPr>
            <a:endParaRPr lang="en-US" altLang="en-US" sz="1100" dirty="0"/>
          </a:p>
          <a:p>
            <a:pPr>
              <a:buFont typeface="Wingdings" panose="05000000000000000000" pitchFamily="2" charset="2"/>
              <a:buNone/>
            </a:pPr>
            <a:r>
              <a:rPr lang="en-US" altLang="en-US" sz="1100" dirty="0"/>
              <a:t>It is true that the US government, a major donor for humanitarian aid, doesn’t fund abortion care, and of course the Global Gag Rule prohibits any </a:t>
            </a:r>
            <a:r>
              <a:rPr lang="en-US" altLang="en-US" sz="1100" i="1" dirty="0"/>
              <a:t>foreign</a:t>
            </a:r>
            <a:r>
              <a:rPr lang="en-US" altLang="en-US" sz="1100" dirty="0"/>
              <a:t> organization that receives USAID funding from working on abortion even with other funds. </a:t>
            </a:r>
          </a:p>
          <a:p>
            <a:pPr>
              <a:buFont typeface="Wingdings" panose="05000000000000000000" pitchFamily="2" charset="2"/>
              <a:buNone/>
            </a:pPr>
            <a:endParaRPr lang="en-US" altLang="en-US" sz="1100" dirty="0"/>
          </a:p>
          <a:p>
            <a:pPr>
              <a:buFont typeface="Wingdings" panose="05000000000000000000" pitchFamily="2" charset="2"/>
              <a:buNone/>
            </a:pPr>
            <a:r>
              <a:rPr lang="en-US" altLang="en-US" sz="1100" dirty="0"/>
              <a:t>But many </a:t>
            </a:r>
            <a:r>
              <a:rPr lang="en-US" altLang="en-US" sz="1100" dirty="0">
                <a:solidFill>
                  <a:srgbClr val="FF0000"/>
                </a:solidFill>
              </a:rPr>
              <a:t>bilateral</a:t>
            </a:r>
            <a:r>
              <a:rPr lang="en-US" altLang="en-US" sz="1100" dirty="0"/>
              <a:t> and foundation donors </a:t>
            </a:r>
            <a:r>
              <a:rPr lang="en-US" altLang="en-US" sz="1100" i="1" dirty="0"/>
              <a:t>do</a:t>
            </a:r>
            <a:r>
              <a:rPr lang="en-US" altLang="en-US" sz="1100" dirty="0"/>
              <a:t> fund safe abortion care. Norway, Sweden, the Netherlands, the UK, and Canada, for example.</a:t>
            </a:r>
          </a:p>
          <a:p>
            <a:pPr>
              <a:buFont typeface="Wingdings" panose="05000000000000000000" pitchFamily="2" charset="2"/>
              <a:buNone/>
            </a:pPr>
            <a:endParaRPr lang="en-US" altLang="en-US" sz="1100" dirty="0"/>
          </a:p>
          <a:p>
            <a:pPr>
              <a:buFont typeface="Wingdings" panose="05000000000000000000" pitchFamily="2" charset="2"/>
              <a:buNone/>
            </a:pPr>
            <a:r>
              <a:rPr lang="en-US" altLang="en-US" sz="1100" dirty="0"/>
              <a:t>And it is important to note that the Global Gag Rule does not apply to US </a:t>
            </a:r>
            <a:r>
              <a:rPr lang="en-US" altLang="en-US" sz="1100" i="1" dirty="0"/>
              <a:t>humanitarian</a:t>
            </a:r>
            <a:r>
              <a:rPr lang="en-US" altLang="en-US" sz="1100" dirty="0"/>
              <a:t> funding.</a:t>
            </a:r>
            <a:endParaRPr lang="en-US" altLang="en-US" sz="1100" b="1" i="1" dirty="0"/>
          </a:p>
          <a:p>
            <a:pPr lvl="1">
              <a:buFont typeface="Wingdings" panose="05000000000000000000" pitchFamily="2" charset="2"/>
              <a:buChar char="§"/>
            </a:pPr>
            <a:endParaRPr lang="en-US" altLang="en-US" dirty="0"/>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en-US" smtClean="0"/>
              <a:t>6</a:t>
            </a:fld>
            <a:endParaRPr lang="en-US"/>
          </a:p>
        </p:txBody>
      </p:sp>
    </p:spTree>
    <p:extLst>
      <p:ext uri="{BB962C8B-B14F-4D97-AF65-F5344CB8AC3E}">
        <p14:creationId xmlns:p14="http://schemas.microsoft.com/office/powerpoint/2010/main" val="357238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rPr>
              <a:t>Finally, let’s address the misperception that abortion is illegal in many settings.  </a:t>
            </a:r>
          </a:p>
          <a:p>
            <a:endParaRPr lang="en-US" dirty="0">
              <a:latin typeface="Calibri" pitchFamily="34" charset="0"/>
            </a:endParaRPr>
          </a:p>
          <a:p>
            <a:r>
              <a:rPr lang="en-US" dirty="0">
                <a:latin typeface="Calibri" pitchFamily="34" charset="0"/>
              </a:rPr>
              <a:t>Only 5 countries ban abortion entirely: Dominican Republic, El Salvador, Malta, Nicaragua and the Vatican</a:t>
            </a:r>
          </a:p>
          <a:p>
            <a:br>
              <a:rPr lang="en-US" dirty="0">
                <a:latin typeface="Calibri" pitchFamily="34" charset="0"/>
              </a:rPr>
            </a:br>
            <a:r>
              <a:rPr lang="en-US" dirty="0">
                <a:latin typeface="Calibri" pitchFamily="34" charset="0"/>
              </a:rPr>
              <a:t>As reflected on the slide, 99% of the world’s population lives in a country where safe abortion is permitted under some circumstances.</a:t>
            </a:r>
          </a:p>
          <a:p>
            <a:endParaRPr lang="en-US" dirty="0">
              <a:latin typeface="Calibri" pitchFamily="34" charset="0"/>
            </a:endParaRPr>
          </a:p>
          <a:p>
            <a:r>
              <a:rPr lang="en-US" dirty="0">
                <a:latin typeface="Calibri" pitchFamily="34" charset="0"/>
              </a:rPr>
              <a:t>(</a:t>
            </a:r>
            <a:r>
              <a:rPr lang="en-US" b="1" dirty="0">
                <a:latin typeface="Calibri" pitchFamily="34" charset="0"/>
              </a:rPr>
              <a:t>Note: </a:t>
            </a:r>
            <a:r>
              <a:rPr lang="en-US" dirty="0">
                <a:latin typeface="Calibri" pitchFamily="34" charset="0"/>
              </a:rPr>
              <a:t>This table is additive. This means that all countries listed “to protect a woman’s physical health” also permit abortion to save the life of the woman, etc.)</a:t>
            </a:r>
          </a:p>
          <a:p>
            <a:endParaRPr lang="en-US" dirty="0">
              <a:latin typeface="Calibri" pitchFamily="34" charset="0"/>
            </a:endParaRPr>
          </a:p>
          <a:p>
            <a:r>
              <a:rPr lang="en-US" dirty="0">
                <a:latin typeface="Calibri" pitchFamily="34" charset="0"/>
              </a:rPr>
              <a:t>There are also a number of international and regional agreements, such as those indicated on the slide, that support the imperative to provide safe abortion in crisis settings. </a:t>
            </a:r>
          </a:p>
          <a:p>
            <a:endParaRPr lang="en-US" dirty="0"/>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en-US" smtClean="0"/>
              <a:t>7</a:t>
            </a:fld>
            <a:endParaRPr lang="en-US"/>
          </a:p>
        </p:txBody>
      </p:sp>
    </p:spTree>
    <p:extLst>
      <p:ext uri="{BB962C8B-B14F-4D97-AF65-F5344CB8AC3E}">
        <p14:creationId xmlns:p14="http://schemas.microsoft.com/office/powerpoint/2010/main" val="1064169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map of the world’s abortion laws to give you an idea of what laws look like at the national level around the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world is changing quickly and increasingly governments are changing laws to expand legal access to abortion to comply with international human rights standards. Since 1994, approximately 40 countries have made their laws less restrictive.</a:t>
            </a:r>
          </a:p>
          <a:p>
            <a:endParaRPr lang="en-US" dirty="0"/>
          </a:p>
          <a:p>
            <a:r>
              <a:rPr lang="en-US" dirty="0"/>
              <a:t>SOURCE: Center for Reproductive Rights: http://worldabortionlaws.com/ </a:t>
            </a:r>
          </a:p>
          <a:p>
            <a:endParaRPr lang="en-US" dirty="0"/>
          </a:p>
          <a:p>
            <a:r>
              <a:rPr lang="en-US" dirty="0"/>
              <a:t>Map key:</a:t>
            </a:r>
          </a:p>
          <a:p>
            <a:r>
              <a:rPr lang="en-US" dirty="0"/>
              <a:t>Red = abortion legal only to save a woman’s life, or else prohibited altogether</a:t>
            </a:r>
          </a:p>
          <a:p>
            <a:r>
              <a:rPr lang="en-US" dirty="0"/>
              <a:t>Orange = legal to preserve health and life</a:t>
            </a:r>
          </a:p>
          <a:p>
            <a:r>
              <a:rPr lang="en-US" dirty="0"/>
              <a:t>Yellow = Legal to preserve health and life and on socioeconomic grounds</a:t>
            </a:r>
          </a:p>
          <a:p>
            <a:r>
              <a:rPr lang="en-US" dirty="0"/>
              <a:t>Green = Available without restriction as to reason</a:t>
            </a:r>
          </a:p>
          <a:p>
            <a:r>
              <a:rPr lang="en-US" dirty="0"/>
              <a:t>Gray = Unavailable</a:t>
            </a:r>
          </a:p>
        </p:txBody>
      </p:sp>
      <p:sp>
        <p:nvSpPr>
          <p:cNvPr id="4" name="Slide Number Placeholder 3"/>
          <p:cNvSpPr>
            <a:spLocks noGrp="1"/>
          </p:cNvSpPr>
          <p:nvPr>
            <p:ph type="sldNum" sz="quarter" idx="10"/>
          </p:nvPr>
        </p:nvSpPr>
        <p:spPr/>
        <p:txBody>
          <a:bodyPr/>
          <a:lstStyle/>
          <a:p>
            <a:fld id="{7AE28EF4-94BA-4D02-A23A-27808F77A05F}" type="slidenum">
              <a:rPr lang="en-US" smtClean="0"/>
              <a:t>8</a:t>
            </a:fld>
            <a:endParaRPr lang="en-US"/>
          </a:p>
        </p:txBody>
      </p:sp>
    </p:spTree>
    <p:extLst>
      <p:ext uri="{BB962C8B-B14F-4D97-AF65-F5344CB8AC3E}">
        <p14:creationId xmlns:p14="http://schemas.microsoft.com/office/powerpoint/2010/main" val="243595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Calibri"/>
                <a:cs typeface="Times New Roman"/>
              </a:rPr>
              <a:t>On examination, then, the reasons (or myths) that the Columbia University authors identified simply are not true:</a:t>
            </a:r>
          </a:p>
          <a:p>
            <a:pPr marL="685800" lvl="1" indent="-228600">
              <a:buFont typeface="+mj-lt"/>
              <a:buAutoNum type="arabicPeriod"/>
            </a:pPr>
            <a:r>
              <a:rPr lang="en-US" sz="1100" dirty="0">
                <a:ea typeface="Calibri"/>
                <a:cs typeface="Times New Roman"/>
              </a:rPr>
              <a:t>The need for safe abortion services to reduce maternal mortality and morbidity is clear. </a:t>
            </a:r>
          </a:p>
          <a:p>
            <a:pPr marL="685800" lvl="1" indent="-228600">
              <a:buFont typeface="+mj-lt"/>
              <a:buAutoNum type="arabicPeriod"/>
            </a:pPr>
            <a:r>
              <a:rPr lang="en-US" sz="1100" dirty="0">
                <a:ea typeface="Calibri"/>
                <a:cs typeface="Times New Roman"/>
              </a:rPr>
              <a:t>These services can very safely be provided in health centers by mid-level providers. </a:t>
            </a:r>
          </a:p>
          <a:p>
            <a:pPr marL="685800" lvl="1" indent="-228600">
              <a:buFont typeface="+mj-lt"/>
              <a:buAutoNum type="arabicPeriod"/>
            </a:pPr>
            <a:r>
              <a:rPr lang="en-US" sz="1100" dirty="0">
                <a:ea typeface="Calibri"/>
                <a:cs typeface="Times New Roman"/>
              </a:rPr>
              <a:t>Although the U.S. government does not fund abortion-related activities, other donors including many European governments and private foundations do.</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ea typeface="Calibri"/>
                <a:cs typeface="Times New Roman"/>
              </a:rPr>
              <a:t>Abortion is permitted under some circumstances in all but five countries around the world.</a:t>
            </a:r>
          </a:p>
          <a:p>
            <a:pPr marL="228600" indent="-228600">
              <a:buFont typeface="+mj-lt"/>
              <a:buAutoNum type="arabicPeriod"/>
            </a:pPr>
            <a:endParaRPr lang="en-US" sz="1100" dirty="0">
              <a:ea typeface="Calibri"/>
              <a:cs typeface="Times New Roman"/>
            </a:endParaRPr>
          </a:p>
          <a:p>
            <a:pPr>
              <a:spcAft>
                <a:spcPts val="600"/>
              </a:spcAft>
            </a:pPr>
            <a:r>
              <a:rPr lang="en-US" sz="1100" dirty="0">
                <a:ea typeface="Calibri"/>
                <a:cs typeface="Times New Roman"/>
              </a:rPr>
              <a:t>There is a lot more to say about each of these misperceptions, and of course there are challenges to providing safe abortion care in humanitarian settings that are very real. It can be complicated:</a:t>
            </a:r>
          </a:p>
          <a:p>
            <a:pPr marL="628650" lvl="1" indent="-171450">
              <a:spcAft>
                <a:spcPts val="600"/>
              </a:spcAft>
              <a:buFont typeface="Arial" panose="020B0604020202020204" pitchFamily="34" charset="0"/>
              <a:buChar char="•"/>
            </a:pPr>
            <a:r>
              <a:rPr lang="en-US" sz="1100" dirty="0">
                <a:ea typeface="Calibri"/>
                <a:cs typeface="Times New Roman"/>
              </a:rPr>
              <a:t>For example, we know from our humanitarian implementing partners that abortion stigma exists at all levels within humanitarian aid organizations, from top leaders down to the facility level—which is why Ipas has adapted our Values Clarification and Attitude Transformation—or VCAT—trainings for use in humanitarian settings and have offered these trainings with great success to our humanitarian partners. </a:t>
            </a:r>
          </a:p>
          <a:p>
            <a:pPr marL="628650" lvl="1" indent="-171450">
              <a:spcAft>
                <a:spcPts val="600"/>
              </a:spcAft>
              <a:buFont typeface="Arial" panose="020B0604020202020204" pitchFamily="34" charset="0"/>
              <a:buChar char="•"/>
            </a:pPr>
            <a:r>
              <a:rPr lang="en-US" sz="1100" dirty="0">
                <a:ea typeface="Calibri"/>
                <a:cs typeface="Times New Roman"/>
              </a:rPr>
              <a:t>And we know there is a severe lack of trained providers and that established safe abortion training models aren’t feasible in the midst of an acute crisis. But training models can and have been adapted to be more nimble.</a:t>
            </a:r>
          </a:p>
          <a:p>
            <a:pPr marL="628650" lvl="1" indent="-171450">
              <a:spcAft>
                <a:spcPts val="600"/>
              </a:spcAft>
              <a:buFont typeface="Arial" panose="020B0604020202020204" pitchFamily="34" charset="0"/>
              <a:buChar char="•"/>
            </a:pPr>
            <a:r>
              <a:rPr lang="en-US" sz="1100" dirty="0">
                <a:ea typeface="Calibri"/>
                <a:cs typeface="Times New Roman"/>
              </a:rPr>
              <a:t>There is also a staggering lack of evidence on SRHR, and especially abortion, in humanitarian settings to guide programming. </a:t>
            </a:r>
          </a:p>
          <a:p>
            <a:pPr marL="1085850" lvl="2" indent="-171450">
              <a:spcAft>
                <a:spcPts val="600"/>
              </a:spcAft>
              <a:buFont typeface="Arial" panose="020B0604020202020204" pitchFamily="34" charset="0"/>
              <a:buChar char="•"/>
            </a:pPr>
            <a:r>
              <a:rPr lang="en-US" sz="1100" dirty="0">
                <a:ea typeface="Calibri"/>
                <a:cs typeface="Times New Roman"/>
              </a:rPr>
              <a:t>However, we don’t need to do research to know that women in refugee camps are at greater risk of sexual violence and unwanted pregnancy, that LARCs work, that safe abortion care saves lives. We need to start the work and build the evidence base.</a:t>
            </a:r>
          </a:p>
          <a:p>
            <a:pPr>
              <a:spcAft>
                <a:spcPts val="600"/>
              </a:spcAft>
            </a:pPr>
            <a:endParaRPr lang="en-US" sz="1100" dirty="0">
              <a:ea typeface="Calibri"/>
              <a:cs typeface="Times New Roman"/>
            </a:endParaRPr>
          </a:p>
          <a:p>
            <a:pPr>
              <a:spcAft>
                <a:spcPts val="600"/>
              </a:spcAft>
            </a:pPr>
            <a:r>
              <a:rPr lang="en-US" sz="1100" dirty="0">
                <a:ea typeface="Calibri"/>
                <a:cs typeface="Times New Roman"/>
              </a:rPr>
              <a:t>So yes, it can be complicated, but it is not TOO complicated!</a:t>
            </a:r>
          </a:p>
        </p:txBody>
      </p:sp>
      <p:sp>
        <p:nvSpPr>
          <p:cNvPr id="4" name="Slide Number Placeholder 3"/>
          <p:cNvSpPr>
            <a:spLocks noGrp="1"/>
          </p:cNvSpPr>
          <p:nvPr>
            <p:ph type="sldNum" sz="quarter" idx="10"/>
          </p:nvPr>
        </p:nvSpPr>
        <p:spPr/>
        <p:txBody>
          <a:bodyPr/>
          <a:lstStyle/>
          <a:p>
            <a:fld id="{7AE28EF4-94BA-4D02-A23A-27808F77A05F}" type="slidenum">
              <a:rPr lang="en-US" smtClean="0"/>
              <a:t>9</a:t>
            </a:fld>
            <a:endParaRPr lang="en-US"/>
          </a:p>
        </p:txBody>
      </p:sp>
    </p:spTree>
    <p:extLst>
      <p:ext uri="{BB962C8B-B14F-4D97-AF65-F5344CB8AC3E}">
        <p14:creationId xmlns:p14="http://schemas.microsoft.com/office/powerpoint/2010/main" val="151723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1"/>
              </a:spcAft>
            </a:pPr>
            <a:r>
              <a:rPr lang="en-US" dirty="0">
                <a:ea typeface="Calibri"/>
                <a:cs typeface="Times New Roman"/>
              </a:rPr>
              <a:t>So the question remains - Why don’t we provide the option of safe abortion, at least for women who are pregnant from rape in crisis settings?  What can each of us do within our agencies?</a:t>
            </a:r>
          </a:p>
          <a:p>
            <a:pPr>
              <a:lnSpc>
                <a:spcPct val="115000"/>
              </a:lnSpc>
              <a:spcAft>
                <a:spcPts val="1011"/>
              </a:spcAft>
            </a:pP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n-US" dirty="0">
                <a:ea typeface="Calibri"/>
                <a:cs typeface="Times New Roman"/>
              </a:rPr>
              <a:t>First, have the conversation with your colleagues. What reasons are given for limiting your agency’s greater involvement in safe abortion? Once you use evidence to get beyond the basic reasons we’ve just discussed, you can explore other reasons that influence agency policy. Often a good place to start is discussing the importance of offering safe abortion care for survivors of rape.</a:t>
            </a:r>
            <a:br>
              <a:rPr lang="en-US" dirty="0">
                <a:ea typeface="Calibri"/>
                <a:cs typeface="Times New Roman"/>
              </a:rPr>
            </a:b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n-US" dirty="0">
                <a:ea typeface="Calibri"/>
                <a:cs typeface="Times New Roman"/>
              </a:rPr>
              <a:t>Second, promote accurate language around abortion. Let’s not talk about abortion being “illegal.” It is hardly ever illegal. It may be restricted, but that means it is permitted under some circumstances. This broadens our options for providing this necessary service.  </a:t>
            </a:r>
            <a:br>
              <a:rPr lang="en-US" dirty="0">
                <a:ea typeface="Calibri"/>
                <a:cs typeface="Times New Roman"/>
              </a:rPr>
            </a:b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n-US" dirty="0">
                <a:ea typeface="Calibri"/>
                <a:cs typeface="Times New Roman"/>
              </a:rPr>
              <a:t>Third, use your non-U.S. government funds to advance your safe abortion programs, at least for women who are pregnant from rape in crisis settings. </a:t>
            </a:r>
            <a:br>
              <a:rPr lang="en-US" dirty="0">
                <a:ea typeface="Calibri"/>
                <a:cs typeface="Times New Roman"/>
              </a:rPr>
            </a:br>
            <a:r>
              <a:rPr lang="en-US" dirty="0">
                <a:ea typeface="Calibri"/>
                <a:cs typeface="Times New Roman"/>
              </a:rPr>
              <a:t> </a:t>
            </a: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n-US" dirty="0">
                <a:ea typeface="Calibri"/>
                <a:cs typeface="Times New Roman"/>
              </a:rPr>
              <a:t>Finally, you will advance both health and human rights when you improve your services to include safe abortion in the many places and circumstances in which it can be done. This will mark a tremendous advance for women and their communities.</a:t>
            </a:r>
            <a:endParaRPr lang="en-US" sz="1400" dirty="0">
              <a:latin typeface="Times"/>
              <a:ea typeface="Times"/>
              <a:cs typeface="Times New Roman"/>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10</a:t>
            </a:fld>
            <a:endParaRPr lang="en-US"/>
          </a:p>
        </p:txBody>
      </p:sp>
    </p:spTree>
    <p:extLst>
      <p:ext uri="{BB962C8B-B14F-4D97-AF65-F5344CB8AC3E}">
        <p14:creationId xmlns:p14="http://schemas.microsoft.com/office/powerpoint/2010/main" val="258129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962178"/>
            <a:ext cx="17088486" cy="1384995"/>
          </a:xfrm>
          <a:prstGeom prst="rect">
            <a:avLst/>
          </a:prstGeom>
        </p:spPr>
        <p:txBody>
          <a:bodyPr wrap="square" lIns="0" tIns="0" rIns="0" bIns="0" anchor="b">
            <a:spAutoFit/>
          </a:bodyPr>
          <a:lstStyle>
            <a:lvl1pPr algn="ctr">
              <a:defRPr sz="9000">
                <a:solidFill>
                  <a:schemeClr val="bg1"/>
                </a:solidFill>
              </a:defRPr>
            </a:lvl1pPr>
          </a:lstStyle>
          <a:p>
            <a:endParaRPr dirty="0"/>
          </a:p>
        </p:txBody>
      </p:sp>
      <p:sp>
        <p:nvSpPr>
          <p:cNvPr id="3" name="Holder 3"/>
          <p:cNvSpPr>
            <a:spLocks noGrp="1"/>
          </p:cNvSpPr>
          <p:nvPr>
            <p:ph type="subTitle" idx="4"/>
          </p:nvPr>
        </p:nvSpPr>
        <p:spPr>
          <a:xfrm>
            <a:off x="3015615" y="7254875"/>
            <a:ext cx="14072870" cy="553998"/>
          </a:xfrm>
          <a:prstGeom prst="rect">
            <a:avLst/>
          </a:prstGeom>
        </p:spPr>
        <p:txBody>
          <a:bodyPr wrap="square" lIns="0" tIns="0" rIns="0" bIns="0">
            <a:spAutoFit/>
          </a:bodyPr>
          <a:lstStyle>
            <a:lvl1pPr algn="ctr">
              <a:defRPr sz="3600">
                <a:solidFill>
                  <a:schemeClr val="bg1"/>
                </a:solidFill>
                <a:latin typeface="Helvetica" charset="0"/>
                <a:ea typeface="Helvetica" charset="0"/>
                <a:cs typeface="Helvetica" charset="0"/>
              </a:defRPr>
            </a:lvl1pPr>
          </a:lstStyle>
          <a:p>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4650" y="1009455"/>
            <a:ext cx="4114800" cy="2108200"/>
          </a:xfrm>
          <a:prstGeom prst="rect">
            <a:avLst/>
          </a:prstGeom>
        </p:spPr>
      </p:pic>
      <p:cxnSp>
        <p:nvCxnSpPr>
          <p:cNvPr id="9" name="Straight Connector 8"/>
          <p:cNvCxnSpPr/>
          <p:nvPr userDrawn="1"/>
        </p:nvCxnSpPr>
        <p:spPr>
          <a:xfrm>
            <a:off x="7994650" y="6721475"/>
            <a:ext cx="4114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e Three">
    <p:spTree>
      <p:nvGrpSpPr>
        <p:cNvPr id="1" name=""/>
        <p:cNvGrpSpPr/>
        <p:nvPr/>
      </p:nvGrpSpPr>
      <p:grpSpPr>
        <a:xfrm>
          <a:off x="0" y="0"/>
          <a:ext cx="0" cy="0"/>
          <a:chOff x="0" y="0"/>
          <a:chExt cx="0" cy="0"/>
        </a:xfrm>
      </p:grpSpPr>
      <p:cxnSp>
        <p:nvCxnSpPr>
          <p:cNvPr id="18" name="Straight Connector 17"/>
          <p:cNvCxnSpPr/>
          <p:nvPr userDrawn="1"/>
        </p:nvCxnSpPr>
        <p:spPr>
          <a:xfrm>
            <a:off x="2133600" y="3825875"/>
            <a:ext cx="2743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680450" y="3825875"/>
            <a:ext cx="2743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0"/>
          </p:nvPr>
        </p:nvSpPr>
        <p:spPr>
          <a:xfrm>
            <a:off x="762000" y="4206875"/>
            <a:ext cx="5486400" cy="3810000"/>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1" name="Text Placeholder 13"/>
          <p:cNvSpPr>
            <a:spLocks noGrp="1"/>
          </p:cNvSpPr>
          <p:nvPr>
            <p:ph type="body" sz="quarter" idx="11"/>
          </p:nvPr>
        </p:nvSpPr>
        <p:spPr>
          <a:xfrm>
            <a:off x="73088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cxnSp>
        <p:nvCxnSpPr>
          <p:cNvPr id="22" name="Straight Connector 21"/>
          <p:cNvCxnSpPr/>
          <p:nvPr userDrawn="1"/>
        </p:nvCxnSpPr>
        <p:spPr>
          <a:xfrm>
            <a:off x="15233650" y="3825875"/>
            <a:ext cx="2743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12"/>
          </p:nvPr>
        </p:nvSpPr>
        <p:spPr>
          <a:xfrm>
            <a:off x="138620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4" name="Text Placeholder 13"/>
          <p:cNvSpPr>
            <a:spLocks noGrp="1"/>
          </p:cNvSpPr>
          <p:nvPr>
            <p:ph type="body" sz="quarter" idx="16"/>
          </p:nvPr>
        </p:nvSpPr>
        <p:spPr>
          <a:xfrm>
            <a:off x="762000" y="1213629"/>
            <a:ext cx="5486400" cy="2215991"/>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25" name="Text Placeholder 13"/>
          <p:cNvSpPr>
            <a:spLocks noGrp="1"/>
          </p:cNvSpPr>
          <p:nvPr>
            <p:ph type="body" sz="quarter" idx="17"/>
          </p:nvPr>
        </p:nvSpPr>
        <p:spPr>
          <a:xfrm>
            <a:off x="7308850" y="1228885"/>
            <a:ext cx="5486400" cy="2215991"/>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
        <p:nvSpPr>
          <p:cNvPr id="26" name="Text Placeholder 13"/>
          <p:cNvSpPr>
            <a:spLocks noGrp="1"/>
          </p:cNvSpPr>
          <p:nvPr>
            <p:ph type="body" sz="quarter" idx="18"/>
          </p:nvPr>
        </p:nvSpPr>
        <p:spPr>
          <a:xfrm>
            <a:off x="13862050" y="1228885"/>
            <a:ext cx="5486400" cy="2215991"/>
          </a:xfrm>
        </p:spPr>
        <p:txBody>
          <a:bodyPr anchor="b"/>
          <a:lstStyle>
            <a:lvl1pPr algn="ctr">
              <a:defRPr sz="4800" b="1" cap="all" baseline="0">
                <a:solidFill>
                  <a:schemeClr val="tx2"/>
                </a:solidFill>
                <a:latin typeface="Helvetica" charset="0"/>
                <a:ea typeface="Helvetica" charset="0"/>
                <a:cs typeface="Helvetica" charset="0"/>
              </a:defRPr>
            </a:lvl1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ll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050" y="854075"/>
            <a:ext cx="1024128" cy="68275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76850" y="9693275"/>
            <a:ext cx="1024128" cy="682752"/>
          </a:xfrm>
          <a:prstGeom prst="rect">
            <a:avLst/>
          </a:prstGeom>
        </p:spPr>
      </p:pic>
      <p:sp>
        <p:nvSpPr>
          <p:cNvPr id="9" name="Text Placeholder 8"/>
          <p:cNvSpPr>
            <a:spLocks noGrp="1"/>
          </p:cNvSpPr>
          <p:nvPr>
            <p:ph type="body" sz="quarter" idx="10" hasCustomPrompt="1"/>
          </p:nvPr>
        </p:nvSpPr>
        <p:spPr>
          <a:xfrm>
            <a:off x="2393950" y="1536827"/>
            <a:ext cx="15316200" cy="8156447"/>
          </a:xfrm>
          <a:ln>
            <a:noFill/>
          </a:ln>
        </p:spPr>
        <p:txBody>
          <a:bodyPr anchor="ctr"/>
          <a:lstStyle>
            <a:lvl1pPr algn="ctr">
              <a:defRPr sz="72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Quote placeholder, align to the center and middle</a:t>
            </a:r>
          </a:p>
        </p:txBody>
      </p:sp>
    </p:spTree>
    <p:extLst>
      <p:ext uri="{BB962C8B-B14F-4D97-AF65-F5344CB8AC3E}">
        <p14:creationId xmlns:p14="http://schemas.microsoft.com/office/powerpoint/2010/main" val="75059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0104100" cy="11309350"/>
          </a:xfrm>
        </p:spPr>
        <p:txBody>
          <a:bodyPr/>
          <a:lstStyle/>
          <a:p>
            <a:endParaRPr lang="en-US"/>
          </a:p>
        </p:txBody>
      </p:sp>
    </p:spTree>
    <p:extLst>
      <p:ext uri="{BB962C8B-B14F-4D97-AF65-F5344CB8AC3E}">
        <p14:creationId xmlns:p14="http://schemas.microsoft.com/office/powerpoint/2010/main" val="1289335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393950" y="2835275"/>
            <a:ext cx="15316200" cy="1477328"/>
          </a:xfrm>
          <a:ln>
            <a:noFill/>
          </a:ln>
        </p:spPr>
        <p:txBody>
          <a:bodyPr anchor="ctr"/>
          <a:lstStyle>
            <a:lvl1pPr algn="ctr">
              <a:defRPr sz="96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Thank you!</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3501" y="8550275"/>
            <a:ext cx="2677098" cy="13716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96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0460"/>
          <a:stretch/>
        </p:blipFill>
        <p:spPr>
          <a:xfrm>
            <a:off x="0" y="0"/>
            <a:ext cx="20111654" cy="7864475"/>
          </a:xfrm>
          <a:prstGeom prst="rect">
            <a:avLst/>
          </a:prstGeom>
        </p:spPr>
      </p:pic>
      <p:sp>
        <p:nvSpPr>
          <p:cNvPr id="7" name="Holder 2"/>
          <p:cNvSpPr>
            <a:spLocks noGrp="1"/>
          </p:cNvSpPr>
          <p:nvPr>
            <p:ph type="ctrTitle" hasCustomPrompt="1"/>
          </p:nvPr>
        </p:nvSpPr>
        <p:spPr>
          <a:xfrm>
            <a:off x="1289050" y="8397875"/>
            <a:ext cx="17088486" cy="1107996"/>
          </a:xfrm>
          <a:prstGeom prst="rect">
            <a:avLst/>
          </a:prstGeom>
        </p:spPr>
        <p:txBody>
          <a:bodyPr wrap="square" lIns="0" tIns="0" rIns="0" bIns="0" anchor="t">
            <a:spAutoFit/>
          </a:bodyPr>
          <a:lstStyle>
            <a:lvl1pPr algn="l">
              <a:defRPr sz="7200">
                <a:solidFill>
                  <a:schemeClr val="tx1"/>
                </a:solidFill>
              </a:defRPr>
            </a:lvl1pPr>
          </a:lstStyle>
          <a:p>
            <a:r>
              <a:rPr lang="en-US" dirty="0"/>
              <a:t>SECTION TITLE VERSION ONE</a:t>
            </a:r>
          </a:p>
        </p:txBody>
      </p:sp>
    </p:spTree>
    <p:extLst>
      <p:ext uri="{BB962C8B-B14F-4D97-AF65-F5344CB8AC3E}">
        <p14:creationId xmlns:p14="http://schemas.microsoft.com/office/powerpoint/2010/main" val="53051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ith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49981"/>
          <a:stretch/>
        </p:blipFill>
        <p:spPr>
          <a:xfrm>
            <a:off x="10052050" y="0"/>
            <a:ext cx="10059604" cy="11309350"/>
          </a:xfrm>
          <a:prstGeom prst="rect">
            <a:avLst/>
          </a:prstGeom>
        </p:spPr>
      </p:pic>
      <p:sp>
        <p:nvSpPr>
          <p:cNvPr id="7" name="Holder 2"/>
          <p:cNvSpPr>
            <a:spLocks noGrp="1"/>
          </p:cNvSpPr>
          <p:nvPr>
            <p:ph type="ctrTitle" hasCustomPrompt="1"/>
          </p:nvPr>
        </p:nvSpPr>
        <p:spPr>
          <a:xfrm>
            <a:off x="10433050" y="3992682"/>
            <a:ext cx="9296400" cy="3323987"/>
          </a:xfrm>
          <a:prstGeom prst="rect">
            <a:avLst/>
          </a:prstGeom>
        </p:spPr>
        <p:txBody>
          <a:bodyPr wrap="square" lIns="0" tIns="0" rIns="0" bIns="0" anchor="ctr">
            <a:spAutoFit/>
          </a:bodyPr>
          <a:lstStyle>
            <a:lvl1pPr algn="ctr">
              <a:defRPr sz="7200">
                <a:solidFill>
                  <a:schemeClr val="bg1"/>
                </a:solidFill>
              </a:defRPr>
            </a:lvl1pPr>
          </a:lstStyle>
          <a:p>
            <a:r>
              <a:rPr lang="en-US" dirty="0"/>
              <a:t>SECTION TITLE VERSION TWO:</a:t>
            </a:r>
            <a:br>
              <a:rPr lang="en-US" dirty="0"/>
            </a:br>
            <a:r>
              <a:rPr lang="en-US" dirty="0"/>
              <a:t>WITH PICTURE</a:t>
            </a:r>
          </a:p>
        </p:txBody>
      </p:sp>
      <p:sp>
        <p:nvSpPr>
          <p:cNvPr id="9" name="Picture Placeholder 8"/>
          <p:cNvSpPr>
            <a:spLocks noGrp="1"/>
          </p:cNvSpPr>
          <p:nvPr>
            <p:ph type="pic" sz="quarter" idx="10"/>
          </p:nvPr>
        </p:nvSpPr>
        <p:spPr>
          <a:xfrm>
            <a:off x="0" y="0"/>
            <a:ext cx="10052050" cy="11309350"/>
          </a:xfrm>
        </p:spPr>
        <p:txBody>
          <a:bodyPr/>
          <a:lstStyle/>
          <a:p>
            <a:endParaRPr lang="en-US"/>
          </a:p>
        </p:txBody>
      </p:sp>
    </p:spTree>
    <p:extLst>
      <p:ext uri="{BB962C8B-B14F-4D97-AF65-F5344CB8AC3E}">
        <p14:creationId xmlns:p14="http://schemas.microsoft.com/office/powerpoint/2010/main" val="102592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Holder 2"/>
          <p:cNvSpPr>
            <a:spLocks noGrp="1"/>
          </p:cNvSpPr>
          <p:nvPr>
            <p:ph type="ctrTitle"/>
          </p:nvPr>
        </p:nvSpPr>
        <p:spPr>
          <a:xfrm>
            <a:off x="1507807" y="473075"/>
            <a:ext cx="17088486" cy="1384995"/>
          </a:xfrm>
          <a:prstGeom prst="rect">
            <a:avLst/>
          </a:prstGeom>
        </p:spPr>
        <p:txBody>
          <a:bodyPr wrap="square" lIns="0" tIns="0" rIns="0" bIns="0">
            <a:spAutoFit/>
          </a:bodyPr>
          <a:lstStyle>
            <a:lvl1pPr algn="ctr">
              <a:defRPr sz="9000">
                <a:solidFill>
                  <a:schemeClr val="tx1"/>
                </a:solidFill>
              </a:defRPr>
            </a:lvl1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lstStyle/>
          <a:p>
            <a:endParaRPr/>
          </a:p>
        </p:txBody>
      </p:sp>
      <p:sp>
        <p:nvSpPr>
          <p:cNvPr id="11" name="Content Placeholder 10"/>
          <p:cNvSpPr>
            <a:spLocks noGrp="1"/>
          </p:cNvSpPr>
          <p:nvPr>
            <p:ph sz="quarter" idx="10"/>
          </p:nvPr>
        </p:nvSpPr>
        <p:spPr>
          <a:xfrm>
            <a:off x="2736850" y="3201154"/>
            <a:ext cx="14630400" cy="7482721"/>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Holder 2"/>
          <p:cNvSpPr>
            <a:spLocks noGrp="1"/>
          </p:cNvSpPr>
          <p:nvPr>
            <p:ph type="ctrTitle" hasCustomPrompt="1"/>
          </p:nvPr>
        </p:nvSpPr>
        <p:spPr>
          <a:xfrm>
            <a:off x="2736850" y="736679"/>
            <a:ext cx="14630400" cy="1107996"/>
          </a:xfrm>
          <a:prstGeom prst="rect">
            <a:avLst/>
          </a:prstGeom>
        </p:spPr>
        <p:txBody>
          <a:bodyPr wrap="square" lIns="0" tIns="0" rIns="0" bIns="0" anchor="ctr">
            <a:spAutoFit/>
          </a:bodyPr>
          <a:lstStyle>
            <a:lvl1pPr algn="ctr">
              <a:defRPr sz="7200">
                <a:solidFill>
                  <a:schemeClr val="bg1"/>
                </a:solidFill>
              </a:defRPr>
            </a:lvl1pPr>
          </a:lstStyle>
          <a:p>
            <a:r>
              <a:rPr lang="en-US" dirty="0"/>
              <a:t>Click to add a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with photo">
    <p:bg>
      <p:bgPr>
        <a:solidFill>
          <a:schemeClr val="bg1"/>
        </a:solidFill>
        <a:effectLst/>
      </p:bgPr>
    </p:bg>
    <p:spTree>
      <p:nvGrpSpPr>
        <p:cNvPr id="1" name=""/>
        <p:cNvGrpSpPr/>
        <p:nvPr/>
      </p:nvGrpSpPr>
      <p:grpSpPr>
        <a:xfrm>
          <a:off x="0" y="0"/>
          <a:ext cx="0" cy="0"/>
          <a:chOff x="0" y="0"/>
          <a:chExt cx="0" cy="0"/>
        </a:xfrm>
      </p:grpSpPr>
      <p:sp>
        <p:nvSpPr>
          <p:cNvPr id="9" name="Content Placeholder 10"/>
          <p:cNvSpPr>
            <a:spLocks noGrp="1"/>
          </p:cNvSpPr>
          <p:nvPr>
            <p:ph sz="quarter" idx="10"/>
          </p:nvPr>
        </p:nvSpPr>
        <p:spPr>
          <a:xfrm>
            <a:off x="831850" y="3192953"/>
            <a:ext cx="11125200" cy="6943897"/>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0" name="Picture Placeholder 9"/>
          <p:cNvSpPr>
            <a:spLocks noGrp="1"/>
          </p:cNvSpPr>
          <p:nvPr>
            <p:ph type="pic" sz="quarter" idx="11"/>
          </p:nvPr>
        </p:nvSpPr>
        <p:spPr>
          <a:xfrm>
            <a:off x="12321761" y="3187410"/>
            <a:ext cx="6949440" cy="6949440"/>
          </a:xfrm>
        </p:spPr>
        <p:txBody>
          <a:bodyPr/>
          <a:lstStyle/>
          <a:p>
            <a:endParaRPr lang="en-US"/>
          </a:p>
        </p:txBody>
      </p:sp>
      <p:sp>
        <p:nvSpPr>
          <p:cNvPr id="12"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nchor="ctr"/>
          <a:lstStyle/>
          <a:p>
            <a:endParaRPr/>
          </a:p>
        </p:txBody>
      </p:sp>
      <p:sp>
        <p:nvSpPr>
          <p:cNvPr id="13" name="Holder 2"/>
          <p:cNvSpPr>
            <a:spLocks noGrp="1"/>
          </p:cNvSpPr>
          <p:nvPr>
            <p:ph type="ctrTitle"/>
          </p:nvPr>
        </p:nvSpPr>
        <p:spPr>
          <a:xfrm>
            <a:off x="831849" y="736679"/>
            <a:ext cx="18439351" cy="1107996"/>
          </a:xfrm>
          <a:prstGeom prst="rect">
            <a:avLst/>
          </a:prstGeom>
        </p:spPr>
        <p:txBody>
          <a:bodyPr wrap="square" lIns="0" tIns="0" rIns="0" bIns="0" anchor="t">
            <a:spAutoFit/>
          </a:bodyPr>
          <a:lstStyle>
            <a:lvl1pPr algn="ctr">
              <a:defRPr sz="7200">
                <a:solidFill>
                  <a:schemeClr val="bg1"/>
                </a:solidFill>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10"/>
          <p:cNvSpPr>
            <a:spLocks noGrp="1"/>
          </p:cNvSpPr>
          <p:nvPr>
            <p:ph sz="quarter" idx="10"/>
          </p:nvPr>
        </p:nvSpPr>
        <p:spPr>
          <a:xfrm>
            <a:off x="2736850" y="2301875"/>
            <a:ext cx="14630400" cy="807720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7" name="Holder 2"/>
          <p:cNvSpPr>
            <a:spLocks noGrp="1"/>
          </p:cNvSpPr>
          <p:nvPr>
            <p:ph type="ctrTitle"/>
          </p:nvPr>
        </p:nvSpPr>
        <p:spPr>
          <a:xfrm>
            <a:off x="2736850" y="584279"/>
            <a:ext cx="14630400" cy="1107996"/>
          </a:xfrm>
          <a:prstGeom prst="rect">
            <a:avLst/>
          </a:prstGeom>
        </p:spPr>
        <p:txBody>
          <a:bodyPr wrap="square" lIns="0" tIns="0" rIns="0" bIns="0" anchor="ctr">
            <a:spAutoFit/>
          </a:bodyPr>
          <a:lstStyle>
            <a:lvl1pPr algn="ctr">
              <a:defRPr sz="7200">
                <a:solidFill>
                  <a:schemeClr val="accent1"/>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ntent with photo">
    <p:bg>
      <p:bgPr>
        <a:solidFill>
          <a:schemeClr val="bg1"/>
        </a:solidFill>
        <a:effectLst/>
      </p:bgPr>
    </p:bg>
    <p:spTree>
      <p:nvGrpSpPr>
        <p:cNvPr id="1" name=""/>
        <p:cNvGrpSpPr/>
        <p:nvPr/>
      </p:nvGrpSpPr>
      <p:grpSpPr>
        <a:xfrm>
          <a:off x="0" y="0"/>
          <a:ext cx="0" cy="0"/>
          <a:chOff x="0" y="0"/>
          <a:chExt cx="0" cy="0"/>
        </a:xfrm>
      </p:grpSpPr>
      <p:sp>
        <p:nvSpPr>
          <p:cNvPr id="6" name="Holder 2"/>
          <p:cNvSpPr>
            <a:spLocks noGrp="1"/>
          </p:cNvSpPr>
          <p:nvPr>
            <p:ph type="ctrTitle"/>
          </p:nvPr>
        </p:nvSpPr>
        <p:spPr>
          <a:xfrm>
            <a:off x="924339" y="584279"/>
            <a:ext cx="18439351" cy="1107996"/>
          </a:xfrm>
          <a:prstGeom prst="rect">
            <a:avLst/>
          </a:prstGeom>
        </p:spPr>
        <p:txBody>
          <a:bodyPr wrap="square" lIns="0" tIns="0" rIns="0" bIns="0" anchor="ctr">
            <a:spAutoFit/>
          </a:bodyPr>
          <a:lstStyle>
            <a:lvl1pPr algn="ctr">
              <a:defRPr sz="7200">
                <a:solidFill>
                  <a:schemeClr val="accent1"/>
                </a:solidFill>
              </a:defRPr>
            </a:lvl1pPr>
          </a:lstStyle>
          <a:p>
            <a:endParaRPr lang="en-US" dirty="0"/>
          </a:p>
        </p:txBody>
      </p:sp>
      <p:sp>
        <p:nvSpPr>
          <p:cNvPr id="11" name="Content Placeholder 10"/>
          <p:cNvSpPr>
            <a:spLocks noGrp="1"/>
          </p:cNvSpPr>
          <p:nvPr>
            <p:ph sz="quarter" idx="10"/>
          </p:nvPr>
        </p:nvSpPr>
        <p:spPr>
          <a:xfrm>
            <a:off x="924339" y="2530475"/>
            <a:ext cx="11125200" cy="694944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Picture Placeholder 9"/>
          <p:cNvSpPr>
            <a:spLocks noGrp="1"/>
          </p:cNvSpPr>
          <p:nvPr>
            <p:ph type="pic" sz="quarter" idx="11"/>
          </p:nvPr>
        </p:nvSpPr>
        <p:spPr>
          <a:xfrm>
            <a:off x="12414250" y="2530475"/>
            <a:ext cx="6949440" cy="694944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e Two">
    <p:spTree>
      <p:nvGrpSpPr>
        <p:cNvPr id="1" name=""/>
        <p:cNvGrpSpPr/>
        <p:nvPr/>
      </p:nvGrpSpPr>
      <p:grpSpPr>
        <a:xfrm>
          <a:off x="0" y="0"/>
          <a:ext cx="0" cy="0"/>
          <a:chOff x="0" y="0"/>
          <a:chExt cx="0" cy="0"/>
        </a:xfrm>
      </p:grpSpPr>
      <p:cxnSp>
        <p:nvCxnSpPr>
          <p:cNvPr id="9" name="Straight Connector 8"/>
          <p:cNvCxnSpPr/>
          <p:nvPr userDrawn="1"/>
        </p:nvCxnSpPr>
        <p:spPr>
          <a:xfrm>
            <a:off x="2585968" y="3521075"/>
            <a:ext cx="5486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118975" y="3521075"/>
            <a:ext cx="54864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0"/>
          </p:nvPr>
        </p:nvSpPr>
        <p:spPr>
          <a:xfrm>
            <a:off x="757168" y="3902075"/>
            <a:ext cx="9144000" cy="5486400"/>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3" name="Text Placeholder 13"/>
          <p:cNvSpPr>
            <a:spLocks noGrp="1"/>
          </p:cNvSpPr>
          <p:nvPr>
            <p:ph type="body" sz="quarter" idx="11"/>
          </p:nvPr>
        </p:nvSpPr>
        <p:spPr>
          <a:xfrm>
            <a:off x="10290175" y="3917331"/>
            <a:ext cx="9144000" cy="5471144"/>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6" name="Text Placeholder 3"/>
          <p:cNvSpPr>
            <a:spLocks noGrp="1"/>
          </p:cNvSpPr>
          <p:nvPr>
            <p:ph type="body" sz="quarter" idx="13"/>
          </p:nvPr>
        </p:nvSpPr>
        <p:spPr>
          <a:xfrm>
            <a:off x="757238" y="1708642"/>
            <a:ext cx="9144000" cy="1477328"/>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17" name="Text Placeholder 3"/>
          <p:cNvSpPr>
            <a:spLocks noGrp="1"/>
          </p:cNvSpPr>
          <p:nvPr>
            <p:ph type="body" sz="quarter" idx="14"/>
          </p:nvPr>
        </p:nvSpPr>
        <p:spPr>
          <a:xfrm>
            <a:off x="10290175" y="1732984"/>
            <a:ext cx="9144000" cy="1477328"/>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Tree>
    <p:extLst>
      <p:ext uri="{BB962C8B-B14F-4D97-AF65-F5344CB8AC3E}">
        <p14:creationId xmlns:p14="http://schemas.microsoft.com/office/powerpoint/2010/main" val="181585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36850" y="845912"/>
            <a:ext cx="14630400" cy="930275"/>
          </a:xfrm>
          <a:prstGeom prst="rect">
            <a:avLst/>
          </a:prstGeom>
        </p:spPr>
        <p:txBody>
          <a:bodyPr wrap="square" lIns="0" tIns="0" rIns="0" bIns="0">
            <a:spAutoFit/>
          </a:bodyPr>
          <a:lstStyle>
            <a:lvl1pPr>
              <a:defRPr sz="5900" b="1" i="0">
                <a:solidFill>
                  <a:srgbClr val="00AFDB"/>
                </a:solidFill>
                <a:latin typeface="Helvetica"/>
                <a:cs typeface="Helvetica"/>
              </a:defRPr>
            </a:lvl1pPr>
          </a:lstStyle>
          <a:p>
            <a:endParaRPr/>
          </a:p>
        </p:txBody>
      </p:sp>
      <p:sp>
        <p:nvSpPr>
          <p:cNvPr id="3" name="Holder 3"/>
          <p:cNvSpPr>
            <a:spLocks noGrp="1"/>
          </p:cNvSpPr>
          <p:nvPr>
            <p:ph type="body" idx="1"/>
          </p:nvPr>
        </p:nvSpPr>
        <p:spPr>
          <a:xfrm>
            <a:off x="2736850" y="2632285"/>
            <a:ext cx="14630400" cy="7770324"/>
          </a:xfrm>
          <a:prstGeom prst="rect">
            <a:avLst/>
          </a:prstGeom>
        </p:spPr>
        <p:txBody>
          <a:bodyPr wrap="square" lIns="0" tIns="0" rIns="0" bIns="0">
            <a:spAutoFit/>
          </a:bodyPr>
          <a:lstStyle>
            <a:lvl1pPr>
              <a:defRPr b="0" i="0">
                <a:solidFill>
                  <a:schemeClr val="tx1"/>
                </a:solidFill>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2" r:id="rId4"/>
    <p:sldLayoutId id="2147483663" r:id="rId5"/>
    <p:sldLayoutId id="2147483664" r:id="rId6"/>
    <p:sldLayoutId id="2147483665"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onflictandhealth.biomedcentral.com/articles/10.1186/s13031-016-0075-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iawg.net/resource/safe-abortion-care-10-steps-startingexpanding-programming/"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iawg.net/resource/safe-abortion-care-10-steps-startingexpanding-programming/"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worldabortionlaws.com/map/" TargetMode="External"/><Relationship Id="rId7" Type="http://schemas.openxmlformats.org/officeDocument/2006/relationships/hyperlink" Target="http://srhr.org/safeabortio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www.who.int/reproductivehealth/publications/unsafe_abortion/9789241548434/en/" TargetMode="External"/><Relationship Id="rId5" Type="http://schemas.openxmlformats.org/officeDocument/2006/relationships/hyperlink" Target="http://conflictandhealth.biomedcentral.com/articles/10.1186/s13031-016-0086-5" TargetMode="External"/><Relationship Id="rId4" Type="http://schemas.openxmlformats.org/officeDocument/2006/relationships/hyperlink" Target="https://conflictandhealth.biomedcentral.com/articles/10.1186/s13031-016-0075-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a:xfrm>
            <a:off x="1507807" y="3392518"/>
            <a:ext cx="17088486" cy="2954655"/>
          </a:xfrm>
        </p:spPr>
        <p:txBody>
          <a:bodyPr/>
          <a:lstStyle/>
          <a:p>
            <a:r>
              <a:rPr lang="en-US" sz="9600" dirty="0"/>
              <a:t>The case for abortion in humanitarian settings</a:t>
            </a:r>
            <a:endParaRPr lang="en-US" dirty="0"/>
          </a:p>
        </p:txBody>
      </p:sp>
      <p:sp>
        <p:nvSpPr>
          <p:cNvPr id="19" name="Subtitle 18"/>
          <p:cNvSpPr>
            <a:spLocks noGrp="1"/>
          </p:cNvSpPr>
          <p:nvPr>
            <p:ph type="subTitle" idx="4"/>
          </p:nvPr>
        </p:nvSpPr>
        <p:spPr>
          <a:xfrm>
            <a:off x="3015615" y="9015928"/>
            <a:ext cx="14072870" cy="2277547"/>
          </a:xfrm>
        </p:spPr>
        <p:txBody>
          <a:bodyPr/>
          <a:lstStyle/>
          <a:p>
            <a:r>
              <a:rPr lang="en-US" sz="2800" dirty="0"/>
              <a:t>Adapted from:</a:t>
            </a:r>
            <a:br>
              <a:rPr lang="en-US" sz="2800" dirty="0"/>
            </a:br>
            <a:r>
              <a:rPr lang="en-US" sz="2800" dirty="0"/>
              <a:t>McGinn, T., &amp; Casey, S.E. (2016). Why don’t humanitarian organizations provide safe abortion services? </a:t>
            </a:r>
            <a:r>
              <a:rPr lang="en-US" sz="2800" i="1" dirty="0"/>
              <a:t>Conflict and Health,10</a:t>
            </a:r>
            <a:r>
              <a:rPr lang="en-US" sz="2800" dirty="0"/>
              <a:t>(8).</a:t>
            </a:r>
            <a:br>
              <a:rPr lang="en-US" sz="2800" dirty="0"/>
            </a:br>
            <a:r>
              <a:rPr lang="en-US" sz="2800" dirty="0">
                <a:hlinkClick r:id="rId2"/>
              </a:rPr>
              <a:t>https://conflictandhealth.biomedcentral.com/articles/10.1186/s13031-016-0075-8</a:t>
            </a:r>
            <a:endParaRPr lang="en-US" sz="2800" dirty="0"/>
          </a:p>
          <a:p>
            <a:endParaRPr lang="en-US" dirty="0"/>
          </a:p>
        </p:txBody>
      </p:sp>
    </p:spTree>
    <p:extLst>
      <p:ext uri="{BB962C8B-B14F-4D97-AF65-F5344CB8AC3E}">
        <p14:creationId xmlns:p14="http://schemas.microsoft.com/office/powerpoint/2010/main" val="506760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0CF3F1-C3E5-4C04-8F81-8F23F89C11AE}"/>
              </a:ext>
            </a:extLst>
          </p:cNvPr>
          <p:cNvSpPr>
            <a:spLocks noGrp="1"/>
          </p:cNvSpPr>
          <p:nvPr>
            <p:ph sz="quarter" idx="10"/>
          </p:nvPr>
        </p:nvSpPr>
        <p:spPr>
          <a:xfrm>
            <a:off x="450850" y="3201154"/>
            <a:ext cx="11734800" cy="7787522"/>
          </a:xfrm>
        </p:spPr>
        <p:txBody>
          <a:bodyPr/>
          <a:lstStyle/>
          <a:p>
            <a:pPr marL="457200" indent="-457200">
              <a:buFont typeface="Courier New" panose="02070309020205020404" pitchFamily="49" charset="0"/>
              <a:buChar char="o"/>
            </a:pPr>
            <a:r>
              <a:rPr lang="en-US" sz="4400" dirty="0"/>
              <a:t>Question the reasons safe abortion is not provided</a:t>
            </a:r>
            <a:endParaRPr lang="en-US" sz="4400" dirty="0">
              <a:solidFill>
                <a:sysClr val="windowText" lastClr="000000"/>
              </a:solidFill>
            </a:endParaRPr>
          </a:p>
          <a:p>
            <a:pPr marL="457200" indent="-457200">
              <a:buFont typeface="Courier New" panose="02070309020205020404" pitchFamily="49" charset="0"/>
              <a:buChar char="o"/>
            </a:pPr>
            <a:r>
              <a:rPr lang="en-US" sz="4400" dirty="0"/>
              <a:t>Promote accurate language and discussion about abortion</a:t>
            </a:r>
          </a:p>
          <a:p>
            <a:pPr marL="457200" indent="-457200">
              <a:buFont typeface="Courier New" panose="02070309020205020404" pitchFamily="49" charset="0"/>
              <a:buChar char="o"/>
            </a:pPr>
            <a:r>
              <a:rPr lang="en-US" sz="4400" dirty="0"/>
              <a:t>Provide safe abortion care with non-U.S. government funds</a:t>
            </a:r>
          </a:p>
          <a:p>
            <a:pPr marL="457200" indent="-457200">
              <a:buFont typeface="Courier New" panose="02070309020205020404" pitchFamily="49" charset="0"/>
              <a:buChar char="o"/>
            </a:pPr>
            <a:r>
              <a:rPr lang="en-US" sz="4400" dirty="0"/>
              <a:t>Promote health and human rights by providing safe abortion in the many places and circumstances in which it is permitted</a:t>
            </a:r>
          </a:p>
          <a:p>
            <a:endParaRPr lang="en-US" dirty="0"/>
          </a:p>
        </p:txBody>
      </p:sp>
      <p:sp>
        <p:nvSpPr>
          <p:cNvPr id="3" name="Title 2">
            <a:extLst>
              <a:ext uri="{FF2B5EF4-FFF2-40B4-BE49-F238E27FC236}">
                <a16:creationId xmlns:a16="http://schemas.microsoft.com/office/drawing/2014/main" id="{2FF381AE-02D8-4586-ACD7-27296A2FAF15}"/>
              </a:ext>
            </a:extLst>
          </p:cNvPr>
          <p:cNvSpPr>
            <a:spLocks noGrp="1"/>
          </p:cNvSpPr>
          <p:nvPr>
            <p:ph type="ctrTitle"/>
          </p:nvPr>
        </p:nvSpPr>
        <p:spPr>
          <a:xfrm>
            <a:off x="1517650" y="182682"/>
            <a:ext cx="16916400" cy="2215991"/>
          </a:xfrm>
        </p:spPr>
        <p:txBody>
          <a:bodyPr/>
          <a:lstStyle/>
          <a:p>
            <a:r>
              <a:rPr lang="en-US" dirty="0"/>
              <a:t>What can humanitarian agencies do?</a:t>
            </a:r>
          </a:p>
        </p:txBody>
      </p:sp>
      <p:pic>
        <p:nvPicPr>
          <p:cNvPr id="5" name="Picture Placeholder 3">
            <a:extLst>
              <a:ext uri="{FF2B5EF4-FFF2-40B4-BE49-F238E27FC236}">
                <a16:creationId xmlns:a16="http://schemas.microsoft.com/office/drawing/2014/main" id="{7966B591-105B-49C5-BBFC-26E5F6217D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09" t="534" r="4254" b="906"/>
          <a:stretch/>
        </p:blipFill>
        <p:spPr>
          <a:xfrm>
            <a:off x="12045462" y="3063875"/>
            <a:ext cx="8058638" cy="7261792"/>
          </a:xfrm>
          <a:prstGeom prst="rect">
            <a:avLst/>
          </a:prstGeom>
        </p:spPr>
      </p:pic>
      <p:sp>
        <p:nvSpPr>
          <p:cNvPr id="6" name="TextBox 5">
            <a:extLst>
              <a:ext uri="{FF2B5EF4-FFF2-40B4-BE49-F238E27FC236}">
                <a16:creationId xmlns:a16="http://schemas.microsoft.com/office/drawing/2014/main" id="{ECA46FB0-3A0F-2249-A30F-500762CB6C94}"/>
              </a:ext>
            </a:extLst>
          </p:cNvPr>
          <p:cNvSpPr txBox="1"/>
          <p:nvPr/>
        </p:nvSpPr>
        <p:spPr>
          <a:xfrm>
            <a:off x="14852650" y="10531475"/>
            <a:ext cx="5037282" cy="338554"/>
          </a:xfrm>
          <a:prstGeom prst="rect">
            <a:avLst/>
          </a:prstGeom>
          <a:noFill/>
        </p:spPr>
        <p:txBody>
          <a:bodyPr wrap="square" rtlCol="0">
            <a:spAutoFit/>
          </a:bodyPr>
          <a:lstStyle/>
          <a:p>
            <a:pPr algn="ctr"/>
            <a:r>
              <a:rPr lang="en-US" sz="1600" b="1" dirty="0">
                <a:latin typeface="Helvetica" pitchFamily="2" charset="0"/>
              </a:rPr>
              <a:t>Photo Oli </a:t>
            </a:r>
            <a:r>
              <a:rPr lang="en-US" sz="1600" b="1" dirty="0" err="1">
                <a:latin typeface="Helvetica" pitchFamily="2" charset="0"/>
              </a:rPr>
              <a:t>Scarff</a:t>
            </a:r>
            <a:r>
              <a:rPr lang="en-US" sz="1600" b="1" dirty="0">
                <a:latin typeface="Helvetica" pitchFamily="2" charset="0"/>
              </a:rPr>
              <a:t>/Getty Images News/Getty Images</a:t>
            </a:r>
          </a:p>
        </p:txBody>
      </p:sp>
    </p:spTree>
    <p:extLst>
      <p:ext uri="{BB962C8B-B14F-4D97-AF65-F5344CB8AC3E}">
        <p14:creationId xmlns:p14="http://schemas.microsoft.com/office/powerpoint/2010/main" val="3460195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6893D-61C0-4F9E-A0BD-90F6D94CD4B1}"/>
              </a:ext>
            </a:extLst>
          </p:cNvPr>
          <p:cNvSpPr>
            <a:spLocks noGrp="1"/>
          </p:cNvSpPr>
          <p:nvPr>
            <p:ph sz="quarter" idx="10"/>
          </p:nvPr>
        </p:nvSpPr>
        <p:spPr>
          <a:xfrm>
            <a:off x="2736850" y="3292475"/>
            <a:ext cx="14935200" cy="7571303"/>
          </a:xfrm>
        </p:spPr>
        <p:txBody>
          <a:bodyPr/>
          <a:lstStyle/>
          <a:p>
            <a:pPr marL="914400" indent="-914400">
              <a:buAutoNum type="arabicPeriod"/>
            </a:pPr>
            <a:r>
              <a:rPr lang="en-US" sz="5000" dirty="0"/>
              <a:t>Have frank discussions</a:t>
            </a:r>
          </a:p>
          <a:p>
            <a:pPr marL="914400" indent="-914400">
              <a:buAutoNum type="arabicPeriod"/>
            </a:pPr>
            <a:r>
              <a:rPr lang="en-US" sz="5000" dirty="0"/>
              <a:t>Develop and disseminate an internal policy</a:t>
            </a:r>
          </a:p>
          <a:p>
            <a:pPr marL="914400" indent="-914400">
              <a:buAutoNum type="arabicPeriod"/>
            </a:pPr>
            <a:r>
              <a:rPr lang="en-US" sz="5000" dirty="0"/>
              <a:t>Create a plan</a:t>
            </a:r>
          </a:p>
          <a:p>
            <a:pPr marL="914400" indent="-914400">
              <a:buAutoNum type="arabicPeriod"/>
            </a:pPr>
            <a:r>
              <a:rPr lang="en-US" sz="5000" dirty="0"/>
              <a:t>Develop standardized messages</a:t>
            </a:r>
          </a:p>
          <a:p>
            <a:pPr marL="914400" indent="-914400">
              <a:buAutoNum type="arabicPeriod"/>
            </a:pPr>
            <a:r>
              <a:rPr lang="en-US" sz="5000" dirty="0"/>
              <a:t>Analyze relevant laws and identify entry points</a:t>
            </a:r>
          </a:p>
          <a:p>
            <a:br>
              <a:rPr lang="en-US" sz="3200" dirty="0"/>
            </a:br>
            <a:r>
              <a:rPr lang="en-US" sz="3200" dirty="0"/>
              <a:t>Source: Inter-Agency Working Group (IAWG) on Reproductive Health in Crises</a:t>
            </a:r>
            <a:br>
              <a:rPr lang="en-US" sz="3200" dirty="0"/>
            </a:br>
            <a:r>
              <a:rPr lang="en-US" sz="2800" dirty="0">
                <a:hlinkClick r:id="rId3"/>
              </a:rPr>
              <a:t>http://iawg.net/resource/safe-abortion-care-10-steps-startingexpanding-programming/</a:t>
            </a:r>
            <a:r>
              <a:rPr lang="en-US" sz="2800" dirty="0"/>
              <a:t> </a:t>
            </a:r>
          </a:p>
        </p:txBody>
      </p:sp>
      <p:sp>
        <p:nvSpPr>
          <p:cNvPr id="3" name="Title 2">
            <a:extLst>
              <a:ext uri="{FF2B5EF4-FFF2-40B4-BE49-F238E27FC236}">
                <a16:creationId xmlns:a16="http://schemas.microsoft.com/office/drawing/2014/main" id="{246D30D8-DC5B-433F-9940-091D797D8F9C}"/>
              </a:ext>
            </a:extLst>
          </p:cNvPr>
          <p:cNvSpPr>
            <a:spLocks noGrp="1"/>
          </p:cNvSpPr>
          <p:nvPr>
            <p:ph type="ctrTitle"/>
          </p:nvPr>
        </p:nvSpPr>
        <p:spPr>
          <a:xfrm>
            <a:off x="2736850" y="182682"/>
            <a:ext cx="14630400" cy="2215991"/>
          </a:xfrm>
        </p:spPr>
        <p:txBody>
          <a:bodyPr/>
          <a:lstStyle/>
          <a:p>
            <a:r>
              <a:rPr lang="en-US" dirty="0"/>
              <a:t>10 steps to start or expand </a:t>
            </a:r>
            <a:br>
              <a:rPr lang="en-US" dirty="0"/>
            </a:br>
            <a:r>
              <a:rPr lang="en-US" dirty="0"/>
              <a:t>safe abortion programming</a:t>
            </a:r>
          </a:p>
        </p:txBody>
      </p:sp>
    </p:spTree>
    <p:extLst>
      <p:ext uri="{BB962C8B-B14F-4D97-AF65-F5344CB8AC3E}">
        <p14:creationId xmlns:p14="http://schemas.microsoft.com/office/powerpoint/2010/main" val="1792733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6893D-61C0-4F9E-A0BD-90F6D94CD4B1}"/>
              </a:ext>
            </a:extLst>
          </p:cNvPr>
          <p:cNvSpPr>
            <a:spLocks noGrp="1"/>
          </p:cNvSpPr>
          <p:nvPr>
            <p:ph sz="quarter" idx="10"/>
          </p:nvPr>
        </p:nvSpPr>
        <p:spPr>
          <a:xfrm>
            <a:off x="2736850" y="2911475"/>
            <a:ext cx="14935200" cy="8340745"/>
          </a:xfrm>
        </p:spPr>
        <p:txBody>
          <a:bodyPr/>
          <a:lstStyle/>
          <a:p>
            <a:pPr marL="914400" indent="-914400">
              <a:buFont typeface="+mj-lt"/>
              <a:buAutoNum type="arabicPeriod" startAt="6"/>
            </a:pPr>
            <a:r>
              <a:rPr lang="en-US" sz="5000" dirty="0"/>
              <a:t> Discuss legal context</a:t>
            </a:r>
          </a:p>
          <a:p>
            <a:pPr marL="914400" indent="-914400">
              <a:buFont typeface="+mj-lt"/>
              <a:buAutoNum type="arabicPeriod" startAt="6"/>
            </a:pPr>
            <a:r>
              <a:rPr lang="en-US" sz="5000" dirty="0"/>
              <a:t> Conduct values clarification</a:t>
            </a:r>
          </a:p>
          <a:p>
            <a:pPr marL="914400" indent="-914400">
              <a:buFont typeface="+mj-lt"/>
              <a:buAutoNum type="arabicPeriod" startAt="6"/>
            </a:pPr>
            <a:r>
              <a:rPr lang="en-US" sz="5000" dirty="0"/>
              <a:t> Consider opportunities</a:t>
            </a:r>
          </a:p>
          <a:p>
            <a:pPr marL="914400" indent="-914400">
              <a:buFont typeface="+mj-lt"/>
              <a:buAutoNum type="arabicPeriod" startAt="6"/>
            </a:pPr>
            <a:r>
              <a:rPr lang="en-US" sz="5000" dirty="0"/>
              <a:t> Identify local safe abortion care champions</a:t>
            </a:r>
          </a:p>
          <a:p>
            <a:pPr marL="914400" indent="-914400">
              <a:buFont typeface="+mj-lt"/>
              <a:buAutoNum type="arabicPeriod" startAt="6"/>
            </a:pPr>
            <a:r>
              <a:rPr lang="en-US" sz="5000" dirty="0"/>
              <a:t> Build safe abortion care clinical and   </a:t>
            </a:r>
            <a:br>
              <a:rPr lang="en-US" sz="5000" dirty="0"/>
            </a:br>
            <a:r>
              <a:rPr lang="en-US" sz="5000" dirty="0"/>
              <a:t> management capacity</a:t>
            </a:r>
          </a:p>
          <a:p>
            <a:br>
              <a:rPr lang="en-US" sz="3200" dirty="0"/>
            </a:br>
            <a:r>
              <a:rPr lang="en-US" sz="3200" dirty="0"/>
              <a:t>Source: Inter-Agency Working Group (IAWG) on Reproductive Health in Crises</a:t>
            </a:r>
            <a:br>
              <a:rPr lang="en-US" sz="3200" dirty="0"/>
            </a:br>
            <a:r>
              <a:rPr lang="en-US" sz="2800" dirty="0">
                <a:hlinkClick r:id="rId3"/>
              </a:rPr>
              <a:t>http://iawg.net/resource/safe-abortion-care-10-steps-startingexpanding-programming/</a:t>
            </a:r>
            <a:r>
              <a:rPr lang="en-US" sz="2800" dirty="0"/>
              <a:t> </a:t>
            </a:r>
          </a:p>
        </p:txBody>
      </p:sp>
      <p:sp>
        <p:nvSpPr>
          <p:cNvPr id="3" name="Title 2">
            <a:extLst>
              <a:ext uri="{FF2B5EF4-FFF2-40B4-BE49-F238E27FC236}">
                <a16:creationId xmlns:a16="http://schemas.microsoft.com/office/drawing/2014/main" id="{246D30D8-DC5B-433F-9940-091D797D8F9C}"/>
              </a:ext>
            </a:extLst>
          </p:cNvPr>
          <p:cNvSpPr>
            <a:spLocks noGrp="1"/>
          </p:cNvSpPr>
          <p:nvPr>
            <p:ph type="ctrTitle"/>
          </p:nvPr>
        </p:nvSpPr>
        <p:spPr>
          <a:xfrm>
            <a:off x="2736850" y="736679"/>
            <a:ext cx="14630400" cy="1107996"/>
          </a:xfrm>
        </p:spPr>
        <p:txBody>
          <a:bodyPr/>
          <a:lstStyle/>
          <a:p>
            <a:r>
              <a:rPr lang="en-US" dirty="0"/>
              <a:t>10 steps, continued</a:t>
            </a:r>
          </a:p>
        </p:txBody>
      </p:sp>
    </p:spTree>
    <p:extLst>
      <p:ext uri="{BB962C8B-B14F-4D97-AF65-F5344CB8AC3E}">
        <p14:creationId xmlns:p14="http://schemas.microsoft.com/office/powerpoint/2010/main" val="264640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808A6-8EB1-4680-9182-61ECE2A8368C}"/>
              </a:ext>
            </a:extLst>
          </p:cNvPr>
          <p:cNvPicPr>
            <a:picLocks noChangeAspect="1"/>
          </p:cNvPicPr>
          <p:nvPr/>
        </p:nvPicPr>
        <p:blipFill rotWithShape="1">
          <a:blip r:embed="rId3"/>
          <a:srcRect t="15598" b="6"/>
          <a:stretch/>
        </p:blipFill>
        <p:spPr>
          <a:xfrm>
            <a:off x="0" y="-1"/>
            <a:ext cx="20104100" cy="11308559"/>
          </a:xfrm>
          <a:prstGeom prst="rect">
            <a:avLst/>
          </a:prstGeom>
        </p:spPr>
      </p:pic>
      <p:sp>
        <p:nvSpPr>
          <p:cNvPr id="2" name="Text Placeholder 1">
            <a:extLst>
              <a:ext uri="{FF2B5EF4-FFF2-40B4-BE49-F238E27FC236}">
                <a16:creationId xmlns:a16="http://schemas.microsoft.com/office/drawing/2014/main" id="{B329128E-05F1-44D8-9D10-27579D1388FF}"/>
              </a:ext>
            </a:extLst>
          </p:cNvPr>
          <p:cNvSpPr>
            <a:spLocks noGrp="1"/>
          </p:cNvSpPr>
          <p:nvPr>
            <p:ph type="body" sz="quarter" idx="10"/>
          </p:nvPr>
        </p:nvSpPr>
        <p:spPr>
          <a:xfrm>
            <a:off x="2393950" y="2987675"/>
            <a:ext cx="15316200" cy="1477328"/>
          </a:xfrm>
        </p:spPr>
        <p:txBody>
          <a:bodyPr/>
          <a:lstStyle/>
          <a:p>
            <a:r>
              <a:rPr lang="en-US" dirty="0"/>
              <a:t>Thank you!</a:t>
            </a:r>
          </a:p>
        </p:txBody>
      </p:sp>
      <p:pic>
        <p:nvPicPr>
          <p:cNvPr id="5" name="Picture 4">
            <a:extLst>
              <a:ext uri="{FF2B5EF4-FFF2-40B4-BE49-F238E27FC236}">
                <a16:creationId xmlns:a16="http://schemas.microsoft.com/office/drawing/2014/main" id="{88C6699C-E8E7-48FE-986A-180BCAA10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907" y="8956939"/>
            <a:ext cx="4114286" cy="2107936"/>
          </a:xfrm>
          <a:prstGeom prst="rect">
            <a:avLst/>
          </a:prstGeom>
        </p:spPr>
      </p:pic>
      <p:sp>
        <p:nvSpPr>
          <p:cNvPr id="6" name="Rectangle 5">
            <a:extLst>
              <a:ext uri="{FF2B5EF4-FFF2-40B4-BE49-F238E27FC236}">
                <a16:creationId xmlns:a16="http://schemas.microsoft.com/office/drawing/2014/main" id="{1DD5DA12-4072-D541-84A7-0EC321FADAFD}"/>
              </a:ext>
            </a:extLst>
          </p:cNvPr>
          <p:cNvSpPr/>
          <p:nvPr/>
        </p:nvSpPr>
        <p:spPr>
          <a:xfrm>
            <a:off x="17138650" y="10699750"/>
            <a:ext cx="2965450" cy="6096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B21EA-B3C1-6945-83FD-9C2767D13A79}"/>
              </a:ext>
            </a:extLst>
          </p:cNvPr>
          <p:cNvSpPr txBox="1"/>
          <p:nvPr/>
        </p:nvSpPr>
        <p:spPr>
          <a:xfrm>
            <a:off x="17138650" y="10836275"/>
            <a:ext cx="2965450" cy="338554"/>
          </a:xfrm>
          <a:prstGeom prst="rect">
            <a:avLst/>
          </a:prstGeom>
          <a:noFill/>
        </p:spPr>
        <p:txBody>
          <a:bodyPr wrap="square" rtlCol="0">
            <a:spAutoFit/>
          </a:bodyPr>
          <a:lstStyle/>
          <a:p>
            <a:pPr algn="ctr"/>
            <a:r>
              <a:rPr lang="en-US" sz="1600" b="1" dirty="0">
                <a:solidFill>
                  <a:schemeClr val="bg1"/>
                </a:solidFill>
                <a:latin typeface="Helvetica" pitchFamily="2" charset="0"/>
              </a:rPr>
              <a:t>Photo © Farzana </a:t>
            </a:r>
            <a:r>
              <a:rPr lang="en-US" sz="1600" b="1" dirty="0" err="1">
                <a:solidFill>
                  <a:schemeClr val="bg1"/>
                </a:solidFill>
                <a:latin typeface="Helvetica" pitchFamily="2" charset="0"/>
              </a:rPr>
              <a:t>Hossen</a:t>
            </a:r>
            <a:endParaRPr lang="en-US" sz="1600" b="1" dirty="0">
              <a:solidFill>
                <a:schemeClr val="bg1"/>
              </a:solidFill>
              <a:latin typeface="Helvetica" pitchFamily="2" charset="0"/>
            </a:endParaRPr>
          </a:p>
        </p:txBody>
      </p:sp>
    </p:spTree>
    <p:extLst>
      <p:ext uri="{BB962C8B-B14F-4D97-AF65-F5344CB8AC3E}">
        <p14:creationId xmlns:p14="http://schemas.microsoft.com/office/powerpoint/2010/main" val="297058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A8FA7C-EB03-4A40-B5E7-A8B85ABD05EA}"/>
              </a:ext>
            </a:extLst>
          </p:cNvPr>
          <p:cNvSpPr>
            <a:spLocks noGrp="1"/>
          </p:cNvSpPr>
          <p:nvPr>
            <p:ph sz="quarter" idx="10"/>
          </p:nvPr>
        </p:nvSpPr>
        <p:spPr>
          <a:xfrm>
            <a:off x="1289050" y="2987676"/>
            <a:ext cx="17678400" cy="8077199"/>
          </a:xfrm>
        </p:spPr>
        <p:txBody>
          <a:bodyPr/>
          <a:lstStyle/>
          <a:p>
            <a:r>
              <a:rPr lang="en-US" sz="2600" dirty="0"/>
              <a:t>Center for Reproductive Rights. (2018). </a:t>
            </a:r>
            <a:r>
              <a:rPr lang="en-US" sz="2600" i="1" dirty="0"/>
              <a:t>The World’s Abortion Laws Map 2018</a:t>
            </a:r>
            <a:r>
              <a:rPr lang="en-US" sz="2600" dirty="0"/>
              <a:t>.  Interactive website: </a:t>
            </a:r>
            <a:r>
              <a:rPr lang="en-US" sz="2600" dirty="0">
                <a:hlinkClick r:id="rId3"/>
              </a:rPr>
              <a:t>http://worldabortionlaws.com/map/</a:t>
            </a:r>
            <a:r>
              <a:rPr lang="en-US" sz="2600" dirty="0"/>
              <a:t>  </a:t>
            </a:r>
          </a:p>
          <a:p>
            <a:r>
              <a:rPr lang="en-US" sz="2600" dirty="0"/>
              <a:t>McGinn, T., &amp; Casey, S.E. (2016). Why don’t humanitarian organizations provide safe abortion services? </a:t>
            </a:r>
            <a:r>
              <a:rPr lang="en-US" sz="2600" i="1" dirty="0"/>
              <a:t>Conflict and Health, 10</a:t>
            </a:r>
            <a:r>
              <a:rPr lang="en-US" sz="2600" dirty="0"/>
              <a:t>(8). </a:t>
            </a:r>
            <a:r>
              <a:rPr lang="en-US" sz="2600" dirty="0">
                <a:hlinkClick r:id="rId4"/>
              </a:rPr>
              <a:t>https://conflictandhealth.biomedcentral.com/articles/10.1186/s13031-016-0075-8</a:t>
            </a:r>
            <a:r>
              <a:rPr lang="en-US" sz="2600" dirty="0"/>
              <a:t> </a:t>
            </a:r>
          </a:p>
          <a:p>
            <a:r>
              <a:rPr lang="en-US" altLang="en-US" sz="2600" dirty="0"/>
              <a:t>Raymond, E., &amp; Grimes, D. (2012).The comparative safety of legal induced abortion and childbirth in the United States. </a:t>
            </a:r>
            <a:r>
              <a:rPr lang="en-US" sz="2600" i="1" dirty="0"/>
              <a:t>Obstetrics &amp; Gynecology</a:t>
            </a:r>
            <a:r>
              <a:rPr lang="en-US" sz="2600" dirty="0"/>
              <a:t>, </a:t>
            </a:r>
            <a:r>
              <a:rPr lang="en-US" sz="2600" i="1" dirty="0"/>
              <a:t>119</a:t>
            </a:r>
            <a:r>
              <a:rPr lang="en-US" sz="2600" dirty="0"/>
              <a:t>, 215–219.</a:t>
            </a:r>
          </a:p>
          <a:p>
            <a:r>
              <a:rPr lang="en-US" sz="2600" dirty="0"/>
              <a:t>Schulte-</a:t>
            </a:r>
            <a:r>
              <a:rPr lang="en-US" sz="2600" dirty="0" err="1"/>
              <a:t>Hillen</a:t>
            </a:r>
            <a:r>
              <a:rPr lang="en-US" sz="2600" dirty="0"/>
              <a:t>, C., </a:t>
            </a:r>
            <a:r>
              <a:rPr lang="fr-FR" sz="2600" dirty="0" err="1"/>
              <a:t>Staderini</a:t>
            </a:r>
            <a:r>
              <a:rPr lang="fr-FR" sz="2600" dirty="0"/>
              <a:t>, N., &amp; Saint-Sauveur, J</a:t>
            </a:r>
            <a:r>
              <a:rPr lang="en-US" sz="2600" dirty="0"/>
              <a:t>. (2016). </a:t>
            </a:r>
            <a:r>
              <a:rPr lang="fr-FR" sz="2600" dirty="0" err="1"/>
              <a:t>Why</a:t>
            </a:r>
            <a:r>
              <a:rPr lang="fr-FR" sz="2600" dirty="0"/>
              <a:t> Médecins Sans Frontières (MSF) </a:t>
            </a:r>
            <a:r>
              <a:rPr lang="en-US" sz="2600" dirty="0"/>
              <a:t>provides safe abortion care and what that involves. </a:t>
            </a:r>
            <a:r>
              <a:rPr lang="en-US" sz="2600" i="1" dirty="0"/>
              <a:t>Conflict and Health, 10</a:t>
            </a:r>
            <a:r>
              <a:rPr lang="en-US" sz="2600" dirty="0"/>
              <a:t>(19). </a:t>
            </a:r>
            <a:r>
              <a:rPr lang="en-US" sz="2600" dirty="0">
                <a:hlinkClick r:id="rId5"/>
              </a:rPr>
              <a:t>http://conflictandhealth.biomedcentral.com/articles/10.1186/s13031-016-0086-5</a:t>
            </a:r>
            <a:endParaRPr lang="en-US" sz="2600" dirty="0"/>
          </a:p>
          <a:p>
            <a:pPr>
              <a:spcBef>
                <a:spcPts val="0"/>
              </a:spcBef>
            </a:pPr>
            <a:r>
              <a:rPr lang="en-US" sz="2600" dirty="0"/>
              <a:t>World Health Organization. (2012). </a:t>
            </a:r>
            <a:r>
              <a:rPr lang="en-US" sz="2600" i="1" dirty="0"/>
              <a:t>Safe abortion: Technical and policy guidance for health systems (2nd ed.).</a:t>
            </a:r>
            <a:r>
              <a:rPr lang="en-US" sz="2600" dirty="0"/>
              <a:t> Geneva: World Health Organization. </a:t>
            </a:r>
            <a:r>
              <a:rPr lang="en-US" sz="2600" dirty="0">
                <a:hlinkClick r:id="rId6"/>
              </a:rPr>
              <a:t>http://www.who.int/reproductivehealth/publications/unsafe_abortion/9789241548434/en/</a:t>
            </a:r>
            <a:endParaRPr lang="en-US" sz="2600" dirty="0"/>
          </a:p>
          <a:p>
            <a:r>
              <a:rPr lang="en-US" sz="2600" dirty="0"/>
              <a:t>World Health Organization. (2015). </a:t>
            </a:r>
            <a:r>
              <a:rPr lang="en-US" sz="2600" i="1" dirty="0"/>
              <a:t>Health worker roles in providing safe abortion care and post-abortion contraception</a:t>
            </a:r>
            <a:r>
              <a:rPr lang="en-US" sz="2600" dirty="0"/>
              <a:t>. Geneva: World Health Organization. </a:t>
            </a:r>
            <a:r>
              <a:rPr lang="en-US" sz="2600" dirty="0">
                <a:hlinkClick r:id="rId7"/>
              </a:rPr>
              <a:t>http://srhr.org/safeabortion/</a:t>
            </a:r>
            <a:endParaRPr lang="en-US" sz="2600" dirty="0"/>
          </a:p>
          <a:p>
            <a:endParaRPr lang="en-US" sz="1800" dirty="0"/>
          </a:p>
        </p:txBody>
      </p:sp>
      <p:sp>
        <p:nvSpPr>
          <p:cNvPr id="3" name="Title 2">
            <a:extLst>
              <a:ext uri="{FF2B5EF4-FFF2-40B4-BE49-F238E27FC236}">
                <a16:creationId xmlns:a16="http://schemas.microsoft.com/office/drawing/2014/main" id="{CA2FE269-EEA2-4F43-B76C-FA0A09AF8FC4}"/>
              </a:ext>
            </a:extLst>
          </p:cNvPr>
          <p:cNvSpPr>
            <a:spLocks noGrp="1"/>
          </p:cNvSpPr>
          <p:nvPr>
            <p:ph type="ctrTitle"/>
          </p:nvPr>
        </p:nvSpPr>
        <p:spPr/>
        <p:txBody>
          <a:bodyPr/>
          <a:lstStyle/>
          <a:p>
            <a:r>
              <a:rPr lang="en-US" dirty="0"/>
              <a:t>References</a:t>
            </a:r>
          </a:p>
        </p:txBody>
      </p:sp>
    </p:spTree>
    <p:extLst>
      <p:ext uri="{BB962C8B-B14F-4D97-AF65-F5344CB8AC3E}">
        <p14:creationId xmlns:p14="http://schemas.microsoft.com/office/powerpoint/2010/main" val="3153904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9CB5B-6EA7-4240-9C1C-DD9D61CC7516}"/>
              </a:ext>
            </a:extLst>
          </p:cNvPr>
          <p:cNvPicPr>
            <a:picLocks noChangeAspect="1"/>
          </p:cNvPicPr>
          <p:nvPr/>
        </p:nvPicPr>
        <p:blipFill>
          <a:blip r:embed="rId3"/>
          <a:stretch>
            <a:fillRect/>
          </a:stretch>
        </p:blipFill>
        <p:spPr>
          <a:xfrm>
            <a:off x="0" y="0"/>
            <a:ext cx="20105510" cy="11309349"/>
          </a:xfrm>
          <a:prstGeom prst="rect">
            <a:avLst/>
          </a:prstGeom>
        </p:spPr>
      </p:pic>
      <p:sp>
        <p:nvSpPr>
          <p:cNvPr id="3" name="Title 2">
            <a:extLst>
              <a:ext uri="{FF2B5EF4-FFF2-40B4-BE49-F238E27FC236}">
                <a16:creationId xmlns:a16="http://schemas.microsoft.com/office/drawing/2014/main" id="{DE6DDFC2-5DC5-42FB-9EDC-AFB04680D2F3}"/>
              </a:ext>
            </a:extLst>
          </p:cNvPr>
          <p:cNvSpPr>
            <a:spLocks noGrp="1"/>
          </p:cNvSpPr>
          <p:nvPr>
            <p:ph type="ctrTitle"/>
          </p:nvPr>
        </p:nvSpPr>
        <p:spPr>
          <a:xfrm>
            <a:off x="298450" y="244475"/>
            <a:ext cx="14630400" cy="1846659"/>
          </a:xfrm>
        </p:spPr>
        <p:txBody>
          <a:bodyPr/>
          <a:lstStyle/>
          <a:p>
            <a:pPr algn="l"/>
            <a:r>
              <a:rPr lang="en-US" sz="6000" dirty="0">
                <a:solidFill>
                  <a:schemeClr val="tx1"/>
                </a:solidFill>
              </a:rPr>
              <a:t>Safe abortion is usually unavailable to women in humanitarian settings</a:t>
            </a:r>
          </a:p>
        </p:txBody>
      </p:sp>
      <p:sp>
        <p:nvSpPr>
          <p:cNvPr id="2" name="Rectangle 1">
            <a:extLst>
              <a:ext uri="{FF2B5EF4-FFF2-40B4-BE49-F238E27FC236}">
                <a16:creationId xmlns:a16="http://schemas.microsoft.com/office/drawing/2014/main" id="{AEC7241C-10C6-1246-8681-2CAC12338F49}"/>
              </a:ext>
            </a:extLst>
          </p:cNvPr>
          <p:cNvSpPr/>
          <p:nvPr/>
        </p:nvSpPr>
        <p:spPr>
          <a:xfrm>
            <a:off x="17138650" y="10699750"/>
            <a:ext cx="2965450" cy="6096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36FE5-37C4-A543-8537-4F021F1BEE32}"/>
              </a:ext>
            </a:extLst>
          </p:cNvPr>
          <p:cNvSpPr txBox="1"/>
          <p:nvPr/>
        </p:nvSpPr>
        <p:spPr>
          <a:xfrm>
            <a:off x="17138650" y="10836275"/>
            <a:ext cx="2965450" cy="338554"/>
          </a:xfrm>
          <a:prstGeom prst="rect">
            <a:avLst/>
          </a:prstGeom>
          <a:noFill/>
        </p:spPr>
        <p:txBody>
          <a:bodyPr wrap="square" rtlCol="0">
            <a:spAutoFit/>
          </a:bodyPr>
          <a:lstStyle/>
          <a:p>
            <a:pPr algn="ctr"/>
            <a:r>
              <a:rPr lang="en-US" sz="1600" b="1" dirty="0">
                <a:solidFill>
                  <a:schemeClr val="bg1"/>
                </a:solidFill>
                <a:latin typeface="Helvetica" pitchFamily="2" charset="0"/>
              </a:rPr>
              <a:t>Photo © Farzana </a:t>
            </a:r>
            <a:r>
              <a:rPr lang="en-US" sz="1600" b="1" dirty="0" err="1">
                <a:solidFill>
                  <a:schemeClr val="bg1"/>
                </a:solidFill>
                <a:latin typeface="Helvetica" pitchFamily="2" charset="0"/>
              </a:rPr>
              <a:t>Hossen</a:t>
            </a:r>
            <a:endParaRPr lang="en-US" sz="1600" b="1" dirty="0">
              <a:solidFill>
                <a:schemeClr val="bg1"/>
              </a:solidFill>
              <a:latin typeface="Helvetica" pitchFamily="2" charset="0"/>
            </a:endParaRPr>
          </a:p>
        </p:txBody>
      </p:sp>
    </p:spTree>
    <p:extLst>
      <p:ext uri="{BB962C8B-B14F-4D97-AF65-F5344CB8AC3E}">
        <p14:creationId xmlns:p14="http://schemas.microsoft.com/office/powerpoint/2010/main" val="425372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A1C50-B42B-492A-94BF-F5EAE16160BD}"/>
              </a:ext>
            </a:extLst>
          </p:cNvPr>
          <p:cNvSpPr>
            <a:spLocks noGrp="1"/>
          </p:cNvSpPr>
          <p:nvPr>
            <p:ph sz="quarter" idx="10"/>
          </p:nvPr>
        </p:nvSpPr>
        <p:spPr>
          <a:xfrm>
            <a:off x="2736850" y="3201154"/>
            <a:ext cx="14630400" cy="7755969"/>
          </a:xfrm>
        </p:spPr>
        <p:txBody>
          <a:bodyPr/>
          <a:lstStyle/>
          <a:p>
            <a:pPr marL="914400" indent="-914400">
              <a:buFont typeface="+mj-lt"/>
              <a:buAutoNum type="arabicPeriod"/>
            </a:pPr>
            <a:r>
              <a:rPr lang="en-US" dirty="0"/>
              <a:t>There is no need</a:t>
            </a:r>
            <a:br>
              <a:rPr lang="en-US" dirty="0"/>
            </a:br>
            <a:endParaRPr lang="en-US" dirty="0"/>
          </a:p>
          <a:p>
            <a:pPr marL="914400" indent="-914400">
              <a:buFont typeface="+mj-lt"/>
              <a:buAutoNum type="arabicPeriod"/>
            </a:pPr>
            <a:r>
              <a:rPr lang="en-US" dirty="0"/>
              <a:t>Abortion is too complicated to provide in crises</a:t>
            </a:r>
            <a:br>
              <a:rPr lang="en-US" dirty="0"/>
            </a:br>
            <a:endParaRPr lang="en-US" dirty="0"/>
          </a:p>
          <a:p>
            <a:pPr marL="914400" indent="-914400">
              <a:buFont typeface="+mj-lt"/>
              <a:buAutoNum type="arabicPeriod"/>
            </a:pPr>
            <a:r>
              <a:rPr lang="en-US" dirty="0"/>
              <a:t>Donors don’t fund abortion services</a:t>
            </a:r>
            <a:br>
              <a:rPr lang="en-US" dirty="0"/>
            </a:br>
            <a:endParaRPr lang="en-US" dirty="0"/>
          </a:p>
          <a:p>
            <a:pPr marL="914400" indent="-914400">
              <a:buFont typeface="+mj-lt"/>
              <a:buAutoNum type="arabicPeriod"/>
            </a:pPr>
            <a:r>
              <a:rPr lang="en-US" dirty="0"/>
              <a:t>Abortion is illegal in these settings</a:t>
            </a:r>
          </a:p>
          <a:p>
            <a:endParaRPr lang="en-US" dirty="0"/>
          </a:p>
        </p:txBody>
      </p:sp>
      <p:sp>
        <p:nvSpPr>
          <p:cNvPr id="3" name="Title 2">
            <a:extLst>
              <a:ext uri="{FF2B5EF4-FFF2-40B4-BE49-F238E27FC236}">
                <a16:creationId xmlns:a16="http://schemas.microsoft.com/office/drawing/2014/main" id="{1C9B40EE-D55C-4DF8-AACB-1F8E386560AC}"/>
              </a:ext>
            </a:extLst>
          </p:cNvPr>
          <p:cNvSpPr>
            <a:spLocks noGrp="1"/>
          </p:cNvSpPr>
          <p:nvPr>
            <p:ph type="ctrTitle"/>
          </p:nvPr>
        </p:nvSpPr>
        <p:spPr>
          <a:xfrm>
            <a:off x="908050" y="275015"/>
            <a:ext cx="18364200" cy="2031325"/>
          </a:xfrm>
        </p:spPr>
        <p:txBody>
          <a:bodyPr/>
          <a:lstStyle/>
          <a:p>
            <a:r>
              <a:rPr lang="en-US" sz="6600" dirty="0"/>
              <a:t>4 myths prevent safe abortion provision </a:t>
            </a:r>
            <a:br>
              <a:rPr lang="en-US" sz="6600" dirty="0"/>
            </a:br>
            <a:r>
              <a:rPr lang="en-US" sz="6600" dirty="0"/>
              <a:t>in humanitarian settings</a:t>
            </a:r>
          </a:p>
        </p:txBody>
      </p:sp>
    </p:spTree>
    <p:extLst>
      <p:ext uri="{BB962C8B-B14F-4D97-AF65-F5344CB8AC3E}">
        <p14:creationId xmlns:p14="http://schemas.microsoft.com/office/powerpoint/2010/main" val="53797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527050" y="2835276"/>
            <a:ext cx="10896600" cy="8771632"/>
          </a:xfrm>
        </p:spPr>
        <p:txBody>
          <a:bodyPr/>
          <a:lstStyle/>
          <a:p>
            <a:r>
              <a:rPr lang="en-US" altLang="en-US" sz="6000" b="1" dirty="0">
                <a:solidFill>
                  <a:schemeClr val="accent1"/>
                </a:solidFill>
              </a:rPr>
              <a:t>Fact: There IS a need</a:t>
            </a:r>
            <a:br>
              <a:rPr lang="en-US" altLang="en-US" sz="5400" b="1" dirty="0"/>
            </a:br>
            <a:br>
              <a:rPr lang="en-US" altLang="en-US" sz="4000" b="1" dirty="0"/>
            </a:br>
            <a:r>
              <a:rPr lang="en-US" altLang="en-US" sz="4000" dirty="0"/>
              <a:t>In humanitarian settings:</a:t>
            </a:r>
            <a:endParaRPr lang="en-US" altLang="en-US" sz="4000" b="1" dirty="0"/>
          </a:p>
          <a:p>
            <a:pPr marL="571500" indent="-571500">
              <a:buFont typeface="Courier New" panose="02070309020205020404" pitchFamily="49" charset="0"/>
              <a:buChar char="o"/>
            </a:pPr>
            <a:r>
              <a:rPr lang="en-US" altLang="en-US" sz="4000" dirty="0"/>
              <a:t>Collapse of health systems means reduced access to e</a:t>
            </a:r>
            <a:r>
              <a:rPr lang="en-US" altLang="en-US" sz="4000" dirty="0">
                <a:solidFill>
                  <a:schemeClr val="tx1"/>
                </a:solidFill>
              </a:rPr>
              <a:t>mergency obstetric care, family planning, and postabortion care (treatment for complications of unsafe abortion)</a:t>
            </a:r>
          </a:p>
          <a:p>
            <a:pPr marL="571500" indent="-571500">
              <a:buFont typeface="Courier New" panose="02070309020205020404" pitchFamily="49" charset="0"/>
              <a:buChar char="o"/>
            </a:pPr>
            <a:r>
              <a:rPr lang="en-US" altLang="en-US" sz="4000" dirty="0"/>
              <a:t>Women are at greater risk of sexual violence, which can lead to more </a:t>
            </a:r>
            <a:r>
              <a:rPr lang="en-US" altLang="en-US" sz="4000" dirty="0">
                <a:solidFill>
                  <a:schemeClr val="tx1"/>
                </a:solidFill>
              </a:rPr>
              <a:t>unintended pregnancies and unsafe abortions</a:t>
            </a:r>
          </a:p>
          <a:p>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2736850" y="736679"/>
            <a:ext cx="14630400" cy="1107996"/>
          </a:xfrm>
        </p:spPr>
        <p:txBody>
          <a:bodyPr/>
          <a:lstStyle/>
          <a:p>
            <a:r>
              <a:rPr lang="en-US" dirty="0"/>
              <a:t>Myth #1: There is no need</a:t>
            </a:r>
          </a:p>
        </p:txBody>
      </p:sp>
      <p:pic>
        <p:nvPicPr>
          <p:cNvPr id="6" name="Picture Placeholder 3">
            <a:extLst>
              <a:ext uri="{FF2B5EF4-FFF2-40B4-BE49-F238E27FC236}">
                <a16:creationId xmlns:a16="http://schemas.microsoft.com/office/drawing/2014/main" id="{ABA51E3D-745E-4696-B908-1100F2C08FC1}"/>
              </a:ext>
            </a:extLst>
          </p:cNvPr>
          <p:cNvPicPr>
            <a:picLocks noChangeAspect="1"/>
          </p:cNvPicPr>
          <p:nvPr/>
        </p:nvPicPr>
        <p:blipFill rotWithShape="1">
          <a:blip r:embed="rId3">
            <a:extLst>
              <a:ext uri="{28A0092B-C50C-407E-A947-70E740481C1C}">
                <a14:useLocalDpi xmlns:a14="http://schemas.microsoft.com/office/drawing/2010/main" val="0"/>
              </a:ext>
            </a:extLst>
          </a:blip>
          <a:srcRect l="38249" t="19124" b="394"/>
          <a:stretch/>
        </p:blipFill>
        <p:spPr>
          <a:xfrm>
            <a:off x="11957050" y="3170085"/>
            <a:ext cx="8147050" cy="7178979"/>
          </a:xfrm>
          <a:prstGeom prst="rect">
            <a:avLst/>
          </a:prstGeom>
        </p:spPr>
      </p:pic>
      <p:sp>
        <p:nvSpPr>
          <p:cNvPr id="7" name="TextBox 6">
            <a:extLst>
              <a:ext uri="{FF2B5EF4-FFF2-40B4-BE49-F238E27FC236}">
                <a16:creationId xmlns:a16="http://schemas.microsoft.com/office/drawing/2014/main" id="{AA877851-60E7-9A4F-B0DF-A7E9729A17AE}"/>
              </a:ext>
            </a:extLst>
          </p:cNvPr>
          <p:cNvSpPr txBox="1"/>
          <p:nvPr/>
        </p:nvSpPr>
        <p:spPr>
          <a:xfrm>
            <a:off x="14395450" y="10531475"/>
            <a:ext cx="5723082" cy="338554"/>
          </a:xfrm>
          <a:prstGeom prst="rect">
            <a:avLst/>
          </a:prstGeom>
          <a:noFill/>
        </p:spPr>
        <p:txBody>
          <a:bodyPr wrap="square" rtlCol="0">
            <a:spAutoFit/>
          </a:bodyPr>
          <a:lstStyle/>
          <a:p>
            <a:pPr algn="ctr"/>
            <a:r>
              <a:rPr lang="en-US" sz="1600" b="1" dirty="0">
                <a:latin typeface="Helvetica" pitchFamily="2" charset="0"/>
              </a:rPr>
              <a:t>Photo: </a:t>
            </a:r>
            <a:r>
              <a:rPr lang="en-US" sz="1600" b="1" dirty="0" err="1">
                <a:latin typeface="Helvetica" pitchFamily="2" charset="0"/>
              </a:rPr>
              <a:t>Sushavan</a:t>
            </a:r>
            <a:r>
              <a:rPr lang="en-US" sz="1600" b="1" dirty="0">
                <a:latin typeface="Helvetica" pitchFamily="2" charset="0"/>
              </a:rPr>
              <a:t> </a:t>
            </a:r>
            <a:r>
              <a:rPr lang="en-US" sz="1600" b="1" dirty="0" err="1">
                <a:latin typeface="Helvetica" pitchFamily="2" charset="0"/>
              </a:rPr>
              <a:t>Nandy</a:t>
            </a:r>
            <a:r>
              <a:rPr lang="en-US" sz="1600" b="1" dirty="0">
                <a:latin typeface="Helvetica" pitchFamily="2" charset="0"/>
              </a:rPr>
              <a:t>/</a:t>
            </a:r>
            <a:r>
              <a:rPr lang="en-US" sz="1600" b="1" dirty="0" err="1">
                <a:latin typeface="Helvetica" pitchFamily="2" charset="0"/>
              </a:rPr>
              <a:t>NurPhoto</a:t>
            </a:r>
            <a:r>
              <a:rPr lang="en-US" sz="1600" b="1" dirty="0">
                <a:latin typeface="Helvetica" pitchFamily="2" charset="0"/>
              </a:rPr>
              <a:t>/Getty Images</a:t>
            </a:r>
          </a:p>
        </p:txBody>
      </p:sp>
    </p:spTree>
    <p:extLst>
      <p:ext uri="{BB962C8B-B14F-4D97-AF65-F5344CB8AC3E}">
        <p14:creationId xmlns:p14="http://schemas.microsoft.com/office/powerpoint/2010/main" val="303839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2117852" y="2987675"/>
            <a:ext cx="16154400" cy="8471550"/>
          </a:xfrm>
        </p:spPr>
        <p:txBody>
          <a:bodyPr/>
          <a:lstStyle/>
          <a:p>
            <a:pPr algn="ctr">
              <a:spcBef>
                <a:spcPts val="900"/>
              </a:spcBef>
            </a:pPr>
            <a:r>
              <a:rPr lang="en-US" altLang="en-US" sz="7200" b="1" dirty="0">
                <a:solidFill>
                  <a:schemeClr val="accent1"/>
                </a:solidFill>
              </a:rPr>
              <a:t>Fact: Abortion care is simple</a:t>
            </a:r>
            <a:endParaRPr lang="en-US" altLang="en-US" sz="4000" b="1" dirty="0"/>
          </a:p>
          <a:p>
            <a:pPr marL="685800" indent="-685800">
              <a:spcBef>
                <a:spcPts val="900"/>
              </a:spcBef>
              <a:buFont typeface="Courier New" panose="02070309020205020404" pitchFamily="49" charset="0"/>
              <a:buChar char="o"/>
            </a:pPr>
            <a:r>
              <a:rPr lang="en-US" dirty="0">
                <a:latin typeface="Helvetica" panose="020B0604020202020204" pitchFamily="34" charset="0"/>
                <a:cs typeface="Helvetica" panose="020B0604020202020204" pitchFamily="34" charset="0"/>
              </a:rPr>
              <a:t>Induced abortion is a very safe medical procedure, according to WHO</a:t>
            </a:r>
            <a:endParaRPr lang="en-US" sz="2400" dirty="0">
              <a:latin typeface="Helvetica" panose="020B0604020202020204" pitchFamily="34" charset="0"/>
              <a:cs typeface="Helvetica" panose="020B0604020202020204" pitchFamily="34" charset="0"/>
            </a:endParaRPr>
          </a:p>
          <a:p>
            <a:pPr marL="685800" indent="-685800">
              <a:spcBef>
                <a:spcPts val="900"/>
              </a:spcBef>
              <a:buFont typeface="Courier New" panose="02070309020205020404" pitchFamily="49" charset="0"/>
              <a:buChar char="o"/>
            </a:pPr>
            <a:r>
              <a:rPr lang="en-US" dirty="0">
                <a:latin typeface="Helvetica" panose="020B0604020202020204" pitchFamily="34" charset="0"/>
                <a:cs typeface="Helvetica" panose="020B0604020202020204" pitchFamily="34" charset="0"/>
              </a:rPr>
              <a:t>Mid-level providers can safely provide manual vacuum aspiration (MVA) and medical abortion </a:t>
            </a:r>
          </a:p>
          <a:p>
            <a:pPr marL="685800" indent="-685800">
              <a:spcBef>
                <a:spcPts val="900"/>
              </a:spcBef>
              <a:buFont typeface="Courier New" panose="02070309020205020404" pitchFamily="49" charset="0"/>
              <a:buChar char="o"/>
            </a:pPr>
            <a:r>
              <a:rPr lang="en-US" dirty="0">
                <a:latin typeface="Helvetica" panose="020B0604020202020204" pitchFamily="34" charset="0"/>
                <a:cs typeface="Helvetica" panose="020B0604020202020204" pitchFamily="34" charset="0"/>
              </a:rPr>
              <a:t>MVA and misoprostol are available in specific reproductive health kits</a:t>
            </a:r>
          </a:p>
          <a:p>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182682"/>
            <a:ext cx="16459200" cy="2215991"/>
          </a:xfrm>
        </p:spPr>
        <p:txBody>
          <a:bodyPr/>
          <a:lstStyle/>
          <a:p>
            <a:r>
              <a:rPr lang="en-US" dirty="0"/>
              <a:t>Myth #2: Abortion is too complicated</a:t>
            </a:r>
          </a:p>
        </p:txBody>
      </p:sp>
    </p:spTree>
    <p:extLst>
      <p:ext uri="{BB962C8B-B14F-4D97-AF65-F5344CB8AC3E}">
        <p14:creationId xmlns:p14="http://schemas.microsoft.com/office/powerpoint/2010/main" val="426726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374651" y="4628784"/>
            <a:ext cx="10591799" cy="6717223"/>
          </a:xfrm>
        </p:spPr>
        <p:txBody>
          <a:bodyPr/>
          <a:lstStyle/>
          <a:p>
            <a:pPr marL="685800" indent="-685800">
              <a:spcBef>
                <a:spcPts val="900"/>
              </a:spcBef>
              <a:buFont typeface="Courier New" panose="02070309020205020404" pitchFamily="49" charset="0"/>
              <a:buChar char="o"/>
            </a:pPr>
            <a:r>
              <a:rPr lang="en-US" sz="4600" dirty="0">
                <a:latin typeface="Helvetica" panose="020B0604020202020204" pitchFamily="34" charset="0"/>
                <a:cs typeface="Helvetica" panose="020B0604020202020204" pitchFamily="34" charset="0"/>
              </a:rPr>
              <a:t>The U.S. government </a:t>
            </a:r>
            <a:r>
              <a:rPr lang="en-US" sz="4600" i="1" dirty="0">
                <a:latin typeface="Helvetica" panose="020B0604020202020204" pitchFamily="34" charset="0"/>
                <a:cs typeface="Helvetica" panose="020B0604020202020204" pitchFamily="34" charset="0"/>
              </a:rPr>
              <a:t>does </a:t>
            </a:r>
            <a:r>
              <a:rPr lang="en-US" sz="4600" dirty="0">
                <a:latin typeface="Helvetica" panose="020B0604020202020204" pitchFamily="34" charset="0"/>
                <a:cs typeface="Helvetica" panose="020B0604020202020204" pitchFamily="34" charset="0"/>
              </a:rPr>
              <a:t>fund postabortion care</a:t>
            </a:r>
          </a:p>
          <a:p>
            <a:pPr marL="685800" indent="-685800">
              <a:spcBef>
                <a:spcPts val="900"/>
              </a:spcBef>
              <a:buFont typeface="Courier New" panose="02070309020205020404" pitchFamily="49" charset="0"/>
              <a:buChar char="o"/>
            </a:pPr>
            <a:r>
              <a:rPr lang="en-US" sz="4600" dirty="0">
                <a:latin typeface="Helvetica" panose="020B0604020202020204" pitchFamily="34" charset="0"/>
                <a:cs typeface="Helvetica" panose="020B0604020202020204" pitchFamily="34" charset="0"/>
              </a:rPr>
              <a:t>Other bilateral and foundation donors </a:t>
            </a:r>
            <a:r>
              <a:rPr lang="en-US" sz="4600" i="1" dirty="0">
                <a:latin typeface="Helvetica" panose="020B0604020202020204" pitchFamily="34" charset="0"/>
                <a:cs typeface="Helvetica" panose="020B0604020202020204" pitchFamily="34" charset="0"/>
              </a:rPr>
              <a:t>do </a:t>
            </a:r>
            <a:r>
              <a:rPr lang="en-US" sz="4600" dirty="0">
                <a:latin typeface="Helvetica" panose="020B0604020202020204" pitchFamily="34" charset="0"/>
                <a:cs typeface="Helvetica" panose="020B0604020202020204" pitchFamily="34" charset="0"/>
              </a:rPr>
              <a:t>fund safe abortion care</a:t>
            </a:r>
          </a:p>
          <a:p>
            <a:pPr marL="685800" indent="-685800">
              <a:spcBef>
                <a:spcPts val="900"/>
              </a:spcBef>
              <a:buFont typeface="Courier New" panose="02070309020205020404" pitchFamily="49" charset="0"/>
              <a:buChar char="o"/>
            </a:pPr>
            <a:r>
              <a:rPr lang="en-US" sz="4600" dirty="0">
                <a:latin typeface="Helvetica" panose="020B0604020202020204" pitchFamily="34" charset="0"/>
                <a:cs typeface="Helvetica" panose="020B0604020202020204" pitchFamily="34" charset="0"/>
              </a:rPr>
              <a:t>The Global Gag Rule does </a:t>
            </a:r>
            <a:r>
              <a:rPr lang="en-US" sz="4600" i="1" dirty="0">
                <a:latin typeface="Helvetica" panose="020B0604020202020204" pitchFamily="34" charset="0"/>
                <a:cs typeface="Helvetica" panose="020B0604020202020204" pitchFamily="34" charset="0"/>
              </a:rPr>
              <a:t>not</a:t>
            </a:r>
            <a:r>
              <a:rPr lang="en-US" sz="4600" dirty="0">
                <a:latin typeface="Helvetica" panose="020B0604020202020204" pitchFamily="34" charset="0"/>
                <a:cs typeface="Helvetica" panose="020B0604020202020204" pitchFamily="34" charset="0"/>
              </a:rPr>
              <a:t> apply to humanitarian funding</a:t>
            </a:r>
          </a:p>
          <a:p>
            <a:pPr marL="685800" indent="-685800">
              <a:spcBef>
                <a:spcPts val="900"/>
              </a:spcBef>
              <a:buFont typeface="Courier New" panose="02070309020205020404" pitchFamily="49" charset="0"/>
              <a:buChar char="o"/>
            </a:pPr>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736679"/>
            <a:ext cx="16459200" cy="1107996"/>
          </a:xfrm>
        </p:spPr>
        <p:txBody>
          <a:bodyPr/>
          <a:lstStyle/>
          <a:p>
            <a:r>
              <a:rPr lang="en-US" dirty="0"/>
              <a:t>Myth #3: Donors don’t fund abortion</a:t>
            </a:r>
          </a:p>
        </p:txBody>
      </p:sp>
      <p:pic>
        <p:nvPicPr>
          <p:cNvPr id="7" name="Picture 3" descr="A group of people around each other&#10;&#10;Description generated with high confidence">
            <a:extLst>
              <a:ext uri="{FF2B5EF4-FFF2-40B4-BE49-F238E27FC236}">
                <a16:creationId xmlns:a16="http://schemas.microsoft.com/office/drawing/2014/main" id="{A2E132CA-DFF0-46C6-8D58-9B24E5351215}"/>
              </a:ext>
            </a:extLst>
          </p:cNvPr>
          <p:cNvPicPr>
            <a:picLocks noChangeAspect="1"/>
          </p:cNvPicPr>
          <p:nvPr/>
        </p:nvPicPr>
        <p:blipFill rotWithShape="1">
          <a:blip r:embed="rId3"/>
          <a:srcRect l="5610" t="-502" r="3523" b="-109"/>
          <a:stretch/>
        </p:blipFill>
        <p:spPr>
          <a:xfrm>
            <a:off x="11195050" y="5197475"/>
            <a:ext cx="8985082" cy="5569527"/>
          </a:xfrm>
          <a:prstGeom prst="rect">
            <a:avLst/>
          </a:prstGeom>
        </p:spPr>
      </p:pic>
      <p:sp>
        <p:nvSpPr>
          <p:cNvPr id="8" name="TextBox 7">
            <a:extLst>
              <a:ext uri="{FF2B5EF4-FFF2-40B4-BE49-F238E27FC236}">
                <a16:creationId xmlns:a16="http://schemas.microsoft.com/office/drawing/2014/main" id="{531C81A9-2B38-7143-B9C3-38CBBCA1E0EB}"/>
              </a:ext>
            </a:extLst>
          </p:cNvPr>
          <p:cNvSpPr txBox="1"/>
          <p:nvPr/>
        </p:nvSpPr>
        <p:spPr>
          <a:xfrm>
            <a:off x="17153082" y="10836275"/>
            <a:ext cx="2965450" cy="338554"/>
          </a:xfrm>
          <a:prstGeom prst="rect">
            <a:avLst/>
          </a:prstGeom>
          <a:noFill/>
        </p:spPr>
        <p:txBody>
          <a:bodyPr wrap="square" rtlCol="0">
            <a:spAutoFit/>
          </a:bodyPr>
          <a:lstStyle/>
          <a:p>
            <a:pPr algn="ctr"/>
            <a:r>
              <a:rPr lang="en-US" sz="1600" b="1" dirty="0">
                <a:latin typeface="Helvetica" pitchFamily="2" charset="0"/>
              </a:rPr>
              <a:t>Photo © Farzana </a:t>
            </a:r>
            <a:r>
              <a:rPr lang="en-US" sz="1600" b="1" dirty="0" err="1">
                <a:latin typeface="Helvetica" pitchFamily="2" charset="0"/>
              </a:rPr>
              <a:t>Hossen</a:t>
            </a:r>
            <a:endParaRPr lang="en-US" sz="1600" b="1" dirty="0">
              <a:latin typeface="Helvetica" pitchFamily="2" charset="0"/>
            </a:endParaRPr>
          </a:p>
        </p:txBody>
      </p:sp>
      <p:sp>
        <p:nvSpPr>
          <p:cNvPr id="2" name="Rectangle 1">
            <a:extLst>
              <a:ext uri="{FF2B5EF4-FFF2-40B4-BE49-F238E27FC236}">
                <a16:creationId xmlns:a16="http://schemas.microsoft.com/office/drawing/2014/main" id="{9FEB5A72-A427-BF44-8FC3-AFA8175C38DF}"/>
              </a:ext>
            </a:extLst>
          </p:cNvPr>
          <p:cNvSpPr/>
          <p:nvPr/>
        </p:nvSpPr>
        <p:spPr>
          <a:xfrm>
            <a:off x="1060450" y="3140075"/>
            <a:ext cx="18745200" cy="1015663"/>
          </a:xfrm>
          <a:prstGeom prst="rect">
            <a:avLst/>
          </a:prstGeom>
        </p:spPr>
        <p:txBody>
          <a:bodyPr wrap="square">
            <a:spAutoFit/>
          </a:bodyPr>
          <a:lstStyle/>
          <a:p>
            <a:pPr>
              <a:spcBef>
                <a:spcPts val="900"/>
              </a:spcBef>
            </a:pPr>
            <a:r>
              <a:rPr lang="en-US" altLang="en-US" sz="6000" b="1" dirty="0">
                <a:solidFill>
                  <a:schemeClr val="accent1"/>
                </a:solidFill>
                <a:latin typeface="Helvetica" pitchFamily="2" charset="0"/>
              </a:rPr>
              <a:t>Fact: Many donors DO fund abortion care</a:t>
            </a:r>
            <a:endParaRPr lang="en-US" altLang="en-US" sz="6000" b="1" dirty="0">
              <a:latin typeface="Helvetica" pitchFamily="2" charset="0"/>
            </a:endParaRPr>
          </a:p>
        </p:txBody>
      </p:sp>
    </p:spTree>
    <p:extLst>
      <p:ext uri="{BB962C8B-B14F-4D97-AF65-F5344CB8AC3E}">
        <p14:creationId xmlns:p14="http://schemas.microsoft.com/office/powerpoint/2010/main" val="179349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1898650" y="2759075"/>
            <a:ext cx="16306800" cy="7917552"/>
          </a:xfrm>
        </p:spPr>
        <p:txBody>
          <a:bodyPr/>
          <a:lstStyle/>
          <a:p>
            <a:pPr algn="ctr">
              <a:spcBef>
                <a:spcPts val="900"/>
              </a:spcBef>
            </a:pPr>
            <a:r>
              <a:rPr lang="en-US" altLang="en-US" sz="6000" b="1" dirty="0">
                <a:solidFill>
                  <a:schemeClr val="accent1"/>
                </a:solidFill>
              </a:rPr>
              <a:t>Fact: Abortion is legal under some circumstances in most countries </a:t>
            </a:r>
            <a:endParaRPr lang="en-US" altLang="en-US" sz="6000" b="1" dirty="0"/>
          </a:p>
          <a:p>
            <a:pPr>
              <a:spcBef>
                <a:spcPts val="900"/>
              </a:spcBef>
            </a:pPr>
            <a:endParaRPr lang="en-US" sz="4600" dirty="0">
              <a:latin typeface="Helvetica" panose="020B0604020202020204" pitchFamily="34" charset="0"/>
              <a:cs typeface="Helvetica" panose="020B0604020202020204" pitchFamily="34" charset="0"/>
            </a:endParaRPr>
          </a:p>
          <a:p>
            <a:pPr>
              <a:spcBef>
                <a:spcPts val="900"/>
              </a:spcBef>
            </a:pPr>
            <a:br>
              <a:rPr lang="en-US" sz="4600" dirty="0">
                <a:latin typeface="Helvetica" panose="020B0604020202020204" pitchFamily="34" charset="0"/>
                <a:cs typeface="Helvetica" panose="020B0604020202020204" pitchFamily="34" charset="0"/>
              </a:rPr>
            </a:br>
            <a:endParaRPr lang="en-US" sz="4600" dirty="0">
              <a:latin typeface="Helvetica" panose="020B0604020202020204" pitchFamily="34" charset="0"/>
              <a:cs typeface="Helvetica" panose="020B0604020202020204" pitchFamily="34" charset="0"/>
            </a:endParaRPr>
          </a:p>
          <a:p>
            <a:pPr algn="ctr">
              <a:spcBef>
                <a:spcPts val="900"/>
              </a:spcBef>
            </a:pP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International agreements support access to safe abortion for survivors of rape. </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Such agreements include: the Geneva Convention, Article 3; UN Security Resolutions 2106 and 2122; and the Maputo Protocol. </a:t>
            </a:r>
            <a:endParaRPr lang="en-US" sz="3600"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736679"/>
            <a:ext cx="16459200" cy="1107996"/>
          </a:xfrm>
        </p:spPr>
        <p:txBody>
          <a:bodyPr/>
          <a:lstStyle/>
          <a:p>
            <a:r>
              <a:rPr lang="en-US" dirty="0"/>
              <a:t>Myth #4: Abortion is illegal</a:t>
            </a:r>
          </a:p>
        </p:txBody>
      </p:sp>
      <p:graphicFrame>
        <p:nvGraphicFramePr>
          <p:cNvPr id="3" name="Table 2">
            <a:extLst>
              <a:ext uri="{FF2B5EF4-FFF2-40B4-BE49-F238E27FC236}">
                <a16:creationId xmlns:a16="http://schemas.microsoft.com/office/drawing/2014/main" id="{CEC62033-E4DC-4519-A9A0-D32449FE1AAA}"/>
              </a:ext>
            </a:extLst>
          </p:cNvPr>
          <p:cNvGraphicFramePr>
            <a:graphicFrameLocks noGrp="1"/>
          </p:cNvGraphicFramePr>
          <p:nvPr>
            <p:extLst>
              <p:ext uri="{D42A27DB-BD31-4B8C-83A1-F6EECF244321}">
                <p14:modId xmlns:p14="http://schemas.microsoft.com/office/powerpoint/2010/main" val="1367938211"/>
              </p:ext>
            </p:extLst>
          </p:nvPr>
        </p:nvGraphicFramePr>
        <p:xfrm>
          <a:off x="222250" y="5349875"/>
          <a:ext cx="19659600" cy="2491368"/>
        </p:xfrm>
        <a:graphic>
          <a:graphicData uri="http://schemas.openxmlformats.org/drawingml/2006/table">
            <a:tbl>
              <a:tblPr firstRow="1" bandRow="1">
                <a:tableStyleId>{5C22544A-7EE6-4342-B048-85BDC9FD1C3A}</a:tableStyleId>
              </a:tblPr>
              <a:tblGrid>
                <a:gridCol w="2457450">
                  <a:extLst>
                    <a:ext uri="{9D8B030D-6E8A-4147-A177-3AD203B41FA5}">
                      <a16:colId xmlns:a16="http://schemas.microsoft.com/office/drawing/2014/main" val="4168483699"/>
                    </a:ext>
                  </a:extLst>
                </a:gridCol>
                <a:gridCol w="2457450">
                  <a:extLst>
                    <a:ext uri="{9D8B030D-6E8A-4147-A177-3AD203B41FA5}">
                      <a16:colId xmlns:a16="http://schemas.microsoft.com/office/drawing/2014/main" val="1554427437"/>
                    </a:ext>
                  </a:extLst>
                </a:gridCol>
                <a:gridCol w="2457450">
                  <a:extLst>
                    <a:ext uri="{9D8B030D-6E8A-4147-A177-3AD203B41FA5}">
                      <a16:colId xmlns:a16="http://schemas.microsoft.com/office/drawing/2014/main" val="3472442189"/>
                    </a:ext>
                  </a:extLst>
                </a:gridCol>
                <a:gridCol w="2457450">
                  <a:extLst>
                    <a:ext uri="{9D8B030D-6E8A-4147-A177-3AD203B41FA5}">
                      <a16:colId xmlns:a16="http://schemas.microsoft.com/office/drawing/2014/main" val="4017394209"/>
                    </a:ext>
                  </a:extLst>
                </a:gridCol>
                <a:gridCol w="2457450">
                  <a:extLst>
                    <a:ext uri="{9D8B030D-6E8A-4147-A177-3AD203B41FA5}">
                      <a16:colId xmlns:a16="http://schemas.microsoft.com/office/drawing/2014/main" val="604206981"/>
                    </a:ext>
                  </a:extLst>
                </a:gridCol>
                <a:gridCol w="2457450">
                  <a:extLst>
                    <a:ext uri="{9D8B030D-6E8A-4147-A177-3AD203B41FA5}">
                      <a16:colId xmlns:a16="http://schemas.microsoft.com/office/drawing/2014/main" val="1655693824"/>
                    </a:ext>
                  </a:extLst>
                </a:gridCol>
                <a:gridCol w="2457450">
                  <a:extLst>
                    <a:ext uri="{9D8B030D-6E8A-4147-A177-3AD203B41FA5}">
                      <a16:colId xmlns:a16="http://schemas.microsoft.com/office/drawing/2014/main" val="3880773374"/>
                    </a:ext>
                  </a:extLst>
                </a:gridCol>
                <a:gridCol w="2457450">
                  <a:extLst>
                    <a:ext uri="{9D8B030D-6E8A-4147-A177-3AD203B41FA5}">
                      <a16:colId xmlns:a16="http://schemas.microsoft.com/office/drawing/2014/main" val="852698826"/>
                    </a:ext>
                  </a:extLst>
                </a:gridCol>
              </a:tblGrid>
              <a:tr h="1168520">
                <a:tc>
                  <a:txBody>
                    <a:bodyPr/>
                    <a:lstStyle/>
                    <a:p>
                      <a:pPr algn="ctr"/>
                      <a:r>
                        <a:rPr lang="en-US" sz="2600" dirty="0"/>
                        <a:t>Indications for legal abortion</a:t>
                      </a:r>
                    </a:p>
                  </a:txBody>
                  <a:tcPr marL="134127" marR="134127" marT="67064" marB="67064"/>
                </a:tc>
                <a:tc>
                  <a:txBody>
                    <a:bodyPr/>
                    <a:lstStyle/>
                    <a:p>
                      <a:pPr algn="ctr"/>
                      <a:r>
                        <a:rPr lang="en-US" sz="2600" dirty="0"/>
                        <a:t>To save a woman’s life</a:t>
                      </a:r>
                    </a:p>
                  </a:txBody>
                  <a:tcPr marL="134127" marR="134127" marT="67064" marB="67064"/>
                </a:tc>
                <a:tc>
                  <a:txBody>
                    <a:bodyPr/>
                    <a:lstStyle/>
                    <a:p>
                      <a:pPr algn="ctr"/>
                      <a:r>
                        <a:rPr lang="en-US" sz="2600" dirty="0"/>
                        <a:t>To protect a woman’s physical health</a:t>
                      </a:r>
                    </a:p>
                  </a:txBody>
                  <a:tcPr marL="134127" marR="134127" marT="67064" marB="67064"/>
                </a:tc>
                <a:tc>
                  <a:txBody>
                    <a:bodyPr/>
                    <a:lstStyle/>
                    <a:p>
                      <a:pPr algn="ctr"/>
                      <a:r>
                        <a:rPr lang="en-US" sz="2600" dirty="0"/>
                        <a:t>To protect a woman’s mental health</a:t>
                      </a:r>
                    </a:p>
                  </a:txBody>
                  <a:tcPr marL="134127" marR="134127" marT="67064" marB="67064"/>
                </a:tc>
                <a:tc>
                  <a:txBody>
                    <a:bodyPr/>
                    <a:lstStyle/>
                    <a:p>
                      <a:pPr algn="ctr"/>
                      <a:r>
                        <a:rPr lang="en-US" sz="2600" dirty="0"/>
                        <a:t>Cases of rape or incest</a:t>
                      </a:r>
                    </a:p>
                  </a:txBody>
                  <a:tcPr marL="134127" marR="134127" marT="67064" marB="67064"/>
                </a:tc>
                <a:tc>
                  <a:txBody>
                    <a:bodyPr/>
                    <a:lstStyle/>
                    <a:p>
                      <a:pPr algn="ctr"/>
                      <a:r>
                        <a:rPr lang="en-US" sz="2600" dirty="0"/>
                        <a:t>Cases of fetal impairment</a:t>
                      </a:r>
                    </a:p>
                  </a:txBody>
                  <a:tcPr marL="134127" marR="134127" marT="67064" marB="67064"/>
                </a:tc>
                <a:tc>
                  <a:txBody>
                    <a:bodyPr/>
                    <a:lstStyle/>
                    <a:p>
                      <a:pPr algn="ctr"/>
                      <a:r>
                        <a:rPr lang="en-US" sz="2600" dirty="0"/>
                        <a:t>Economic or social factors</a:t>
                      </a:r>
                    </a:p>
                  </a:txBody>
                  <a:tcPr marL="134127" marR="134127" marT="67064" marB="67064"/>
                </a:tc>
                <a:tc>
                  <a:txBody>
                    <a:bodyPr/>
                    <a:lstStyle/>
                    <a:p>
                      <a:pPr algn="ctr"/>
                      <a:endParaRPr lang="en-US" sz="2600" dirty="0"/>
                    </a:p>
                    <a:p>
                      <a:pPr algn="ctr"/>
                      <a:r>
                        <a:rPr lang="en-US" sz="2600" dirty="0"/>
                        <a:t>On request</a:t>
                      </a:r>
                    </a:p>
                  </a:txBody>
                  <a:tcPr marL="134127" marR="134127" marT="67064" marB="67064"/>
                </a:tc>
                <a:extLst>
                  <a:ext uri="{0D108BD9-81ED-4DB2-BD59-A6C34878D82A}">
                    <a16:rowId xmlns:a16="http://schemas.microsoft.com/office/drawing/2014/main" val="3039116813"/>
                  </a:ext>
                </a:extLst>
              </a:tr>
              <a:tr h="1168520">
                <a:tc>
                  <a:txBody>
                    <a:bodyPr/>
                    <a:lstStyle/>
                    <a:p>
                      <a:pPr algn="ctr"/>
                      <a:endParaRPr lang="en-US" sz="800" dirty="0"/>
                    </a:p>
                    <a:p>
                      <a:pPr algn="ctr"/>
                      <a:r>
                        <a:rPr lang="en-US" sz="2600" dirty="0"/>
                        <a:t>Number of countries</a:t>
                      </a:r>
                    </a:p>
                  </a:txBody>
                  <a:tcPr marL="134127" marR="134127" marT="67064" marB="67064"/>
                </a:tc>
                <a:tc>
                  <a:txBody>
                    <a:bodyPr/>
                    <a:lstStyle/>
                    <a:p>
                      <a:pPr algn="ctr"/>
                      <a:endParaRPr lang="en-US" sz="2600" dirty="0"/>
                    </a:p>
                    <a:p>
                      <a:pPr algn="ctr"/>
                      <a:r>
                        <a:rPr lang="en-US" sz="2600" dirty="0"/>
                        <a:t>190</a:t>
                      </a:r>
                    </a:p>
                  </a:txBody>
                  <a:tcPr marL="134127" marR="134127" marT="67064" marB="67064"/>
                </a:tc>
                <a:tc>
                  <a:txBody>
                    <a:bodyPr/>
                    <a:lstStyle/>
                    <a:p>
                      <a:pPr algn="ctr"/>
                      <a:endParaRPr lang="en-US" sz="2600" dirty="0"/>
                    </a:p>
                    <a:p>
                      <a:pPr algn="ctr"/>
                      <a:r>
                        <a:rPr lang="en-US" sz="2600" dirty="0"/>
                        <a:t>132</a:t>
                      </a:r>
                    </a:p>
                  </a:txBody>
                  <a:tcPr marL="134127" marR="134127" marT="67064" marB="67064"/>
                </a:tc>
                <a:tc>
                  <a:txBody>
                    <a:bodyPr/>
                    <a:lstStyle/>
                    <a:p>
                      <a:pPr algn="ctr"/>
                      <a:endParaRPr lang="en-US" sz="2600" dirty="0"/>
                    </a:p>
                    <a:p>
                      <a:pPr algn="ctr"/>
                      <a:r>
                        <a:rPr lang="en-US" sz="2600" dirty="0"/>
                        <a:t>126</a:t>
                      </a:r>
                    </a:p>
                  </a:txBody>
                  <a:tcPr marL="134127" marR="134127" marT="67064" marB="67064"/>
                </a:tc>
                <a:tc>
                  <a:txBody>
                    <a:bodyPr/>
                    <a:lstStyle/>
                    <a:p>
                      <a:pPr algn="ctr"/>
                      <a:endParaRPr lang="en-US" sz="2600" dirty="0"/>
                    </a:p>
                    <a:p>
                      <a:pPr algn="ctr"/>
                      <a:r>
                        <a:rPr lang="en-US" sz="2600" dirty="0"/>
                        <a:t>99</a:t>
                      </a:r>
                    </a:p>
                  </a:txBody>
                  <a:tcPr marL="134127" marR="134127" marT="67064" marB="67064"/>
                </a:tc>
                <a:tc>
                  <a:txBody>
                    <a:bodyPr/>
                    <a:lstStyle/>
                    <a:p>
                      <a:pPr algn="ctr"/>
                      <a:endParaRPr lang="en-US" sz="2600" dirty="0"/>
                    </a:p>
                    <a:p>
                      <a:pPr algn="ctr"/>
                      <a:r>
                        <a:rPr lang="en-US" sz="2600" dirty="0"/>
                        <a:t>91</a:t>
                      </a:r>
                    </a:p>
                  </a:txBody>
                  <a:tcPr marL="134127" marR="134127" marT="67064" marB="67064"/>
                </a:tc>
                <a:tc>
                  <a:txBody>
                    <a:bodyPr/>
                    <a:lstStyle/>
                    <a:p>
                      <a:pPr algn="ctr"/>
                      <a:endParaRPr lang="en-US" sz="2600" dirty="0"/>
                    </a:p>
                    <a:p>
                      <a:pPr algn="ctr"/>
                      <a:r>
                        <a:rPr lang="en-US" sz="2600" dirty="0"/>
                        <a:t>69</a:t>
                      </a:r>
                    </a:p>
                  </a:txBody>
                  <a:tcPr marL="134127" marR="134127" marT="67064" marB="67064"/>
                </a:tc>
                <a:tc>
                  <a:txBody>
                    <a:bodyPr/>
                    <a:lstStyle/>
                    <a:p>
                      <a:pPr algn="ctr"/>
                      <a:endParaRPr lang="en-US" sz="2600" dirty="0"/>
                    </a:p>
                    <a:p>
                      <a:pPr algn="ctr"/>
                      <a:r>
                        <a:rPr lang="en-US" sz="2600" dirty="0"/>
                        <a:t>58</a:t>
                      </a:r>
                    </a:p>
                  </a:txBody>
                  <a:tcPr marL="134127" marR="134127" marT="67064" marB="67064"/>
                </a:tc>
                <a:extLst>
                  <a:ext uri="{0D108BD9-81ED-4DB2-BD59-A6C34878D82A}">
                    <a16:rowId xmlns:a16="http://schemas.microsoft.com/office/drawing/2014/main" val="832890963"/>
                  </a:ext>
                </a:extLst>
              </a:tr>
            </a:tbl>
          </a:graphicData>
        </a:graphic>
      </p:graphicFrame>
    </p:spTree>
    <p:extLst>
      <p:ext uri="{BB962C8B-B14F-4D97-AF65-F5344CB8AC3E}">
        <p14:creationId xmlns:p14="http://schemas.microsoft.com/office/powerpoint/2010/main" val="1567963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F2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6D37A-E40B-46D0-883E-B9873429E7BE}"/>
              </a:ext>
            </a:extLst>
          </p:cNvPr>
          <p:cNvPicPr>
            <a:picLocks noChangeAspect="1"/>
          </p:cNvPicPr>
          <p:nvPr/>
        </p:nvPicPr>
        <p:blipFill>
          <a:blip r:embed="rId3"/>
          <a:stretch>
            <a:fillRect/>
          </a:stretch>
        </p:blipFill>
        <p:spPr>
          <a:xfrm>
            <a:off x="1822450" y="-1598"/>
            <a:ext cx="16452850" cy="11371273"/>
          </a:xfrm>
          <a:prstGeom prst="rect">
            <a:avLst/>
          </a:prstGeom>
        </p:spPr>
      </p:pic>
    </p:spTree>
    <p:extLst>
      <p:ext uri="{BB962C8B-B14F-4D97-AF65-F5344CB8AC3E}">
        <p14:creationId xmlns:p14="http://schemas.microsoft.com/office/powerpoint/2010/main" val="384581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23833-19ED-41A9-BCF2-02A8E1A56103}"/>
              </a:ext>
            </a:extLst>
          </p:cNvPr>
          <p:cNvSpPr>
            <a:spLocks noGrp="1"/>
          </p:cNvSpPr>
          <p:nvPr>
            <p:ph type="ctrTitle"/>
          </p:nvPr>
        </p:nvSpPr>
        <p:spPr>
          <a:xfrm>
            <a:off x="1212850" y="275015"/>
            <a:ext cx="17678400" cy="2031325"/>
          </a:xfrm>
        </p:spPr>
        <p:txBody>
          <a:bodyPr/>
          <a:lstStyle/>
          <a:p>
            <a:r>
              <a:rPr lang="en-US" sz="6600" dirty="0"/>
              <a:t>REVIEW: Reasons why safe abortion is not provided in humanitarian settings</a:t>
            </a:r>
          </a:p>
        </p:txBody>
      </p:sp>
      <p:graphicFrame>
        <p:nvGraphicFramePr>
          <p:cNvPr id="4" name="Table 3">
            <a:extLst>
              <a:ext uri="{FF2B5EF4-FFF2-40B4-BE49-F238E27FC236}">
                <a16:creationId xmlns:a16="http://schemas.microsoft.com/office/drawing/2014/main" id="{062CE791-023C-47F4-9775-36D82B0AA44A}"/>
              </a:ext>
            </a:extLst>
          </p:cNvPr>
          <p:cNvGraphicFramePr>
            <a:graphicFrameLocks noGrp="1"/>
          </p:cNvGraphicFramePr>
          <p:nvPr>
            <p:extLst>
              <p:ext uri="{D42A27DB-BD31-4B8C-83A1-F6EECF244321}">
                <p14:modId xmlns:p14="http://schemas.microsoft.com/office/powerpoint/2010/main" val="1374010050"/>
              </p:ext>
            </p:extLst>
          </p:nvPr>
        </p:nvGraphicFramePr>
        <p:xfrm>
          <a:off x="3350683" y="3597275"/>
          <a:ext cx="13402734" cy="6629400"/>
        </p:xfrm>
        <a:graphic>
          <a:graphicData uri="http://schemas.openxmlformats.org/drawingml/2006/table">
            <a:tbl>
              <a:tblPr firstRow="1" bandRow="1">
                <a:tableStyleId>{5C22544A-7EE6-4342-B048-85BDC9FD1C3A}</a:tableStyleId>
              </a:tblPr>
              <a:tblGrid>
                <a:gridCol w="8834967">
                  <a:extLst>
                    <a:ext uri="{9D8B030D-6E8A-4147-A177-3AD203B41FA5}">
                      <a16:colId xmlns:a16="http://schemas.microsoft.com/office/drawing/2014/main" val="1881505299"/>
                    </a:ext>
                  </a:extLst>
                </a:gridCol>
                <a:gridCol w="2286000">
                  <a:extLst>
                    <a:ext uri="{9D8B030D-6E8A-4147-A177-3AD203B41FA5}">
                      <a16:colId xmlns:a16="http://schemas.microsoft.com/office/drawing/2014/main" val="1209981659"/>
                    </a:ext>
                  </a:extLst>
                </a:gridCol>
                <a:gridCol w="2281767">
                  <a:extLst>
                    <a:ext uri="{9D8B030D-6E8A-4147-A177-3AD203B41FA5}">
                      <a16:colId xmlns:a16="http://schemas.microsoft.com/office/drawing/2014/main" val="3238274505"/>
                    </a:ext>
                  </a:extLst>
                </a:gridCol>
              </a:tblGrid>
              <a:tr h="1325880">
                <a:tc>
                  <a:txBody>
                    <a:bodyPr/>
                    <a:lstStyle/>
                    <a:p>
                      <a:pPr algn="ctr"/>
                      <a:r>
                        <a:rPr lang="en-US" sz="5400" dirty="0"/>
                        <a:t>Reason</a:t>
                      </a:r>
                    </a:p>
                  </a:txBody>
                  <a:tcPr anchor="ctr"/>
                </a:tc>
                <a:tc>
                  <a:txBody>
                    <a:bodyPr/>
                    <a:lstStyle/>
                    <a:p>
                      <a:pPr algn="ctr"/>
                      <a:r>
                        <a:rPr lang="en-US" sz="5400" dirty="0"/>
                        <a:t>True</a:t>
                      </a:r>
                    </a:p>
                  </a:txBody>
                  <a:tcPr anchor="ctr"/>
                </a:tc>
                <a:tc>
                  <a:txBody>
                    <a:bodyPr/>
                    <a:lstStyle/>
                    <a:p>
                      <a:pPr algn="ctr"/>
                      <a:r>
                        <a:rPr lang="en-US" sz="5400" dirty="0"/>
                        <a:t>False</a:t>
                      </a:r>
                    </a:p>
                  </a:txBody>
                  <a:tcPr anchor="ctr"/>
                </a:tc>
                <a:extLst>
                  <a:ext uri="{0D108BD9-81ED-4DB2-BD59-A6C34878D82A}">
                    <a16:rowId xmlns:a16="http://schemas.microsoft.com/office/drawing/2014/main" val="3992573328"/>
                  </a:ext>
                </a:extLst>
              </a:tr>
              <a:tr h="1325880">
                <a:tc>
                  <a:txBody>
                    <a:bodyPr/>
                    <a:lstStyle/>
                    <a:p>
                      <a:r>
                        <a:rPr lang="en-US" sz="5400" dirty="0"/>
                        <a:t>  There is no need</a:t>
                      </a:r>
                    </a:p>
                  </a:txBody>
                  <a:tcPr anchor="ctr"/>
                </a:tc>
                <a:tc>
                  <a:txBody>
                    <a:bodyPr/>
                    <a:lstStyle/>
                    <a:p>
                      <a:endParaRPr lang="en-US" sz="540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3724701639"/>
                  </a:ext>
                </a:extLst>
              </a:tr>
              <a:tr h="1325880">
                <a:tc>
                  <a:txBody>
                    <a:bodyPr/>
                    <a:lstStyle/>
                    <a:p>
                      <a:r>
                        <a:rPr lang="en-US" sz="5400" dirty="0"/>
                        <a:t>  Abortion is too complicated</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2862741490"/>
                  </a:ext>
                </a:extLst>
              </a:tr>
              <a:tr h="1325880">
                <a:tc>
                  <a:txBody>
                    <a:bodyPr/>
                    <a:lstStyle/>
                    <a:p>
                      <a:r>
                        <a:rPr lang="en-US" sz="5400" dirty="0"/>
                        <a:t>  Donors don’t fund abortion</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3977076932"/>
                  </a:ext>
                </a:extLst>
              </a:tr>
              <a:tr h="1325880">
                <a:tc>
                  <a:txBody>
                    <a:bodyPr/>
                    <a:lstStyle/>
                    <a:p>
                      <a:r>
                        <a:rPr lang="en-US" sz="5400" dirty="0"/>
                        <a:t>  Abortion is illegal</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818644751"/>
                  </a:ext>
                </a:extLst>
              </a:tr>
            </a:tbl>
          </a:graphicData>
        </a:graphic>
      </p:graphicFrame>
    </p:spTree>
    <p:extLst>
      <p:ext uri="{BB962C8B-B14F-4D97-AF65-F5344CB8AC3E}">
        <p14:creationId xmlns:p14="http://schemas.microsoft.com/office/powerpoint/2010/main" val="3111798662"/>
      </p:ext>
    </p:extLst>
  </p:cSld>
  <p:clrMapOvr>
    <a:masterClrMapping/>
  </p:clrMapOvr>
</p:sld>
</file>

<file path=ppt/theme/theme1.xml><?xml version="1.0" encoding="utf-8"?>
<a:theme xmlns:a="http://schemas.openxmlformats.org/drawingml/2006/main" name="Office Theme">
  <a:themeElements>
    <a:clrScheme name="Ipas Color Palette">
      <a:dk1>
        <a:srgbClr val="414041"/>
      </a:dk1>
      <a:lt1>
        <a:srgbClr val="FFFFFF"/>
      </a:lt1>
      <a:dk2>
        <a:srgbClr val="00718F"/>
      </a:dk2>
      <a:lt2>
        <a:srgbClr val="EEECE1"/>
      </a:lt2>
      <a:accent1>
        <a:srgbClr val="00AFDB"/>
      </a:accent1>
      <a:accent2>
        <a:srgbClr val="F37B20"/>
      </a:accent2>
      <a:accent3>
        <a:srgbClr val="73C167"/>
      </a:accent3>
      <a:accent4>
        <a:srgbClr val="0069AA"/>
      </a:accent4>
      <a:accent5>
        <a:srgbClr val="22BCB9"/>
      </a:accent5>
      <a:accent6>
        <a:srgbClr val="EC098D"/>
      </a:accent6>
      <a:hlink>
        <a:srgbClr val="F37B20"/>
      </a:hlink>
      <a:folHlink>
        <a:srgbClr val="BCBE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5CC06567AFF142B249F573033A2E09" ma:contentTypeVersion="10" ma:contentTypeDescription="Create a new document." ma:contentTypeScope="" ma:versionID="a715cf1df199f47329547a68d6cd0753">
  <xsd:schema xmlns:xsd="http://www.w3.org/2001/XMLSchema" xmlns:xs="http://www.w3.org/2001/XMLSchema" xmlns:p="http://schemas.microsoft.com/office/2006/metadata/properties" xmlns:ns2="eaabc42c-abff-4e10-a1d4-30dd7a9c0116" xmlns:ns3="512b72d9-5c28-4ffa-9aff-e3fde56bbcf5" targetNamespace="http://schemas.microsoft.com/office/2006/metadata/properties" ma:root="true" ma:fieldsID="4a2902fb80033fdb26066bf131e885b3" ns2:_="" ns3:_="">
    <xsd:import namespace="eaabc42c-abff-4e10-a1d4-30dd7a9c0116"/>
    <xsd:import namespace="512b72d9-5c28-4ffa-9aff-e3fde56bb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bc42c-abff-4e10-a1d4-30dd7a9c01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2b72d9-5c28-4ffa-9aff-e3fde56bbcf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5D4C7F-FA77-4853-878B-1289C931E27E}">
  <ds:schemaRefs>
    <ds:schemaRef ds:uri="http://schemas.microsoft.com/sharepoint/v3/contenttype/forms"/>
  </ds:schemaRefs>
</ds:datastoreItem>
</file>

<file path=customXml/itemProps2.xml><?xml version="1.0" encoding="utf-8"?>
<ds:datastoreItem xmlns:ds="http://schemas.openxmlformats.org/officeDocument/2006/customXml" ds:itemID="{C336031A-AC02-477E-991D-C21EB9956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bc42c-abff-4e10-a1d4-30dd7a9c0116"/>
    <ds:schemaRef ds:uri="512b72d9-5c28-4ffa-9aff-e3fde56bb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902152-29C6-41D6-8A0B-1B0553242CD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41d82c2-1338-4571-9ff5-ea6242eaf7c0"/>
    <ds:schemaRef ds:uri="0270bcda-dce8-49bc-a856-119fc5aef54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400</TotalTime>
  <Words>2559</Words>
  <Application>Microsoft Macintosh PowerPoint</Application>
  <PresentationFormat>Custom</PresentationFormat>
  <Paragraphs>195</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Courier New</vt:lpstr>
      <vt:lpstr>Helvetica</vt:lpstr>
      <vt:lpstr>Times</vt:lpstr>
      <vt:lpstr>Wingdings</vt:lpstr>
      <vt:lpstr>Wingdings 2</vt:lpstr>
      <vt:lpstr>Office Theme</vt:lpstr>
      <vt:lpstr>The case for abortion in humanitarian settings</vt:lpstr>
      <vt:lpstr>Safe abortion is usually unavailable to women in humanitarian settings</vt:lpstr>
      <vt:lpstr>4 myths prevent safe abortion provision  in humanitarian settings</vt:lpstr>
      <vt:lpstr>Myth #1: There is no need</vt:lpstr>
      <vt:lpstr>Myth #2: Abortion is too complicated</vt:lpstr>
      <vt:lpstr>Myth #3: Donors don’t fund abortion</vt:lpstr>
      <vt:lpstr>Myth #4: Abortion is illegal</vt:lpstr>
      <vt:lpstr>PowerPoint Presentation</vt:lpstr>
      <vt:lpstr>REVIEW: Reasons why safe abortion is not provided in humanitarian settings</vt:lpstr>
      <vt:lpstr>What can humanitarian agencies do?</vt:lpstr>
      <vt:lpstr>10 steps to start or expand  safe abortion programming</vt:lpstr>
      <vt:lpstr>10 steps, continued</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templates</dc:title>
  <dc:creator>Jennifer Colletti</dc:creator>
  <cp:lastModifiedBy>Kristin Swanson</cp:lastModifiedBy>
  <cp:revision>71</cp:revision>
  <dcterms:created xsi:type="dcterms:W3CDTF">2017-08-10T14:53:04Z</dcterms:created>
  <dcterms:modified xsi:type="dcterms:W3CDTF">2021-01-21T21:59:01Z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2017-08-10T00:00:00Z</vt:filetime>
  </property>
  <property fmtid="{D5CDD505-2E9C-101B-9397-08002B2CF9AE}" pid="3" name="Creator">
    <vt:lpwstr>Adobe InDesign CC 2017 (Macintosh)</vt:lpwstr>
  </property>
  <property fmtid="{D5CDD505-2E9C-101B-9397-08002B2CF9AE}" pid="4" name="LastSaved">
    <vt:filetime>2017-08-10T00:00:00Z</vt:filetime>
  </property>
  <property fmtid="{D5CDD505-2E9C-101B-9397-08002B2CF9AE}" pid="5" name="ContentTypeId">
    <vt:lpwstr>0x0101008A5CC06567AFF142B249F573033A2E09</vt:lpwstr>
  </property>
</Properties>
</file>