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3" autoAdjust="0"/>
    <p:restoredTop sz="70748" autoAdjust="0"/>
  </p:normalViewPr>
  <p:slideViewPr>
    <p:cSldViewPr>
      <p:cViewPr>
        <p:scale>
          <a:sx n="33" d="100"/>
          <a:sy n="33" d="100"/>
        </p:scale>
        <p:origin x="3128" y="8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25977EF-BCE4-4F1B-B1AB-552634086171}" type="datetimeFigureOut">
              <a:rPr lang="en-US" smtClean="0"/>
              <a:t>1/21/21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content of this presentation is largely from Ipas’s Woman-Centered Comprehensive Abortion Care curriculum. (The cover of the trainer’s manual is partially pictured on this slide.)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a:t>
            </a:fld>
            <a:endParaRPr lang="en-US"/>
          </a:p>
        </p:txBody>
      </p:sp>
    </p:spTree>
    <p:extLst>
      <p:ext uri="{BB962C8B-B14F-4D97-AF65-F5344CB8AC3E}">
        <p14:creationId xmlns:p14="http://schemas.microsoft.com/office/powerpoint/2010/main" val="41767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we have excellent technologies that are affordable, effective, safe and have abundant evidence that they can be offered safely and effectively in low-resource settings at the primary care level.</a:t>
            </a:r>
          </a:p>
          <a:p>
            <a:endParaRPr lang="en-US" sz="1200" dirty="0"/>
          </a:p>
          <a:p>
            <a:r>
              <a:rPr lang="en-US" sz="1200" dirty="0"/>
              <a:t>The WHO recommends manual vacuum aspiration (MVA) and medical abortion with mifepristone + misoprostol as the primary methods in the first trimester.  </a:t>
            </a:r>
          </a:p>
          <a:p>
            <a:endParaRPr lang="en-US" sz="1200" dirty="0"/>
          </a:p>
          <a:p>
            <a:r>
              <a:rPr lang="en-US" sz="1200" dirty="0"/>
              <a:t>Where mifepristone is not available, misoprostol can also be used by itself.</a:t>
            </a:r>
          </a:p>
          <a:p>
            <a:endParaRPr lang="en-US" sz="1200" dirty="0"/>
          </a:p>
          <a:p>
            <a:r>
              <a:rPr lang="en-US" sz="1200" dirty="0"/>
              <a:t>[POINT OUT THE EFFICACIES OF THE METHODS LISTED ON THE SLIDE]</a:t>
            </a:r>
          </a:p>
          <a:p>
            <a:endParaRPr lang="en-US" sz="1200" dirty="0"/>
          </a:p>
          <a:p>
            <a:r>
              <a:rPr lang="en-US" sz="1200" dirty="0"/>
              <a:t>All of these methods are appropriate in crisis settings for the reasons you see here. </a:t>
            </a:r>
          </a:p>
          <a:p>
            <a:endParaRPr lang="en-US" sz="1200" dirty="0"/>
          </a:p>
          <a:p>
            <a:r>
              <a:rPr lang="en-US" sz="1200" dirty="0"/>
              <a:t>MVA and medical abortion are not complicated to provide. They do not require running water. They do not require electricity or sophisticated equipment. And they can be done by many provider cadres such as nurses, midwives and clinical officers with no difference in effectiveness and complication rates compared to doctors. </a:t>
            </a:r>
          </a:p>
          <a:p>
            <a:endParaRPr lang="en-US" sz="1200" dirty="0"/>
          </a:p>
          <a:p>
            <a:r>
              <a:rPr lang="en-US" sz="1200" dirty="0"/>
              <a:t>MVA and medical abortion can be provided in a health center, in any facility that provides Basic Emergency Obstetric and Newborn Care or other similar services, and certainly in hospitals.</a:t>
            </a:r>
          </a:p>
          <a:p>
            <a:endParaRPr lang="en-US" sz="1200" dirty="0"/>
          </a:p>
          <a:p>
            <a:r>
              <a:rPr lang="en-US" sz="1200" dirty="0"/>
              <a:t>MVA and misoprostol are currently already available in the Reproductive Health Kit labeled for the management of miscarriage and complications of abortion. </a:t>
            </a:r>
          </a:p>
          <a:p>
            <a:endParaRPr lang="en-US" sz="1200" dirty="0"/>
          </a:p>
          <a:p>
            <a:r>
              <a:rPr lang="en-US" sz="1200" dirty="0"/>
              <a:t>Mifepristone will soon be available to order through the UNFPA RH kit system as an additional commodity where it is approved in country.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a:p>
        </p:txBody>
      </p:sp>
    </p:spTree>
    <p:extLst>
      <p:ext uri="{BB962C8B-B14F-4D97-AF65-F5344CB8AC3E}">
        <p14:creationId xmlns:p14="http://schemas.microsoft.com/office/powerpoint/2010/main" val="357287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of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a:p>
        </p:txBody>
      </p:sp>
    </p:spTree>
    <p:extLst>
      <p:ext uri="{BB962C8B-B14F-4D97-AF65-F5344CB8AC3E}">
        <p14:creationId xmlns:p14="http://schemas.microsoft.com/office/powerpoint/2010/main" val="74279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Explain that </a:t>
            </a:r>
            <a:r>
              <a:rPr lang="en-US" sz="1200" b="0" i="0" kern="1200" dirty="0">
                <a:solidFill>
                  <a:schemeClr val="tx1"/>
                </a:solidFill>
                <a:effectLst/>
                <a:latin typeface="+mn-lt"/>
                <a:ea typeface="+mn-ea"/>
                <a:cs typeface="+mn-cs"/>
              </a:rPr>
              <a:t>t</a:t>
            </a:r>
            <a:r>
              <a:rPr lang="en-US" sz="1200" i="0" kern="1200" dirty="0">
                <a:solidFill>
                  <a:schemeClr val="tx1"/>
                </a:solidFill>
                <a:effectLst/>
                <a:latin typeface="+mn-lt"/>
                <a:ea typeface="+mn-ea"/>
                <a:cs typeface="+mn-cs"/>
              </a:rPr>
              <a:t>he uterine evacuation method that a woman uses is determined by availability of vacuum aspiration or medical methods, the woman’s medical eligibility for the methods based on her clinical condition, and her preferences, including her choice of contraceptive method. </a:t>
            </a:r>
          </a:p>
          <a:p>
            <a:pPr marL="0" indent="0">
              <a:buFont typeface="Arial" panose="020B0604020202020204" pitchFamily="34" charset="0"/>
              <a:buNone/>
            </a:pPr>
            <a:endParaRPr lang="en-US" sz="1200" i="0" kern="1200" dirty="0">
              <a:solidFill>
                <a:schemeClr val="tx1"/>
              </a:solidFill>
              <a:effectLst/>
              <a:latin typeface="+mn-lt"/>
              <a:ea typeface="+mn-ea"/>
              <a:cs typeface="+mn-cs"/>
            </a:endParaRPr>
          </a:p>
          <a:p>
            <a:pPr marL="0" indent="0">
              <a:buFont typeface="Arial" panose="020B0604020202020204" pitchFamily="34" charset="0"/>
              <a:buNone/>
            </a:pPr>
            <a:r>
              <a:rPr lang="en-US" sz="1200" i="0" kern="1200" dirty="0">
                <a:solidFill>
                  <a:schemeClr val="tx1"/>
                </a:solidFill>
                <a:effectLst/>
                <a:latin typeface="+mn-lt"/>
                <a:ea typeface="+mn-ea"/>
                <a:cs typeface="+mn-cs"/>
              </a:rPr>
              <a:t>T</a:t>
            </a:r>
            <a:r>
              <a:rPr lang="en-US" dirty="0"/>
              <a:t>he type of contraceptive method the woman desires can determine the type of UE method. For instance, if she wants an IUD, she will need to have an MVA if she wants the IUD placed the same day. If she chooses medical abortion, she will have to come back in a week or so once she is no longer pregnant to get the IUD.</a:t>
            </a:r>
          </a:p>
          <a:p>
            <a:endParaRPr lang="en-US" sz="1200" i="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[REVIEW AND DISCUSS SLIDE FURTHER AS NEEDED]</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a:p>
        </p:txBody>
      </p:sp>
    </p:spTree>
    <p:extLst>
      <p:ext uri="{BB962C8B-B14F-4D97-AF65-F5344CB8AC3E}">
        <p14:creationId xmlns:p14="http://schemas.microsoft.com/office/powerpoint/2010/main" val="114118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manual vacuum aspirator (MVA) removes the contents of the uterus through a cannula attached to a hand-held device that contains a vacuum that is manually created. The vacuum source is portable and does not need electricity.</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16</a:t>
            </a:fld>
            <a:endParaRPr lang="en-US"/>
          </a:p>
        </p:txBody>
      </p:sp>
    </p:spTree>
    <p:extLst>
      <p:ext uri="{BB962C8B-B14F-4D97-AF65-F5344CB8AC3E}">
        <p14:creationId xmlns:p14="http://schemas.microsoft.com/office/powerpoint/2010/main" val="368958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17</a:t>
            </a:fld>
            <a:endParaRPr lang="en-US"/>
          </a:p>
        </p:txBody>
      </p:sp>
    </p:spTree>
    <p:extLst>
      <p:ext uri="{BB962C8B-B14F-4D97-AF65-F5344CB8AC3E}">
        <p14:creationId xmlns:p14="http://schemas.microsoft.com/office/powerpoint/2010/main" val="308770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18</a:t>
            </a:fld>
            <a:endParaRPr lang="en-US"/>
          </a:p>
        </p:txBody>
      </p:sp>
    </p:spTree>
    <p:extLst>
      <p:ext uri="{BB962C8B-B14F-4D97-AF65-F5344CB8AC3E}">
        <p14:creationId xmlns:p14="http://schemas.microsoft.com/office/powerpoint/2010/main" val="228921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19</a:t>
            </a:fld>
            <a:endParaRPr lang="en-US"/>
          </a:p>
        </p:txBody>
      </p:sp>
    </p:spTree>
    <p:extLst>
      <p:ext uri="{BB962C8B-B14F-4D97-AF65-F5344CB8AC3E}">
        <p14:creationId xmlns:p14="http://schemas.microsoft.com/office/powerpoint/2010/main" val="285667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medications involved in medical abortion: mifepristone and misoprostol. Using both these medications together is most effective and is the recommended method when both are available. However, misoprostol can be used alone when mifepristone is not available.</a:t>
            </a:r>
          </a:p>
        </p:txBody>
      </p:sp>
      <p:sp>
        <p:nvSpPr>
          <p:cNvPr id="4" name="Slide Number Placeholder 3"/>
          <p:cNvSpPr>
            <a:spLocks noGrp="1"/>
          </p:cNvSpPr>
          <p:nvPr>
            <p:ph type="sldNum" sz="quarter" idx="10"/>
          </p:nvPr>
        </p:nvSpPr>
        <p:spPr/>
        <p:txBody>
          <a:bodyPr/>
          <a:lstStyle/>
          <a:p>
            <a:fld id="{AC22E162-0A57-43B2-BD51-0D1E805B55DC}" type="slidenum">
              <a:rPr lang="en-US" smtClean="0"/>
              <a:t>20</a:t>
            </a:fld>
            <a:endParaRPr lang="en-US"/>
          </a:p>
        </p:txBody>
      </p:sp>
    </p:spTree>
    <p:extLst>
      <p:ext uri="{BB962C8B-B14F-4D97-AF65-F5344CB8AC3E}">
        <p14:creationId xmlns:p14="http://schemas.microsoft.com/office/powerpoint/2010/main" val="179341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ea typeface="ＭＳ Ｐゴシック" pitchFamily="34" charset="-128"/>
              </a:rPr>
              <a:t>Drugs such as mifepristone and misoprostol soften the cervix and stimulate uterine contractions, which causes expulsion of the contents of the uterus. In addition, mifepristone blocks progesterone activity in the uterus, leading to detachment of the pregnancy.</a:t>
            </a:r>
          </a:p>
          <a:p>
            <a:pPr>
              <a:spcBef>
                <a:spcPct val="0"/>
              </a:spcBef>
            </a:pPr>
            <a:endParaRPr lang="en-US" altLang="en-US" dirty="0">
              <a:ea typeface="ＭＳ Ｐゴシック" pitchFamily="34" charset="-128"/>
            </a:endParaRPr>
          </a:p>
          <a:p>
            <a:pPr>
              <a:spcBef>
                <a:spcPct val="0"/>
              </a:spcBef>
            </a:pPr>
            <a:r>
              <a:rPr lang="en-US" altLang="en-US" dirty="0">
                <a:ea typeface="ＭＳ Ｐゴシック" pitchFamily="34" charset="-128"/>
              </a:rPr>
              <a:t>[Review content of slide further as needed]</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21</a:t>
            </a:fld>
            <a:endParaRPr lang="en-US"/>
          </a:p>
        </p:txBody>
      </p:sp>
    </p:spTree>
    <p:extLst>
      <p:ext uri="{BB962C8B-B14F-4D97-AF65-F5344CB8AC3E}">
        <p14:creationId xmlns:p14="http://schemas.microsoft.com/office/powerpoint/2010/main" val="398760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Medical abortion with either a combined regimen of mifepristone and misoprostol, or misoprostol used alone, is safe and effective. The rates reported here are for use of medical methods up to 13 weeks gestation. </a:t>
            </a:r>
            <a:r>
              <a:rPr lang="en-US" sz="1200" i="0" kern="1200" dirty="0">
                <a:solidFill>
                  <a:schemeClr val="tx1"/>
                </a:solidFill>
                <a:effectLst/>
                <a:latin typeface="+mn-lt"/>
                <a:ea typeface="+mn-ea"/>
                <a:cs typeface="+mn-cs"/>
              </a:rPr>
              <a:t>Although these medicines can be used after 13 weeks gestation, we are only discussing their use up to 13 weeks in this training. </a:t>
            </a:r>
            <a:r>
              <a:rPr lang="en-US" b="0" i="0" dirty="0"/>
              <a:t>Because the combined regimen has a higher effectiveness rate and very low complication and ongoing pregnancy rates, it is recommended for medical abortion. However, where mifepristone is not available, misoprostol alone can still be safely used.</a:t>
            </a:r>
          </a:p>
          <a:p>
            <a:endParaRPr lang="en-US" b="0" i="0" dirty="0"/>
          </a:p>
          <a:p>
            <a:r>
              <a:rPr lang="en-US" b="0" i="0" dirty="0"/>
              <a:t>Regardless of the method used for medical abortion, a proportion of women who use medical methods will require uterine evacuation with vacuum aspiration, either due to method failure, or incomplete abortion. When using medical methods for uterine evacuation, it is necessary to have vacuum aspiration available, either on-site or by referral.</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22</a:t>
            </a:fld>
            <a:endParaRPr lang="en-US"/>
          </a:p>
        </p:txBody>
      </p:sp>
    </p:spTree>
    <p:extLst>
      <p:ext uri="{BB962C8B-B14F-4D97-AF65-F5344CB8AC3E}">
        <p14:creationId xmlns:p14="http://schemas.microsoft.com/office/powerpoint/2010/main" val="204010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269474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Misoprostol can be used to treat uncomplicated incomplete abortion and missed abortion. The effectiveness rates reported here are for uterine size less than 13 weeks gestation.</a:t>
            </a:r>
            <a:r>
              <a:rPr lang="en-US" sz="1200" i="0" kern="1200" dirty="0">
                <a:solidFill>
                  <a:schemeClr val="tx1"/>
                </a:solidFill>
                <a:effectLst/>
                <a:latin typeface="+mn-lt"/>
                <a:ea typeface="+mn-ea"/>
                <a:cs typeface="+mn-cs"/>
              </a:rPr>
              <a:t> Although misoprostol can be used for uterine size greater than 13 weeks, we are only discussing less than 13 weeks in this training. </a:t>
            </a:r>
            <a:r>
              <a:rPr lang="en-US" b="0" i="0" dirty="0"/>
              <a:t>Not every woman who needs postabortion care will be eligible to use misoprostol for uterine evacuation, and in some cases, medical management will fail. When using misoprostol for postabortion care, it is necessary to have vacuum aspiration available either on-site or by referral.</a:t>
            </a:r>
          </a:p>
          <a:p>
            <a:endParaRPr lang="en-US" i="0" dirty="0"/>
          </a:p>
        </p:txBody>
      </p:sp>
      <p:sp>
        <p:nvSpPr>
          <p:cNvPr id="4" name="Slide Number Placeholder 3"/>
          <p:cNvSpPr>
            <a:spLocks noGrp="1"/>
          </p:cNvSpPr>
          <p:nvPr>
            <p:ph type="sldNum" sz="quarter" idx="10"/>
          </p:nvPr>
        </p:nvSpPr>
        <p:spPr/>
        <p:txBody>
          <a:bodyPr/>
          <a:lstStyle/>
          <a:p>
            <a:fld id="{AC22E162-0A57-43B2-BD51-0D1E805B55DC}" type="slidenum">
              <a:rPr lang="en-US" smtClean="0"/>
              <a:t>23</a:t>
            </a:fld>
            <a:endParaRPr lang="en-US"/>
          </a:p>
        </p:txBody>
      </p:sp>
    </p:spTree>
    <p:extLst>
      <p:ext uri="{BB962C8B-B14F-4D97-AF65-F5344CB8AC3E}">
        <p14:creationId xmlns:p14="http://schemas.microsoft.com/office/powerpoint/2010/main" val="2187536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25</a:t>
            </a:fld>
            <a:endParaRPr lang="en-US"/>
          </a:p>
        </p:txBody>
      </p:sp>
    </p:spTree>
    <p:extLst>
      <p:ext uri="{BB962C8B-B14F-4D97-AF65-F5344CB8AC3E}">
        <p14:creationId xmlns:p14="http://schemas.microsoft.com/office/powerpoint/2010/main" val="3542715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of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26</a:t>
            </a:fld>
            <a:endParaRPr lang="en-US"/>
          </a:p>
        </p:txBody>
      </p:sp>
    </p:spTree>
    <p:extLst>
      <p:ext uri="{BB962C8B-B14F-4D97-AF65-F5344CB8AC3E}">
        <p14:creationId xmlns:p14="http://schemas.microsoft.com/office/powerpoint/2010/main" val="368554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guidance that we discussed earlier—Health worker roles in providing safe abortion care and post-abortion contraception—contains this guidance “Women themselves have a role to play in managing their own health and this constitutes another important component of task sharing within health systems.” </a:t>
            </a:r>
          </a:p>
          <a:p>
            <a:endParaRPr lang="en-US" dirty="0"/>
          </a:p>
          <a:p>
            <a:r>
              <a:rPr lang="en-US" dirty="0"/>
              <a:t>The chart on this slide from the guidance provides recommendations for women’s role in self-assessment and self-management of medical abortion and contraception “in contexts where the woman has access to appropriate information and to health services should she need or want them at any stage of the process.”</a:t>
            </a:r>
          </a:p>
          <a:p>
            <a:endParaRPr lang="en-US" dirty="0"/>
          </a:p>
          <a:p>
            <a:r>
              <a:rPr lang="en-US" dirty="0"/>
              <a:t>REMINDER: The yellow checkmark means “recommended in the context of rigorous research” and the dotted green checkmark means “Recommended in specific circumstances.”</a:t>
            </a:r>
          </a:p>
          <a:p>
            <a:endParaRPr lang="en-US" dirty="0"/>
          </a:p>
          <a:p>
            <a:r>
              <a:rPr lang="en-US" dirty="0"/>
              <a:t>There is growing evidence supporting women’s self-management of medical abortion, although more research is still needed in some areas.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27</a:t>
            </a:fld>
            <a:endParaRPr lang="en-US"/>
          </a:p>
        </p:txBody>
      </p:sp>
    </p:spTree>
    <p:extLst>
      <p:ext uri="{BB962C8B-B14F-4D97-AF65-F5344CB8AC3E}">
        <p14:creationId xmlns:p14="http://schemas.microsoft.com/office/powerpoint/2010/main" val="214834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ＭＳ Ｐゴシック" charset="-128"/>
                <a:cs typeface="ＭＳ Ｐゴシック" charset="-128"/>
              </a:rPr>
              <a:t>C</a:t>
            </a:r>
            <a:r>
              <a:rPr lang="en-US" sz="1200" kern="1200" dirty="0">
                <a:solidFill>
                  <a:schemeClr val="tx1"/>
                </a:solidFill>
                <a:latin typeface="+mn-lt"/>
                <a:ea typeface="ＭＳ Ｐゴシック" charset="-128"/>
                <a:cs typeface="ＭＳ Ｐゴシック" charset="-128"/>
              </a:rPr>
              <a:t>omplications do occur, but they are rare. These numbers come from large case series in experienced centers, so complication rates may be higher in centers with less experience or lower case volume.</a:t>
            </a:r>
          </a:p>
          <a:p>
            <a:endParaRPr lang="en-US" sz="1200" i="1"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The failed abortion rate in first trimester with misoprostol-only medical abortion is around 15%. (NOTE: Failed abortion is needing vacuum aspiration for any reason including retained products of conception, incomplete abortion, ongoing pregnancy or bleeding.) The ongoing pregnancy rate is around 5%. For first-trimester mifepristone-misoprostol medical abortion using the recommended regimen, failed abortion is 4-5% and ongoing pregnancy rate is &lt;1%</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Infection in first-trimester medical abortion is 0.3% </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Any adverse event after first-trimester vacuum aspiration &lt;1% (8.46/1000) </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Serious adverse event after first-trimester vacuum aspiration &lt;.1% (0.71/1000)</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Second-trimester medical abortion needing surgical evacuation (for any indication including retained placenta, bleeding, failure to pass products) is about 8%</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Second-trimester medical abortion serious complications (transfusion, hemorrhage, laparotomy) rate is about 1% </a:t>
            </a:r>
            <a:br>
              <a:rPr lang="en-US"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i="0" kern="1200" dirty="0">
                <a:solidFill>
                  <a:schemeClr val="tx1"/>
                </a:solidFill>
                <a:latin typeface="+mn-lt"/>
                <a:ea typeface="ＭＳ Ｐゴシック" charset="-128"/>
                <a:cs typeface="ＭＳ Ｐゴシック" charset="-128"/>
              </a:rPr>
              <a:t>Second-trimester D&amp;E serious complications rate is about 2%.</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28</a:t>
            </a:fld>
            <a:endParaRPr lang="en-US"/>
          </a:p>
        </p:txBody>
      </p:sp>
    </p:spTree>
    <p:extLst>
      <p:ext uri="{BB962C8B-B14F-4D97-AF65-F5344CB8AC3E}">
        <p14:creationId xmlns:p14="http://schemas.microsoft.com/office/powerpoint/2010/main" val="320839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reviewing this slide, please note that the frequency of death is VERY low.</a:t>
            </a:r>
          </a:p>
        </p:txBody>
      </p:sp>
      <p:sp>
        <p:nvSpPr>
          <p:cNvPr id="4" name="Slide Number Placeholder 3"/>
          <p:cNvSpPr>
            <a:spLocks noGrp="1"/>
          </p:cNvSpPr>
          <p:nvPr>
            <p:ph type="sldNum" sz="quarter" idx="10"/>
          </p:nvPr>
        </p:nvSpPr>
        <p:spPr/>
        <p:txBody>
          <a:bodyPr/>
          <a:lstStyle/>
          <a:p>
            <a:fld id="{AC22E162-0A57-43B2-BD51-0D1E805B55DC}" type="slidenum">
              <a:rPr lang="en-US" smtClean="0"/>
              <a:t>29</a:t>
            </a:fld>
            <a:endParaRPr lang="en-US"/>
          </a:p>
        </p:txBody>
      </p:sp>
    </p:spTree>
    <p:extLst>
      <p:ext uri="{BB962C8B-B14F-4D97-AF65-F5344CB8AC3E}">
        <p14:creationId xmlns:p14="http://schemas.microsoft.com/office/powerpoint/2010/main" val="419992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talk with women about how first-trimester uterine evacuation is a safe and effective procedure and complications are very rare, many women will want to know about the long-term effects. Groups that are against abortion have disseminated a lot of misinformation about its long-term effects in an effort to restrict women’s access to abortion.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facts: [READ SLIDE]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30</a:t>
            </a:fld>
            <a:endParaRPr lang="en-US"/>
          </a:p>
        </p:txBody>
      </p:sp>
    </p:spTree>
    <p:extLst>
      <p:ext uri="{BB962C8B-B14F-4D97-AF65-F5344CB8AC3E}">
        <p14:creationId xmlns:p14="http://schemas.microsoft.com/office/powerpoint/2010/main" val="305577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30000"/>
            </a:pPr>
            <a:r>
              <a:rPr lang="en-US" sz="1200" dirty="0"/>
              <a:t>Following uncomplicated abortion, there is no medical need for a follow-up visit.</a:t>
            </a:r>
            <a:r>
              <a:rPr lang="en-US" sz="1200" baseline="0" dirty="0"/>
              <a:t> However, other important aspects of care after an abortion include:</a:t>
            </a:r>
          </a:p>
          <a:p>
            <a:pPr>
              <a:buSzPct val="130000"/>
            </a:pPr>
            <a:r>
              <a:rPr lang="en-US" sz="1200" dirty="0"/>
              <a:t> </a:t>
            </a:r>
            <a:endParaRPr lang="en-US" sz="1200" dirty="0">
              <a:sym typeface="Wingdings"/>
            </a:endParaRPr>
          </a:p>
          <a:p>
            <a:pPr marL="457200" indent="-457200">
              <a:buSzPct val="130000"/>
              <a:buFont typeface="Wingdings" pitchFamily="2" charset="2"/>
              <a:buChar char="à"/>
            </a:pPr>
            <a:r>
              <a:rPr lang="en-US" sz="1200" baseline="0" dirty="0">
                <a:sym typeface="Wingdings"/>
              </a:rPr>
              <a:t>Before leaving the facility, the woman should be provided with ad</a:t>
            </a:r>
            <a:r>
              <a:rPr lang="en-US" sz="1200" dirty="0">
                <a:sym typeface="Wingdings"/>
              </a:rPr>
              <a:t>equate oral and written</a:t>
            </a:r>
            <a:r>
              <a:rPr lang="en-US" sz="1200" baseline="0" dirty="0">
                <a:sym typeface="Wingdings"/>
              </a:rPr>
              <a:t> </a:t>
            </a:r>
            <a:r>
              <a:rPr lang="en-US" sz="1200" dirty="0">
                <a:sym typeface="Wingdings"/>
              </a:rPr>
              <a:t>information on self-care after the abortion and how</a:t>
            </a:r>
            <a:r>
              <a:rPr lang="en-US" sz="1200" baseline="0" dirty="0">
                <a:sym typeface="Wingdings"/>
              </a:rPr>
              <a:t> to recognize </a:t>
            </a:r>
            <a:r>
              <a:rPr lang="en-US" sz="1200" dirty="0">
                <a:sym typeface="Wingdings"/>
              </a:rPr>
              <a:t>complications that need medical treatment. Notify</a:t>
            </a:r>
            <a:r>
              <a:rPr lang="en-US" sz="1200" baseline="0" dirty="0">
                <a:sym typeface="Wingdings"/>
              </a:rPr>
              <a:t> the woman that she can come to the facility at any time if needed or desired.</a:t>
            </a:r>
            <a:r>
              <a:rPr lang="en-US" sz="1200" dirty="0">
                <a:sym typeface="Wingdings"/>
              </a:rPr>
              <a:t> </a:t>
            </a:r>
            <a:br>
              <a:rPr lang="en-US" sz="1200" dirty="0">
                <a:sym typeface="Wingdings"/>
              </a:rPr>
            </a:br>
            <a:endParaRPr lang="en-US" sz="1200" dirty="0">
              <a:sym typeface="Wingdings"/>
            </a:endParaRPr>
          </a:p>
          <a:p>
            <a:pPr marL="457200" indent="-457200">
              <a:buSzPct val="130000"/>
              <a:buFont typeface="Wingdings" pitchFamily="2" charset="2"/>
              <a:buChar char="à"/>
            </a:pPr>
            <a:r>
              <a:rPr lang="en-US" sz="1200" dirty="0">
                <a:sym typeface="Wingdings"/>
              </a:rPr>
              <a:t>Women</a:t>
            </a:r>
            <a:r>
              <a:rPr lang="en-US" sz="1200" baseline="0" dirty="0">
                <a:sym typeface="Wingdings"/>
              </a:rPr>
              <a:t> should receive c</a:t>
            </a:r>
            <a:r>
              <a:rPr lang="en-US" sz="1200" dirty="0">
                <a:sym typeface="Wingdings"/>
              </a:rPr>
              <a:t>ontraceptive information and, for those women who so</a:t>
            </a:r>
            <a:r>
              <a:rPr lang="en-US" sz="1200" baseline="0" dirty="0">
                <a:sym typeface="Wingdings"/>
              </a:rPr>
              <a:t> desire, they should receive either a contraceptive method or a referral before they leave the facility. </a:t>
            </a:r>
          </a:p>
          <a:p>
            <a:pPr marL="457200" indent="-457200">
              <a:buSzPct val="130000"/>
              <a:buFont typeface="Wingdings" pitchFamily="2" charset="2"/>
              <a:buChar char="à"/>
            </a:pPr>
            <a:endParaRPr lang="en-US" sz="1200" baseline="0" dirty="0">
              <a:sym typeface="Wingdings"/>
            </a:endParaRPr>
          </a:p>
          <a:p>
            <a:pPr marL="457200" indent="-457200">
              <a:buSzPct val="130000"/>
              <a:buFont typeface="Wingdings" pitchFamily="2" charset="2"/>
              <a:buChar char="à"/>
            </a:pPr>
            <a:r>
              <a:rPr lang="en-US" sz="1200" baseline="0" dirty="0">
                <a:sym typeface="Wingdings"/>
              </a:rPr>
              <a:t>Follow-up visit, if the woman experiences any complications or if she desires one for reassurance or for other reproductive health needs. </a:t>
            </a:r>
          </a:p>
          <a:p>
            <a:pPr marL="0" indent="0">
              <a:buSzPct val="130000"/>
              <a:buFont typeface="Wingdings" pitchFamily="2" charset="2"/>
              <a:buNone/>
            </a:pPr>
            <a:endParaRPr lang="en-US" sz="1200" baseline="0" dirty="0">
              <a:sym typeface="Wingdings"/>
            </a:endParaRPr>
          </a:p>
          <a:p>
            <a:pPr marL="0" indent="0">
              <a:buSzPct val="130000"/>
              <a:buFont typeface="Wingdings" pitchFamily="2" charset="2"/>
              <a:buNone/>
            </a:pPr>
            <a:r>
              <a:rPr lang="en-US" sz="1200" baseline="0" dirty="0">
                <a:sym typeface="Wingdings"/>
              </a:rPr>
              <a:t>Providers can also discuss and provide emergency contraception, as well as discuss prevention of sexually transmitted infections (STIs), including HIV. </a:t>
            </a:r>
          </a:p>
          <a:p>
            <a:pPr marL="0" indent="0">
              <a:buSzPct val="130000"/>
              <a:buFont typeface="Wingdings" pitchFamily="2" charset="2"/>
              <a:buNone/>
            </a:pPr>
            <a:endParaRPr lang="en-US" sz="1200" baseline="0" dirty="0">
              <a:sym typeface="Wingding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31</a:t>
            </a:fld>
            <a:endParaRPr lang="en-US"/>
          </a:p>
        </p:txBody>
      </p:sp>
    </p:spTree>
    <p:extLst>
      <p:ext uri="{BB962C8B-B14F-4D97-AF65-F5344CB8AC3E}">
        <p14:creationId xmlns:p14="http://schemas.microsoft.com/office/powerpoint/2010/main" val="3658237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if anyone knows the answer to the question on the slide]</a:t>
            </a:r>
          </a:p>
          <a:p>
            <a:endParaRPr lang="en-US" dirty="0"/>
          </a:p>
          <a:p>
            <a:r>
              <a:rPr lang="en-US" dirty="0"/>
              <a:t>ANSWER: </a:t>
            </a:r>
            <a:r>
              <a:rPr lang="en-US" sz="1200" i="0" kern="1200" dirty="0">
                <a:solidFill>
                  <a:schemeClr val="tx1"/>
                </a:solidFill>
                <a:latin typeface="+mn-lt"/>
                <a:ea typeface="ＭＳ Ｐゴシック" charset="-128"/>
                <a:cs typeface="ＭＳ Ｐゴシック" charset="-128"/>
              </a:rPr>
              <a:t>Ovulation can take place within 2 weeks after a vacuum aspiration abortion or incomplete abortion, and </a:t>
            </a:r>
            <a:r>
              <a:rPr lang="en-US" sz="1200" i="0" u="sng" kern="1200" dirty="0">
                <a:solidFill>
                  <a:schemeClr val="tx1"/>
                </a:solidFill>
                <a:latin typeface="+mn-lt"/>
                <a:ea typeface="ＭＳ Ｐゴシック" charset="-128"/>
                <a:cs typeface="ＭＳ Ｐゴシック" charset="-128"/>
              </a:rPr>
              <a:t>as early as 8 days</a:t>
            </a:r>
            <a:r>
              <a:rPr lang="en-US" sz="1200" i="0" u="none" kern="1200" dirty="0">
                <a:solidFill>
                  <a:schemeClr val="tx1"/>
                </a:solidFill>
                <a:latin typeface="+mn-lt"/>
                <a:ea typeface="ＭＳ Ｐゴシック" charset="-128"/>
                <a:cs typeface="ＭＳ Ｐゴシック" charset="-128"/>
              </a:rPr>
              <a:t> </a:t>
            </a:r>
            <a:r>
              <a:rPr lang="en-US" sz="1200" i="0" kern="1200" dirty="0">
                <a:solidFill>
                  <a:schemeClr val="tx1"/>
                </a:solidFill>
                <a:latin typeface="+mn-lt"/>
                <a:ea typeface="ＭＳ Ｐゴシック" charset="-128"/>
                <a:cs typeface="ＭＳ Ｐゴシック" charset="-128"/>
              </a:rPr>
              <a:t>after medical abortion with mifepristone and misoprostol. Contraception should be provided </a:t>
            </a:r>
            <a:r>
              <a:rPr lang="en-US" sz="1200" i="0" u="sng" kern="1200" dirty="0">
                <a:solidFill>
                  <a:schemeClr val="tx1"/>
                </a:solidFill>
                <a:latin typeface="+mn-lt"/>
                <a:ea typeface="ＭＳ Ｐゴシック" charset="-128"/>
                <a:cs typeface="ＭＳ Ｐゴシック" charset="-128"/>
              </a:rPr>
              <a:t>immediately</a:t>
            </a:r>
            <a:r>
              <a:rPr lang="en-US" sz="1200" i="0" kern="1200" dirty="0">
                <a:solidFill>
                  <a:schemeClr val="tx1"/>
                </a:solidFill>
                <a:latin typeface="+mn-lt"/>
                <a:ea typeface="ＭＳ Ｐゴシック" charset="-128"/>
                <a:cs typeface="ＭＳ Ｐゴシック" charset="-128"/>
              </a:rPr>
              <a:t> to women who want to prevent pregnancy. </a:t>
            </a:r>
          </a:p>
          <a:p>
            <a:endParaRPr lang="en-US" sz="1200" i="0" kern="1200" dirty="0">
              <a:solidFill>
                <a:schemeClr val="tx1"/>
              </a:solidFill>
              <a:latin typeface="+mn-lt"/>
              <a:ea typeface="ＭＳ Ｐゴシック" charset="-128"/>
              <a:cs typeface="ＭＳ Ｐゴシック" charset="-128"/>
            </a:endParaRPr>
          </a:p>
          <a:p>
            <a:endParaRPr lang="en-US" sz="1200" i="0" kern="1200" dirty="0">
              <a:solidFill>
                <a:schemeClr val="tx1"/>
              </a:solidFill>
              <a:latin typeface="+mn-lt"/>
              <a:ea typeface="ＭＳ Ｐゴシック" charset="-128"/>
              <a:cs typeface="ＭＳ Ｐゴシック" charset="-128"/>
            </a:endParaRPr>
          </a:p>
          <a:p>
            <a:r>
              <a:rPr lang="en-US" sz="1200" i="0" kern="1200" dirty="0">
                <a:solidFill>
                  <a:schemeClr val="tx1"/>
                </a:solidFill>
                <a:latin typeface="+mn-lt"/>
                <a:ea typeface="ＭＳ Ｐゴシック" charset="-128"/>
                <a:cs typeface="ＭＳ Ｐゴシック" charset="-128"/>
              </a:rPr>
              <a:t>A common factor among women receiving abortion-related care is that they are at a critical juncture in their lives and can benefit from compassionate counseling about contraception.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33</a:t>
            </a:fld>
            <a:endParaRPr lang="en-US"/>
          </a:p>
        </p:txBody>
      </p:sp>
    </p:spTree>
    <p:extLst>
      <p:ext uri="{BB962C8B-B14F-4D97-AF65-F5344CB8AC3E}">
        <p14:creationId xmlns:p14="http://schemas.microsoft.com/office/powerpoint/2010/main" val="92663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34</a:t>
            </a:fld>
            <a:endParaRPr lang="en-US"/>
          </a:p>
        </p:txBody>
      </p:sp>
    </p:spTree>
    <p:extLst>
      <p:ext uri="{BB962C8B-B14F-4D97-AF65-F5344CB8AC3E}">
        <p14:creationId xmlns:p14="http://schemas.microsoft.com/office/powerpoint/2010/main" val="414249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recognized public health and human rights rationales for preventing unsafe abortion. </a:t>
            </a:r>
          </a:p>
          <a:p>
            <a:endParaRPr lang="en-US" dirty="0"/>
          </a:p>
          <a:p>
            <a:r>
              <a:rPr lang="en-US" dirty="0"/>
              <a:t>While both are important, one or another may resonate better with different audiences.  It is important to be aware of both. </a:t>
            </a:r>
          </a:p>
          <a:p>
            <a:endParaRPr lang="en-US" dirty="0"/>
          </a:p>
          <a:p>
            <a:r>
              <a:rPr lang="en-US" dirty="0"/>
              <a:t>The public health rationale is clear… the substantial morbidity and mortality due to unsafe abortion is entirely preventable with access to safe abortion and contraception—and of course the provision of postabortion care services to treat complications of unsafe abortion wherever needed regardless of the abortion laws.</a:t>
            </a:r>
          </a:p>
          <a:p>
            <a:endParaRPr lang="en-US" dirty="0"/>
          </a:p>
          <a:p>
            <a:r>
              <a:rPr lang="en-US" dirty="0"/>
              <a:t>International human rights law says that criminalization of abortion and high rates of unsafe abortion violate women’s right to health. </a:t>
            </a:r>
          </a:p>
          <a:p>
            <a:endParaRPr lang="en-US" dirty="0"/>
          </a:p>
          <a:p>
            <a:r>
              <a:rPr lang="en-US" dirty="0"/>
              <a:t>UN committees have also linked abortion to the human rights to life, to equality and non-discrimination, and to self-determination and to determine the number and spacing of children.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5</a:t>
            </a:fld>
            <a:endParaRPr lang="en-US"/>
          </a:p>
        </p:txBody>
      </p:sp>
    </p:spTree>
    <p:extLst>
      <p:ext uri="{BB962C8B-B14F-4D97-AF65-F5344CB8AC3E}">
        <p14:creationId xmlns:p14="http://schemas.microsoft.com/office/powerpoint/2010/main" val="1866968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latin typeface="+mn-lt"/>
                <a:ea typeface="ＭＳ Ｐゴシック" charset="-128"/>
                <a:cs typeface="ＭＳ Ｐゴシック" charset="-128"/>
              </a:rPr>
              <a:t>Providing counseling BEFORE uterine evacuation is the recommended timing, when possible depending on a woman’s condition.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35</a:t>
            </a:fld>
            <a:endParaRPr lang="en-US"/>
          </a:p>
        </p:txBody>
      </p:sp>
    </p:spTree>
    <p:extLst>
      <p:ext uri="{BB962C8B-B14F-4D97-AF65-F5344CB8AC3E}">
        <p14:creationId xmlns:p14="http://schemas.microsoft.com/office/powerpoint/2010/main" val="2921589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ＭＳ Ｐゴシック" charset="-128"/>
                <a:cs typeface="ＭＳ Ｐゴシック" charset="-128"/>
              </a:rPr>
              <a:t>Remember, ovulation can occur within 2 weeks after vacuum aspiration, and as early as 8 days after medical abortion with mifepristone and misoprostol.</a:t>
            </a:r>
            <a:endParaRPr lang="en-US" i="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36</a:t>
            </a:fld>
            <a:endParaRPr lang="en-US"/>
          </a:p>
        </p:txBody>
      </p:sp>
    </p:spTree>
    <p:extLst>
      <p:ext uri="{BB962C8B-B14F-4D97-AF65-F5344CB8AC3E}">
        <p14:creationId xmlns:p14="http://schemas.microsoft.com/office/powerpoint/2010/main" val="3714553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ＭＳ Ｐゴシック" charset="-128"/>
                <a:cs typeface="ＭＳ Ｐゴシック" charset="-128"/>
              </a:rPr>
              <a:t>Many women receiving abortion-related services have terminated unwanted pregnancies that resulted from contraceptive failure or from failure to use the method consistently or correctly. </a:t>
            </a:r>
          </a:p>
          <a:p>
            <a:endParaRPr lang="en-US" sz="1200" i="0" kern="1200" dirty="0">
              <a:solidFill>
                <a:schemeClr val="tx1"/>
              </a:solidFill>
              <a:latin typeface="+mn-lt"/>
              <a:ea typeface="ＭＳ Ｐゴシック" charset="-128"/>
              <a:cs typeface="ＭＳ Ｐゴシック" charset="-128"/>
            </a:endParaRPr>
          </a:p>
          <a:p>
            <a:r>
              <a:rPr lang="en-US" sz="1200" i="0" kern="1200" dirty="0">
                <a:solidFill>
                  <a:schemeClr val="tx1"/>
                </a:solidFill>
                <a:latin typeface="+mn-lt"/>
                <a:ea typeface="ＭＳ Ｐゴシック" charset="-128"/>
                <a:cs typeface="ＭＳ Ｐゴシック" charset="-128"/>
              </a:rPr>
              <a:t>When providing contraceptive counseling with a woman who has just had an abortion or treatment of an incomplete abortion, the first step is to ask her whether and when she wants to become pregnant again and if she desires contraceptive counseling and methods.</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37</a:t>
            </a:fld>
            <a:endParaRPr lang="en-US"/>
          </a:p>
        </p:txBody>
      </p:sp>
    </p:spTree>
    <p:extLst>
      <p:ext uri="{BB962C8B-B14F-4D97-AF65-F5344CB8AC3E}">
        <p14:creationId xmlns:p14="http://schemas.microsoft.com/office/powerpoint/2010/main" val="2348742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 of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38</a:t>
            </a:fld>
            <a:endParaRPr lang="en-US"/>
          </a:p>
        </p:txBody>
      </p:sp>
    </p:spTree>
    <p:extLst>
      <p:ext uri="{BB962C8B-B14F-4D97-AF65-F5344CB8AC3E}">
        <p14:creationId xmlns:p14="http://schemas.microsoft.com/office/powerpoint/2010/main" val="2458219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Long-acting removable contraceptive (LARC) methods have</a:t>
            </a:r>
            <a:r>
              <a:rPr lang="en-US" baseline="0" dirty="0"/>
              <a:t> higher continuation rates and lower pregnancy rates compared to short-acting methods.</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39</a:t>
            </a:fld>
            <a:endParaRPr lang="en-US"/>
          </a:p>
        </p:txBody>
      </p:sp>
    </p:spTree>
    <p:extLst>
      <p:ext uri="{BB962C8B-B14F-4D97-AF65-F5344CB8AC3E}">
        <p14:creationId xmlns:p14="http://schemas.microsoft.com/office/powerpoint/2010/main" val="425755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latin typeface="+mn-lt"/>
                <a:ea typeface="+mn-ea"/>
                <a:cs typeface="+mn-cs"/>
              </a:rPr>
              <a:t>Immediate initiation of contraception (hormonal and non-hormonal contraception and male and female sterilization) following aspiration abortion before 13 weeks gestation is safe.</a:t>
            </a:r>
            <a:r>
              <a:rPr lang="en-US" dirty="0"/>
              <a:t> </a:t>
            </a:r>
            <a:endParaRPr lang="en-US" dirty="0">
              <a:ea typeface="+mn-ea"/>
              <a:cs typeface="+mn-cs"/>
            </a:endParaRPr>
          </a:p>
          <a:p>
            <a:endParaRPr lang="en-US" dirty="0"/>
          </a:p>
          <a:p>
            <a:r>
              <a:rPr lang="en-US" b="0" i="0" u="none" strike="noStrike" kern="1200" baseline="0" dirty="0">
                <a:latin typeface="+mn-lt"/>
                <a:ea typeface="+mn-ea"/>
                <a:cs typeface="+mn-cs"/>
              </a:rPr>
              <a:t>Informed choice regarding the availability of a range of contraceptive methods and the right to refuse contraception or have it removed should be encouraged.</a:t>
            </a:r>
            <a:endParaRPr lang="en-US" dirty="0"/>
          </a:p>
          <a:p>
            <a:endParaRPr lang="en-US" dirty="0"/>
          </a:p>
          <a:p>
            <a:r>
              <a:rPr lang="en-US" dirty="0">
                <a:solidFill>
                  <a:srgbClr val="FFFFFF"/>
                </a:solidFill>
              </a:rPr>
              <a:t>Long-acting contraceptive methods (LARCs) have higher continuation rates and lower pregnancy rates compared to short-acting methods.</a:t>
            </a:r>
            <a:endParaRPr lang="en-US" dirty="0"/>
          </a:p>
          <a:p>
            <a:endParaRPr lang="en-US" dirty="0"/>
          </a:p>
          <a:p>
            <a:r>
              <a:rPr lang="en-US" b="0" i="0" u="none" strike="noStrike" kern="1200" baseline="0" dirty="0">
                <a:latin typeface="+mn-lt"/>
                <a:ea typeface="+mn-ea"/>
                <a:cs typeface="+mn-cs"/>
              </a:rPr>
              <a:t>Intrauterine device (IUD) placement or female sterilization can be performed immediately following a successful</a:t>
            </a:r>
            <a:r>
              <a:rPr lang="en-US" dirty="0"/>
              <a:t> </a:t>
            </a:r>
            <a:r>
              <a:rPr lang="en-US" b="0" i="0" u="none" strike="noStrike" kern="1200" baseline="0" dirty="0">
                <a:latin typeface="+mn-lt"/>
                <a:ea typeface="+mn-ea"/>
                <a:cs typeface="+mn-cs"/>
              </a:rPr>
              <a:t>uncomplicated abortion.</a:t>
            </a:r>
            <a:r>
              <a:rPr lang="en-US" dirty="0"/>
              <a:t> The 2015 WHO </a:t>
            </a:r>
            <a:r>
              <a:rPr lang="en-US" i="1" dirty="0"/>
              <a:t>Medical Eligibility Criteria for Contraceptive Use </a:t>
            </a:r>
            <a:r>
              <a:rPr lang="en-US" dirty="0"/>
              <a:t>classifies female sterilization as acceptable after an uncomplicated abortion—no specified timeframe.</a:t>
            </a:r>
          </a:p>
          <a:p>
            <a:endParaRPr lang="en-US" dirty="0"/>
          </a:p>
          <a:p>
            <a:r>
              <a:rPr lang="en-US" b="0" i="0" u="none" strike="noStrike" kern="1200" baseline="0" dirty="0">
                <a:latin typeface="+mn-lt"/>
                <a:ea typeface="+mn-ea"/>
                <a:cs typeface="+mn-cs"/>
              </a:rPr>
              <a:t>Male sterilization (vasectomy) is safe and effective and can be performed at any time.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40</a:t>
            </a:fld>
            <a:endParaRPr lang="en-US"/>
          </a:p>
        </p:txBody>
      </p:sp>
    </p:spTree>
    <p:extLst>
      <p:ext uri="{BB962C8B-B14F-4D97-AF65-F5344CB8AC3E}">
        <p14:creationId xmlns:p14="http://schemas.microsoft.com/office/powerpoint/2010/main" val="3282874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content]</a:t>
            </a:r>
          </a:p>
        </p:txBody>
      </p:sp>
      <p:sp>
        <p:nvSpPr>
          <p:cNvPr id="4" name="Slide Number Placeholder 3"/>
          <p:cNvSpPr>
            <a:spLocks noGrp="1"/>
          </p:cNvSpPr>
          <p:nvPr>
            <p:ph type="sldNum" sz="quarter" idx="10"/>
          </p:nvPr>
        </p:nvSpPr>
        <p:spPr/>
        <p:txBody>
          <a:bodyPr/>
          <a:lstStyle/>
          <a:p>
            <a:fld id="{AC22E162-0A57-43B2-BD51-0D1E805B55DC}" type="slidenum">
              <a:rPr lang="en-US" smtClean="0"/>
              <a:t>42</a:t>
            </a:fld>
            <a:endParaRPr lang="en-US"/>
          </a:p>
        </p:txBody>
      </p:sp>
    </p:spTree>
    <p:extLst>
      <p:ext uri="{BB962C8B-B14F-4D97-AF65-F5344CB8AC3E}">
        <p14:creationId xmlns:p14="http://schemas.microsoft.com/office/powerpoint/2010/main" val="2560896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Ipas MVA re-design in 2004-2005 was largely driven by infection prevention and incorporated these features:</a:t>
            </a:r>
          </a:p>
          <a:p>
            <a:pPr marL="176679" indent="-176679">
              <a:buFont typeface="Arial" panose="020B0604020202020204" pitchFamily="34" charset="0"/>
              <a:buChar char="•"/>
            </a:pPr>
            <a:r>
              <a:rPr lang="en-US" dirty="0"/>
              <a:t>Clear fluid path without ridges, crevices, etc. where fluids or materials get trapped</a:t>
            </a:r>
          </a:p>
          <a:p>
            <a:pPr marL="176679" indent="-176679">
              <a:buFont typeface="Arial" panose="020B0604020202020204" pitchFamily="34" charset="0"/>
              <a:buChar char="•"/>
            </a:pPr>
            <a:r>
              <a:rPr lang="en-US" dirty="0"/>
              <a:t>All surfaces can be reached for direct cleaning</a:t>
            </a:r>
          </a:p>
          <a:p>
            <a:pPr marL="176679" indent="-176679">
              <a:buFont typeface="Arial" panose="020B0604020202020204" pitchFamily="34" charset="0"/>
              <a:buChar char="•"/>
            </a:pPr>
            <a:r>
              <a:rPr lang="en-US" dirty="0"/>
              <a:t>The plastics are heat tolerant so that they can withstand processing by boiling or steam autoclaving</a:t>
            </a:r>
          </a:p>
          <a:p>
            <a:pPr marL="176679" indent="-176679">
              <a:buFont typeface="Arial" panose="020B0604020202020204" pitchFamily="34" charset="0"/>
              <a:buChar char="•"/>
            </a:pPr>
            <a:r>
              <a:rPr lang="en-US" dirty="0"/>
              <a:t>“Lubricious plastics” prevent the adhesion of fluids or material to the device and components during medical procedures</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43</a:t>
            </a:fld>
            <a:endParaRPr lang="en-US"/>
          </a:p>
        </p:txBody>
      </p:sp>
    </p:spTree>
    <p:extLst>
      <p:ext uri="{BB962C8B-B14F-4D97-AF65-F5344CB8AC3E}">
        <p14:creationId xmlns:p14="http://schemas.microsoft.com/office/powerpoint/2010/main" val="3829136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MVA disassembled with all its components labeled. All can be easily cleaned and sterilized or high-level disinfected.</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44</a:t>
            </a:fld>
            <a:endParaRPr lang="en-US"/>
          </a:p>
        </p:txBody>
      </p:sp>
    </p:spTree>
    <p:extLst>
      <p:ext uri="{BB962C8B-B14F-4D97-AF65-F5344CB8AC3E}">
        <p14:creationId xmlns:p14="http://schemas.microsoft.com/office/powerpoint/2010/main" val="3043704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45</a:t>
            </a:fld>
            <a:endParaRPr lang="en-US"/>
          </a:p>
        </p:txBody>
      </p:sp>
    </p:spTree>
    <p:extLst>
      <p:ext uri="{BB962C8B-B14F-4D97-AF65-F5344CB8AC3E}">
        <p14:creationId xmlns:p14="http://schemas.microsoft.com/office/powerpoint/2010/main" val="211468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states: [read what’s on slide]</a:t>
            </a:r>
          </a:p>
        </p:txBody>
      </p:sp>
      <p:sp>
        <p:nvSpPr>
          <p:cNvPr id="4" name="Slide Number Placeholder 3"/>
          <p:cNvSpPr>
            <a:spLocks noGrp="1"/>
          </p:cNvSpPr>
          <p:nvPr>
            <p:ph type="sldNum" sz="quarter" idx="10"/>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165364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46</a:t>
            </a:fld>
            <a:endParaRPr lang="en-US"/>
          </a:p>
        </p:txBody>
      </p:sp>
    </p:spTree>
    <p:extLst>
      <p:ext uri="{BB962C8B-B14F-4D97-AF65-F5344CB8AC3E}">
        <p14:creationId xmlns:p14="http://schemas.microsoft.com/office/powerpoint/2010/main" val="2093024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47</a:t>
            </a:fld>
            <a:endParaRPr lang="en-US"/>
          </a:p>
        </p:txBody>
      </p:sp>
    </p:spTree>
    <p:extLst>
      <p:ext uri="{BB962C8B-B14F-4D97-AF65-F5344CB8AC3E}">
        <p14:creationId xmlns:p14="http://schemas.microsoft.com/office/powerpoint/2010/main" val="4138541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48</a:t>
            </a:fld>
            <a:endParaRPr lang="en-US"/>
          </a:p>
        </p:txBody>
      </p:sp>
    </p:spTree>
    <p:extLst>
      <p:ext uri="{BB962C8B-B14F-4D97-AF65-F5344CB8AC3E}">
        <p14:creationId xmlns:p14="http://schemas.microsoft.com/office/powerpoint/2010/main" val="26577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World Health Organization (WHO) released this excellent guidance in 2015 on task sharing in safe abortion care and postabortion contraception.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guidance provides </a:t>
            </a:r>
            <a:r>
              <a:rPr lang="en-US" baseline="0" dirty="0"/>
              <a:t>evidence-based support for different cadres of health workers and women themselves performing different aspects of abortion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go into the document, you will see that first-trimester abortion care with manual vacuum aspiration (MVA) and medical abortion is “recommended” for nurses, midwives, and other advanced associate clinicians such as clinical officers, physician assistants and nurse practitioners.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[POINT OUT WHAT THE SYMBOLS MEAN IN THE CHART ON THE SLIDE]</a:t>
            </a:r>
          </a:p>
          <a:p>
            <a:endParaRPr lang="en-US" dirty="0"/>
          </a:p>
          <a:p>
            <a:r>
              <a:rPr lang="en-US" b="1" dirty="0"/>
              <a:t>This task-sharing guidance is recommended</a:t>
            </a:r>
            <a:r>
              <a:rPr lang="en-US" dirty="0"/>
              <a:t>. The benefits of implementing this option outweigh the possible harms. This option can be implemented, including at scale.</a:t>
            </a:r>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143676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cadres for which abortion care is recommended by WHO.</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178555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definition of comprehensive abortion care (sometimes referred to as CAC). </a:t>
            </a:r>
          </a:p>
          <a:p>
            <a:endParaRPr lang="en-US" dirty="0"/>
          </a:p>
          <a:p>
            <a:r>
              <a:rPr lang="en-US" dirty="0"/>
              <a:t>[Read and explain the text on the slide as needed.]</a:t>
            </a:r>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214875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definition of postabortion care, sometimes referred to as PAC.</a:t>
            </a:r>
          </a:p>
          <a:p>
            <a:endParaRPr lang="en-US" dirty="0"/>
          </a:p>
          <a:p>
            <a:r>
              <a:rPr lang="en-US" dirty="0"/>
              <a:t>[Read and explain text on slide as needed.]</a:t>
            </a:r>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283364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content]</a:t>
            </a:r>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3189028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who.int/reproductivehealth/publications/unsafe_abortion/9789241548434/en/"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rhr.org/safeabortion/" TargetMode="External"/><Relationship Id="rId4" Type="http://schemas.openxmlformats.org/officeDocument/2006/relationships/hyperlink" Target="http://www.who.int/reproductivehealth/publications/unsafe_abortion/clinical-practice-safe-abortion/e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iawg.net/"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www.ipas.org/en/News/2015/January/The--go-to--training-curriculum-for-abortion-care--Ipas-s-newly-revised-Woman-Centered--Co.aspx" TargetMode="External"/><Relationship Id="rId5" Type="http://schemas.openxmlformats.org/officeDocument/2006/relationships/hyperlink" Target="http://www.ipas.org/clinicalupdates" TargetMode="External"/><Relationship Id="rId4" Type="http://schemas.openxmlformats.org/officeDocument/2006/relationships/hyperlink" Target="http://www.ipas.org/humanitarianVCA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dirty="0"/>
              <a:t>Abortion care 101</a:t>
            </a:r>
          </a:p>
        </p:txBody>
      </p:sp>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00330-0EB4-4A12-998A-F73CF39FFF7E}"/>
              </a:ext>
            </a:extLst>
          </p:cNvPr>
          <p:cNvSpPr>
            <a:spLocks noGrp="1"/>
          </p:cNvSpPr>
          <p:nvPr>
            <p:ph sz="quarter" idx="10"/>
          </p:nvPr>
        </p:nvSpPr>
        <p:spPr>
          <a:xfrm>
            <a:off x="2736850" y="3201154"/>
            <a:ext cx="14630400" cy="7571303"/>
          </a:xfrm>
        </p:spPr>
        <p:txBody>
          <a:bodyPr/>
          <a:lstStyle/>
          <a:p>
            <a:pPr marL="685800" indent="-685800">
              <a:buFont typeface="Courier New" panose="02070309020205020404" pitchFamily="49" charset="0"/>
              <a:buChar char="o"/>
            </a:pPr>
            <a:r>
              <a:rPr lang="en-US" sz="5400" dirty="0"/>
              <a:t>Woman-centered, comprehensive abortion care includes postabortion care</a:t>
            </a:r>
          </a:p>
          <a:p>
            <a:pPr marL="685800" indent="-685800">
              <a:buFont typeface="Courier New" panose="02070309020205020404" pitchFamily="49" charset="0"/>
              <a:buChar char="o"/>
            </a:pPr>
            <a:r>
              <a:rPr lang="en-US" sz="5400" dirty="0"/>
              <a:t>Postabortion care = a series of medical and related interventions to manage complications of spontaneous and induced abortions, both safe and unsafe</a:t>
            </a:r>
          </a:p>
          <a:p>
            <a:pPr marL="685800" indent="-685800">
              <a:buFont typeface="Courier New" panose="02070309020205020404" pitchFamily="49" charset="0"/>
              <a:buChar char="o"/>
            </a:pPr>
            <a:r>
              <a:rPr lang="en-US" sz="5400" dirty="0"/>
              <a:t>Postabortion care also addresses women’s related health-care needs</a:t>
            </a:r>
          </a:p>
        </p:txBody>
      </p:sp>
      <p:sp>
        <p:nvSpPr>
          <p:cNvPr id="3" name="Title 2">
            <a:extLst>
              <a:ext uri="{FF2B5EF4-FFF2-40B4-BE49-F238E27FC236}">
                <a16:creationId xmlns:a16="http://schemas.microsoft.com/office/drawing/2014/main" id="{8BBBA075-7800-4A5B-8D69-0561074A8ADC}"/>
              </a:ext>
            </a:extLst>
          </p:cNvPr>
          <p:cNvSpPr>
            <a:spLocks noGrp="1"/>
          </p:cNvSpPr>
          <p:nvPr>
            <p:ph type="ctrTitle"/>
          </p:nvPr>
        </p:nvSpPr>
        <p:spPr/>
        <p:txBody>
          <a:bodyPr/>
          <a:lstStyle/>
          <a:p>
            <a:r>
              <a:rPr lang="en-US" dirty="0"/>
              <a:t>Postabortion care</a:t>
            </a:r>
          </a:p>
        </p:txBody>
      </p:sp>
    </p:spTree>
    <p:extLst>
      <p:ext uri="{BB962C8B-B14F-4D97-AF65-F5344CB8AC3E}">
        <p14:creationId xmlns:p14="http://schemas.microsoft.com/office/powerpoint/2010/main" val="377672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2: Uterine evacuation methods</a:t>
            </a:r>
          </a:p>
        </p:txBody>
      </p:sp>
    </p:spTree>
    <p:extLst>
      <p:ext uri="{BB962C8B-B14F-4D97-AF65-F5344CB8AC3E}">
        <p14:creationId xmlns:p14="http://schemas.microsoft.com/office/powerpoint/2010/main" val="93130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52A03-9927-4BC6-8F39-D699D5B02C7A}"/>
              </a:ext>
            </a:extLst>
          </p:cNvPr>
          <p:cNvSpPr>
            <a:spLocks noGrp="1"/>
          </p:cNvSpPr>
          <p:nvPr>
            <p:ph sz="quarter" idx="10"/>
          </p:nvPr>
        </p:nvSpPr>
        <p:spPr>
          <a:xfrm>
            <a:off x="2736850" y="3201154"/>
            <a:ext cx="14630400" cy="7711321"/>
          </a:xfrm>
        </p:spPr>
        <p:txBody>
          <a:bodyPr/>
          <a:lstStyle/>
          <a:p>
            <a:pPr marL="685800" indent="-685800">
              <a:buFont typeface="Courier New" panose="02070309020205020404" pitchFamily="49" charset="0"/>
              <a:buChar char="o"/>
            </a:pPr>
            <a:r>
              <a:rPr lang="en-US" sz="5400" dirty="0"/>
              <a:t>Uterine evacuation removes contents of the uterus</a:t>
            </a:r>
          </a:p>
          <a:p>
            <a:pPr marL="685800" indent="-685800">
              <a:spcAft>
                <a:spcPts val="600"/>
              </a:spcAft>
              <a:buFont typeface="Courier New" panose="02070309020205020404" pitchFamily="49" charset="0"/>
              <a:buChar char="o"/>
            </a:pPr>
            <a:r>
              <a:rPr lang="en-US" sz="5400" dirty="0"/>
              <a:t>Recommended methods up to 13 weeks gestation:</a:t>
            </a:r>
          </a:p>
          <a:p>
            <a:pPr marL="1371600" lvl="1">
              <a:spcAft>
                <a:spcPts val="600"/>
              </a:spcAft>
              <a:buFont typeface="Courier New" panose="02070309020205020404" pitchFamily="49" charset="0"/>
              <a:buChar char="o"/>
            </a:pPr>
            <a:r>
              <a:rPr lang="en-US" sz="4400" dirty="0"/>
              <a:t>Vacuum aspiration</a:t>
            </a:r>
          </a:p>
          <a:p>
            <a:pPr marL="1371600" lvl="1">
              <a:buFont typeface="Courier New" panose="02070309020205020404" pitchFamily="49" charset="0"/>
              <a:buChar char="o"/>
            </a:pPr>
            <a:r>
              <a:rPr lang="en-US" sz="4400" dirty="0"/>
              <a:t>Medical methods (abortion with pills)</a:t>
            </a:r>
            <a:endParaRPr lang="en-US" sz="5400" dirty="0"/>
          </a:p>
          <a:p>
            <a:pPr marL="685800" indent="-685800">
              <a:buFont typeface="Courier New" panose="02070309020205020404" pitchFamily="49" charset="0"/>
              <a:buChar char="o"/>
            </a:pPr>
            <a:r>
              <a:rPr lang="en-US" sz="5400" dirty="0"/>
              <a:t>Both methods can be used for induced abortion and postabortion care</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B58D847E-3BFA-446A-817D-89EC99364930}"/>
              </a:ext>
            </a:extLst>
          </p:cNvPr>
          <p:cNvSpPr>
            <a:spLocks noGrp="1"/>
          </p:cNvSpPr>
          <p:nvPr>
            <p:ph type="ctrTitle"/>
          </p:nvPr>
        </p:nvSpPr>
        <p:spPr/>
        <p:txBody>
          <a:bodyPr/>
          <a:lstStyle/>
          <a:p>
            <a:r>
              <a:rPr lang="en-US" dirty="0"/>
              <a:t>Uterine evacuation methods</a:t>
            </a:r>
          </a:p>
        </p:txBody>
      </p:sp>
    </p:spTree>
    <p:extLst>
      <p:ext uri="{BB962C8B-B14F-4D97-AF65-F5344CB8AC3E}">
        <p14:creationId xmlns:p14="http://schemas.microsoft.com/office/powerpoint/2010/main" val="11329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7D0F9-3B27-4EB8-BF19-2C8C28E0A0D7}"/>
              </a:ext>
            </a:extLst>
          </p:cNvPr>
          <p:cNvSpPr>
            <a:spLocks noGrp="1"/>
          </p:cNvSpPr>
          <p:nvPr>
            <p:ph sz="quarter" idx="10"/>
          </p:nvPr>
        </p:nvSpPr>
        <p:spPr>
          <a:xfrm>
            <a:off x="450850" y="2911475"/>
            <a:ext cx="10439400" cy="7663636"/>
          </a:xfrm>
        </p:spPr>
        <p:txBody>
          <a:bodyPr/>
          <a:lstStyle/>
          <a:p>
            <a:pPr marL="685800" indent="-685800">
              <a:buFont typeface="Courier New" panose="02070309020205020404" pitchFamily="49" charset="0"/>
              <a:buChar char="o"/>
            </a:pPr>
            <a:r>
              <a:rPr lang="en-US" sz="4200" dirty="0"/>
              <a:t>WHO recommends both methods</a:t>
            </a:r>
          </a:p>
          <a:p>
            <a:pPr marL="685800" indent="-685800">
              <a:buFont typeface="Courier New" panose="02070309020205020404" pitchFamily="49" charset="0"/>
              <a:buChar char="o"/>
            </a:pPr>
            <a:r>
              <a:rPr lang="en-US" sz="4200" dirty="0"/>
              <a:t>Require appropriate technology</a:t>
            </a:r>
          </a:p>
          <a:p>
            <a:pPr marL="685800" indent="-685800">
              <a:buFont typeface="Courier New" panose="02070309020205020404" pitchFamily="49" charset="0"/>
              <a:buChar char="o"/>
            </a:pPr>
            <a:r>
              <a:rPr lang="en-US" sz="4200" dirty="0"/>
              <a:t>Can be performed by many provider cadres</a:t>
            </a:r>
          </a:p>
          <a:p>
            <a:pPr marL="685800" indent="-685800">
              <a:buFont typeface="Courier New" panose="02070309020205020404" pitchFamily="49" charset="0"/>
              <a:buChar char="o"/>
            </a:pPr>
            <a:r>
              <a:rPr lang="en-US" sz="4200" dirty="0"/>
              <a:t>Manual vacuum aspirator (MVA) = easy to use, clean and process; requires no electricity</a:t>
            </a:r>
          </a:p>
          <a:p>
            <a:pPr marL="685800" indent="-685800">
              <a:buFont typeface="Courier New" panose="02070309020205020404" pitchFamily="49" charset="0"/>
              <a:buChar char="o"/>
            </a:pPr>
            <a:r>
              <a:rPr lang="en-US" sz="4200" dirty="0"/>
              <a:t>Misoprostol = sometimes less expensive; often available for multiple indications</a:t>
            </a:r>
          </a:p>
        </p:txBody>
      </p:sp>
      <p:sp>
        <p:nvSpPr>
          <p:cNvPr id="3" name="Title 2">
            <a:extLst>
              <a:ext uri="{FF2B5EF4-FFF2-40B4-BE49-F238E27FC236}">
                <a16:creationId xmlns:a16="http://schemas.microsoft.com/office/drawing/2014/main" id="{9DF11C01-F04B-4C6B-9616-9F5247E3D4DD}"/>
              </a:ext>
            </a:extLst>
          </p:cNvPr>
          <p:cNvSpPr>
            <a:spLocks noGrp="1"/>
          </p:cNvSpPr>
          <p:nvPr>
            <p:ph type="ctrTitle"/>
          </p:nvPr>
        </p:nvSpPr>
        <p:spPr>
          <a:xfrm>
            <a:off x="2736850" y="182682"/>
            <a:ext cx="14630400" cy="2215991"/>
          </a:xfrm>
        </p:spPr>
        <p:txBody>
          <a:bodyPr/>
          <a:lstStyle/>
          <a:p>
            <a:r>
              <a:rPr lang="en-US" dirty="0"/>
              <a:t>Uterine evacuation methods = Safe and effective procedures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7650" y="2911475"/>
            <a:ext cx="4822056" cy="3613346"/>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12947651" y="6524821"/>
            <a:ext cx="4822056" cy="658798"/>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solidFill>
                  <a:srgbClr val="000000"/>
                </a:solidFill>
                <a:latin typeface="Arial"/>
                <a:cs typeface="Arial"/>
              </a:rPr>
              <a:t>97-99.5% effective</a:t>
            </a:r>
          </a:p>
        </p:txBody>
      </p:sp>
      <p:pic>
        <p:nvPicPr>
          <p:cNvPr id="6" name="Picture 5">
            <a:extLst>
              <a:ext uri="{FF2B5EF4-FFF2-40B4-BE49-F238E27FC236}">
                <a16:creationId xmlns:a16="http://schemas.microsoft.com/office/drawing/2014/main" id="{865E5FEE-AA7D-4833-A507-F60B1A92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76050" y="7559675"/>
            <a:ext cx="3991885" cy="2578492"/>
          </a:xfrm>
          <a:prstGeom prst="rect">
            <a:avLst/>
          </a:prstGeom>
        </p:spPr>
      </p:pic>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11576051" y="9998075"/>
            <a:ext cx="3886199" cy="691630"/>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solidFill>
                  <a:srgbClr val="000000"/>
                </a:solidFill>
                <a:latin typeface="Arial"/>
                <a:cs typeface="Arial"/>
              </a:rPr>
              <a:t>95-98% effective</a:t>
            </a: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57650" y="7338748"/>
            <a:ext cx="2286000" cy="3436373"/>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16347164" y="10344158"/>
            <a:ext cx="3077486" cy="633737"/>
          </a:xfrm>
          <a:prstGeom prst="rect">
            <a:avLst/>
          </a:prstGeom>
          <a:solidFill>
            <a:srgbClr val="FFC000"/>
          </a:solidFill>
          <a:ln w="44450" cap="flat" cmpd="sng" algn="ctr">
            <a:noFill/>
            <a:prstDash val="solid"/>
          </a:ln>
          <a:effectLst/>
        </p:spPr>
        <p:txBody>
          <a:bodyPr vert="horz" lIns="68580" tIns="34290" rIns="68580" bIns="3429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a:solidFill>
                  <a:schemeClr val="tx1"/>
                </a:solidFill>
                <a:latin typeface="Arial"/>
                <a:cs typeface="Arial"/>
              </a:rPr>
              <a:t>83-87% effective</a:t>
            </a:r>
          </a:p>
        </p:txBody>
      </p:sp>
    </p:spTree>
    <p:extLst>
      <p:ext uri="{BB962C8B-B14F-4D97-AF65-F5344CB8AC3E}">
        <p14:creationId xmlns:p14="http://schemas.microsoft.com/office/powerpoint/2010/main" val="3587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CD7060-CCE3-4FA3-A2BB-81968BD9DFAA}"/>
              </a:ext>
            </a:extLst>
          </p:cNvPr>
          <p:cNvSpPr>
            <a:spLocks noGrp="1"/>
          </p:cNvSpPr>
          <p:nvPr>
            <p:ph sz="quarter" idx="10"/>
          </p:nvPr>
        </p:nvSpPr>
        <p:spPr>
          <a:xfrm>
            <a:off x="1860550" y="6741358"/>
            <a:ext cx="16383000" cy="4247317"/>
          </a:xfrm>
        </p:spPr>
        <p:txBody>
          <a:bodyPr/>
          <a:lstStyle/>
          <a:p>
            <a:pPr marL="685800" indent="-685800">
              <a:buFont typeface="Courier New" panose="02070309020205020404" pitchFamily="49" charset="0"/>
              <a:buChar char="o"/>
            </a:pPr>
            <a:r>
              <a:rPr lang="en-US" sz="3600" dirty="0"/>
              <a:t>The International Federation of Gynecology and Obstetrics (FIGO) supports vacuum aspiration and medical methods over sharp curettage</a:t>
            </a:r>
          </a:p>
          <a:p>
            <a:pPr marL="685800" indent="-685800">
              <a:buFont typeface="Courier New" panose="02070309020205020404" pitchFamily="49" charset="0"/>
              <a:buChar char="o"/>
            </a:pPr>
            <a:r>
              <a:rPr lang="en-US" sz="3600" dirty="0"/>
              <a:t>Health systems should replace sharp curettage with vacuum aspiration and medical methods</a:t>
            </a:r>
          </a:p>
          <a:p>
            <a:pPr marL="685800" indent="-685800">
              <a:buFont typeface="Courier New" panose="02070309020205020404" pitchFamily="49" charset="0"/>
              <a:buChar char="o"/>
            </a:pPr>
            <a:r>
              <a:rPr lang="en-US" sz="3600" dirty="0"/>
              <a:t>Sharp curettage has increased blood loss, pain and procedure time compared to vacuum aspiration</a:t>
            </a:r>
          </a:p>
        </p:txBody>
      </p:sp>
      <p:sp>
        <p:nvSpPr>
          <p:cNvPr id="3" name="Title 2">
            <a:extLst>
              <a:ext uri="{FF2B5EF4-FFF2-40B4-BE49-F238E27FC236}">
                <a16:creationId xmlns:a16="http://schemas.microsoft.com/office/drawing/2014/main" id="{E5473146-CD5A-4BDC-B605-47CDC31C10BF}"/>
              </a:ext>
            </a:extLst>
          </p:cNvPr>
          <p:cNvSpPr>
            <a:spLocks noGrp="1"/>
          </p:cNvSpPr>
          <p:nvPr>
            <p:ph type="ctrTitle"/>
          </p:nvPr>
        </p:nvSpPr>
        <p:spPr>
          <a:xfrm>
            <a:off x="1517650" y="182682"/>
            <a:ext cx="17068800" cy="2215991"/>
          </a:xfrm>
        </p:spPr>
        <p:txBody>
          <a:bodyPr/>
          <a:lstStyle/>
          <a:p>
            <a:r>
              <a:rPr lang="en-US" dirty="0"/>
              <a:t>Obsolete method: Sharp curettage</a:t>
            </a:r>
          </a:p>
        </p:txBody>
      </p:sp>
      <p:sp>
        <p:nvSpPr>
          <p:cNvPr id="4" name="TextBox 3">
            <a:extLst>
              <a:ext uri="{FF2B5EF4-FFF2-40B4-BE49-F238E27FC236}">
                <a16:creationId xmlns:a16="http://schemas.microsoft.com/office/drawing/2014/main" id="{8D7B4919-1E79-4660-AE20-7DD9B83CD666}"/>
              </a:ext>
            </a:extLst>
          </p:cNvPr>
          <p:cNvSpPr txBox="1"/>
          <p:nvPr/>
        </p:nvSpPr>
        <p:spPr>
          <a:xfrm>
            <a:off x="1212850" y="2987675"/>
            <a:ext cx="17830800" cy="2308324"/>
          </a:xfrm>
          <a:prstGeom prst="rect">
            <a:avLst/>
          </a:prstGeom>
          <a:noFill/>
        </p:spPr>
        <p:txBody>
          <a:bodyPr wrap="square" rtlCol="0">
            <a:spAutoFit/>
          </a:bodyPr>
          <a:lstStyle/>
          <a:p>
            <a:pPr algn="ctr"/>
            <a:r>
              <a:rPr lang="en-US" sz="4800" dirty="0">
                <a:latin typeface="Helvetica" panose="020B0604020202020204" pitchFamily="34" charset="0"/>
                <a:cs typeface="Helvetica" panose="020B0604020202020204" pitchFamily="34" charset="0"/>
              </a:rPr>
              <a:t>“Dilatation and curettage (D&amp;C) is an obsolete method of surgical abortion and should be replaced by vacuum aspiration and/or medical methods.” – </a:t>
            </a:r>
            <a:r>
              <a:rPr lang="en-US" sz="4800" i="1" dirty="0">
                <a:latin typeface="Helvetica" panose="020B0604020202020204" pitchFamily="34" charset="0"/>
                <a:cs typeface="Helvetica" panose="020B0604020202020204" pitchFamily="34" charset="0"/>
              </a:rPr>
              <a:t>World Health Organization</a:t>
            </a:r>
          </a:p>
        </p:txBody>
      </p:sp>
      <p:cxnSp>
        <p:nvCxnSpPr>
          <p:cNvPr id="6" name="Straight Connector 5">
            <a:extLst>
              <a:ext uri="{FF2B5EF4-FFF2-40B4-BE49-F238E27FC236}">
                <a16:creationId xmlns:a16="http://schemas.microsoft.com/office/drawing/2014/main" id="{DB03E802-1993-48CC-90EA-F687FAC79826}"/>
              </a:ext>
            </a:extLst>
          </p:cNvPr>
          <p:cNvCxnSpPr/>
          <p:nvPr/>
        </p:nvCxnSpPr>
        <p:spPr>
          <a:xfrm>
            <a:off x="6699250" y="5959475"/>
            <a:ext cx="6477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1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4E79C-0E12-4E4F-8285-50026B2461AD}"/>
              </a:ext>
            </a:extLst>
          </p:cNvPr>
          <p:cNvSpPr>
            <a:spLocks noGrp="1"/>
          </p:cNvSpPr>
          <p:nvPr>
            <p:ph sz="quarter" idx="10"/>
          </p:nvPr>
        </p:nvSpPr>
        <p:spPr>
          <a:xfrm>
            <a:off x="2889250" y="3539232"/>
            <a:ext cx="14630400" cy="6001643"/>
          </a:xfrm>
        </p:spPr>
        <p:txBody>
          <a:bodyPr/>
          <a:lstStyle/>
          <a:p>
            <a:pPr marL="685800" indent="-685800">
              <a:buFont typeface="Courier New" panose="02070309020205020404" pitchFamily="49" charset="0"/>
              <a:buChar char="o"/>
            </a:pPr>
            <a:r>
              <a:rPr lang="en-US" sz="5400" dirty="0"/>
              <a:t>Staff skills</a:t>
            </a:r>
          </a:p>
          <a:p>
            <a:pPr marL="685800" indent="-685800">
              <a:buFont typeface="Courier New" panose="02070309020205020404" pitchFamily="49" charset="0"/>
              <a:buChar char="o"/>
            </a:pPr>
            <a:r>
              <a:rPr lang="en-US" sz="5400" dirty="0"/>
              <a:t>Equipment, supplies and drugs available</a:t>
            </a:r>
          </a:p>
          <a:p>
            <a:pPr marL="685800" indent="-685800">
              <a:buFont typeface="Courier New" panose="02070309020205020404" pitchFamily="49" charset="0"/>
              <a:buChar char="o"/>
            </a:pPr>
            <a:r>
              <a:rPr lang="en-US" sz="5400" dirty="0"/>
              <a:t>The woman’s clinical condition</a:t>
            </a:r>
          </a:p>
          <a:p>
            <a:pPr marL="685800" indent="-685800">
              <a:buFont typeface="Courier New" panose="02070309020205020404" pitchFamily="49" charset="0"/>
              <a:buChar char="o"/>
            </a:pPr>
            <a:r>
              <a:rPr lang="en-US" sz="5400" dirty="0"/>
              <a:t>The woman’s personal preference</a:t>
            </a:r>
          </a:p>
          <a:p>
            <a:pPr marL="685800" indent="-685800">
              <a:buFont typeface="Courier New" panose="02070309020205020404" pitchFamily="49" charset="0"/>
              <a:buChar char="o"/>
            </a:pPr>
            <a:r>
              <a:rPr lang="en-US" sz="5400" dirty="0"/>
              <a:t>The woman’s choice of contraceptive method</a:t>
            </a:r>
          </a:p>
        </p:txBody>
      </p:sp>
      <p:sp>
        <p:nvSpPr>
          <p:cNvPr id="3" name="Title 2">
            <a:extLst>
              <a:ext uri="{FF2B5EF4-FFF2-40B4-BE49-F238E27FC236}">
                <a16:creationId xmlns:a16="http://schemas.microsoft.com/office/drawing/2014/main" id="{63E2CEEE-4BF7-4B1F-A718-1494FE1980E3}"/>
              </a:ext>
            </a:extLst>
          </p:cNvPr>
          <p:cNvSpPr>
            <a:spLocks noGrp="1"/>
          </p:cNvSpPr>
          <p:nvPr>
            <p:ph type="ctrTitle"/>
          </p:nvPr>
        </p:nvSpPr>
        <p:spPr>
          <a:xfrm>
            <a:off x="2736850" y="182682"/>
            <a:ext cx="14630400" cy="2215991"/>
          </a:xfrm>
        </p:spPr>
        <p:txBody>
          <a:bodyPr/>
          <a:lstStyle/>
          <a:p>
            <a:r>
              <a:rPr lang="en-US" dirty="0"/>
              <a:t>Factors in choosing a </a:t>
            </a:r>
            <a:br>
              <a:rPr lang="en-US" dirty="0"/>
            </a:br>
            <a:r>
              <a:rPr lang="en-US" dirty="0"/>
              <a:t>uterine evacuation method</a:t>
            </a:r>
          </a:p>
        </p:txBody>
      </p:sp>
    </p:spTree>
    <p:extLst>
      <p:ext uri="{BB962C8B-B14F-4D97-AF65-F5344CB8AC3E}">
        <p14:creationId xmlns:p14="http://schemas.microsoft.com/office/powerpoint/2010/main" val="263603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050DE-9A00-4E31-AF5A-29EB54A2560C}"/>
              </a:ext>
            </a:extLst>
          </p:cNvPr>
          <p:cNvSpPr>
            <a:spLocks noGrp="1"/>
          </p:cNvSpPr>
          <p:nvPr>
            <p:ph type="ctrTitle"/>
          </p:nvPr>
        </p:nvSpPr>
        <p:spPr>
          <a:xfrm>
            <a:off x="831849" y="168275"/>
            <a:ext cx="18439351" cy="2215991"/>
          </a:xfrm>
        </p:spPr>
        <p:txBody>
          <a:bodyPr/>
          <a:lstStyle/>
          <a:p>
            <a:r>
              <a:rPr lang="en-US" dirty="0"/>
              <a:t>Ipas MVA Plus</a:t>
            </a:r>
            <a:r>
              <a:rPr lang="en-US" baseline="30000" dirty="0"/>
              <a:t>®</a:t>
            </a:r>
            <a:r>
              <a:rPr lang="en-US" dirty="0"/>
              <a:t> with </a:t>
            </a:r>
            <a:br>
              <a:rPr lang="en-US" dirty="0"/>
            </a:br>
            <a:r>
              <a:rPr lang="en-US" dirty="0"/>
              <a:t>Ipas </a:t>
            </a:r>
            <a:r>
              <a:rPr lang="en-US" dirty="0" err="1"/>
              <a:t>EasyGrip</a:t>
            </a:r>
            <a:r>
              <a:rPr lang="en-US" baseline="30000" dirty="0"/>
              <a:t>® </a:t>
            </a:r>
            <a:r>
              <a:rPr lang="en-US" dirty="0"/>
              <a:t>Cannulae</a:t>
            </a:r>
          </a:p>
        </p:txBody>
      </p:sp>
      <p:pic>
        <p:nvPicPr>
          <p:cNvPr id="5" name="Picture 1029" descr="MVAandCann">
            <a:extLst>
              <a:ext uri="{FF2B5EF4-FFF2-40B4-BE49-F238E27FC236}">
                <a16:creationId xmlns:a16="http://schemas.microsoft.com/office/drawing/2014/main" id="{DF62FE65-CE9E-4D3F-87A2-FC61A4878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650" y="3521075"/>
            <a:ext cx="12344400" cy="6675606"/>
          </a:xfrm>
          <a:prstGeom prst="rect">
            <a:avLst/>
          </a:prstGeom>
          <a:noFill/>
        </p:spPr>
      </p:pic>
    </p:spTree>
    <p:extLst>
      <p:ext uri="{BB962C8B-B14F-4D97-AF65-F5344CB8AC3E}">
        <p14:creationId xmlns:p14="http://schemas.microsoft.com/office/powerpoint/2010/main" val="281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FB8C0-6CF4-4BC0-9232-C60BF4D40E2F}"/>
              </a:ext>
            </a:extLst>
          </p:cNvPr>
          <p:cNvSpPr>
            <a:spLocks noGrp="1"/>
          </p:cNvSpPr>
          <p:nvPr>
            <p:ph sz="quarter" idx="10"/>
          </p:nvPr>
        </p:nvSpPr>
        <p:spPr>
          <a:xfrm>
            <a:off x="2736850" y="3201154"/>
            <a:ext cx="14630400" cy="7294305"/>
          </a:xfrm>
        </p:spPr>
        <p:txBody>
          <a:bodyPr/>
          <a:lstStyle/>
          <a:p>
            <a:pPr marL="685800" indent="-685800">
              <a:buFont typeface="Courier New" panose="02070309020205020404" pitchFamily="49" charset="0"/>
              <a:buChar char="o"/>
            </a:pPr>
            <a:r>
              <a:rPr lang="en-US" dirty="0"/>
              <a:t>Two types: manual vacuum aspiration (MVA) and electric vacuum aspiration (EVA)</a:t>
            </a:r>
          </a:p>
          <a:p>
            <a:pPr marL="685800" indent="-685800">
              <a:buFont typeface="Courier New" panose="02070309020205020404" pitchFamily="49" charset="0"/>
              <a:buChar char="o"/>
            </a:pPr>
            <a:r>
              <a:rPr lang="en-US" dirty="0"/>
              <a:t>Results in few complications, especially when performed in the first trimester</a:t>
            </a:r>
          </a:p>
          <a:p>
            <a:pPr marL="685800" indent="-685800">
              <a:buFont typeface="Courier New" panose="02070309020205020404" pitchFamily="49" charset="0"/>
              <a:buChar char="o"/>
            </a:pPr>
            <a:r>
              <a:rPr lang="en-US" dirty="0"/>
              <a:t>Most studies show success in 98-100% of cases, including for incomplete abortion</a:t>
            </a:r>
          </a:p>
          <a:p>
            <a:pPr marL="685800" indent="-685800">
              <a:buFont typeface="Courier New" panose="02070309020205020404" pitchFamily="49" charset="0"/>
              <a:buChar char="o"/>
            </a:pPr>
            <a:r>
              <a:rPr lang="en-US" dirty="0"/>
              <a:t>Less costly when performed on outpatient basis with local anesthesia</a:t>
            </a:r>
          </a:p>
        </p:txBody>
      </p:sp>
      <p:sp>
        <p:nvSpPr>
          <p:cNvPr id="3" name="Title 2">
            <a:extLst>
              <a:ext uri="{FF2B5EF4-FFF2-40B4-BE49-F238E27FC236}">
                <a16:creationId xmlns:a16="http://schemas.microsoft.com/office/drawing/2014/main" id="{CF451859-5FA2-4987-A95D-BBFBE7452191}"/>
              </a:ext>
            </a:extLst>
          </p:cNvPr>
          <p:cNvSpPr>
            <a:spLocks noGrp="1"/>
          </p:cNvSpPr>
          <p:nvPr>
            <p:ph type="ctrTitle"/>
          </p:nvPr>
        </p:nvSpPr>
        <p:spPr/>
        <p:txBody>
          <a:bodyPr/>
          <a:lstStyle/>
          <a:p>
            <a:r>
              <a:rPr lang="en-US" dirty="0"/>
              <a:t>Vacuum aspiration</a:t>
            </a:r>
          </a:p>
        </p:txBody>
      </p:sp>
    </p:spTree>
    <p:extLst>
      <p:ext uri="{BB962C8B-B14F-4D97-AF65-F5344CB8AC3E}">
        <p14:creationId xmlns:p14="http://schemas.microsoft.com/office/powerpoint/2010/main" val="344965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08163-CBE1-4F72-974B-9B216B5F8A6E}"/>
              </a:ext>
            </a:extLst>
          </p:cNvPr>
          <p:cNvSpPr>
            <a:spLocks noGrp="1"/>
          </p:cNvSpPr>
          <p:nvPr>
            <p:ph sz="quarter" idx="10"/>
          </p:nvPr>
        </p:nvSpPr>
        <p:spPr>
          <a:xfrm>
            <a:off x="2051050" y="3201154"/>
            <a:ext cx="16078200" cy="7201972"/>
          </a:xfrm>
        </p:spPr>
        <p:txBody>
          <a:bodyPr/>
          <a:lstStyle/>
          <a:p>
            <a:r>
              <a:rPr lang="en-US" sz="5400" dirty="0"/>
              <a:t>Women find vacuum aspiration acceptable because:</a:t>
            </a:r>
          </a:p>
          <a:p>
            <a:pPr marL="685800" indent="-685800">
              <a:buFont typeface="Courier New" panose="02070309020205020404" pitchFamily="49" charset="0"/>
              <a:buChar char="o"/>
            </a:pPr>
            <a:r>
              <a:rPr lang="en-US" sz="5400" dirty="0"/>
              <a:t>They can remain awake during the procedure</a:t>
            </a:r>
          </a:p>
          <a:p>
            <a:pPr marL="685800" indent="-685800">
              <a:buFont typeface="Courier New" panose="02070309020205020404" pitchFamily="49" charset="0"/>
              <a:buChar char="o"/>
            </a:pPr>
            <a:r>
              <a:rPr lang="en-US" sz="5400" dirty="0"/>
              <a:t>They don’t have to stay overnight at the clinic if the procedure is performed on an outpatient basis</a:t>
            </a:r>
          </a:p>
          <a:p>
            <a:pPr marL="685800" indent="-685800">
              <a:buFont typeface="Courier New" panose="02070309020205020404" pitchFamily="49" charset="0"/>
              <a:buChar char="o"/>
            </a:pPr>
            <a:r>
              <a:rPr lang="en-US" sz="5400" dirty="0"/>
              <a:t>MVA is quiet</a:t>
            </a:r>
          </a:p>
        </p:txBody>
      </p:sp>
      <p:sp>
        <p:nvSpPr>
          <p:cNvPr id="3" name="Title 2">
            <a:extLst>
              <a:ext uri="{FF2B5EF4-FFF2-40B4-BE49-F238E27FC236}">
                <a16:creationId xmlns:a16="http://schemas.microsoft.com/office/drawing/2014/main" id="{08DC035C-0F22-44DF-929F-3ED6CF16F971}"/>
              </a:ext>
            </a:extLst>
          </p:cNvPr>
          <p:cNvSpPr>
            <a:spLocks noGrp="1"/>
          </p:cNvSpPr>
          <p:nvPr>
            <p:ph type="ctrTitle"/>
          </p:nvPr>
        </p:nvSpPr>
        <p:spPr>
          <a:xfrm>
            <a:off x="2051050" y="736679"/>
            <a:ext cx="15849600" cy="1107996"/>
          </a:xfrm>
        </p:spPr>
        <p:txBody>
          <a:bodyPr/>
          <a:lstStyle/>
          <a:p>
            <a:r>
              <a:rPr lang="en-US" dirty="0"/>
              <a:t>Acceptability of vacuum aspiration</a:t>
            </a:r>
          </a:p>
        </p:txBody>
      </p:sp>
    </p:spTree>
    <p:extLst>
      <p:ext uri="{BB962C8B-B14F-4D97-AF65-F5344CB8AC3E}">
        <p14:creationId xmlns:p14="http://schemas.microsoft.com/office/powerpoint/2010/main" val="247794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5FC9F-2674-43A6-8AEE-E0A59B75955C}"/>
              </a:ext>
            </a:extLst>
          </p:cNvPr>
          <p:cNvSpPr>
            <a:spLocks noGrp="1"/>
          </p:cNvSpPr>
          <p:nvPr>
            <p:ph sz="quarter" idx="10"/>
          </p:nvPr>
        </p:nvSpPr>
        <p:spPr>
          <a:xfrm>
            <a:off x="2355850" y="3201154"/>
            <a:ext cx="15316200" cy="7755969"/>
          </a:xfrm>
        </p:spPr>
        <p:txBody>
          <a:bodyPr/>
          <a:lstStyle/>
          <a:p>
            <a:pPr marL="685800" indent="-685800">
              <a:buFont typeface="Courier New" panose="02070309020205020404" pitchFamily="49" charset="0"/>
              <a:buChar char="o"/>
            </a:pPr>
            <a:r>
              <a:rPr lang="en-US" dirty="0"/>
              <a:t>Appropriate for use in primary care facilities</a:t>
            </a:r>
          </a:p>
          <a:p>
            <a:pPr marL="685800" indent="-685800">
              <a:buFont typeface="Courier New" panose="02070309020205020404" pitchFamily="49" charset="0"/>
              <a:buChar char="o"/>
            </a:pPr>
            <a:r>
              <a:rPr lang="en-US" dirty="0"/>
              <a:t>Appropriate technology for low-resource and crisis settings</a:t>
            </a:r>
          </a:p>
          <a:p>
            <a:pPr marL="685800" indent="-685800">
              <a:buFont typeface="Courier New" panose="02070309020205020404" pitchFamily="49" charset="0"/>
              <a:buChar char="o"/>
            </a:pPr>
            <a:r>
              <a:rPr lang="en-US" dirty="0"/>
              <a:t>Easy to use, clean and process</a:t>
            </a:r>
          </a:p>
          <a:p>
            <a:pPr marL="685800" indent="-685800">
              <a:buFont typeface="Courier New" panose="02070309020205020404" pitchFamily="49" charset="0"/>
              <a:buChar char="o"/>
            </a:pPr>
            <a:r>
              <a:rPr lang="en-US" dirty="0"/>
              <a:t>Requires no electricity</a:t>
            </a:r>
          </a:p>
          <a:p>
            <a:pPr marL="685800" indent="-685800">
              <a:buFont typeface="Courier New" panose="02070309020205020404" pitchFamily="49" charset="0"/>
              <a:buChar char="o"/>
            </a:pPr>
            <a:r>
              <a:rPr lang="en-US" dirty="0"/>
              <a:t>Mid-level providers can perform MVA with no difference in complication rates compared to doctors</a:t>
            </a:r>
          </a:p>
        </p:txBody>
      </p:sp>
      <p:sp>
        <p:nvSpPr>
          <p:cNvPr id="3" name="Title 2">
            <a:extLst>
              <a:ext uri="{FF2B5EF4-FFF2-40B4-BE49-F238E27FC236}">
                <a16:creationId xmlns:a16="http://schemas.microsoft.com/office/drawing/2014/main" id="{53F88C21-E6E3-4EE6-8F7F-F179D4EA6A77}"/>
              </a:ext>
            </a:extLst>
          </p:cNvPr>
          <p:cNvSpPr>
            <a:spLocks noGrp="1"/>
          </p:cNvSpPr>
          <p:nvPr>
            <p:ph type="ctrTitle"/>
          </p:nvPr>
        </p:nvSpPr>
        <p:spPr/>
        <p:txBody>
          <a:bodyPr/>
          <a:lstStyle/>
          <a:p>
            <a:r>
              <a:rPr lang="en-US" dirty="0"/>
              <a:t>Value of MVA in crisis settings</a:t>
            </a:r>
          </a:p>
        </p:txBody>
      </p:sp>
    </p:spTree>
    <p:extLst>
      <p:ext uri="{BB962C8B-B14F-4D97-AF65-F5344CB8AC3E}">
        <p14:creationId xmlns:p14="http://schemas.microsoft.com/office/powerpoint/2010/main" val="39916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484B4-C2E4-45C9-B1F2-3D87EFE6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0" y="-3050"/>
            <a:ext cx="12192000" cy="11315450"/>
          </a:xfrm>
          <a:prstGeom prst="rect">
            <a:avLst/>
          </a:prstGeom>
        </p:spPr>
      </p:pic>
    </p:spTree>
    <p:extLst>
      <p:ext uri="{BB962C8B-B14F-4D97-AF65-F5344CB8AC3E}">
        <p14:creationId xmlns:p14="http://schemas.microsoft.com/office/powerpoint/2010/main" val="122898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E3E0E-D6AB-4216-BBE0-41E9D1C01165}"/>
              </a:ext>
            </a:extLst>
          </p:cNvPr>
          <p:cNvSpPr>
            <a:spLocks noGrp="1"/>
          </p:cNvSpPr>
          <p:nvPr>
            <p:ph type="ctrTitle"/>
          </p:nvPr>
        </p:nvSpPr>
        <p:spPr>
          <a:xfrm>
            <a:off x="2736850" y="182682"/>
            <a:ext cx="14630400" cy="2215991"/>
          </a:xfrm>
        </p:spPr>
        <p:txBody>
          <a:bodyPr/>
          <a:lstStyle/>
          <a:p>
            <a:r>
              <a:rPr lang="en-US" dirty="0"/>
              <a:t>Medical methods </a:t>
            </a:r>
            <a:br>
              <a:rPr lang="en-US" dirty="0"/>
            </a:br>
            <a:r>
              <a:rPr lang="en-US" dirty="0"/>
              <a:t>(abortion with pills)</a:t>
            </a:r>
          </a:p>
        </p:txBody>
      </p:sp>
      <p:pic>
        <p:nvPicPr>
          <p:cNvPr id="4" name="Picture 5" descr="medicabortpills">
            <a:extLst>
              <a:ext uri="{FF2B5EF4-FFF2-40B4-BE49-F238E27FC236}">
                <a16:creationId xmlns:a16="http://schemas.microsoft.com/office/drawing/2014/main" id="{15540A98-EAD3-4A44-B8F5-206323EBE8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115" y="3292475"/>
            <a:ext cx="10189335" cy="7696200"/>
          </a:xfrm>
          <a:prstGeom prst="rect">
            <a:avLst/>
          </a:prstGeom>
          <a:noFill/>
        </p:spPr>
      </p:pic>
    </p:spTree>
    <p:extLst>
      <p:ext uri="{BB962C8B-B14F-4D97-AF65-F5344CB8AC3E}">
        <p14:creationId xmlns:p14="http://schemas.microsoft.com/office/powerpoint/2010/main" val="296687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BABE5-3696-4FE1-8ED0-4EA4FECF2D86}"/>
              </a:ext>
            </a:extLst>
          </p:cNvPr>
          <p:cNvSpPr>
            <a:spLocks noGrp="1"/>
          </p:cNvSpPr>
          <p:nvPr>
            <p:ph sz="quarter" idx="10"/>
          </p:nvPr>
        </p:nvSpPr>
        <p:spPr>
          <a:xfrm>
            <a:off x="1365250" y="9310549"/>
            <a:ext cx="17449800" cy="1754326"/>
          </a:xfrm>
        </p:spPr>
        <p:txBody>
          <a:bodyPr/>
          <a:lstStyle/>
          <a:p>
            <a:r>
              <a:rPr lang="en-US" sz="2800" b="1" dirty="0"/>
              <a:t>Mifepristone</a:t>
            </a:r>
            <a:r>
              <a:rPr lang="en-US" sz="2800" dirty="0"/>
              <a:t> blocks progesterone activity in the uterus, leading to detachment of the pregnancy. Mifepristone also increases uterine sensitivity to misoprostol and softens the cervix.</a:t>
            </a:r>
          </a:p>
          <a:p>
            <a:r>
              <a:rPr lang="en-US" sz="2800" b="1" dirty="0"/>
              <a:t>Misoprostol</a:t>
            </a:r>
            <a:r>
              <a:rPr lang="en-US" sz="2800" dirty="0"/>
              <a:t>, a synthetic prostaglandin, stimulates uterine contractions and causes uterine evacuation.</a:t>
            </a:r>
          </a:p>
        </p:txBody>
      </p:sp>
      <p:sp>
        <p:nvSpPr>
          <p:cNvPr id="3" name="Title 2">
            <a:extLst>
              <a:ext uri="{FF2B5EF4-FFF2-40B4-BE49-F238E27FC236}">
                <a16:creationId xmlns:a16="http://schemas.microsoft.com/office/drawing/2014/main" id="{BEAA0E93-8433-471C-9F73-6877D452736E}"/>
              </a:ext>
            </a:extLst>
          </p:cNvPr>
          <p:cNvSpPr>
            <a:spLocks noGrp="1"/>
          </p:cNvSpPr>
          <p:nvPr>
            <p:ph type="ctrTitle"/>
          </p:nvPr>
        </p:nvSpPr>
        <p:spPr>
          <a:xfrm>
            <a:off x="1593850" y="182682"/>
            <a:ext cx="16916400" cy="2215991"/>
          </a:xfrm>
        </p:spPr>
        <p:txBody>
          <a:bodyPr/>
          <a:lstStyle/>
          <a:p>
            <a:r>
              <a:rPr lang="en-US" dirty="0"/>
              <a:t>Medical abortion: Mechanism of action</a:t>
            </a:r>
          </a:p>
        </p:txBody>
      </p:sp>
      <p:grpSp>
        <p:nvGrpSpPr>
          <p:cNvPr id="4" name="Group 1">
            <a:extLst>
              <a:ext uri="{FF2B5EF4-FFF2-40B4-BE49-F238E27FC236}">
                <a16:creationId xmlns:a16="http://schemas.microsoft.com/office/drawing/2014/main" id="{C2A57CDD-1C6D-4093-98D8-66469430899C}"/>
              </a:ext>
            </a:extLst>
          </p:cNvPr>
          <p:cNvGrpSpPr>
            <a:grpSpLocks noChangeAspect="1"/>
          </p:cNvGrpSpPr>
          <p:nvPr/>
        </p:nvGrpSpPr>
        <p:grpSpPr bwMode="auto">
          <a:xfrm>
            <a:off x="3575050" y="2454275"/>
            <a:ext cx="12725401" cy="6008058"/>
            <a:chOff x="2446" y="7638"/>
            <a:chExt cx="10057" cy="4886"/>
          </a:xfrm>
        </p:grpSpPr>
        <p:sp>
          <p:nvSpPr>
            <p:cNvPr id="5" name="AutoShape 28">
              <a:extLst>
                <a:ext uri="{FF2B5EF4-FFF2-40B4-BE49-F238E27FC236}">
                  <a16:creationId xmlns:a16="http://schemas.microsoft.com/office/drawing/2014/main" id="{B76C8C03-73FE-4386-A994-D531282D0632}"/>
                </a:ext>
              </a:extLst>
            </p:cNvPr>
            <p:cNvSpPr>
              <a:spLocks noChangeAspect="1" noChangeArrowheads="1"/>
            </p:cNvSpPr>
            <p:nvPr/>
          </p:nvSpPr>
          <p:spPr bwMode="auto">
            <a:xfrm>
              <a:off x="2446" y="7638"/>
              <a:ext cx="10057" cy="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pic>
          <p:nvPicPr>
            <p:cNvPr id="6" name="Picture 27">
              <a:extLst>
                <a:ext uri="{FF2B5EF4-FFF2-40B4-BE49-F238E27FC236}">
                  <a16:creationId xmlns:a16="http://schemas.microsoft.com/office/drawing/2014/main" id="{9EBDC0F1-E5B0-475A-8131-1E9C6A24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 y="8029"/>
              <a:ext cx="4808" cy="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6">
              <a:extLst>
                <a:ext uri="{FF2B5EF4-FFF2-40B4-BE49-F238E27FC236}">
                  <a16:creationId xmlns:a16="http://schemas.microsoft.com/office/drawing/2014/main" id="{EE13C8B0-D62C-4783-97D8-267FAB29CDEC}"/>
                </a:ext>
              </a:extLst>
            </p:cNvPr>
            <p:cNvSpPr>
              <a:spLocks noChangeArrowheads="1"/>
            </p:cNvSpPr>
            <p:nvPr/>
          </p:nvSpPr>
          <p:spPr bwMode="auto">
            <a:xfrm>
              <a:off x="27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 name="Line 25">
              <a:extLst>
                <a:ext uri="{FF2B5EF4-FFF2-40B4-BE49-F238E27FC236}">
                  <a16:creationId xmlns:a16="http://schemas.microsoft.com/office/drawing/2014/main" id="{05D94B4C-54D1-4264-91A4-8D72FF69AD83}"/>
                </a:ext>
              </a:extLst>
            </p:cNvPr>
            <p:cNvSpPr>
              <a:spLocks noChangeShapeType="1"/>
            </p:cNvSpPr>
            <p:nvPr/>
          </p:nvSpPr>
          <p:spPr bwMode="auto">
            <a:xfrm>
              <a:off x="3046" y="8135"/>
              <a:ext cx="3700" cy="3"/>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4">
              <a:extLst>
                <a:ext uri="{FF2B5EF4-FFF2-40B4-BE49-F238E27FC236}">
                  <a16:creationId xmlns:a16="http://schemas.microsoft.com/office/drawing/2014/main" id="{2A214C7C-A83C-4E88-AD59-3B586CAF2410}"/>
                </a:ext>
              </a:extLst>
            </p:cNvPr>
            <p:cNvSpPr>
              <a:spLocks noChangeShapeType="1"/>
            </p:cNvSpPr>
            <p:nvPr/>
          </p:nvSpPr>
          <p:spPr bwMode="auto">
            <a:xfrm>
              <a:off x="30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AutoShape 23">
              <a:extLst>
                <a:ext uri="{FF2B5EF4-FFF2-40B4-BE49-F238E27FC236}">
                  <a16:creationId xmlns:a16="http://schemas.microsoft.com/office/drawing/2014/main" id="{354EDFC5-1E2F-49A3-95CD-F40E590DC1E0}"/>
                </a:ext>
              </a:extLst>
            </p:cNvPr>
            <p:cNvSpPr>
              <a:spLocks noChangeArrowheads="1"/>
            </p:cNvSpPr>
            <p:nvPr/>
          </p:nvSpPr>
          <p:spPr bwMode="auto">
            <a:xfrm>
              <a:off x="52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 name="Line 22">
              <a:extLst>
                <a:ext uri="{FF2B5EF4-FFF2-40B4-BE49-F238E27FC236}">
                  <a16:creationId xmlns:a16="http://schemas.microsoft.com/office/drawing/2014/main" id="{41389039-A9DB-4B4D-A6DF-7FA9335445BF}"/>
                </a:ext>
              </a:extLst>
            </p:cNvPr>
            <p:cNvSpPr>
              <a:spLocks noChangeShapeType="1"/>
            </p:cNvSpPr>
            <p:nvPr/>
          </p:nvSpPr>
          <p:spPr bwMode="auto">
            <a:xfrm>
              <a:off x="30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21">
              <a:extLst>
                <a:ext uri="{FF2B5EF4-FFF2-40B4-BE49-F238E27FC236}">
                  <a16:creationId xmlns:a16="http://schemas.microsoft.com/office/drawing/2014/main" id="{B8F2DDC6-9481-4A41-BF35-085C84E00893}"/>
                </a:ext>
              </a:extLst>
            </p:cNvPr>
            <p:cNvSpPr>
              <a:spLocks noChangeShapeType="1"/>
            </p:cNvSpPr>
            <p:nvPr/>
          </p:nvSpPr>
          <p:spPr bwMode="auto">
            <a:xfrm>
              <a:off x="67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20">
              <a:extLst>
                <a:ext uri="{FF2B5EF4-FFF2-40B4-BE49-F238E27FC236}">
                  <a16:creationId xmlns:a16="http://schemas.microsoft.com/office/drawing/2014/main" id="{E4888E60-EF62-444C-BF12-E178561AA98D}"/>
                </a:ext>
              </a:extLst>
            </p:cNvPr>
            <p:cNvSpPr>
              <a:spLocks noChangeShapeType="1"/>
            </p:cNvSpPr>
            <p:nvPr/>
          </p:nvSpPr>
          <p:spPr bwMode="auto">
            <a:xfrm>
              <a:off x="67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9">
              <a:extLst>
                <a:ext uri="{FF2B5EF4-FFF2-40B4-BE49-F238E27FC236}">
                  <a16:creationId xmlns:a16="http://schemas.microsoft.com/office/drawing/2014/main" id="{8EEBEE4A-73BC-435E-A71C-6653BCC42B59}"/>
                </a:ext>
              </a:extLst>
            </p:cNvPr>
            <p:cNvSpPr>
              <a:spLocks noChangeShapeType="1"/>
            </p:cNvSpPr>
            <p:nvPr/>
          </p:nvSpPr>
          <p:spPr bwMode="auto">
            <a:xfrm>
              <a:off x="49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AutoShape 18">
              <a:extLst>
                <a:ext uri="{FF2B5EF4-FFF2-40B4-BE49-F238E27FC236}">
                  <a16:creationId xmlns:a16="http://schemas.microsoft.com/office/drawing/2014/main" id="{78F6F795-91E5-48A1-AC2F-7CAA175937EB}"/>
                </a:ext>
              </a:extLst>
            </p:cNvPr>
            <p:cNvSpPr>
              <a:spLocks noChangeArrowheads="1"/>
            </p:cNvSpPr>
            <p:nvPr/>
          </p:nvSpPr>
          <p:spPr bwMode="auto">
            <a:xfrm>
              <a:off x="3546" y="7929"/>
              <a:ext cx="2800" cy="412"/>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 name="AutoShape 17">
              <a:extLst>
                <a:ext uri="{FF2B5EF4-FFF2-40B4-BE49-F238E27FC236}">
                  <a16:creationId xmlns:a16="http://schemas.microsoft.com/office/drawing/2014/main" id="{A5B67A2D-5265-4027-8B3F-8C1E7121AE39}"/>
                </a:ext>
              </a:extLst>
            </p:cNvPr>
            <p:cNvSpPr>
              <a:spLocks noChangeArrowheads="1"/>
            </p:cNvSpPr>
            <p:nvPr/>
          </p:nvSpPr>
          <p:spPr bwMode="auto">
            <a:xfrm>
              <a:off x="2446" y="8855"/>
              <a:ext cx="1400" cy="1149"/>
            </a:xfrm>
            <a:prstGeom prst="roundRect">
              <a:avLst>
                <a:gd name="adj" fmla="val 185"/>
              </a:avLst>
            </a:prstGeom>
            <a:solidFill>
              <a:srgbClr val="990099"/>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 name="Line 16">
              <a:extLst>
                <a:ext uri="{FF2B5EF4-FFF2-40B4-BE49-F238E27FC236}">
                  <a16:creationId xmlns:a16="http://schemas.microsoft.com/office/drawing/2014/main" id="{FF1708D0-1E76-4C94-A28C-EB7D8BDE816D}"/>
                </a:ext>
              </a:extLst>
            </p:cNvPr>
            <p:cNvSpPr>
              <a:spLocks noChangeShapeType="1"/>
            </p:cNvSpPr>
            <p:nvPr/>
          </p:nvSpPr>
          <p:spPr bwMode="auto">
            <a:xfrm>
              <a:off x="43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5">
              <a:extLst>
                <a:ext uri="{FF2B5EF4-FFF2-40B4-BE49-F238E27FC236}">
                  <a16:creationId xmlns:a16="http://schemas.microsoft.com/office/drawing/2014/main" id="{BDE06C71-81DE-43E8-A76D-B10CBCE7C01B}"/>
                </a:ext>
              </a:extLst>
            </p:cNvPr>
            <p:cNvSpPr>
              <a:spLocks noChangeShapeType="1"/>
            </p:cNvSpPr>
            <p:nvPr/>
          </p:nvSpPr>
          <p:spPr bwMode="auto">
            <a:xfrm>
              <a:off x="55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AutoShape 14">
              <a:extLst>
                <a:ext uri="{FF2B5EF4-FFF2-40B4-BE49-F238E27FC236}">
                  <a16:creationId xmlns:a16="http://schemas.microsoft.com/office/drawing/2014/main" id="{B66FA7F7-3223-4C9D-84DB-6AB20E4352A1}"/>
                </a:ext>
              </a:extLst>
            </p:cNvPr>
            <p:cNvSpPr>
              <a:spLocks noChangeArrowheads="1"/>
            </p:cNvSpPr>
            <p:nvPr/>
          </p:nvSpPr>
          <p:spPr bwMode="auto">
            <a:xfrm>
              <a:off x="4046" y="8855"/>
              <a:ext cx="1800" cy="1457"/>
            </a:xfrm>
            <a:prstGeom prst="roundRect">
              <a:avLst>
                <a:gd name="adj" fmla="val 144"/>
              </a:avLst>
            </a:prstGeom>
            <a:solidFill>
              <a:srgbClr val="205794"/>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0" name="Line 13">
              <a:extLst>
                <a:ext uri="{FF2B5EF4-FFF2-40B4-BE49-F238E27FC236}">
                  <a16:creationId xmlns:a16="http://schemas.microsoft.com/office/drawing/2014/main" id="{C30CAAFD-D5D4-41E4-8EBE-9C62307AFCA0}"/>
                </a:ext>
              </a:extLst>
            </p:cNvPr>
            <p:cNvSpPr>
              <a:spLocks noChangeShapeType="1"/>
            </p:cNvSpPr>
            <p:nvPr/>
          </p:nvSpPr>
          <p:spPr bwMode="auto">
            <a:xfrm>
              <a:off x="3646" y="11255"/>
              <a:ext cx="1300" cy="309"/>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a:extLst>
                <a:ext uri="{FF2B5EF4-FFF2-40B4-BE49-F238E27FC236}">
                  <a16:creationId xmlns:a16="http://schemas.microsoft.com/office/drawing/2014/main" id="{25EE4E28-FF0C-4595-8549-DBE0AA0AB855}"/>
                </a:ext>
              </a:extLst>
            </p:cNvPr>
            <p:cNvSpPr>
              <a:spLocks noChangeShapeType="1"/>
            </p:cNvSpPr>
            <p:nvPr/>
          </p:nvSpPr>
          <p:spPr bwMode="auto">
            <a:xfrm flipV="1">
              <a:off x="4946" y="11254"/>
              <a:ext cx="1400" cy="312"/>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11">
              <a:extLst>
                <a:ext uri="{FF2B5EF4-FFF2-40B4-BE49-F238E27FC236}">
                  <a16:creationId xmlns:a16="http://schemas.microsoft.com/office/drawing/2014/main" id="{DA30AF0E-5CA3-4C75-9470-4AF68DB293A2}"/>
                </a:ext>
              </a:extLst>
            </p:cNvPr>
            <p:cNvSpPr>
              <a:spLocks noChangeArrowheads="1"/>
            </p:cNvSpPr>
            <p:nvPr/>
          </p:nvSpPr>
          <p:spPr bwMode="auto">
            <a:xfrm>
              <a:off x="4146" y="12095"/>
              <a:ext cx="1600" cy="413"/>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 name="Line 10">
              <a:extLst>
                <a:ext uri="{FF2B5EF4-FFF2-40B4-BE49-F238E27FC236}">
                  <a16:creationId xmlns:a16="http://schemas.microsoft.com/office/drawing/2014/main" id="{7E19F33C-C307-4DB9-B4C3-E3FF5EB5E1E9}"/>
                </a:ext>
              </a:extLst>
            </p:cNvPr>
            <p:cNvSpPr>
              <a:spLocks noChangeShapeType="1"/>
            </p:cNvSpPr>
            <p:nvPr/>
          </p:nvSpPr>
          <p:spPr bwMode="auto">
            <a:xfrm>
              <a:off x="4946" y="11564"/>
              <a:ext cx="2" cy="514"/>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AutoShape 9">
              <a:extLst>
                <a:ext uri="{FF2B5EF4-FFF2-40B4-BE49-F238E27FC236}">
                  <a16:creationId xmlns:a16="http://schemas.microsoft.com/office/drawing/2014/main" id="{CF2D1EFD-73AA-4C33-842D-7375C75BB227}"/>
                </a:ext>
              </a:extLst>
            </p:cNvPr>
            <p:cNvSpPr>
              <a:spLocks noChangeArrowheads="1"/>
            </p:cNvSpPr>
            <p:nvPr/>
          </p:nvSpPr>
          <p:spPr bwMode="auto">
            <a:xfrm>
              <a:off x="6046" y="8855"/>
              <a:ext cx="1400" cy="1149"/>
            </a:xfrm>
            <a:prstGeom prst="roundRect">
              <a:avLst>
                <a:gd name="adj" fmla="val 185"/>
              </a:avLst>
            </a:prstGeom>
            <a:solidFill>
              <a:srgbClr val="92D050"/>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5" name="AutoShape 8">
              <a:extLst>
                <a:ext uri="{FF2B5EF4-FFF2-40B4-BE49-F238E27FC236}">
                  <a16:creationId xmlns:a16="http://schemas.microsoft.com/office/drawing/2014/main" id="{F1C0B023-84EB-4DC2-BBA9-34C0DF208104}"/>
                </a:ext>
              </a:extLst>
            </p:cNvPr>
            <p:cNvSpPr>
              <a:spLocks noChangeArrowheads="1"/>
            </p:cNvSpPr>
            <p:nvPr/>
          </p:nvSpPr>
          <p:spPr bwMode="auto">
            <a:xfrm>
              <a:off x="4135" y="9078"/>
              <a:ext cx="1675" cy="986"/>
            </a:xfrm>
            <a:prstGeom prst="roundRect">
              <a:avLst>
                <a:gd name="adj" fmla="val 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b="1" dirty="0">
                  <a:solidFill>
                    <a:srgbClr val="FFFFFF"/>
                  </a:solidFill>
                  <a:latin typeface="Gill Sans MT" pitchFamily="34" charset="0"/>
                </a:rPr>
                <a:t>Rhythmic</a:t>
              </a:r>
              <a:endParaRPr lang="en-GB" altLang="en-US" sz="2400" dirty="0"/>
            </a:p>
            <a:p>
              <a:pPr algn="ctr"/>
              <a:r>
                <a:rPr lang="en-GB" altLang="en-US" sz="2400" b="1" dirty="0">
                  <a:solidFill>
                    <a:srgbClr val="FFFFFF"/>
                  </a:solidFill>
                  <a:latin typeface="Gill Sans MT" pitchFamily="34" charset="0"/>
                </a:rPr>
                <a:t>uterine</a:t>
              </a:r>
              <a:endParaRPr lang="en-GB" altLang="en-US" sz="2400" dirty="0">
                <a:cs typeface="Arial" charset="0"/>
              </a:endParaRPr>
            </a:p>
            <a:p>
              <a:pPr algn="ctr"/>
              <a:r>
                <a:rPr lang="en-GB" altLang="en-US" sz="2400" b="1" dirty="0">
                  <a:solidFill>
                    <a:srgbClr val="FFFFFF"/>
                  </a:solidFill>
                  <a:latin typeface="Gill Sans MT" pitchFamily="34" charset="0"/>
                </a:rPr>
                <a:t>contractions</a:t>
              </a:r>
              <a:endParaRPr lang="en-GB" altLang="en-US" sz="2400" dirty="0">
                <a:cs typeface="Arial" charset="0"/>
              </a:endParaRPr>
            </a:p>
          </p:txBody>
        </p:sp>
        <p:sp>
          <p:nvSpPr>
            <p:cNvPr id="26" name="Text Box 7">
              <a:extLst>
                <a:ext uri="{FF2B5EF4-FFF2-40B4-BE49-F238E27FC236}">
                  <a16:creationId xmlns:a16="http://schemas.microsoft.com/office/drawing/2014/main" id="{5F2EECDD-5FEC-47CE-B791-96DCB8E22A13}"/>
                </a:ext>
              </a:extLst>
            </p:cNvPr>
            <p:cNvSpPr txBox="1">
              <a:spLocks noChangeArrowheads="1"/>
            </p:cNvSpPr>
            <p:nvPr/>
          </p:nvSpPr>
          <p:spPr bwMode="auto">
            <a:xfrm>
              <a:off x="3546" y="7947"/>
              <a:ext cx="283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Progesterone blockade</a:t>
              </a:r>
              <a:endParaRPr lang="en-GB" altLang="en-US" sz="2400" dirty="0"/>
            </a:p>
          </p:txBody>
        </p:sp>
        <p:sp>
          <p:nvSpPr>
            <p:cNvPr id="27" name="AutoShape 6">
              <a:extLst>
                <a:ext uri="{FF2B5EF4-FFF2-40B4-BE49-F238E27FC236}">
                  <a16:creationId xmlns:a16="http://schemas.microsoft.com/office/drawing/2014/main" id="{AC4B81CE-95CD-4A6A-93F5-76F78F468378}"/>
                </a:ext>
              </a:extLst>
            </p:cNvPr>
            <p:cNvSpPr>
              <a:spLocks noChangeArrowheads="1"/>
            </p:cNvSpPr>
            <p:nvPr/>
          </p:nvSpPr>
          <p:spPr bwMode="auto">
            <a:xfrm>
              <a:off x="2525" y="9082"/>
              <a:ext cx="1225" cy="671"/>
            </a:xfrm>
            <a:prstGeom prst="roundRect">
              <a:avLst>
                <a:gd name="adj" fmla="val 3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b="1" dirty="0">
                  <a:solidFill>
                    <a:srgbClr val="FFFFFF"/>
                  </a:solidFill>
                  <a:latin typeface="Gill Sans MT" pitchFamily="34" charset="0"/>
                </a:rPr>
                <a:t>Decidual</a:t>
              </a:r>
              <a:endParaRPr lang="en-GB" altLang="en-US" sz="2400" dirty="0"/>
            </a:p>
            <a:p>
              <a:pPr algn="ctr"/>
              <a:r>
                <a:rPr lang="en-GB" altLang="en-US" sz="2400" b="1" dirty="0">
                  <a:solidFill>
                    <a:srgbClr val="FFFFFF"/>
                  </a:solidFill>
                  <a:latin typeface="Gill Sans MT" pitchFamily="34" charset="0"/>
                </a:rPr>
                <a:t>necrosis</a:t>
              </a:r>
              <a:endParaRPr lang="en-GB" altLang="en-US" sz="2400" dirty="0">
                <a:cs typeface="Arial" charset="0"/>
              </a:endParaRPr>
            </a:p>
          </p:txBody>
        </p:sp>
        <p:sp>
          <p:nvSpPr>
            <p:cNvPr id="28" name="AutoShape 5">
              <a:extLst>
                <a:ext uri="{FF2B5EF4-FFF2-40B4-BE49-F238E27FC236}">
                  <a16:creationId xmlns:a16="http://schemas.microsoft.com/office/drawing/2014/main" id="{BFD7052E-A7C9-418A-99D7-FE91B8622831}"/>
                </a:ext>
              </a:extLst>
            </p:cNvPr>
            <p:cNvSpPr>
              <a:spLocks noChangeArrowheads="1"/>
            </p:cNvSpPr>
            <p:nvPr/>
          </p:nvSpPr>
          <p:spPr bwMode="auto">
            <a:xfrm>
              <a:off x="6123" y="9044"/>
              <a:ext cx="1236" cy="698"/>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b="1" dirty="0">
                  <a:solidFill>
                    <a:srgbClr val="FFFFFF"/>
                  </a:solidFill>
                  <a:latin typeface="Gill Sans MT" pitchFamily="34" charset="0"/>
                </a:rPr>
                <a:t>Cervical</a:t>
              </a:r>
              <a:endParaRPr lang="en-GB" altLang="en-US" sz="2400" dirty="0"/>
            </a:p>
            <a:p>
              <a:pPr algn="ctr"/>
              <a:r>
                <a:rPr lang="en-GB" altLang="en-US" sz="2400" b="1" dirty="0">
                  <a:solidFill>
                    <a:srgbClr val="FFFFFF"/>
                  </a:solidFill>
                  <a:latin typeface="Gill Sans MT" pitchFamily="34" charset="0"/>
                </a:rPr>
                <a:t>ripening</a:t>
              </a:r>
              <a:endParaRPr lang="en-GB" altLang="en-US" sz="2400" dirty="0">
                <a:cs typeface="Arial" charset="0"/>
              </a:endParaRPr>
            </a:p>
          </p:txBody>
        </p:sp>
        <p:sp>
          <p:nvSpPr>
            <p:cNvPr id="29" name="Text Box 4">
              <a:extLst>
                <a:ext uri="{FF2B5EF4-FFF2-40B4-BE49-F238E27FC236}">
                  <a16:creationId xmlns:a16="http://schemas.microsoft.com/office/drawing/2014/main" id="{713117F2-AEA7-4817-8E08-252E4617F153}"/>
                </a:ext>
              </a:extLst>
            </p:cNvPr>
            <p:cNvSpPr txBox="1">
              <a:spLocks noChangeArrowheads="1"/>
            </p:cNvSpPr>
            <p:nvPr/>
          </p:nvSpPr>
          <p:spPr bwMode="auto">
            <a:xfrm>
              <a:off x="27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Detachment</a:t>
              </a:r>
              <a:endParaRPr lang="en-GB" altLang="en-US" sz="2400" dirty="0"/>
            </a:p>
          </p:txBody>
        </p:sp>
        <p:sp>
          <p:nvSpPr>
            <p:cNvPr id="30" name="Text Box 3">
              <a:extLst>
                <a:ext uri="{FF2B5EF4-FFF2-40B4-BE49-F238E27FC236}">
                  <a16:creationId xmlns:a16="http://schemas.microsoft.com/office/drawing/2014/main" id="{E0BAEAA8-D2A0-4853-83E9-5DD21A095770}"/>
                </a:ext>
              </a:extLst>
            </p:cNvPr>
            <p:cNvSpPr txBox="1">
              <a:spLocks noChangeArrowheads="1"/>
            </p:cNvSpPr>
            <p:nvPr/>
          </p:nvSpPr>
          <p:spPr bwMode="auto">
            <a:xfrm>
              <a:off x="52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Expulsion</a:t>
              </a:r>
              <a:endParaRPr lang="en-GB" altLang="en-US" sz="2400" dirty="0"/>
            </a:p>
          </p:txBody>
        </p:sp>
        <p:sp>
          <p:nvSpPr>
            <p:cNvPr id="31" name="Text Box 2">
              <a:extLst>
                <a:ext uri="{FF2B5EF4-FFF2-40B4-BE49-F238E27FC236}">
                  <a16:creationId xmlns:a16="http://schemas.microsoft.com/office/drawing/2014/main" id="{79950C5F-3475-4B9B-AC2B-BFF55913FFE6}"/>
                </a:ext>
              </a:extLst>
            </p:cNvPr>
            <p:cNvSpPr txBox="1">
              <a:spLocks noChangeArrowheads="1"/>
            </p:cNvSpPr>
            <p:nvPr/>
          </p:nvSpPr>
          <p:spPr bwMode="auto">
            <a:xfrm>
              <a:off x="4046" y="12095"/>
              <a:ext cx="190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n-US" sz="2400" dirty="0">
                  <a:solidFill>
                    <a:srgbClr val="003399"/>
                  </a:solidFill>
                  <a:latin typeface="Gill Sans MT" pitchFamily="34" charset="0"/>
                </a:rPr>
                <a:t>Abortion</a:t>
              </a:r>
              <a:endParaRPr lang="en-GB" altLang="en-US" sz="2400" dirty="0"/>
            </a:p>
          </p:txBody>
        </p:sp>
      </p:grpSp>
      <p:sp>
        <p:nvSpPr>
          <p:cNvPr id="32" name="Text Box 3">
            <a:extLst>
              <a:ext uri="{FF2B5EF4-FFF2-40B4-BE49-F238E27FC236}">
                <a16:creationId xmlns:a16="http://schemas.microsoft.com/office/drawing/2014/main" id="{E3A29F0E-FA1E-4E3D-A8BA-DFBB7F68CEF0}"/>
              </a:ext>
            </a:extLst>
          </p:cNvPr>
          <p:cNvSpPr txBox="1">
            <a:spLocks noChangeArrowheads="1"/>
          </p:cNvSpPr>
          <p:nvPr/>
        </p:nvSpPr>
        <p:spPr bwMode="auto">
          <a:xfrm>
            <a:off x="11347450" y="8397875"/>
            <a:ext cx="38038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altLang="en-US" dirty="0">
                <a:solidFill>
                  <a:srgbClr val="000000"/>
                </a:solidFill>
                <a:latin typeface="Calibri" pitchFamily="34" charset="0"/>
              </a:rPr>
              <a:t>© Lisa </a:t>
            </a:r>
            <a:r>
              <a:rPr lang="en-US" altLang="en-US" dirty="0" err="1">
                <a:solidFill>
                  <a:srgbClr val="000000"/>
                </a:solidFill>
                <a:latin typeface="Calibri" pitchFamily="34" charset="0"/>
              </a:rPr>
              <a:t>Peñalver</a:t>
            </a:r>
            <a:r>
              <a:rPr lang="en-US" altLang="en-US" dirty="0">
                <a:solidFill>
                  <a:srgbClr val="000000"/>
                </a:solidFill>
                <a:latin typeface="Calibri" pitchFamily="34" charset="0"/>
              </a:rPr>
              <a:t>,  penart1@alaska.com</a:t>
            </a:r>
          </a:p>
        </p:txBody>
      </p:sp>
      <p:sp>
        <p:nvSpPr>
          <p:cNvPr id="33" name="Text Box 2">
            <a:extLst>
              <a:ext uri="{FF2B5EF4-FFF2-40B4-BE49-F238E27FC236}">
                <a16:creationId xmlns:a16="http://schemas.microsoft.com/office/drawing/2014/main" id="{DC84E09C-0794-4307-BE95-90C99A9C3EB8}"/>
              </a:ext>
            </a:extLst>
          </p:cNvPr>
          <p:cNvSpPr txBox="1">
            <a:spLocks noChangeArrowheads="1"/>
          </p:cNvSpPr>
          <p:nvPr/>
        </p:nvSpPr>
        <p:spPr bwMode="auto">
          <a:xfrm>
            <a:off x="4938862" y="8550275"/>
            <a:ext cx="3665388" cy="4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altLang="en-US" dirty="0">
                <a:solidFill>
                  <a:srgbClr val="000000"/>
                </a:solidFill>
                <a:latin typeface="Calibri" pitchFamily="34" charset="0"/>
              </a:rPr>
              <a:t>National Abortion Federation, 2005</a:t>
            </a:r>
          </a:p>
        </p:txBody>
      </p:sp>
    </p:spTree>
    <p:extLst>
      <p:ext uri="{BB962C8B-B14F-4D97-AF65-F5344CB8AC3E}">
        <p14:creationId xmlns:p14="http://schemas.microsoft.com/office/powerpoint/2010/main" val="58423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E22D8-3130-4A50-8A09-28E25BEFE32B}"/>
              </a:ext>
            </a:extLst>
          </p:cNvPr>
          <p:cNvSpPr>
            <a:spLocks noGrp="1"/>
          </p:cNvSpPr>
          <p:nvPr>
            <p:ph type="ctrTitle"/>
          </p:nvPr>
        </p:nvSpPr>
        <p:spPr>
          <a:xfrm>
            <a:off x="2736850" y="182682"/>
            <a:ext cx="14630400" cy="2215991"/>
          </a:xfrm>
        </p:spPr>
        <p:txBody>
          <a:bodyPr/>
          <a:lstStyle/>
          <a:p>
            <a:r>
              <a:rPr lang="en-US" dirty="0"/>
              <a:t>Medical methods for induced abortion up to 13 weeks</a:t>
            </a:r>
          </a:p>
        </p:txBody>
      </p:sp>
      <p:graphicFrame>
        <p:nvGraphicFramePr>
          <p:cNvPr id="4" name="Content Placeholder 5">
            <a:extLst>
              <a:ext uri="{FF2B5EF4-FFF2-40B4-BE49-F238E27FC236}">
                <a16:creationId xmlns:a16="http://schemas.microsoft.com/office/drawing/2014/main" id="{E770FE8C-C4BC-4ABE-A156-E45951849376}"/>
              </a:ext>
            </a:extLst>
          </p:cNvPr>
          <p:cNvGraphicFramePr>
            <a:graphicFrameLocks/>
          </p:cNvGraphicFramePr>
          <p:nvPr>
            <p:extLst>
              <p:ext uri="{D42A27DB-BD31-4B8C-83A1-F6EECF244321}">
                <p14:modId xmlns:p14="http://schemas.microsoft.com/office/powerpoint/2010/main" val="3359778453"/>
              </p:ext>
            </p:extLst>
          </p:nvPr>
        </p:nvGraphicFramePr>
        <p:xfrm>
          <a:off x="2152512" y="3521075"/>
          <a:ext cx="15799076" cy="6096001"/>
        </p:xfrm>
        <a:graphic>
          <a:graphicData uri="http://schemas.openxmlformats.org/drawingml/2006/table">
            <a:tbl>
              <a:tblPr firstRow="1" bandRow="1">
                <a:tableStyleId>{5C22544A-7EE6-4342-B048-85BDC9FD1C3A}</a:tableStyleId>
              </a:tblPr>
              <a:tblGrid>
                <a:gridCol w="7476820">
                  <a:extLst>
                    <a:ext uri="{9D8B030D-6E8A-4147-A177-3AD203B41FA5}">
                      <a16:colId xmlns:a16="http://schemas.microsoft.com/office/drawing/2014/main" val="3253642079"/>
                    </a:ext>
                  </a:extLst>
                </a:gridCol>
                <a:gridCol w="4332857">
                  <a:extLst>
                    <a:ext uri="{9D8B030D-6E8A-4147-A177-3AD203B41FA5}">
                      <a16:colId xmlns:a16="http://schemas.microsoft.com/office/drawing/2014/main" val="1836005653"/>
                    </a:ext>
                  </a:extLst>
                </a:gridCol>
                <a:gridCol w="3989399">
                  <a:extLst>
                    <a:ext uri="{9D8B030D-6E8A-4147-A177-3AD203B41FA5}">
                      <a16:colId xmlns:a16="http://schemas.microsoft.com/office/drawing/2014/main" val="761669365"/>
                    </a:ext>
                  </a:extLst>
                </a:gridCol>
              </a:tblGrid>
              <a:tr h="1785982">
                <a:tc>
                  <a:txBody>
                    <a:bodyPr/>
                    <a:lstStyle/>
                    <a:p>
                      <a:endParaRPr lang="en-US" sz="5400" dirty="0"/>
                    </a:p>
                  </a:txBody>
                  <a:tcPr marL="137383" marR="137383" marT="68692" marB="68692"/>
                </a:tc>
                <a:tc>
                  <a:txBody>
                    <a:bodyPr/>
                    <a:lstStyle/>
                    <a:p>
                      <a:pPr algn="ctr"/>
                      <a:r>
                        <a:rPr lang="en-US" sz="5400" dirty="0"/>
                        <a:t>Mifepristone + Misoprostol</a:t>
                      </a:r>
                    </a:p>
                  </a:txBody>
                  <a:tcPr marL="137383" marR="137383" marT="68692" marB="68692"/>
                </a:tc>
                <a:tc>
                  <a:txBody>
                    <a:bodyPr/>
                    <a:lstStyle/>
                    <a:p>
                      <a:pPr algn="ctr"/>
                      <a:r>
                        <a:rPr lang="en-US" sz="5400" dirty="0"/>
                        <a:t>Misoprostol Only</a:t>
                      </a:r>
                    </a:p>
                  </a:txBody>
                  <a:tcPr marL="137383" marR="137383" marT="68692" marB="68692"/>
                </a:tc>
                <a:extLst>
                  <a:ext uri="{0D108BD9-81ED-4DB2-BD59-A6C34878D82A}">
                    <a16:rowId xmlns:a16="http://schemas.microsoft.com/office/drawing/2014/main" val="1831087284"/>
                  </a:ext>
                </a:extLst>
              </a:tr>
              <a:tr h="1436673">
                <a:tc>
                  <a:txBody>
                    <a:bodyPr/>
                    <a:lstStyle/>
                    <a:p>
                      <a:r>
                        <a:rPr lang="en-US" sz="5400" dirty="0"/>
                        <a:t>Effectiveness Rate</a:t>
                      </a:r>
                    </a:p>
                  </a:txBody>
                  <a:tcPr marL="137383" marR="137383" marT="68692" marB="68692" anchor="ctr"/>
                </a:tc>
                <a:tc>
                  <a:txBody>
                    <a:bodyPr/>
                    <a:lstStyle/>
                    <a:p>
                      <a:pPr algn="ctr"/>
                      <a:r>
                        <a:rPr lang="en-US" sz="5400" dirty="0"/>
                        <a:t>&gt;95%</a:t>
                      </a:r>
                    </a:p>
                  </a:txBody>
                  <a:tcPr marL="137383" marR="137383" marT="68692" marB="68692" anchor="ctr"/>
                </a:tc>
                <a:tc>
                  <a:txBody>
                    <a:bodyPr/>
                    <a:lstStyle/>
                    <a:p>
                      <a:pPr algn="ctr"/>
                      <a:r>
                        <a:rPr lang="en-US" sz="5400" dirty="0"/>
                        <a:t>85%</a:t>
                      </a:r>
                    </a:p>
                  </a:txBody>
                  <a:tcPr marL="137383" marR="137383" marT="68692" marB="68692" anchor="ctr"/>
                </a:tc>
                <a:extLst>
                  <a:ext uri="{0D108BD9-81ED-4DB2-BD59-A6C34878D82A}">
                    <a16:rowId xmlns:a16="http://schemas.microsoft.com/office/drawing/2014/main" val="1695270141"/>
                  </a:ext>
                </a:extLst>
              </a:tr>
              <a:tr h="1436673">
                <a:tc>
                  <a:txBody>
                    <a:bodyPr/>
                    <a:lstStyle/>
                    <a:p>
                      <a:r>
                        <a:rPr lang="en-US" sz="5400" dirty="0"/>
                        <a:t>Ongoing Pregnancy Rate</a:t>
                      </a:r>
                    </a:p>
                  </a:txBody>
                  <a:tcPr marL="137383" marR="137383" marT="68692" marB="68692" anchor="ctr"/>
                </a:tc>
                <a:tc>
                  <a:txBody>
                    <a:bodyPr/>
                    <a:lstStyle/>
                    <a:p>
                      <a:pPr algn="ctr"/>
                      <a:r>
                        <a:rPr lang="en-US" sz="5400" dirty="0"/>
                        <a:t>&lt;2%</a:t>
                      </a:r>
                    </a:p>
                  </a:txBody>
                  <a:tcPr marL="137383" marR="137383" marT="68692" marB="68692" anchor="ctr"/>
                </a:tc>
                <a:tc>
                  <a:txBody>
                    <a:bodyPr/>
                    <a:lstStyle/>
                    <a:p>
                      <a:pPr algn="ctr"/>
                      <a:r>
                        <a:rPr lang="en-US" sz="5400" dirty="0"/>
                        <a:t>3-10%</a:t>
                      </a:r>
                    </a:p>
                  </a:txBody>
                  <a:tcPr marL="137383" marR="137383" marT="68692" marB="68692" anchor="ctr"/>
                </a:tc>
                <a:extLst>
                  <a:ext uri="{0D108BD9-81ED-4DB2-BD59-A6C34878D82A}">
                    <a16:rowId xmlns:a16="http://schemas.microsoft.com/office/drawing/2014/main" val="2901362199"/>
                  </a:ext>
                </a:extLst>
              </a:tr>
              <a:tr h="1436673">
                <a:tc>
                  <a:txBody>
                    <a:bodyPr/>
                    <a:lstStyle/>
                    <a:p>
                      <a:r>
                        <a:rPr lang="en-US" sz="5400" dirty="0"/>
                        <a:t>Complication Rate</a:t>
                      </a:r>
                    </a:p>
                  </a:txBody>
                  <a:tcPr marL="137383" marR="137383" marT="68692" marB="68692" anchor="ctr"/>
                </a:tc>
                <a:tc>
                  <a:txBody>
                    <a:bodyPr/>
                    <a:lstStyle/>
                    <a:p>
                      <a:pPr algn="ctr"/>
                      <a:r>
                        <a:rPr lang="en-US" sz="5400" dirty="0"/>
                        <a:t>&lt;1-3%</a:t>
                      </a:r>
                    </a:p>
                  </a:txBody>
                  <a:tcPr marL="137383" marR="137383" marT="68692" marB="68692" anchor="ctr"/>
                </a:tc>
                <a:tc>
                  <a:txBody>
                    <a:bodyPr/>
                    <a:lstStyle/>
                    <a:p>
                      <a:pPr algn="ctr"/>
                      <a:r>
                        <a:rPr lang="en-US" sz="5400" dirty="0"/>
                        <a:t>1-4%</a:t>
                      </a:r>
                    </a:p>
                  </a:txBody>
                  <a:tcPr marL="137383" marR="137383" marT="68692" marB="68692" anchor="ctr"/>
                </a:tc>
                <a:extLst>
                  <a:ext uri="{0D108BD9-81ED-4DB2-BD59-A6C34878D82A}">
                    <a16:rowId xmlns:a16="http://schemas.microsoft.com/office/drawing/2014/main" val="1207662339"/>
                  </a:ext>
                </a:extLst>
              </a:tr>
            </a:tbl>
          </a:graphicData>
        </a:graphic>
      </p:graphicFrame>
    </p:spTree>
    <p:extLst>
      <p:ext uri="{BB962C8B-B14F-4D97-AF65-F5344CB8AC3E}">
        <p14:creationId xmlns:p14="http://schemas.microsoft.com/office/powerpoint/2010/main" val="48672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DD161-9860-4E13-8FD7-3EF887674BD5}"/>
              </a:ext>
            </a:extLst>
          </p:cNvPr>
          <p:cNvSpPr>
            <a:spLocks noGrp="1"/>
          </p:cNvSpPr>
          <p:nvPr>
            <p:ph sz="quarter" idx="10"/>
          </p:nvPr>
        </p:nvSpPr>
        <p:spPr>
          <a:xfrm>
            <a:off x="2736850" y="3700562"/>
            <a:ext cx="14630400" cy="5078313"/>
          </a:xfrm>
        </p:spPr>
        <p:txBody>
          <a:bodyPr/>
          <a:lstStyle/>
          <a:p>
            <a:pPr marL="685800" indent="-685800">
              <a:buFont typeface="Courier New" panose="02070309020205020404" pitchFamily="49" charset="0"/>
              <a:buChar char="o"/>
            </a:pPr>
            <a:r>
              <a:rPr lang="en-US" dirty="0"/>
              <a:t>Misoprostol can be used to treat incomplete and missed abortion</a:t>
            </a:r>
          </a:p>
          <a:p>
            <a:pPr marL="685800" indent="-685800">
              <a:buFont typeface="Courier New" panose="02070309020205020404" pitchFamily="49" charset="0"/>
              <a:buChar char="o"/>
            </a:pPr>
            <a:r>
              <a:rPr lang="en-US" dirty="0"/>
              <a:t>Effectiveness:</a:t>
            </a:r>
          </a:p>
          <a:p>
            <a:pPr marL="1371600" lvl="1">
              <a:buFont typeface="Courier New" panose="02070309020205020404" pitchFamily="49" charset="0"/>
              <a:buChar char="o"/>
            </a:pPr>
            <a:r>
              <a:rPr lang="en-US" dirty="0">
                <a:solidFill>
                  <a:schemeClr val="tx1"/>
                </a:solidFill>
              </a:rPr>
              <a:t>Incomplete abortion: 91-99%</a:t>
            </a:r>
          </a:p>
          <a:p>
            <a:pPr marL="1371600" lvl="1">
              <a:buFont typeface="Courier New" panose="02070309020205020404" pitchFamily="49" charset="0"/>
              <a:buChar char="o"/>
            </a:pPr>
            <a:r>
              <a:rPr lang="en-US" dirty="0">
                <a:solidFill>
                  <a:schemeClr val="tx1"/>
                </a:solidFill>
              </a:rPr>
              <a:t>Missed abortion: 76-93%</a:t>
            </a:r>
          </a:p>
        </p:txBody>
      </p:sp>
      <p:sp>
        <p:nvSpPr>
          <p:cNvPr id="3" name="Title 2">
            <a:extLst>
              <a:ext uri="{FF2B5EF4-FFF2-40B4-BE49-F238E27FC236}">
                <a16:creationId xmlns:a16="http://schemas.microsoft.com/office/drawing/2014/main" id="{934B00F6-BEE9-4D6D-AC1D-78C23E647D71}"/>
              </a:ext>
            </a:extLst>
          </p:cNvPr>
          <p:cNvSpPr>
            <a:spLocks noGrp="1"/>
          </p:cNvSpPr>
          <p:nvPr>
            <p:ph type="ctrTitle"/>
          </p:nvPr>
        </p:nvSpPr>
        <p:spPr/>
        <p:txBody>
          <a:bodyPr/>
          <a:lstStyle/>
          <a:p>
            <a:r>
              <a:rPr lang="en-US" dirty="0"/>
              <a:t>Misoprostol for postabortion care</a:t>
            </a:r>
          </a:p>
        </p:txBody>
      </p:sp>
    </p:spTree>
    <p:extLst>
      <p:ext uri="{BB962C8B-B14F-4D97-AF65-F5344CB8AC3E}">
        <p14:creationId xmlns:p14="http://schemas.microsoft.com/office/powerpoint/2010/main" val="14250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7D17F-A261-4EA8-939E-3EBEFFD00A4C}"/>
              </a:ext>
            </a:extLst>
          </p:cNvPr>
          <p:cNvSpPr>
            <a:spLocks noGrp="1"/>
          </p:cNvSpPr>
          <p:nvPr>
            <p:ph sz="quarter" idx="10"/>
          </p:nvPr>
        </p:nvSpPr>
        <p:spPr>
          <a:xfrm>
            <a:off x="3041650" y="3523099"/>
            <a:ext cx="14173200" cy="6093976"/>
          </a:xfrm>
        </p:spPr>
        <p:txBody>
          <a:bodyPr/>
          <a:lstStyle/>
          <a:p>
            <a:pPr marL="685800" indent="-685800">
              <a:buFont typeface="Courier New" panose="02070309020205020404" pitchFamily="49" charset="0"/>
              <a:buChar char="o"/>
            </a:pPr>
            <a:r>
              <a:rPr lang="en-US" sz="5600" dirty="0"/>
              <a:t>Costs depend on the regimen used and re-evacuation, if needed</a:t>
            </a:r>
          </a:p>
          <a:p>
            <a:pPr marL="685800" indent="-685800">
              <a:buFont typeface="Courier New" panose="02070309020205020404" pitchFamily="49" charset="0"/>
              <a:buChar char="o"/>
            </a:pPr>
            <a:r>
              <a:rPr lang="en-US" sz="5600" dirty="0"/>
              <a:t>Misoprostol by itself is generally inexpensive</a:t>
            </a:r>
          </a:p>
          <a:p>
            <a:pPr marL="685800" indent="-685800">
              <a:buFont typeface="Courier New" panose="02070309020205020404" pitchFamily="49" charset="0"/>
              <a:buChar char="o"/>
            </a:pPr>
            <a:r>
              <a:rPr lang="en-US" sz="5600" dirty="0"/>
              <a:t>Mifepristone is not available in all settings and may be costly</a:t>
            </a:r>
          </a:p>
        </p:txBody>
      </p:sp>
      <p:sp>
        <p:nvSpPr>
          <p:cNvPr id="3" name="Title 2">
            <a:extLst>
              <a:ext uri="{FF2B5EF4-FFF2-40B4-BE49-F238E27FC236}">
                <a16:creationId xmlns:a16="http://schemas.microsoft.com/office/drawing/2014/main" id="{368D0728-3557-4E09-9E62-77E9C4908016}"/>
              </a:ext>
            </a:extLst>
          </p:cNvPr>
          <p:cNvSpPr>
            <a:spLocks noGrp="1"/>
          </p:cNvSpPr>
          <p:nvPr>
            <p:ph type="ctrTitle"/>
          </p:nvPr>
        </p:nvSpPr>
        <p:spPr>
          <a:xfrm>
            <a:off x="1060450" y="182682"/>
            <a:ext cx="17983200" cy="2215991"/>
          </a:xfrm>
        </p:spPr>
        <p:txBody>
          <a:bodyPr/>
          <a:lstStyle/>
          <a:p>
            <a:r>
              <a:rPr lang="en-US" dirty="0"/>
              <a:t>Cost considerations of medical methods</a:t>
            </a:r>
          </a:p>
        </p:txBody>
      </p:sp>
    </p:spTree>
    <p:extLst>
      <p:ext uri="{BB962C8B-B14F-4D97-AF65-F5344CB8AC3E}">
        <p14:creationId xmlns:p14="http://schemas.microsoft.com/office/powerpoint/2010/main" val="119579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54797-5984-4FE5-8F5A-8689976D3630}"/>
              </a:ext>
            </a:extLst>
          </p:cNvPr>
          <p:cNvSpPr>
            <a:spLocks noGrp="1"/>
          </p:cNvSpPr>
          <p:nvPr>
            <p:ph sz="quarter" idx="10"/>
          </p:nvPr>
        </p:nvSpPr>
        <p:spPr>
          <a:xfrm>
            <a:off x="2736850" y="3140075"/>
            <a:ext cx="14630400" cy="7848600"/>
          </a:xfrm>
        </p:spPr>
        <p:txBody>
          <a:bodyPr/>
          <a:lstStyle/>
          <a:p>
            <a:r>
              <a:rPr lang="en-US" dirty="0"/>
              <a:t>Women find medical abortion acceptable because:</a:t>
            </a:r>
          </a:p>
          <a:p>
            <a:pPr marL="685800" indent="-685800">
              <a:buFont typeface="Courier New" panose="02070309020205020404" pitchFamily="49" charset="0"/>
              <a:buChar char="o"/>
            </a:pPr>
            <a:r>
              <a:rPr lang="en-US" sz="4000" dirty="0"/>
              <a:t>The medications can often be taken at home or another preferred location, and the abortion process completed there</a:t>
            </a:r>
          </a:p>
          <a:p>
            <a:pPr marL="685800" indent="-685800">
              <a:buFont typeface="Courier New" panose="02070309020205020404" pitchFamily="49" charset="0"/>
              <a:buChar char="o"/>
            </a:pPr>
            <a:r>
              <a:rPr lang="en-US" sz="4000" dirty="0"/>
              <a:t>Some women perceive it as more private and natural than other methods</a:t>
            </a:r>
          </a:p>
          <a:p>
            <a:pPr marL="685800" indent="-685800">
              <a:buFont typeface="Courier New" panose="02070309020205020404" pitchFamily="49" charset="0"/>
              <a:buChar char="o"/>
            </a:pPr>
            <a:r>
              <a:rPr lang="en-US" sz="4000" dirty="0"/>
              <a:t>Some women prefer a non-surgical option</a:t>
            </a:r>
          </a:p>
          <a:p>
            <a:pPr marL="685800" indent="-685800">
              <a:buFont typeface="Courier New" panose="02070309020205020404" pitchFamily="49" charset="0"/>
              <a:buChar char="o"/>
            </a:pPr>
            <a:r>
              <a:rPr lang="en-US" sz="4000" dirty="0"/>
              <a:t>Studies indicate women’s and providers’ high satisfaction with medical methods in a variety of settings, including where resources are limited</a:t>
            </a:r>
          </a:p>
          <a:p>
            <a:endParaRPr lang="en-US" dirty="0"/>
          </a:p>
        </p:txBody>
      </p:sp>
      <p:sp>
        <p:nvSpPr>
          <p:cNvPr id="3" name="Title 2">
            <a:extLst>
              <a:ext uri="{FF2B5EF4-FFF2-40B4-BE49-F238E27FC236}">
                <a16:creationId xmlns:a16="http://schemas.microsoft.com/office/drawing/2014/main" id="{9993A7D0-13D3-40FA-818B-08D2F73376B9}"/>
              </a:ext>
            </a:extLst>
          </p:cNvPr>
          <p:cNvSpPr>
            <a:spLocks noGrp="1"/>
          </p:cNvSpPr>
          <p:nvPr>
            <p:ph type="ctrTitle"/>
          </p:nvPr>
        </p:nvSpPr>
        <p:spPr>
          <a:xfrm>
            <a:off x="2736850" y="736679"/>
            <a:ext cx="14630400" cy="1107996"/>
          </a:xfrm>
        </p:spPr>
        <p:txBody>
          <a:bodyPr/>
          <a:lstStyle/>
          <a:p>
            <a:r>
              <a:rPr lang="en-US" dirty="0"/>
              <a:t>Acceptability of medical methods</a:t>
            </a:r>
          </a:p>
        </p:txBody>
      </p:sp>
    </p:spTree>
    <p:extLst>
      <p:ext uri="{BB962C8B-B14F-4D97-AF65-F5344CB8AC3E}">
        <p14:creationId xmlns:p14="http://schemas.microsoft.com/office/powerpoint/2010/main" val="99789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2428-B602-4705-9AFF-7A288E7AF752}"/>
              </a:ext>
            </a:extLst>
          </p:cNvPr>
          <p:cNvSpPr>
            <a:spLocks noGrp="1"/>
          </p:cNvSpPr>
          <p:nvPr>
            <p:ph sz="quarter" idx="10"/>
          </p:nvPr>
        </p:nvSpPr>
        <p:spPr>
          <a:xfrm>
            <a:off x="1822450" y="3222526"/>
            <a:ext cx="16611600" cy="7232749"/>
          </a:xfrm>
        </p:spPr>
        <p:txBody>
          <a:bodyPr/>
          <a:lstStyle/>
          <a:p>
            <a:pPr marL="685800" indent="-685800">
              <a:buFont typeface="Courier New" panose="02070309020205020404" pitchFamily="49" charset="0"/>
              <a:buChar char="o"/>
            </a:pPr>
            <a:r>
              <a:rPr lang="en-US" sz="4000" dirty="0"/>
              <a:t>Can be provided on an outpatient basis and at the community level</a:t>
            </a:r>
          </a:p>
          <a:p>
            <a:pPr marL="685800" indent="-685800">
              <a:buFont typeface="Courier New" panose="02070309020205020404" pitchFamily="49" charset="0"/>
              <a:buChar char="o"/>
            </a:pPr>
            <a:r>
              <a:rPr lang="en-US" sz="4000" dirty="0"/>
              <a:t>Can be used by midlevel providers as safely and effectively as doctors</a:t>
            </a:r>
          </a:p>
          <a:p>
            <a:pPr marL="685800" indent="-685800">
              <a:buFont typeface="Courier New" panose="02070309020205020404" pitchFamily="49" charset="0"/>
              <a:buChar char="o"/>
            </a:pPr>
            <a:r>
              <a:rPr lang="en-US" sz="4000" dirty="0"/>
              <a:t>Expands access to uterine evacuation where there are no providers trained in vacuum aspiration</a:t>
            </a:r>
          </a:p>
          <a:p>
            <a:pPr marL="685800" indent="-685800">
              <a:buFont typeface="Courier New" panose="02070309020205020404" pitchFamily="49" charset="0"/>
              <a:buChar char="o"/>
            </a:pPr>
            <a:r>
              <a:rPr lang="en-US" sz="4000" dirty="0"/>
              <a:t>Simple to administer; does not require specialized equipment, facilities or staffing</a:t>
            </a:r>
          </a:p>
          <a:p>
            <a:pPr marL="685800" indent="-685800">
              <a:buFont typeface="Courier New" panose="02070309020205020404" pitchFamily="49" charset="0"/>
              <a:buChar char="o"/>
            </a:pPr>
            <a:r>
              <a:rPr lang="en-US" sz="4000" dirty="0"/>
              <a:t>Inexpensive and widely available</a:t>
            </a:r>
          </a:p>
          <a:p>
            <a:pPr marL="685800" indent="-685800">
              <a:buFont typeface="Courier New" panose="02070309020205020404" pitchFamily="49" charset="0"/>
              <a:buChar char="o"/>
            </a:pPr>
            <a:r>
              <a:rPr lang="en-US" sz="4000" dirty="0"/>
              <a:t>Stable at room temperature</a:t>
            </a:r>
          </a:p>
        </p:txBody>
      </p:sp>
      <p:sp>
        <p:nvSpPr>
          <p:cNvPr id="3" name="Title 2">
            <a:extLst>
              <a:ext uri="{FF2B5EF4-FFF2-40B4-BE49-F238E27FC236}">
                <a16:creationId xmlns:a16="http://schemas.microsoft.com/office/drawing/2014/main" id="{F8455B5F-B475-497F-8D15-27DB06166312}"/>
              </a:ext>
            </a:extLst>
          </p:cNvPr>
          <p:cNvSpPr>
            <a:spLocks noGrp="1"/>
          </p:cNvSpPr>
          <p:nvPr>
            <p:ph type="ctrTitle"/>
          </p:nvPr>
        </p:nvSpPr>
        <p:spPr>
          <a:xfrm>
            <a:off x="1593850" y="182682"/>
            <a:ext cx="16840200" cy="2215991"/>
          </a:xfrm>
        </p:spPr>
        <p:txBody>
          <a:bodyPr/>
          <a:lstStyle/>
          <a:p>
            <a:r>
              <a:rPr lang="en-US" dirty="0"/>
              <a:t>Value of misoprostol in crisis settings</a:t>
            </a:r>
          </a:p>
        </p:txBody>
      </p:sp>
    </p:spTree>
    <p:extLst>
      <p:ext uri="{BB962C8B-B14F-4D97-AF65-F5344CB8AC3E}">
        <p14:creationId xmlns:p14="http://schemas.microsoft.com/office/powerpoint/2010/main" val="147134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AA721-5230-4E57-B673-D065E6AF8DA0}"/>
              </a:ext>
            </a:extLst>
          </p:cNvPr>
          <p:cNvSpPr>
            <a:spLocks noGrp="1"/>
          </p:cNvSpPr>
          <p:nvPr>
            <p:ph type="ctrTitle"/>
          </p:nvPr>
        </p:nvSpPr>
        <p:spPr/>
        <p:txBody>
          <a:bodyPr/>
          <a:lstStyle/>
          <a:p>
            <a:r>
              <a:rPr lang="en-US" dirty="0"/>
              <a:t>What about women’s role?</a:t>
            </a:r>
          </a:p>
        </p:txBody>
      </p:sp>
      <p:pic>
        <p:nvPicPr>
          <p:cNvPr id="5" name="Picture 4">
            <a:extLst>
              <a:ext uri="{FF2B5EF4-FFF2-40B4-BE49-F238E27FC236}">
                <a16:creationId xmlns:a16="http://schemas.microsoft.com/office/drawing/2014/main" id="{E860E329-8240-4EFF-8E64-B58E372E3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650" y="2583702"/>
            <a:ext cx="17824450" cy="8709773"/>
          </a:xfrm>
          <a:prstGeom prst="rect">
            <a:avLst/>
          </a:prstGeom>
        </p:spPr>
      </p:pic>
    </p:spTree>
    <p:extLst>
      <p:ext uri="{BB962C8B-B14F-4D97-AF65-F5344CB8AC3E}">
        <p14:creationId xmlns:p14="http://schemas.microsoft.com/office/powerpoint/2010/main" val="197563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ctrTitle"/>
          </p:nvPr>
        </p:nvSpPr>
        <p:spPr>
          <a:xfrm>
            <a:off x="2736850" y="182682"/>
            <a:ext cx="14630400" cy="2215991"/>
          </a:xfrm>
        </p:spPr>
        <p:txBody>
          <a:bodyPr/>
          <a:lstStyle/>
          <a:p>
            <a:r>
              <a:rPr lang="en-US" dirty="0"/>
              <a:t>Frequency of adverse events of uterine evacuation methods</a:t>
            </a:r>
          </a:p>
        </p:txBody>
      </p:sp>
      <p:graphicFrame>
        <p:nvGraphicFramePr>
          <p:cNvPr id="4" name="Content Placeholder 3">
            <a:extLst>
              <a:ext uri="{FF2B5EF4-FFF2-40B4-BE49-F238E27FC236}">
                <a16:creationId xmlns:a16="http://schemas.microsoft.com/office/drawing/2014/main" id="{024BF0E5-7AAD-4409-9249-DA1620F90656}"/>
              </a:ext>
            </a:extLst>
          </p:cNvPr>
          <p:cNvGraphicFramePr>
            <a:graphicFrameLocks/>
          </p:cNvGraphicFramePr>
          <p:nvPr>
            <p:extLst>
              <p:ext uri="{D42A27DB-BD31-4B8C-83A1-F6EECF244321}">
                <p14:modId xmlns:p14="http://schemas.microsoft.com/office/powerpoint/2010/main" val="1253701888"/>
              </p:ext>
            </p:extLst>
          </p:nvPr>
        </p:nvGraphicFramePr>
        <p:xfrm>
          <a:off x="3006289" y="2835275"/>
          <a:ext cx="14513361" cy="8305800"/>
        </p:xfrm>
        <a:graphic>
          <a:graphicData uri="http://schemas.openxmlformats.org/drawingml/2006/table">
            <a:tbl>
              <a:tblPr firstRow="1" bandRow="1">
                <a:tableStyleId>{5C22544A-7EE6-4342-B048-85BDC9FD1C3A}</a:tableStyleId>
              </a:tblPr>
              <a:tblGrid>
                <a:gridCol w="11258473">
                  <a:extLst>
                    <a:ext uri="{9D8B030D-6E8A-4147-A177-3AD203B41FA5}">
                      <a16:colId xmlns:a16="http://schemas.microsoft.com/office/drawing/2014/main" val="20000"/>
                    </a:ext>
                  </a:extLst>
                </a:gridCol>
                <a:gridCol w="3254888">
                  <a:extLst>
                    <a:ext uri="{9D8B030D-6E8A-4147-A177-3AD203B41FA5}">
                      <a16:colId xmlns:a16="http://schemas.microsoft.com/office/drawing/2014/main" val="20001"/>
                    </a:ext>
                  </a:extLst>
                </a:gridCol>
              </a:tblGrid>
              <a:tr h="652288">
                <a:tc>
                  <a:txBody>
                    <a:bodyPr/>
                    <a:lstStyle/>
                    <a:p>
                      <a:pPr marL="0" marR="0">
                        <a:spcBef>
                          <a:spcPts val="0"/>
                        </a:spcBef>
                        <a:spcAft>
                          <a:spcPts val="0"/>
                        </a:spcAft>
                      </a:pPr>
                      <a:r>
                        <a:rPr lang="en-US" sz="3100" b="1" dirty="0">
                          <a:solidFill>
                            <a:schemeClr val="bg1"/>
                          </a:solidFill>
                          <a:latin typeface="+mn-lt"/>
                          <a:ea typeface="Times New Roman"/>
                          <a:cs typeface="GCNCLB+TimesNewRomanPS"/>
                        </a:rPr>
                        <a:t>Adverse events</a:t>
                      </a:r>
                    </a:p>
                  </a:txBody>
                  <a:tcPr marL="117412" marR="117412" marT="0" marB="0">
                    <a:solidFill>
                      <a:schemeClr val="tx2"/>
                    </a:solidFill>
                  </a:tcPr>
                </a:tc>
                <a:tc>
                  <a:txBody>
                    <a:bodyPr/>
                    <a:lstStyle/>
                    <a:p>
                      <a:pPr marL="0" marR="0">
                        <a:spcBef>
                          <a:spcPts val="0"/>
                        </a:spcBef>
                        <a:spcAft>
                          <a:spcPts val="0"/>
                        </a:spcAft>
                      </a:pPr>
                      <a:r>
                        <a:rPr lang="en-US" sz="3100" b="1" dirty="0">
                          <a:solidFill>
                            <a:schemeClr val="bg1"/>
                          </a:solidFill>
                          <a:latin typeface="+mn-lt"/>
                          <a:ea typeface="Times New Roman"/>
                          <a:cs typeface="GCNCLB+TimesNewRomanPS"/>
                        </a:rPr>
                        <a:t>Frequency</a:t>
                      </a:r>
                    </a:p>
                  </a:txBody>
                  <a:tcPr marL="117412" marR="117412" marT="0" marB="0">
                    <a:solidFill>
                      <a:schemeClr val="tx2"/>
                    </a:solidFill>
                  </a:tcPr>
                </a:tc>
                <a:extLst>
                  <a:ext uri="{0D108BD9-81ED-4DB2-BD59-A6C34878D82A}">
                    <a16:rowId xmlns:a16="http://schemas.microsoft.com/office/drawing/2014/main" val="10000"/>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Failed abortion in first trimester with misoprostol only</a:t>
                      </a:r>
                    </a:p>
                    <a:p>
                      <a:pPr marL="0" marR="0">
                        <a:spcBef>
                          <a:spcPts val="0"/>
                        </a:spcBef>
                        <a:spcAft>
                          <a:spcPts val="0"/>
                        </a:spcAft>
                      </a:pPr>
                      <a:r>
                        <a:rPr lang="en-US" sz="2400" i="1" dirty="0">
                          <a:solidFill>
                            <a:srgbClr val="000000"/>
                          </a:solidFill>
                          <a:latin typeface="+mn-lt"/>
                          <a:ea typeface="Times New Roman"/>
                          <a:cs typeface="GCNCLB+TimesNewRomanPS"/>
                        </a:rPr>
                        <a:t>(needing vacuum aspiration for any reason)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15%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1"/>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Failed abortion in first trimester with mifepristone + misoprostol  </a:t>
                      </a:r>
                      <a:r>
                        <a:rPr lang="en-US" sz="2400" i="1" dirty="0">
                          <a:solidFill>
                            <a:srgbClr val="000000"/>
                          </a:solidFill>
                          <a:latin typeface="+mn-lt"/>
                          <a:ea typeface="Times New Roman"/>
                          <a:cs typeface="GCNCLB+TimesNewRomanPS"/>
                        </a:rPr>
                        <a:t>(needing vacuum aspiration for any reason)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2"/>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Infection in first trimester with medical abortion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0.3%</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3"/>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Any adverse event from first-trimester vacuum aspiration abortion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&lt;1%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4"/>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Serious adverse event from first-trimester vacuum aspiration abortion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&lt;0.1%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5"/>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Second-trimester medical abortion needing surgical evacuation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8%</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6"/>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Serious complications from second-trimester medical abortion</a:t>
                      </a:r>
                    </a:p>
                    <a:p>
                      <a:pPr marL="0" marR="0">
                        <a:spcBef>
                          <a:spcPts val="0"/>
                        </a:spcBef>
                        <a:spcAft>
                          <a:spcPts val="0"/>
                        </a:spcAft>
                      </a:pPr>
                      <a:r>
                        <a:rPr lang="en-US" sz="2400" i="1" dirty="0">
                          <a:solidFill>
                            <a:srgbClr val="000000"/>
                          </a:solidFill>
                          <a:latin typeface="+mn-lt"/>
                          <a:ea typeface="Times New Roman"/>
                          <a:cs typeface="GCNCLB+TimesNewRomanPS"/>
                        </a:rPr>
                        <a:t>(transfusion, hemorrhage, laparotomy)</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7"/>
                  </a:ext>
                </a:extLst>
              </a:tr>
              <a:tr h="956689">
                <a:tc>
                  <a:txBody>
                    <a:bodyPr/>
                    <a:lstStyle/>
                    <a:p>
                      <a:pPr marL="0" marR="0">
                        <a:spcBef>
                          <a:spcPts val="0"/>
                        </a:spcBef>
                        <a:spcAft>
                          <a:spcPts val="0"/>
                        </a:spcAft>
                      </a:pPr>
                      <a:r>
                        <a:rPr lang="en-US" sz="3100" dirty="0">
                          <a:solidFill>
                            <a:srgbClr val="000000"/>
                          </a:solidFill>
                          <a:latin typeface="+mn-lt"/>
                          <a:ea typeface="Times New Roman"/>
                          <a:cs typeface="GCNCLB+TimesNewRomanPS"/>
                        </a:rPr>
                        <a:t>Serious complications from second-trimester D&amp;E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en-US" sz="3100" dirty="0">
                          <a:solidFill>
                            <a:srgbClr val="000000"/>
                          </a:solidFill>
                          <a:latin typeface="+mn-lt"/>
                          <a:ea typeface="Times New Roman"/>
                          <a:cs typeface="GCNCLB+TimesNewRomanPS"/>
                        </a:rPr>
                        <a:t>2%</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8547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6BEE-F1F5-47ED-8027-257EABF127B9}"/>
              </a:ext>
            </a:extLst>
          </p:cNvPr>
          <p:cNvSpPr>
            <a:spLocks noGrp="1"/>
          </p:cNvSpPr>
          <p:nvPr>
            <p:ph type="ctrTitle"/>
          </p:nvPr>
        </p:nvSpPr>
        <p:spPr>
          <a:xfrm>
            <a:off x="2736850" y="182682"/>
            <a:ext cx="14630400" cy="2215991"/>
          </a:xfrm>
        </p:spPr>
        <p:txBody>
          <a:bodyPr/>
          <a:lstStyle/>
          <a:p>
            <a:r>
              <a:rPr lang="en-US" dirty="0"/>
              <a:t>Frequency of death related to uterine evacuation methods</a:t>
            </a:r>
          </a:p>
        </p:txBody>
      </p:sp>
      <p:graphicFrame>
        <p:nvGraphicFramePr>
          <p:cNvPr id="4" name="Content Placeholder 3">
            <a:extLst>
              <a:ext uri="{FF2B5EF4-FFF2-40B4-BE49-F238E27FC236}">
                <a16:creationId xmlns:a16="http://schemas.microsoft.com/office/drawing/2014/main" id="{4215018D-D7DF-4488-805F-8D5EDCFC1149}"/>
              </a:ext>
            </a:extLst>
          </p:cNvPr>
          <p:cNvGraphicFramePr>
            <a:graphicFrameLocks/>
          </p:cNvGraphicFramePr>
          <p:nvPr>
            <p:extLst>
              <p:ext uri="{D42A27DB-BD31-4B8C-83A1-F6EECF244321}">
                <p14:modId xmlns:p14="http://schemas.microsoft.com/office/powerpoint/2010/main" val="473139361"/>
              </p:ext>
            </p:extLst>
          </p:nvPr>
        </p:nvGraphicFramePr>
        <p:xfrm>
          <a:off x="1746250" y="3825874"/>
          <a:ext cx="16611606" cy="5943601"/>
        </p:xfrm>
        <a:graphic>
          <a:graphicData uri="http://schemas.openxmlformats.org/drawingml/2006/table">
            <a:tbl>
              <a:tblPr firstRow="1" bandRow="1">
                <a:tableStyleId>{5C22544A-7EE6-4342-B048-85BDC9FD1C3A}</a:tableStyleId>
              </a:tblPr>
              <a:tblGrid>
                <a:gridCol w="11643648">
                  <a:extLst>
                    <a:ext uri="{9D8B030D-6E8A-4147-A177-3AD203B41FA5}">
                      <a16:colId xmlns:a16="http://schemas.microsoft.com/office/drawing/2014/main" val="20000"/>
                    </a:ext>
                  </a:extLst>
                </a:gridCol>
                <a:gridCol w="4967958">
                  <a:extLst>
                    <a:ext uri="{9D8B030D-6E8A-4147-A177-3AD203B41FA5}">
                      <a16:colId xmlns:a16="http://schemas.microsoft.com/office/drawing/2014/main" val="20001"/>
                    </a:ext>
                  </a:extLst>
                </a:gridCol>
              </a:tblGrid>
              <a:tr h="1092904">
                <a:tc>
                  <a:txBody>
                    <a:bodyPr/>
                    <a:lstStyle/>
                    <a:p>
                      <a:pPr marL="0" marR="0">
                        <a:spcBef>
                          <a:spcPts val="0"/>
                        </a:spcBef>
                        <a:spcAft>
                          <a:spcPts val="0"/>
                        </a:spcAft>
                      </a:pPr>
                      <a:r>
                        <a:rPr lang="en-US" sz="3600" dirty="0">
                          <a:solidFill>
                            <a:schemeClr val="bg1"/>
                          </a:solidFill>
                          <a:latin typeface="+mn-lt"/>
                          <a:ea typeface="Times New Roman"/>
                          <a:cs typeface="GCNCLB+TimesNewRomanPS"/>
                        </a:rPr>
                        <a:t>Method</a:t>
                      </a:r>
                    </a:p>
                  </a:txBody>
                  <a:tcPr marL="137160" marR="137160" marT="0" marB="0" anchor="ctr">
                    <a:solidFill>
                      <a:schemeClr val="tx2"/>
                    </a:solidFill>
                  </a:tcPr>
                </a:tc>
                <a:tc>
                  <a:txBody>
                    <a:bodyPr/>
                    <a:lstStyle/>
                    <a:p>
                      <a:pPr marL="0" marR="0">
                        <a:spcBef>
                          <a:spcPts val="0"/>
                        </a:spcBef>
                        <a:spcAft>
                          <a:spcPts val="0"/>
                        </a:spcAft>
                      </a:pPr>
                      <a:r>
                        <a:rPr lang="en-US" sz="3600" dirty="0">
                          <a:solidFill>
                            <a:schemeClr val="bg1"/>
                          </a:solidFill>
                          <a:latin typeface="+mn-lt"/>
                          <a:ea typeface="Times New Roman"/>
                          <a:cs typeface="GCNCLB+TimesNewRomanPS"/>
                        </a:rPr>
                        <a:t>Frequency of death</a:t>
                      </a:r>
                    </a:p>
                  </a:txBody>
                  <a:tcPr marL="137160" marR="137160" marT="0" marB="0" anchor="ctr">
                    <a:solidFill>
                      <a:schemeClr val="tx2"/>
                    </a:solidFill>
                  </a:tcPr>
                </a:tc>
                <a:extLst>
                  <a:ext uri="{0D108BD9-81ED-4DB2-BD59-A6C34878D82A}">
                    <a16:rowId xmlns:a16="http://schemas.microsoft.com/office/drawing/2014/main" val="10000"/>
                  </a:ext>
                </a:extLst>
              </a:tr>
              <a:tr h="1616899">
                <a:tc>
                  <a:txBody>
                    <a:bodyPr/>
                    <a:lstStyle/>
                    <a:p>
                      <a:pPr marL="0" marR="0">
                        <a:spcBef>
                          <a:spcPts val="0"/>
                        </a:spcBef>
                        <a:spcAft>
                          <a:spcPts val="0"/>
                        </a:spcAft>
                      </a:pPr>
                      <a:r>
                        <a:rPr lang="en-US" sz="3600" dirty="0">
                          <a:solidFill>
                            <a:srgbClr val="000000"/>
                          </a:solidFill>
                          <a:latin typeface="+mn-lt"/>
                          <a:ea typeface="Times New Roman"/>
                          <a:cs typeface="GCNCLB+TimesNewRomanPS"/>
                        </a:rPr>
                        <a:t>First-trimester vacuum aspiration abortion</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en-US" sz="3600" dirty="0">
                          <a:solidFill>
                            <a:srgbClr val="000000"/>
                          </a:solidFill>
                          <a:latin typeface="+mn-lt"/>
                          <a:ea typeface="Times New Roman"/>
                          <a:cs typeface="GCNCLB+TimesNewRomanPS"/>
                        </a:rPr>
                        <a:t>1/1,000,000     (0.0001%)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1"/>
                  </a:ext>
                </a:extLst>
              </a:tr>
              <a:tr h="1616899">
                <a:tc>
                  <a:txBody>
                    <a:bodyPr/>
                    <a:lstStyle/>
                    <a:p>
                      <a:pPr marL="0" marR="0">
                        <a:spcBef>
                          <a:spcPts val="0"/>
                        </a:spcBef>
                        <a:spcAft>
                          <a:spcPts val="0"/>
                        </a:spcAft>
                      </a:pPr>
                      <a:r>
                        <a:rPr lang="en-US" sz="3600" dirty="0">
                          <a:solidFill>
                            <a:srgbClr val="000000"/>
                          </a:solidFill>
                          <a:latin typeface="+mn-lt"/>
                          <a:ea typeface="Times New Roman"/>
                          <a:cs typeface="GCNCLB+TimesNewRomanPS"/>
                        </a:rPr>
                        <a:t>First-trimester medical abortion</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en-US" sz="3600" dirty="0">
                          <a:solidFill>
                            <a:srgbClr val="000000"/>
                          </a:solidFill>
                          <a:latin typeface="+mn-lt"/>
                          <a:ea typeface="Times New Roman"/>
                          <a:cs typeface="GCNCLB+TimesNewRomanPS"/>
                        </a:rPr>
                        <a:t>1/100,000        (0.001%)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2"/>
                  </a:ext>
                </a:extLst>
              </a:tr>
              <a:tr h="1616899">
                <a:tc>
                  <a:txBody>
                    <a:bodyPr/>
                    <a:lstStyle/>
                    <a:p>
                      <a:pPr marL="0" marR="0">
                        <a:spcBef>
                          <a:spcPts val="0"/>
                        </a:spcBef>
                        <a:spcAft>
                          <a:spcPts val="0"/>
                        </a:spcAft>
                      </a:pPr>
                      <a:r>
                        <a:rPr lang="en-US" sz="3600" dirty="0">
                          <a:solidFill>
                            <a:srgbClr val="000000"/>
                          </a:solidFill>
                          <a:latin typeface="+mn-lt"/>
                          <a:ea typeface="Times New Roman"/>
                          <a:cs typeface="GCNCLB+TimesNewRomanPS"/>
                        </a:rPr>
                        <a:t>Second-trimester D&amp;E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en-US" sz="3600" dirty="0">
                          <a:solidFill>
                            <a:srgbClr val="000000"/>
                          </a:solidFill>
                          <a:latin typeface="+mn-lt"/>
                          <a:ea typeface="Times New Roman"/>
                          <a:cs typeface="GCNCLB+TimesNewRomanPS"/>
                        </a:rPr>
                        <a:t>3.3/100,000     (0.0033%)</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973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452E5-11A6-41E5-900E-532932333A22}"/>
              </a:ext>
            </a:extLst>
          </p:cNvPr>
          <p:cNvSpPr>
            <a:spLocks noGrp="1"/>
          </p:cNvSpPr>
          <p:nvPr>
            <p:ph sz="quarter" idx="10"/>
          </p:nvPr>
        </p:nvSpPr>
        <p:spPr>
          <a:xfrm>
            <a:off x="4108450" y="3929162"/>
            <a:ext cx="12039600" cy="5078313"/>
          </a:xfrm>
        </p:spPr>
        <p:txBody>
          <a:bodyPr/>
          <a:lstStyle/>
          <a:p>
            <a:pPr marL="914400" indent="-914400">
              <a:buAutoNum type="arabicPeriod"/>
            </a:pPr>
            <a:r>
              <a:rPr lang="en-US" sz="6000" dirty="0"/>
              <a:t>Overview and guiding principles</a:t>
            </a:r>
          </a:p>
          <a:p>
            <a:pPr marL="914400" indent="-914400">
              <a:buAutoNum type="arabicPeriod"/>
            </a:pPr>
            <a:r>
              <a:rPr lang="en-US" sz="6000" dirty="0"/>
              <a:t>Uterine evacuation methods</a:t>
            </a:r>
          </a:p>
          <a:p>
            <a:pPr marL="914400" indent="-914400">
              <a:buAutoNum type="arabicPeriod"/>
            </a:pPr>
            <a:r>
              <a:rPr lang="en-US" sz="6000" dirty="0"/>
              <a:t>Contraceptive services</a:t>
            </a:r>
          </a:p>
          <a:p>
            <a:pPr marL="914400" indent="-914400">
              <a:buAutoNum type="arabicPeriod"/>
            </a:pPr>
            <a:r>
              <a:rPr lang="en-US" sz="6000" dirty="0"/>
              <a:t>Ipas MVA instruments</a:t>
            </a:r>
          </a:p>
        </p:txBody>
      </p:sp>
      <p:sp>
        <p:nvSpPr>
          <p:cNvPr id="3" name="Title 2">
            <a:extLst>
              <a:ext uri="{FF2B5EF4-FFF2-40B4-BE49-F238E27FC236}">
                <a16:creationId xmlns:a16="http://schemas.microsoft.com/office/drawing/2014/main" id="{1DFE13E3-581A-4536-89CC-989C07136C09}"/>
              </a:ext>
            </a:extLst>
          </p:cNvPr>
          <p:cNvSpPr>
            <a:spLocks noGrp="1"/>
          </p:cNvSpPr>
          <p:nvPr>
            <p:ph type="ctrTitle"/>
          </p:nvPr>
        </p:nvSpPr>
        <p:spPr/>
        <p:txBody>
          <a:bodyPr/>
          <a:lstStyle/>
          <a:p>
            <a:r>
              <a:rPr lang="en-US" dirty="0"/>
              <a:t>4 MODULES</a:t>
            </a:r>
          </a:p>
        </p:txBody>
      </p:sp>
    </p:spTree>
    <p:extLst>
      <p:ext uri="{BB962C8B-B14F-4D97-AF65-F5344CB8AC3E}">
        <p14:creationId xmlns:p14="http://schemas.microsoft.com/office/powerpoint/2010/main" val="33685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E7F76-83BF-4F8B-A59E-EAC930997E36}"/>
              </a:ext>
            </a:extLst>
          </p:cNvPr>
          <p:cNvSpPr>
            <a:spLocks noGrp="1"/>
          </p:cNvSpPr>
          <p:nvPr>
            <p:ph sz="quarter" idx="10"/>
          </p:nvPr>
        </p:nvSpPr>
        <p:spPr>
          <a:xfrm>
            <a:off x="3041650" y="3700562"/>
            <a:ext cx="14630400" cy="5078313"/>
          </a:xfrm>
        </p:spPr>
        <p:txBody>
          <a:bodyPr/>
          <a:lstStyle/>
          <a:p>
            <a:r>
              <a:rPr lang="en-US" sz="6000" dirty="0"/>
              <a:t>Safe, induced abortion does NOT cause: </a:t>
            </a:r>
          </a:p>
          <a:p>
            <a:pPr marL="685800" indent="-685800">
              <a:buFont typeface="Courier New" panose="02070309020205020404" pitchFamily="49" charset="0"/>
              <a:buChar char="o"/>
            </a:pPr>
            <a:r>
              <a:rPr lang="en-US" sz="6000" dirty="0"/>
              <a:t>future infertility</a:t>
            </a:r>
          </a:p>
          <a:p>
            <a:pPr marL="685800" indent="-685800">
              <a:buFont typeface="Courier New" panose="02070309020205020404" pitchFamily="49" charset="0"/>
              <a:buChar char="o"/>
            </a:pPr>
            <a:r>
              <a:rPr lang="en-US" sz="6000" dirty="0"/>
              <a:t>breast cancer</a:t>
            </a:r>
          </a:p>
          <a:p>
            <a:pPr marL="685800" indent="-685800">
              <a:buFont typeface="Courier New" panose="02070309020205020404" pitchFamily="49" charset="0"/>
              <a:buChar char="o"/>
            </a:pPr>
            <a:r>
              <a:rPr lang="en-US" sz="6000" dirty="0"/>
              <a:t>severe psychological reactions</a:t>
            </a:r>
          </a:p>
        </p:txBody>
      </p:sp>
      <p:sp>
        <p:nvSpPr>
          <p:cNvPr id="3" name="Title 2">
            <a:extLst>
              <a:ext uri="{FF2B5EF4-FFF2-40B4-BE49-F238E27FC236}">
                <a16:creationId xmlns:a16="http://schemas.microsoft.com/office/drawing/2014/main" id="{A18E1FEB-24B8-4623-9498-DBD6A397180A}"/>
              </a:ext>
            </a:extLst>
          </p:cNvPr>
          <p:cNvSpPr>
            <a:spLocks noGrp="1"/>
          </p:cNvSpPr>
          <p:nvPr>
            <p:ph type="ctrTitle"/>
          </p:nvPr>
        </p:nvSpPr>
        <p:spPr/>
        <p:txBody>
          <a:bodyPr/>
          <a:lstStyle/>
          <a:p>
            <a:r>
              <a:rPr lang="en-US" dirty="0"/>
              <a:t>Long-term safety</a:t>
            </a:r>
          </a:p>
        </p:txBody>
      </p:sp>
    </p:spTree>
    <p:extLst>
      <p:ext uri="{BB962C8B-B14F-4D97-AF65-F5344CB8AC3E}">
        <p14:creationId xmlns:p14="http://schemas.microsoft.com/office/powerpoint/2010/main" val="699051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43A0F-1555-4AD7-86A4-170D045E000B}"/>
              </a:ext>
            </a:extLst>
          </p:cNvPr>
          <p:cNvSpPr>
            <a:spLocks noGrp="1"/>
          </p:cNvSpPr>
          <p:nvPr>
            <p:ph sz="quarter" idx="10"/>
          </p:nvPr>
        </p:nvSpPr>
        <p:spPr>
          <a:xfrm>
            <a:off x="1822450" y="3547179"/>
            <a:ext cx="16459200" cy="6755696"/>
          </a:xfrm>
        </p:spPr>
        <p:txBody>
          <a:bodyPr/>
          <a:lstStyle/>
          <a:p>
            <a:pPr>
              <a:spcAft>
                <a:spcPts val="1800"/>
              </a:spcAft>
            </a:pPr>
            <a:r>
              <a:rPr lang="en-US" sz="4400" dirty="0"/>
              <a:t>Following uncomplicated abortion with MVA or mifepristone + misoprostol, there is no need for a follow-up visit. But, women should be given:</a:t>
            </a:r>
          </a:p>
          <a:p>
            <a:pPr marL="685800" indent="-685800">
              <a:spcAft>
                <a:spcPts val="600"/>
              </a:spcAft>
              <a:buFont typeface="Courier New" panose="02070309020205020404" pitchFamily="49" charset="0"/>
              <a:buChar char="o"/>
            </a:pPr>
            <a:r>
              <a:rPr lang="en-US" sz="4000" dirty="0"/>
              <a:t>Adequate information on complications and care after their abortion</a:t>
            </a:r>
          </a:p>
          <a:p>
            <a:pPr marL="685800" indent="-685800">
              <a:spcAft>
                <a:spcPts val="600"/>
              </a:spcAft>
              <a:buFont typeface="Courier New" panose="02070309020205020404" pitchFamily="49" charset="0"/>
              <a:buChar char="o"/>
            </a:pPr>
            <a:r>
              <a:rPr lang="en-US" sz="4000" dirty="0"/>
              <a:t>Contraceptive information and a method, if desired</a:t>
            </a:r>
          </a:p>
          <a:p>
            <a:pPr marL="685800" indent="-685800">
              <a:buFont typeface="Courier New" panose="02070309020205020404" pitchFamily="49" charset="0"/>
              <a:buChar char="o"/>
            </a:pPr>
            <a:r>
              <a:rPr lang="en-US" sz="4000" dirty="0"/>
              <a:t>The option of a follow-up visit, if needed or wanted</a:t>
            </a:r>
          </a:p>
          <a:p>
            <a:br>
              <a:rPr lang="en-US" sz="4400" dirty="0"/>
            </a:br>
            <a:r>
              <a:rPr lang="en-US" sz="4400" dirty="0"/>
              <a:t>Follow-up is still recommended after misoprostol-only abortion due to its lower efficacy.</a:t>
            </a:r>
          </a:p>
        </p:txBody>
      </p:sp>
      <p:sp>
        <p:nvSpPr>
          <p:cNvPr id="3" name="Title 2">
            <a:extLst>
              <a:ext uri="{FF2B5EF4-FFF2-40B4-BE49-F238E27FC236}">
                <a16:creationId xmlns:a16="http://schemas.microsoft.com/office/drawing/2014/main" id="{4506D976-CDD5-4479-9DB4-66BD05F05107}"/>
              </a:ext>
            </a:extLst>
          </p:cNvPr>
          <p:cNvSpPr>
            <a:spLocks noGrp="1"/>
          </p:cNvSpPr>
          <p:nvPr>
            <p:ph type="ctrTitle"/>
          </p:nvPr>
        </p:nvSpPr>
        <p:spPr/>
        <p:txBody>
          <a:bodyPr/>
          <a:lstStyle/>
          <a:p>
            <a:r>
              <a:rPr lang="en-US" dirty="0"/>
              <a:t>Care after abortion</a:t>
            </a:r>
          </a:p>
        </p:txBody>
      </p:sp>
    </p:spTree>
    <p:extLst>
      <p:ext uri="{BB962C8B-B14F-4D97-AF65-F5344CB8AC3E}">
        <p14:creationId xmlns:p14="http://schemas.microsoft.com/office/powerpoint/2010/main" val="2091669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3: Contraceptive services</a:t>
            </a:r>
          </a:p>
        </p:txBody>
      </p:sp>
    </p:spTree>
    <p:extLst>
      <p:ext uri="{BB962C8B-B14F-4D97-AF65-F5344CB8AC3E}">
        <p14:creationId xmlns:p14="http://schemas.microsoft.com/office/powerpoint/2010/main" val="370976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2A8AB-5B91-4874-A74D-F22C10BE64ED}"/>
              </a:ext>
            </a:extLst>
          </p:cNvPr>
          <p:cNvSpPr>
            <a:spLocks noGrp="1"/>
          </p:cNvSpPr>
          <p:nvPr>
            <p:ph sz="quarter" idx="10"/>
          </p:nvPr>
        </p:nvSpPr>
        <p:spPr>
          <a:xfrm>
            <a:off x="2813050" y="5179616"/>
            <a:ext cx="14630400" cy="1846659"/>
          </a:xfrm>
        </p:spPr>
        <p:txBody>
          <a:bodyPr/>
          <a:lstStyle/>
          <a:p>
            <a:pPr algn="ctr"/>
            <a:r>
              <a:rPr lang="en-US" sz="6000" dirty="0"/>
              <a:t>How soon after a uterine evacuation </a:t>
            </a:r>
            <a:br>
              <a:rPr lang="en-US" sz="6000" dirty="0"/>
            </a:br>
            <a:r>
              <a:rPr lang="en-US" sz="6000" dirty="0"/>
              <a:t>can ovulation occur?</a:t>
            </a:r>
          </a:p>
        </p:txBody>
      </p:sp>
      <p:sp>
        <p:nvSpPr>
          <p:cNvPr id="3" name="Title 2">
            <a:extLst>
              <a:ext uri="{FF2B5EF4-FFF2-40B4-BE49-F238E27FC236}">
                <a16:creationId xmlns:a16="http://schemas.microsoft.com/office/drawing/2014/main" id="{920A4D6B-6C15-40A8-9F1F-C113215BBF53}"/>
              </a:ext>
            </a:extLst>
          </p:cNvPr>
          <p:cNvSpPr>
            <a:spLocks noGrp="1"/>
          </p:cNvSpPr>
          <p:nvPr>
            <p:ph type="ctrTitle"/>
          </p:nvPr>
        </p:nvSpPr>
        <p:spPr/>
        <p:txBody>
          <a:bodyPr/>
          <a:lstStyle/>
          <a:p>
            <a:r>
              <a:rPr lang="en-US" dirty="0"/>
              <a:t>Return to fertility</a:t>
            </a:r>
          </a:p>
        </p:txBody>
      </p:sp>
    </p:spTree>
    <p:extLst>
      <p:ext uri="{BB962C8B-B14F-4D97-AF65-F5344CB8AC3E}">
        <p14:creationId xmlns:p14="http://schemas.microsoft.com/office/powerpoint/2010/main" val="3442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28817-8439-4A8E-932A-93CBDE5FB07A}"/>
              </a:ext>
            </a:extLst>
          </p:cNvPr>
          <p:cNvSpPr>
            <a:spLocks noGrp="1"/>
          </p:cNvSpPr>
          <p:nvPr>
            <p:ph sz="quarter" idx="10"/>
          </p:nvPr>
        </p:nvSpPr>
        <p:spPr>
          <a:xfrm>
            <a:off x="2736850" y="3555365"/>
            <a:ext cx="14630400" cy="5909310"/>
          </a:xfrm>
        </p:spPr>
        <p:txBody>
          <a:bodyPr/>
          <a:lstStyle/>
          <a:p>
            <a:pPr marL="685800" indent="-685800">
              <a:buFont typeface="Courier New" panose="02070309020205020404" pitchFamily="49" charset="0"/>
              <a:buChar char="o"/>
            </a:pPr>
            <a:r>
              <a:rPr lang="en-US" sz="5400" dirty="0"/>
              <a:t>Offer counseling and method provision in the same unit or clinic, if possible</a:t>
            </a:r>
          </a:p>
          <a:p>
            <a:pPr marL="685800" indent="-685800">
              <a:buFont typeface="Courier New" panose="02070309020205020404" pitchFamily="49" charset="0"/>
              <a:buChar char="o"/>
            </a:pPr>
            <a:r>
              <a:rPr lang="en-US" sz="5400" dirty="0"/>
              <a:t>Have interim methods available for when methods of choice are not in supply</a:t>
            </a:r>
          </a:p>
          <a:p>
            <a:pPr marL="685800" indent="-685800">
              <a:buFont typeface="Courier New" panose="02070309020205020404" pitchFamily="49" charset="0"/>
              <a:buChar char="o"/>
            </a:pPr>
            <a:r>
              <a:rPr lang="en-US" sz="5400" dirty="0"/>
              <a:t>Have different cadres of staff provide contraceptive services</a:t>
            </a:r>
          </a:p>
        </p:txBody>
      </p:sp>
      <p:sp>
        <p:nvSpPr>
          <p:cNvPr id="3" name="Title 2">
            <a:extLst>
              <a:ext uri="{FF2B5EF4-FFF2-40B4-BE49-F238E27FC236}">
                <a16:creationId xmlns:a16="http://schemas.microsoft.com/office/drawing/2014/main" id="{AEC7CF33-B9E1-43FF-906D-345B30D8265F}"/>
              </a:ext>
            </a:extLst>
          </p:cNvPr>
          <p:cNvSpPr>
            <a:spLocks noGrp="1"/>
          </p:cNvSpPr>
          <p:nvPr>
            <p:ph type="ctrTitle"/>
          </p:nvPr>
        </p:nvSpPr>
        <p:spPr/>
        <p:txBody>
          <a:bodyPr/>
          <a:lstStyle/>
          <a:p>
            <a:r>
              <a:rPr lang="en-US" dirty="0"/>
              <a:t>Preferred service delivery model</a:t>
            </a:r>
          </a:p>
        </p:txBody>
      </p:sp>
    </p:spTree>
    <p:extLst>
      <p:ext uri="{BB962C8B-B14F-4D97-AF65-F5344CB8AC3E}">
        <p14:creationId xmlns:p14="http://schemas.microsoft.com/office/powerpoint/2010/main" val="123739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B1A76-47AA-432D-B276-D39B2AB5B0BD}"/>
              </a:ext>
            </a:extLst>
          </p:cNvPr>
          <p:cNvSpPr>
            <a:spLocks noGrp="1"/>
          </p:cNvSpPr>
          <p:nvPr>
            <p:ph sz="quarter" idx="10"/>
          </p:nvPr>
        </p:nvSpPr>
        <p:spPr>
          <a:xfrm>
            <a:off x="2889250" y="3571498"/>
            <a:ext cx="14630400" cy="5816977"/>
          </a:xfrm>
        </p:spPr>
        <p:txBody>
          <a:bodyPr/>
          <a:lstStyle/>
          <a:p>
            <a:r>
              <a:rPr lang="en-US" dirty="0"/>
              <a:t>Ideally:</a:t>
            </a:r>
          </a:p>
          <a:p>
            <a:pPr marL="685800" indent="-685800">
              <a:buFont typeface="Courier New" panose="02070309020205020404" pitchFamily="49" charset="0"/>
              <a:buChar char="o"/>
            </a:pPr>
            <a:r>
              <a:rPr lang="en-US" dirty="0"/>
              <a:t>Before or immediately after the uterine evacuation procedure</a:t>
            </a:r>
            <a:br>
              <a:rPr lang="en-US" dirty="0"/>
            </a:br>
            <a:endParaRPr lang="en-US" dirty="0"/>
          </a:p>
          <a:p>
            <a:r>
              <a:rPr lang="en-US" dirty="0"/>
              <a:t>Otherwise:</a:t>
            </a:r>
          </a:p>
          <a:p>
            <a:pPr marL="685800" indent="-685800">
              <a:buFont typeface="Courier New" panose="02070309020205020404" pitchFamily="49" charset="0"/>
              <a:buChar char="o"/>
            </a:pPr>
            <a:r>
              <a:rPr lang="en-US" dirty="0"/>
              <a:t>At a follow-up visit, if scheduled</a:t>
            </a:r>
          </a:p>
        </p:txBody>
      </p:sp>
      <p:sp>
        <p:nvSpPr>
          <p:cNvPr id="3" name="Title 2">
            <a:extLst>
              <a:ext uri="{FF2B5EF4-FFF2-40B4-BE49-F238E27FC236}">
                <a16:creationId xmlns:a16="http://schemas.microsoft.com/office/drawing/2014/main" id="{5E65656C-CA07-400C-BC73-CB5355491C39}"/>
              </a:ext>
            </a:extLst>
          </p:cNvPr>
          <p:cNvSpPr>
            <a:spLocks noGrp="1"/>
          </p:cNvSpPr>
          <p:nvPr>
            <p:ph type="ctrTitle"/>
          </p:nvPr>
        </p:nvSpPr>
        <p:spPr>
          <a:xfrm>
            <a:off x="1670050" y="182682"/>
            <a:ext cx="16840199" cy="2215991"/>
          </a:xfrm>
        </p:spPr>
        <p:txBody>
          <a:bodyPr/>
          <a:lstStyle/>
          <a:p>
            <a:r>
              <a:rPr lang="en-US" dirty="0"/>
              <a:t>Timing of contraceptive counseling</a:t>
            </a:r>
          </a:p>
        </p:txBody>
      </p:sp>
    </p:spTree>
    <p:extLst>
      <p:ext uri="{BB962C8B-B14F-4D97-AF65-F5344CB8AC3E}">
        <p14:creationId xmlns:p14="http://schemas.microsoft.com/office/powerpoint/2010/main" val="427875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229EE-F960-4741-BB87-8AD30CED659E}"/>
              </a:ext>
            </a:extLst>
          </p:cNvPr>
          <p:cNvSpPr>
            <a:spLocks noGrp="1"/>
          </p:cNvSpPr>
          <p:nvPr>
            <p:ph sz="quarter" idx="10"/>
          </p:nvPr>
        </p:nvSpPr>
        <p:spPr>
          <a:xfrm>
            <a:off x="2736850" y="3751699"/>
            <a:ext cx="14630400" cy="6093976"/>
          </a:xfrm>
        </p:spPr>
        <p:txBody>
          <a:bodyPr/>
          <a:lstStyle/>
          <a:p>
            <a:pPr marL="685800" indent="-685800">
              <a:buFont typeface="Courier New" panose="02070309020205020404" pitchFamily="49" charset="0"/>
              <a:buChar char="o"/>
            </a:pPr>
            <a:r>
              <a:rPr lang="en-US" dirty="0"/>
              <a:t>A woman can become pregnant again almost immediately after an abortion</a:t>
            </a:r>
          </a:p>
          <a:p>
            <a:pPr marL="685800" indent="-685800">
              <a:buFont typeface="Courier New" panose="02070309020205020404" pitchFamily="49" charset="0"/>
              <a:buChar char="o"/>
            </a:pPr>
            <a:r>
              <a:rPr lang="en-US" dirty="0"/>
              <a:t>In general, all contraceptive methods can be used immediately after abortion</a:t>
            </a:r>
          </a:p>
          <a:p>
            <a:pPr marL="685800" indent="-685800">
              <a:buFont typeface="Courier New" panose="02070309020205020404" pitchFamily="49" charset="0"/>
              <a:buChar char="o"/>
            </a:pPr>
            <a:r>
              <a:rPr lang="en-US" dirty="0"/>
              <a:t>Make sure women know where to go for contraceptive services, including emergency contraception</a:t>
            </a:r>
          </a:p>
        </p:txBody>
      </p:sp>
      <p:sp>
        <p:nvSpPr>
          <p:cNvPr id="3" name="Title 2">
            <a:extLst>
              <a:ext uri="{FF2B5EF4-FFF2-40B4-BE49-F238E27FC236}">
                <a16:creationId xmlns:a16="http://schemas.microsoft.com/office/drawing/2014/main" id="{39EC2B3F-CEC2-4B81-B501-27F7FDD0BB79}"/>
              </a:ext>
            </a:extLst>
          </p:cNvPr>
          <p:cNvSpPr>
            <a:spLocks noGrp="1"/>
          </p:cNvSpPr>
          <p:nvPr>
            <p:ph type="ctrTitle"/>
          </p:nvPr>
        </p:nvSpPr>
        <p:spPr>
          <a:xfrm>
            <a:off x="2736850" y="182682"/>
            <a:ext cx="14630400" cy="2215991"/>
          </a:xfrm>
        </p:spPr>
        <p:txBody>
          <a:bodyPr/>
          <a:lstStyle/>
          <a:p>
            <a:r>
              <a:rPr lang="en-US" dirty="0"/>
              <a:t>Key messages on </a:t>
            </a:r>
            <a:br>
              <a:rPr lang="en-US" dirty="0"/>
            </a:br>
            <a:r>
              <a:rPr lang="en-US" dirty="0"/>
              <a:t>postabortion contraception</a:t>
            </a:r>
          </a:p>
        </p:txBody>
      </p:sp>
    </p:spTree>
    <p:extLst>
      <p:ext uri="{BB962C8B-B14F-4D97-AF65-F5344CB8AC3E}">
        <p14:creationId xmlns:p14="http://schemas.microsoft.com/office/powerpoint/2010/main" val="410667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C374A7-775B-4987-B230-0DDBA0B94590}"/>
              </a:ext>
            </a:extLst>
          </p:cNvPr>
          <p:cNvSpPr>
            <a:spLocks noGrp="1"/>
          </p:cNvSpPr>
          <p:nvPr>
            <p:ph type="body" sz="quarter" idx="10"/>
          </p:nvPr>
        </p:nvSpPr>
        <p:spPr>
          <a:xfrm>
            <a:off x="2393950" y="1613956"/>
            <a:ext cx="15316200" cy="8002191"/>
          </a:xfrm>
        </p:spPr>
        <p:txBody>
          <a:bodyPr/>
          <a:lstStyle/>
          <a:p>
            <a:pPr algn="l"/>
            <a:r>
              <a:rPr lang="en-US" sz="6000" dirty="0"/>
              <a:t>If a woman comes to a hospital with an incomplete abortion, we’ve already failed once to help her avoid an unwanted or mistimed pregnancy. If she leaves the facility without having any means of preventing another pregnancy in the future that may not be wanted, </a:t>
            </a:r>
            <a:r>
              <a:rPr lang="en-US" sz="6000" b="1" dirty="0"/>
              <a:t>we’ve failed her twice</a:t>
            </a:r>
            <a:r>
              <a:rPr lang="en-US" sz="6000" dirty="0"/>
              <a:t>.</a:t>
            </a:r>
          </a:p>
          <a:p>
            <a:pPr algn="l"/>
            <a:endParaRPr lang="en-US" sz="6000" dirty="0"/>
          </a:p>
          <a:p>
            <a:pPr algn="r"/>
            <a:r>
              <a:rPr lang="en-US" sz="4000" i="1" dirty="0"/>
              <a:t>- Cynthia Steele Verme, Postabortion Care Consortium</a:t>
            </a:r>
          </a:p>
        </p:txBody>
      </p:sp>
    </p:spTree>
    <p:extLst>
      <p:ext uri="{BB962C8B-B14F-4D97-AF65-F5344CB8AC3E}">
        <p14:creationId xmlns:p14="http://schemas.microsoft.com/office/powerpoint/2010/main" val="363869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EF274-F10B-4B72-A66A-4C482F5F1C67}"/>
              </a:ext>
            </a:extLst>
          </p:cNvPr>
          <p:cNvSpPr>
            <a:spLocks noGrp="1"/>
          </p:cNvSpPr>
          <p:nvPr>
            <p:ph sz="quarter" idx="10"/>
          </p:nvPr>
        </p:nvSpPr>
        <p:spPr>
          <a:xfrm>
            <a:off x="3270250" y="3149064"/>
            <a:ext cx="14630400" cy="8525411"/>
          </a:xfrm>
        </p:spPr>
        <p:txBody>
          <a:bodyPr/>
          <a:lstStyle/>
          <a:p>
            <a:r>
              <a:rPr lang="en-US" sz="4400" dirty="0"/>
              <a:t>This includes:</a:t>
            </a:r>
          </a:p>
          <a:p>
            <a:pPr marL="685800" indent="-685800">
              <a:spcAft>
                <a:spcPts val="600"/>
              </a:spcAft>
              <a:buFont typeface="Courier New" panose="02070309020205020404" pitchFamily="49" charset="0"/>
              <a:buChar char="o"/>
            </a:pPr>
            <a:r>
              <a:rPr lang="en-US" sz="4400" dirty="0"/>
              <a:t>Choosing a method voluntarily, without coercion or pressure</a:t>
            </a:r>
          </a:p>
          <a:p>
            <a:pPr marL="685800" indent="-685800">
              <a:spcAft>
                <a:spcPts val="600"/>
              </a:spcAft>
              <a:buFont typeface="Courier New" panose="02070309020205020404" pitchFamily="49" charset="0"/>
              <a:buChar char="o"/>
            </a:pPr>
            <a:r>
              <a:rPr lang="en-US" sz="4400" dirty="0"/>
              <a:t>Choosing from a wide range of methods</a:t>
            </a:r>
          </a:p>
          <a:p>
            <a:pPr marL="685800" indent="-685800">
              <a:buFont typeface="Courier New" panose="02070309020205020404" pitchFamily="49" charset="0"/>
              <a:buChar char="o"/>
            </a:pPr>
            <a:r>
              <a:rPr lang="en-US" sz="4400" dirty="0"/>
              <a:t>Understanding the benefits and risks of each method</a:t>
            </a:r>
          </a:p>
          <a:p>
            <a:r>
              <a:rPr lang="en-US" sz="4400" dirty="0"/>
              <a:t>Informed consent is:</a:t>
            </a:r>
          </a:p>
          <a:p>
            <a:pPr marL="685800" indent="-685800">
              <a:spcAft>
                <a:spcPts val="600"/>
              </a:spcAft>
              <a:buFont typeface="Courier New" panose="02070309020205020404" pitchFamily="49" charset="0"/>
              <a:buChar char="o"/>
            </a:pPr>
            <a:r>
              <a:rPr lang="en-US" sz="4400" dirty="0"/>
              <a:t>Obtained prior to method provision</a:t>
            </a:r>
          </a:p>
          <a:p>
            <a:pPr marL="685800" indent="-685800">
              <a:spcAft>
                <a:spcPts val="600"/>
              </a:spcAft>
              <a:buFont typeface="Courier New" panose="02070309020205020404" pitchFamily="49" charset="0"/>
              <a:buChar char="o"/>
            </a:pPr>
            <a:r>
              <a:rPr lang="en-US" sz="4400" dirty="0"/>
              <a:t>Particularly important for permanent methods such as sterilization</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5053B2B8-B6C9-4882-BC70-16026F702E0E}"/>
              </a:ext>
            </a:extLst>
          </p:cNvPr>
          <p:cNvSpPr>
            <a:spLocks noGrp="1"/>
          </p:cNvSpPr>
          <p:nvPr>
            <p:ph type="ctrTitle"/>
          </p:nvPr>
        </p:nvSpPr>
        <p:spPr/>
        <p:txBody>
          <a:bodyPr/>
          <a:lstStyle/>
          <a:p>
            <a:r>
              <a:rPr lang="en-US" dirty="0"/>
              <a:t>Informed choice</a:t>
            </a:r>
          </a:p>
        </p:txBody>
      </p:sp>
    </p:spTree>
    <p:extLst>
      <p:ext uri="{BB962C8B-B14F-4D97-AF65-F5344CB8AC3E}">
        <p14:creationId xmlns:p14="http://schemas.microsoft.com/office/powerpoint/2010/main" val="25463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A804B-CA7A-4895-93DF-C14511B8A95A}"/>
              </a:ext>
            </a:extLst>
          </p:cNvPr>
          <p:cNvSpPr>
            <a:spLocks noGrp="1"/>
          </p:cNvSpPr>
          <p:nvPr>
            <p:ph type="ctrTitle"/>
          </p:nvPr>
        </p:nvSpPr>
        <p:spPr>
          <a:xfrm>
            <a:off x="1898650" y="182682"/>
            <a:ext cx="16306800" cy="2215991"/>
          </a:xfrm>
        </p:spPr>
        <p:txBody>
          <a:bodyPr/>
          <a:lstStyle/>
          <a:p>
            <a:r>
              <a:rPr lang="en-US" dirty="0"/>
              <a:t>Contraception after medical abortion</a:t>
            </a:r>
          </a:p>
        </p:txBody>
      </p:sp>
      <p:graphicFrame>
        <p:nvGraphicFramePr>
          <p:cNvPr id="4" name="Content Placeholder 4">
            <a:extLst>
              <a:ext uri="{FF2B5EF4-FFF2-40B4-BE49-F238E27FC236}">
                <a16:creationId xmlns:a16="http://schemas.microsoft.com/office/drawing/2014/main" id="{324052D3-B9EF-4857-BA31-2D4B25C07120}"/>
              </a:ext>
            </a:extLst>
          </p:cNvPr>
          <p:cNvGraphicFramePr>
            <a:graphicFrameLocks/>
          </p:cNvGraphicFramePr>
          <p:nvPr>
            <p:extLst>
              <p:ext uri="{D42A27DB-BD31-4B8C-83A1-F6EECF244321}">
                <p14:modId xmlns:p14="http://schemas.microsoft.com/office/powerpoint/2010/main" val="997318724"/>
              </p:ext>
            </p:extLst>
          </p:nvPr>
        </p:nvGraphicFramePr>
        <p:xfrm>
          <a:off x="1898650" y="3749675"/>
          <a:ext cx="16365676" cy="6400800"/>
        </p:xfrm>
        <a:graphic>
          <a:graphicData uri="http://schemas.openxmlformats.org/drawingml/2006/table">
            <a:tbl>
              <a:tblPr firstRow="1" bandRow="1">
                <a:tableStyleId>{5C22544A-7EE6-4342-B048-85BDC9FD1C3A}</a:tableStyleId>
              </a:tblPr>
              <a:tblGrid>
                <a:gridCol w="8182838">
                  <a:extLst>
                    <a:ext uri="{9D8B030D-6E8A-4147-A177-3AD203B41FA5}">
                      <a16:colId xmlns:a16="http://schemas.microsoft.com/office/drawing/2014/main" val="20000"/>
                    </a:ext>
                  </a:extLst>
                </a:gridCol>
                <a:gridCol w="8182838">
                  <a:extLst>
                    <a:ext uri="{9D8B030D-6E8A-4147-A177-3AD203B41FA5}">
                      <a16:colId xmlns:a16="http://schemas.microsoft.com/office/drawing/2014/main" val="20001"/>
                    </a:ext>
                  </a:extLst>
                </a:gridCol>
              </a:tblGrid>
              <a:tr h="913751">
                <a:tc>
                  <a:txBody>
                    <a:bodyPr/>
                    <a:lstStyle/>
                    <a:p>
                      <a:r>
                        <a:rPr lang="en-US" sz="4800" dirty="0"/>
                        <a:t>Method</a:t>
                      </a:r>
                    </a:p>
                  </a:txBody>
                  <a:tcPr marL="370544" marR="370544" marT="90921" marB="90921"/>
                </a:tc>
                <a:tc>
                  <a:txBody>
                    <a:bodyPr/>
                    <a:lstStyle/>
                    <a:p>
                      <a:r>
                        <a:rPr lang="en-US" sz="4800" dirty="0"/>
                        <a:t>When to start</a:t>
                      </a:r>
                    </a:p>
                  </a:txBody>
                  <a:tcPr marL="370544" marR="370544" marT="90921" marB="90921"/>
                </a:tc>
                <a:extLst>
                  <a:ext uri="{0D108BD9-81ED-4DB2-BD59-A6C34878D82A}">
                    <a16:rowId xmlns:a16="http://schemas.microsoft.com/office/drawing/2014/main" val="10000"/>
                  </a:ext>
                </a:extLst>
              </a:tr>
              <a:tr h="2377570">
                <a:tc>
                  <a:txBody>
                    <a:bodyPr/>
                    <a:lstStyle/>
                    <a:p>
                      <a:pPr marL="285750" indent="-285750">
                        <a:buFont typeface="Arial" pitchFamily="34" charset="0"/>
                        <a:buChar char="•"/>
                      </a:pPr>
                      <a:r>
                        <a:rPr lang="en-US" sz="4800" dirty="0"/>
                        <a:t> Hormonal methods: pills, patch, ring, injectables and implants</a:t>
                      </a:r>
                    </a:p>
                  </a:txBody>
                  <a:tcPr marL="370544" marR="370544" marT="90921" marB="90921"/>
                </a:tc>
                <a:tc>
                  <a:txBody>
                    <a:bodyPr/>
                    <a:lstStyle/>
                    <a:p>
                      <a:r>
                        <a:rPr lang="en-US" sz="4800" dirty="0"/>
                        <a:t>With</a:t>
                      </a:r>
                      <a:r>
                        <a:rPr lang="en-US" sz="4800" baseline="0" dirty="0"/>
                        <a:t> first pill of medical abortion</a:t>
                      </a:r>
                      <a:endParaRPr lang="en-US" sz="4800" dirty="0"/>
                    </a:p>
                  </a:txBody>
                  <a:tcPr marL="370544" marR="370544" marT="90921" marB="90921"/>
                </a:tc>
                <a:extLst>
                  <a:ext uri="{0D108BD9-81ED-4DB2-BD59-A6C34878D82A}">
                    <a16:rowId xmlns:a16="http://schemas.microsoft.com/office/drawing/2014/main" val="10001"/>
                  </a:ext>
                </a:extLst>
              </a:tr>
              <a:tr h="3109479">
                <a:tc>
                  <a:txBody>
                    <a:bodyPr/>
                    <a:lstStyle/>
                    <a:p>
                      <a:pPr marL="285750" indent="-285750">
                        <a:buFont typeface="Arial" pitchFamily="34" charset="0"/>
                        <a:buChar char="•"/>
                      </a:pPr>
                      <a:r>
                        <a:rPr lang="en-US" sz="4800" dirty="0"/>
                        <a:t> IUD</a:t>
                      </a:r>
                    </a:p>
                    <a:p>
                      <a:pPr marL="285750" indent="-285750">
                        <a:buFont typeface="Arial" pitchFamily="34" charset="0"/>
                        <a:buChar char="•"/>
                      </a:pPr>
                      <a:r>
                        <a:rPr lang="en-US" sz="4800" dirty="0"/>
                        <a:t> Female sterilization</a:t>
                      </a:r>
                    </a:p>
                  </a:txBody>
                  <a:tcPr marL="370544" marR="370544" marT="90921" marB="909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dirty="0"/>
                        <a:t>When it is reasonably certain the woman is no longer pregnant (within 5-7 days)</a:t>
                      </a:r>
                    </a:p>
                    <a:p>
                      <a:endParaRPr lang="en-US" sz="4800" dirty="0"/>
                    </a:p>
                  </a:txBody>
                  <a:tcPr marL="370544" marR="370544" marT="90921" marB="9092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1154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1: Overview and guiding principles</a:t>
            </a:r>
          </a:p>
        </p:txBody>
      </p:sp>
    </p:spTree>
    <p:extLst>
      <p:ext uri="{BB962C8B-B14F-4D97-AF65-F5344CB8AC3E}">
        <p14:creationId xmlns:p14="http://schemas.microsoft.com/office/powerpoint/2010/main" val="4000565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E9F22-609E-4876-A16B-B16258C6786B}"/>
              </a:ext>
            </a:extLst>
          </p:cNvPr>
          <p:cNvSpPr>
            <a:spLocks noGrp="1"/>
          </p:cNvSpPr>
          <p:nvPr>
            <p:ph sz="quarter" idx="10"/>
          </p:nvPr>
        </p:nvSpPr>
        <p:spPr>
          <a:xfrm>
            <a:off x="3879850" y="8343745"/>
            <a:ext cx="12344400" cy="2123658"/>
          </a:xfrm>
        </p:spPr>
        <p:txBody>
          <a:bodyPr/>
          <a:lstStyle/>
          <a:p>
            <a:r>
              <a:rPr lang="en-US" sz="3600" b="1" dirty="0">
                <a:solidFill>
                  <a:schemeClr val="accent1"/>
                </a:solidFill>
              </a:rPr>
              <a:t>Vacuum aspiration with complications: Infection</a:t>
            </a:r>
          </a:p>
          <a:p>
            <a:pPr marL="685800" indent="-685800">
              <a:buFont typeface="Courier New" panose="02070309020205020404" pitchFamily="49" charset="0"/>
              <a:buChar char="o"/>
            </a:pPr>
            <a:r>
              <a:rPr lang="en-US" sz="3600" dirty="0"/>
              <a:t>IUD and sterilization appropriate when infection is resolved</a:t>
            </a:r>
          </a:p>
        </p:txBody>
      </p:sp>
      <p:sp>
        <p:nvSpPr>
          <p:cNvPr id="3" name="Title 2">
            <a:extLst>
              <a:ext uri="{FF2B5EF4-FFF2-40B4-BE49-F238E27FC236}">
                <a16:creationId xmlns:a16="http://schemas.microsoft.com/office/drawing/2014/main" id="{69D9CFBA-A27E-41EC-9683-5DF2CC34BCD4}"/>
              </a:ext>
            </a:extLst>
          </p:cNvPr>
          <p:cNvSpPr>
            <a:spLocks noGrp="1"/>
          </p:cNvSpPr>
          <p:nvPr>
            <p:ph type="ctrTitle"/>
          </p:nvPr>
        </p:nvSpPr>
        <p:spPr>
          <a:xfrm>
            <a:off x="1670050" y="182682"/>
            <a:ext cx="16764000" cy="2215991"/>
          </a:xfrm>
        </p:spPr>
        <p:txBody>
          <a:bodyPr/>
          <a:lstStyle/>
          <a:p>
            <a:r>
              <a:rPr lang="en-US" dirty="0"/>
              <a:t>Contraception after vacuum aspiration</a:t>
            </a:r>
          </a:p>
        </p:txBody>
      </p:sp>
      <p:graphicFrame>
        <p:nvGraphicFramePr>
          <p:cNvPr id="4" name="Content Placeholder 4">
            <a:extLst>
              <a:ext uri="{FF2B5EF4-FFF2-40B4-BE49-F238E27FC236}">
                <a16:creationId xmlns:a16="http://schemas.microsoft.com/office/drawing/2014/main" id="{0184467B-1A61-44AD-B027-4F8AF5EEBC54}"/>
              </a:ext>
            </a:extLst>
          </p:cNvPr>
          <p:cNvGraphicFramePr>
            <a:graphicFrameLocks/>
          </p:cNvGraphicFramePr>
          <p:nvPr>
            <p:extLst>
              <p:ext uri="{D42A27DB-BD31-4B8C-83A1-F6EECF244321}">
                <p14:modId xmlns:p14="http://schemas.microsoft.com/office/powerpoint/2010/main" val="3458167449"/>
              </p:ext>
            </p:extLst>
          </p:nvPr>
        </p:nvGraphicFramePr>
        <p:xfrm>
          <a:off x="3879850" y="2987676"/>
          <a:ext cx="12344400" cy="4767066"/>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43133">
                <a:tc>
                  <a:txBody>
                    <a:bodyPr/>
                    <a:lstStyle/>
                    <a:p>
                      <a:r>
                        <a:rPr lang="en-US" sz="3600" dirty="0"/>
                        <a:t>Method</a:t>
                      </a:r>
                    </a:p>
                  </a:txBody>
                  <a:tcPr marL="279496" marR="279496" marT="68580" marB="68580"/>
                </a:tc>
                <a:tc>
                  <a:txBody>
                    <a:bodyPr/>
                    <a:lstStyle/>
                    <a:p>
                      <a:r>
                        <a:rPr lang="en-US" sz="3600" dirty="0"/>
                        <a:t>When to start</a:t>
                      </a:r>
                    </a:p>
                  </a:txBody>
                  <a:tcPr marL="279496" marR="279496" marT="68580" marB="68580"/>
                </a:tc>
                <a:extLst>
                  <a:ext uri="{0D108BD9-81ED-4DB2-BD59-A6C34878D82A}">
                    <a16:rowId xmlns:a16="http://schemas.microsoft.com/office/drawing/2014/main" val="10000"/>
                  </a:ext>
                </a:extLst>
              </a:tr>
              <a:tr h="1916191">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600" dirty="0"/>
                        <a:t>Hormonal methods: pills, patch, ring, injectables and implants</a:t>
                      </a:r>
                    </a:p>
                  </a:txBody>
                  <a:tcPr marL="279496" marR="279496" marT="68580" marB="68580"/>
                </a:tc>
                <a:tc>
                  <a:txBody>
                    <a:bodyPr/>
                    <a:lstStyle/>
                    <a:p>
                      <a:pPr>
                        <a:buNone/>
                      </a:pPr>
                      <a:r>
                        <a:rPr lang="en-US" sz="3600" dirty="0"/>
                        <a:t>Immediately following uncomplicated procedure</a:t>
                      </a:r>
                    </a:p>
                    <a:p>
                      <a:pPr>
                        <a:buNone/>
                      </a:pPr>
                      <a:endParaRPr lang="en-US" sz="3600" dirty="0"/>
                    </a:p>
                  </a:txBody>
                  <a:tcPr marL="279496" marR="279496" marT="68580" marB="68580"/>
                </a:tc>
                <a:extLst>
                  <a:ext uri="{0D108BD9-81ED-4DB2-BD59-A6C34878D82A}">
                    <a16:rowId xmlns:a16="http://schemas.microsoft.com/office/drawing/2014/main" val="10001"/>
                  </a:ext>
                </a:extLst>
              </a:tr>
              <a:tr h="2165075">
                <a:tc>
                  <a:txBody>
                    <a:bodyPr/>
                    <a:lstStyle/>
                    <a:p>
                      <a:pPr marL="285750" indent="-285750">
                        <a:buFont typeface="Arial" pitchFamily="34" charset="0"/>
                        <a:buChar char="•"/>
                      </a:pPr>
                      <a:r>
                        <a:rPr lang="en-US" sz="3600" dirty="0"/>
                        <a:t>IUD</a:t>
                      </a:r>
                    </a:p>
                    <a:p>
                      <a:pPr marL="285750" indent="-285750">
                        <a:buFont typeface="Arial" pitchFamily="34" charset="0"/>
                        <a:buChar char="•"/>
                      </a:pPr>
                      <a:r>
                        <a:rPr lang="en-US" sz="3600" dirty="0"/>
                        <a:t>Female Sterilization</a:t>
                      </a:r>
                    </a:p>
                  </a:txBody>
                  <a:tcPr marL="279496" marR="279496" marT="68580" marB="6858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t>Check</a:t>
                      </a:r>
                      <a:r>
                        <a:rPr lang="en-US" sz="3600" baseline="0" dirty="0"/>
                        <a:t> products of conception and begin placement of IUD or subdermal implant</a:t>
                      </a:r>
                      <a:endParaRPr lang="en-US" sz="3600" dirty="0"/>
                    </a:p>
                  </a:txBody>
                  <a:tcPr marL="279496" marR="279496" marT="68580" marB="68580"/>
                </a:tc>
                <a:extLst>
                  <a:ext uri="{0D108BD9-81ED-4DB2-BD59-A6C34878D82A}">
                    <a16:rowId xmlns:a16="http://schemas.microsoft.com/office/drawing/2014/main" val="1474377126"/>
                  </a:ext>
                </a:extLst>
              </a:tr>
            </a:tbl>
          </a:graphicData>
        </a:graphic>
      </p:graphicFrame>
    </p:spTree>
    <p:extLst>
      <p:ext uri="{BB962C8B-B14F-4D97-AF65-F5344CB8AC3E}">
        <p14:creationId xmlns:p14="http://schemas.microsoft.com/office/powerpoint/2010/main" val="1208543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en-US" sz="7000" dirty="0"/>
              <a:t>MODULE 4: Ipas MVA instruments</a:t>
            </a:r>
          </a:p>
        </p:txBody>
      </p:sp>
    </p:spTree>
    <p:extLst>
      <p:ext uri="{BB962C8B-B14F-4D97-AF65-F5344CB8AC3E}">
        <p14:creationId xmlns:p14="http://schemas.microsoft.com/office/powerpoint/2010/main" val="2914451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E84F2-5587-4068-BE90-5307B7957246}"/>
              </a:ext>
            </a:extLst>
          </p:cNvPr>
          <p:cNvSpPr>
            <a:spLocks noGrp="1"/>
          </p:cNvSpPr>
          <p:nvPr>
            <p:ph sz="quarter" idx="10"/>
          </p:nvPr>
        </p:nvSpPr>
        <p:spPr>
          <a:xfrm>
            <a:off x="3270250" y="4226758"/>
            <a:ext cx="14630400" cy="4247317"/>
          </a:xfrm>
        </p:spPr>
        <p:txBody>
          <a:bodyPr/>
          <a:lstStyle/>
          <a:p>
            <a:pPr marL="685800" indent="-685800">
              <a:buFont typeface="Courier New" panose="02070309020205020404" pitchFamily="49" charset="0"/>
              <a:buChar char="o"/>
            </a:pPr>
            <a:r>
              <a:rPr lang="en-US" sz="5400" dirty="0"/>
              <a:t>Woman-centered, appropriate technology</a:t>
            </a:r>
          </a:p>
          <a:p>
            <a:pPr marL="685800" indent="-685800">
              <a:buFont typeface="Courier New" panose="02070309020205020404" pitchFamily="49" charset="0"/>
              <a:buChar char="o"/>
            </a:pPr>
            <a:r>
              <a:rPr lang="en-US" sz="5400" dirty="0"/>
              <a:t>Safe and effective for abortion-related care</a:t>
            </a:r>
          </a:p>
          <a:p>
            <a:pPr marL="685800" indent="-685800">
              <a:buFont typeface="Courier New" panose="02070309020205020404" pitchFamily="49" charset="0"/>
              <a:buChar char="o"/>
            </a:pPr>
            <a:r>
              <a:rPr lang="en-US" sz="5400" dirty="0"/>
              <a:t>Can be used in decentralized health-care settings</a:t>
            </a:r>
          </a:p>
        </p:txBody>
      </p:sp>
      <p:sp>
        <p:nvSpPr>
          <p:cNvPr id="3" name="Title 2">
            <a:extLst>
              <a:ext uri="{FF2B5EF4-FFF2-40B4-BE49-F238E27FC236}">
                <a16:creationId xmlns:a16="http://schemas.microsoft.com/office/drawing/2014/main" id="{BFE0074D-26CC-4354-8E7B-6A71C451AE42}"/>
              </a:ext>
            </a:extLst>
          </p:cNvPr>
          <p:cNvSpPr>
            <a:spLocks noGrp="1"/>
          </p:cNvSpPr>
          <p:nvPr>
            <p:ph type="ctrTitle"/>
          </p:nvPr>
        </p:nvSpPr>
        <p:spPr>
          <a:xfrm>
            <a:off x="2736850" y="182682"/>
            <a:ext cx="14630400" cy="2215991"/>
          </a:xfrm>
        </p:spPr>
        <p:txBody>
          <a:bodyPr/>
          <a:lstStyle/>
          <a:p>
            <a:r>
              <a:rPr lang="en-US" dirty="0"/>
              <a:t>Ipas MVA Plus</a:t>
            </a:r>
            <a:r>
              <a:rPr lang="en-US" baseline="30000" dirty="0"/>
              <a:t>®</a:t>
            </a:r>
            <a:r>
              <a:rPr lang="en-US" dirty="0"/>
              <a:t> Aspirator and Ipas </a:t>
            </a:r>
            <a:r>
              <a:rPr lang="en-US" dirty="0" err="1"/>
              <a:t>EasyGrip</a:t>
            </a:r>
            <a:r>
              <a:rPr lang="en-US" dirty="0"/>
              <a:t>® Cannulae</a:t>
            </a:r>
          </a:p>
        </p:txBody>
      </p:sp>
    </p:spTree>
    <p:extLst>
      <p:ext uri="{BB962C8B-B14F-4D97-AF65-F5344CB8AC3E}">
        <p14:creationId xmlns:p14="http://schemas.microsoft.com/office/powerpoint/2010/main" val="127495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C1E1A12-EE4B-40A5-B2AC-EA8752F27AA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500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t="9033" r="74" b="15970"/>
          <a:stretch/>
        </p:blipFill>
        <p:spPr bwMode="auto">
          <a:xfrm>
            <a:off x="1" y="-5147"/>
            <a:ext cx="20104100" cy="1129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38422B38-81E0-4C19-9EA2-75FEFB965F60}"/>
              </a:ext>
            </a:extLst>
          </p:cNvPr>
          <p:cNvSpPr>
            <a:spLocks noGrp="1"/>
          </p:cNvSpPr>
          <p:nvPr>
            <p:ph sz="quarter" idx="10"/>
          </p:nvPr>
        </p:nvSpPr>
        <p:spPr>
          <a:xfrm>
            <a:off x="4184650" y="2991425"/>
            <a:ext cx="11887200" cy="6555641"/>
          </a:xfrm>
        </p:spPr>
        <p:txBody>
          <a:bodyPr/>
          <a:lstStyle/>
          <a:p>
            <a:pPr marL="685800" indent="-685800">
              <a:buFont typeface="Courier New" panose="02070309020205020404" pitchFamily="49" charset="0"/>
              <a:buChar char="o"/>
            </a:pPr>
            <a:r>
              <a:rPr lang="en-US" dirty="0">
                <a:solidFill>
                  <a:schemeClr val="bg1"/>
                </a:solidFill>
              </a:rPr>
              <a:t>Clear fluid path—no places for fluids to get trapped</a:t>
            </a:r>
          </a:p>
          <a:p>
            <a:pPr marL="685800" indent="-685800">
              <a:buFont typeface="Courier New" panose="02070309020205020404" pitchFamily="49" charset="0"/>
              <a:buChar char="o"/>
            </a:pPr>
            <a:r>
              <a:rPr lang="en-US" dirty="0">
                <a:solidFill>
                  <a:schemeClr val="bg1"/>
                </a:solidFill>
              </a:rPr>
              <a:t>All surfaces can be reached for direct cleaning</a:t>
            </a:r>
          </a:p>
          <a:p>
            <a:pPr marL="685800" indent="-685800">
              <a:buFont typeface="Courier New" panose="02070309020205020404" pitchFamily="49" charset="0"/>
              <a:buChar char="o"/>
            </a:pPr>
            <a:r>
              <a:rPr lang="en-US" dirty="0">
                <a:solidFill>
                  <a:schemeClr val="bg1"/>
                </a:solidFill>
              </a:rPr>
              <a:t>Heat tolerant for cleaning</a:t>
            </a:r>
          </a:p>
          <a:p>
            <a:pPr marL="685800" indent="-685800">
              <a:buFont typeface="Courier New" panose="02070309020205020404" pitchFamily="49" charset="0"/>
              <a:buChar char="o"/>
            </a:pPr>
            <a:r>
              <a:rPr lang="en-US" dirty="0">
                <a:solidFill>
                  <a:schemeClr val="bg1"/>
                </a:solidFill>
              </a:rPr>
              <a:t>“Lubricious plastics” prevent adhesion to device</a:t>
            </a:r>
          </a:p>
        </p:txBody>
      </p:sp>
      <p:sp>
        <p:nvSpPr>
          <p:cNvPr id="3" name="Title 2">
            <a:extLst>
              <a:ext uri="{FF2B5EF4-FFF2-40B4-BE49-F238E27FC236}">
                <a16:creationId xmlns:a16="http://schemas.microsoft.com/office/drawing/2014/main" id="{EB03FFEE-B700-4D1C-B730-5F65ABF80A40}"/>
              </a:ext>
            </a:extLst>
          </p:cNvPr>
          <p:cNvSpPr>
            <a:spLocks noGrp="1"/>
          </p:cNvSpPr>
          <p:nvPr>
            <p:ph type="ctrTitle"/>
          </p:nvPr>
        </p:nvSpPr>
        <p:spPr/>
        <p:txBody>
          <a:bodyPr/>
          <a:lstStyle/>
          <a:p>
            <a:r>
              <a:rPr lang="en-US" dirty="0">
                <a:solidFill>
                  <a:schemeClr val="bg1"/>
                </a:solidFill>
              </a:rPr>
              <a:t>Instrument design features</a:t>
            </a:r>
          </a:p>
        </p:txBody>
      </p:sp>
    </p:spTree>
    <p:extLst>
      <p:ext uri="{BB962C8B-B14F-4D97-AF65-F5344CB8AC3E}">
        <p14:creationId xmlns:p14="http://schemas.microsoft.com/office/powerpoint/2010/main" val="165086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3AEBD-FD7D-4658-84E7-26E2AB7F9E35}"/>
              </a:ext>
            </a:extLst>
          </p:cNvPr>
          <p:cNvSpPr>
            <a:spLocks noGrp="1"/>
          </p:cNvSpPr>
          <p:nvPr>
            <p:ph type="ctrTitle"/>
          </p:nvPr>
        </p:nvSpPr>
        <p:spPr/>
        <p:txBody>
          <a:bodyPr/>
          <a:lstStyle/>
          <a:p>
            <a:r>
              <a:rPr lang="en-US" dirty="0"/>
              <a:t>MVA parts disassembled</a:t>
            </a:r>
          </a:p>
        </p:txBody>
      </p:sp>
      <p:pic>
        <p:nvPicPr>
          <p:cNvPr id="4" name="Content Placeholder 6">
            <a:extLst>
              <a:ext uri="{FF2B5EF4-FFF2-40B4-BE49-F238E27FC236}">
                <a16:creationId xmlns:a16="http://schemas.microsoft.com/office/drawing/2014/main" id="{B6EC4751-FBFE-4DEC-969C-FA028D741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050" y="2911475"/>
            <a:ext cx="11238831" cy="8001000"/>
          </a:xfrm>
          <a:prstGeom prst="rect">
            <a:avLst/>
          </a:prstGeom>
        </p:spPr>
      </p:pic>
    </p:spTree>
    <p:extLst>
      <p:ext uri="{BB962C8B-B14F-4D97-AF65-F5344CB8AC3E}">
        <p14:creationId xmlns:p14="http://schemas.microsoft.com/office/powerpoint/2010/main" val="2946446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2F6B-5A96-4B19-A3AC-5DFB4682783F}"/>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4214710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FE7F9-38A2-4DDC-B6F5-18565E5CDF51}"/>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696172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CD14C-3C88-4198-823D-7A15CEAB98FB}"/>
              </a:ext>
            </a:extLst>
          </p:cNvPr>
          <p:cNvSpPr>
            <a:spLocks noGrp="1"/>
          </p:cNvSpPr>
          <p:nvPr>
            <p:ph sz="quarter" idx="10"/>
          </p:nvPr>
        </p:nvSpPr>
        <p:spPr>
          <a:xfrm>
            <a:off x="2889250" y="3314859"/>
            <a:ext cx="14630400" cy="7140416"/>
          </a:xfrm>
        </p:spPr>
        <p:txBody>
          <a:bodyPr/>
          <a:lstStyle/>
          <a:p>
            <a:r>
              <a:rPr lang="en-US" sz="4000" dirty="0"/>
              <a:t>World Health Organization. (2012). </a:t>
            </a:r>
            <a:r>
              <a:rPr lang="en-US" sz="4000" i="1" dirty="0"/>
              <a:t>Safe abortion: Technical and policy guidance for health systems (2nd ed.).</a:t>
            </a:r>
            <a:r>
              <a:rPr lang="en-US" sz="4000" dirty="0"/>
              <a:t> Geneva: WHO. </a:t>
            </a:r>
            <a:r>
              <a:rPr lang="en-US" sz="2800" dirty="0">
                <a:hlinkClick r:id="rId3"/>
              </a:rPr>
              <a:t>http://www.who.int/reproductivehealth/publications/unsafe_abortion/9789241548434/en/</a:t>
            </a:r>
            <a:endParaRPr lang="en-US" sz="2800" dirty="0"/>
          </a:p>
          <a:p>
            <a:r>
              <a:rPr lang="en-US" sz="4000" dirty="0"/>
              <a:t>World Health Organization. (2014). </a:t>
            </a:r>
            <a:r>
              <a:rPr lang="en-US" sz="4000" i="1" dirty="0"/>
              <a:t>Clinical practice handbook for safe abortion.</a:t>
            </a:r>
            <a:r>
              <a:rPr lang="en-US" sz="4000" dirty="0"/>
              <a:t> Geneva: WHO. </a:t>
            </a:r>
            <a:r>
              <a:rPr lang="en-US" sz="2800" dirty="0">
                <a:hlinkClick r:id="rId4"/>
              </a:rPr>
              <a:t>http://www.who.int/reproductivehealth/publications/unsafe_abortion/clinical-practice-safe-abortion/en/</a:t>
            </a:r>
            <a:r>
              <a:rPr lang="en-US" sz="2800" dirty="0"/>
              <a:t> </a:t>
            </a:r>
          </a:p>
          <a:p>
            <a:r>
              <a:rPr lang="en-US" sz="4000" dirty="0"/>
              <a:t>World Health Organization. (2015). Health worker roles in providing safe abortion care and post-abortion contraception. Geneva: WHO. </a:t>
            </a:r>
            <a:br>
              <a:rPr lang="en-US" sz="4000" dirty="0"/>
            </a:br>
            <a:r>
              <a:rPr lang="en-US" sz="2800" dirty="0">
                <a:hlinkClick r:id="rId5"/>
              </a:rPr>
              <a:t>http://srhr.org/safeabortion/</a:t>
            </a:r>
            <a:r>
              <a:rPr lang="en-US" sz="2800" dirty="0"/>
              <a:t> </a:t>
            </a:r>
          </a:p>
        </p:txBody>
      </p:sp>
      <p:sp>
        <p:nvSpPr>
          <p:cNvPr id="3" name="Title 2">
            <a:extLst>
              <a:ext uri="{FF2B5EF4-FFF2-40B4-BE49-F238E27FC236}">
                <a16:creationId xmlns:a16="http://schemas.microsoft.com/office/drawing/2014/main" id="{7CDA2BA8-0A96-4334-97CA-9DE8A04B3EEB}"/>
              </a:ext>
            </a:extLst>
          </p:cNvPr>
          <p:cNvSpPr>
            <a:spLocks noGrp="1"/>
          </p:cNvSpPr>
          <p:nvPr>
            <p:ph type="ctrTitle"/>
          </p:nvPr>
        </p:nvSpPr>
        <p:spPr/>
        <p:txBody>
          <a:bodyPr/>
          <a:lstStyle/>
          <a:p>
            <a:r>
              <a:rPr lang="en-US" dirty="0"/>
              <a:t>Technical guidance resources</a:t>
            </a:r>
          </a:p>
        </p:txBody>
      </p:sp>
    </p:spTree>
    <p:extLst>
      <p:ext uri="{BB962C8B-B14F-4D97-AF65-F5344CB8AC3E}">
        <p14:creationId xmlns:p14="http://schemas.microsoft.com/office/powerpoint/2010/main" val="997291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6067F-E6D7-4DE9-A9FD-514900B1E0C8}"/>
              </a:ext>
            </a:extLst>
          </p:cNvPr>
          <p:cNvSpPr>
            <a:spLocks noGrp="1"/>
          </p:cNvSpPr>
          <p:nvPr>
            <p:ph sz="quarter" idx="10"/>
          </p:nvPr>
        </p:nvSpPr>
        <p:spPr>
          <a:xfrm>
            <a:off x="1517650" y="3201154"/>
            <a:ext cx="16916400" cy="7711321"/>
          </a:xfrm>
        </p:spPr>
        <p:txBody>
          <a:bodyPr/>
          <a:lstStyle/>
          <a:p>
            <a:r>
              <a:rPr lang="en-US" sz="3600" dirty="0"/>
              <a:t>Inter-Agency Working Group (IAWG) on Reproductive Health in Crises. (2018). </a:t>
            </a:r>
            <a:r>
              <a:rPr lang="en-US" sz="3600" i="1" dirty="0"/>
              <a:t>Inter-agency field manual on reproductive health in humanitarian settings</a:t>
            </a:r>
            <a:r>
              <a:rPr lang="en-US" sz="3600" dirty="0"/>
              <a:t>. IAWG. (</a:t>
            </a:r>
            <a:r>
              <a:rPr lang="en-US" sz="3600" i="1" dirty="0"/>
              <a:t>forthcoming</a:t>
            </a:r>
            <a:r>
              <a:rPr lang="en-US" sz="3600" dirty="0"/>
              <a:t>)</a:t>
            </a:r>
            <a:r>
              <a:rPr lang="en-US" sz="3200" dirty="0"/>
              <a:t> </a:t>
            </a:r>
            <a:r>
              <a:rPr lang="en-US" sz="2800" dirty="0">
                <a:hlinkClick r:id="rId3"/>
              </a:rPr>
              <a:t>www.iawg.net</a:t>
            </a:r>
            <a:r>
              <a:rPr lang="en-US" sz="2800" dirty="0"/>
              <a:t> </a:t>
            </a:r>
          </a:p>
          <a:p>
            <a:pPr>
              <a:buClr>
                <a:srgbClr val="00AFDB"/>
              </a:buClr>
            </a:pPr>
            <a:r>
              <a:rPr lang="en-US" sz="3600" dirty="0"/>
              <a:t>Ipas. (2018). </a:t>
            </a:r>
            <a:r>
              <a:rPr lang="en-US" sz="3600" i="1" dirty="0"/>
              <a:t>Abortion attitude transformation: A values clarification toolkit for humanitarian audiences</a:t>
            </a:r>
            <a:r>
              <a:rPr lang="en-US" sz="3600" dirty="0"/>
              <a:t>. Chapel Hill, NC: Ipas. </a:t>
            </a:r>
            <a:r>
              <a:rPr lang="en-US" sz="2800" dirty="0">
                <a:hlinkClick r:id="rId4"/>
              </a:rPr>
              <a:t>www.ipas.org/humanitarianVCAT</a:t>
            </a:r>
            <a:r>
              <a:rPr lang="en-US" sz="2800" dirty="0"/>
              <a:t> </a:t>
            </a:r>
          </a:p>
          <a:p>
            <a:r>
              <a:rPr lang="en-US" sz="3600" dirty="0"/>
              <a:t>Ipas. (2018). </a:t>
            </a:r>
            <a:r>
              <a:rPr lang="en-US" sz="3600" i="1" dirty="0"/>
              <a:t>Clinical updates in reproductive health. </a:t>
            </a:r>
            <a:r>
              <a:rPr lang="en-US" sz="3600" dirty="0"/>
              <a:t>Castleman, L. &amp; Kapp, N. (Eds.). Chapel Hill, NC: Ipas. (</a:t>
            </a:r>
            <a:r>
              <a:rPr lang="en-US" sz="3600" i="1" dirty="0"/>
              <a:t>Updated annually</a:t>
            </a:r>
            <a:r>
              <a:rPr lang="en-US" sz="3600" dirty="0"/>
              <a:t>) </a:t>
            </a:r>
            <a:r>
              <a:rPr lang="en-US" sz="2800" dirty="0">
                <a:hlinkClick r:id="rId5"/>
              </a:rPr>
              <a:t>www.ipas.org/clinicalupdates</a:t>
            </a:r>
            <a:r>
              <a:rPr lang="en-US" sz="2800" dirty="0"/>
              <a:t> </a:t>
            </a:r>
          </a:p>
          <a:p>
            <a:r>
              <a:rPr lang="en-US" sz="3600" dirty="0"/>
              <a:t>Ipas. (2013 &amp; 2014). </a:t>
            </a:r>
            <a:r>
              <a:rPr lang="en-US" sz="3600" i="1" dirty="0"/>
              <a:t>Woman-centered, comprehensive abortion care: Reference &amp; Trainer’s manuals </a:t>
            </a:r>
            <a:r>
              <a:rPr lang="en-US" sz="3600" dirty="0"/>
              <a:t>(2nd ed.) Turner, K. L. &amp; Huber, A. (Eds.). Chapel Hill, NC: Ipas. </a:t>
            </a:r>
            <a:r>
              <a:rPr lang="en-US" sz="2800" dirty="0">
                <a:solidFill>
                  <a:srgbClr val="000000"/>
                </a:solidFill>
                <a:hlinkClick r:id="rId6"/>
              </a:rPr>
              <a:t>http://www.ipas.org/en/News/2015/January/The--go-to--training-curriculum-for-abortion-care--Ipas-s-newly-revised-Woman-Centered--Co.aspx</a:t>
            </a:r>
            <a:r>
              <a:rPr lang="en-US" sz="2800" dirty="0">
                <a:solidFill>
                  <a:srgbClr val="000000"/>
                </a:solidFill>
              </a:rPr>
              <a:t> </a:t>
            </a:r>
          </a:p>
          <a:p>
            <a:endParaRPr lang="en-US" sz="2800" dirty="0"/>
          </a:p>
        </p:txBody>
      </p:sp>
      <p:sp>
        <p:nvSpPr>
          <p:cNvPr id="3" name="Title 2">
            <a:extLst>
              <a:ext uri="{FF2B5EF4-FFF2-40B4-BE49-F238E27FC236}">
                <a16:creationId xmlns:a16="http://schemas.microsoft.com/office/drawing/2014/main" id="{DE98F6D6-EBEB-40CD-AF14-EBE609C794F9}"/>
              </a:ext>
            </a:extLst>
          </p:cNvPr>
          <p:cNvSpPr>
            <a:spLocks noGrp="1"/>
          </p:cNvSpPr>
          <p:nvPr>
            <p:ph type="ctrTitle"/>
          </p:nvPr>
        </p:nvSpPr>
        <p:spPr>
          <a:xfrm>
            <a:off x="1212850" y="782846"/>
            <a:ext cx="17754600" cy="1015663"/>
          </a:xfrm>
        </p:spPr>
        <p:txBody>
          <a:bodyPr/>
          <a:lstStyle/>
          <a:p>
            <a:r>
              <a:rPr lang="en-US" sz="6600" dirty="0"/>
              <a:t>Technical guidance resources (</a:t>
            </a:r>
            <a:r>
              <a:rPr lang="en-US" sz="6600" i="1" dirty="0"/>
              <a:t>continued</a:t>
            </a:r>
            <a:r>
              <a:rPr lang="en-US" sz="6600" dirty="0"/>
              <a:t>)</a:t>
            </a:r>
          </a:p>
        </p:txBody>
      </p:sp>
    </p:spTree>
    <p:extLst>
      <p:ext uri="{BB962C8B-B14F-4D97-AF65-F5344CB8AC3E}">
        <p14:creationId xmlns:p14="http://schemas.microsoft.com/office/powerpoint/2010/main" val="367372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555641"/>
          </a:xfrm>
        </p:spPr>
        <p:txBody>
          <a:bodyPr/>
          <a:lstStyle/>
          <a:p>
            <a:r>
              <a:rPr lang="en-US" b="1" dirty="0">
                <a:solidFill>
                  <a:schemeClr val="accent1"/>
                </a:solidFill>
              </a:rPr>
              <a:t>Public health</a:t>
            </a:r>
          </a:p>
          <a:p>
            <a:pPr marL="685800" indent="-685800">
              <a:buClr>
                <a:schemeClr val="accent2"/>
              </a:buClr>
              <a:buFont typeface="Courier New" panose="02070309020205020404" pitchFamily="49" charset="0"/>
              <a:buChar char="o"/>
            </a:pPr>
            <a:r>
              <a:rPr lang="en-US" sz="4000" dirty="0"/>
              <a:t>Unsafe abortion is one of the leading causes of maternal mortality in developing countries worldwide</a:t>
            </a:r>
          </a:p>
          <a:p>
            <a:pPr marL="685800" indent="-685800">
              <a:buClr>
                <a:schemeClr val="accent2"/>
              </a:buClr>
              <a:buFont typeface="Courier New" panose="02070309020205020404" pitchFamily="49" charset="0"/>
              <a:buChar char="o"/>
            </a:pPr>
            <a:r>
              <a:rPr lang="en-US" sz="4000" dirty="0"/>
              <a:t>The resulting deaths and injuries are entirely preventable</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831850" y="736679"/>
            <a:ext cx="18364200" cy="1107996"/>
          </a:xfrm>
        </p:spPr>
        <p:txBody>
          <a:bodyPr/>
          <a:lstStyle/>
          <a:p>
            <a:pPr algn="ctr"/>
            <a:r>
              <a:rPr lang="en-US" dirty="0"/>
              <a:t>Rationale for preventing unsafe abortion</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263527"/>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chemeClr val="accent1"/>
                </a:solidFill>
              </a:rPr>
              <a:t>Human rights</a:t>
            </a:r>
          </a:p>
          <a:p>
            <a:r>
              <a:rPr lang="en-US" sz="4000" dirty="0"/>
              <a:t>Criminalization of abortion and high rates of unsafe abortion violate women’s right to health. </a:t>
            </a:r>
          </a:p>
          <a:p>
            <a:pPr>
              <a:spcAft>
                <a:spcPts val="1200"/>
              </a:spcAft>
            </a:pPr>
            <a:r>
              <a:rPr lang="en-US" sz="4000" dirty="0"/>
              <a:t>Additionally, this violates women’s right to:</a:t>
            </a:r>
          </a:p>
          <a:p>
            <a:pPr lvl="1">
              <a:spcAft>
                <a:spcPts val="600"/>
              </a:spcAft>
              <a:buFont typeface="Courier New" panose="02070309020205020404" pitchFamily="49" charset="0"/>
              <a:buChar char="o"/>
            </a:pPr>
            <a:r>
              <a:rPr lang="en-US" sz="3600" dirty="0"/>
              <a:t>life</a:t>
            </a:r>
          </a:p>
          <a:p>
            <a:pPr lvl="1">
              <a:spcAft>
                <a:spcPts val="600"/>
              </a:spcAft>
              <a:buFont typeface="Courier New" panose="02070309020205020404" pitchFamily="49" charset="0"/>
              <a:buChar char="o"/>
            </a:pPr>
            <a:r>
              <a:rPr lang="en-US" sz="3600" dirty="0"/>
              <a:t>equality and non-discrimination</a:t>
            </a:r>
          </a:p>
          <a:p>
            <a:pPr lvl="1">
              <a:spcAft>
                <a:spcPts val="600"/>
              </a:spcAft>
              <a:buFont typeface="Courier New" panose="02070309020205020404" pitchFamily="49" charset="0"/>
              <a:buChar char="o"/>
            </a:pPr>
            <a:r>
              <a:rPr lang="en-US" sz="3600" dirty="0"/>
              <a:t>self-determination and to determine the number and spacing of children</a:t>
            </a:r>
          </a:p>
        </p:txBody>
      </p:sp>
    </p:spTree>
    <p:extLst>
      <p:ext uri="{BB962C8B-B14F-4D97-AF65-F5344CB8AC3E}">
        <p14:creationId xmlns:p14="http://schemas.microsoft.com/office/powerpoint/2010/main" val="403738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B0B7E-8235-4F8E-A3D7-0E7E09827D64}"/>
              </a:ext>
            </a:extLst>
          </p:cNvPr>
          <p:cNvSpPr>
            <a:spLocks noGrp="1"/>
          </p:cNvSpPr>
          <p:nvPr>
            <p:ph sz="quarter" idx="10"/>
          </p:nvPr>
        </p:nvSpPr>
        <p:spPr>
          <a:xfrm>
            <a:off x="2736850" y="3920232"/>
            <a:ext cx="14630400" cy="6001643"/>
          </a:xfrm>
        </p:spPr>
        <p:txBody>
          <a:bodyPr/>
          <a:lstStyle/>
          <a:p>
            <a:r>
              <a:rPr lang="en-US" sz="6000" dirty="0"/>
              <a:t>“When performed by skilled providers using correct medical techniques and drugs, and under hygienic conditions, induced abortion is a very safe medical procedure.” </a:t>
            </a:r>
          </a:p>
          <a:p>
            <a:pPr algn="r"/>
            <a:r>
              <a:rPr lang="en-US" sz="6000" dirty="0"/>
              <a:t>– World Health Organization</a:t>
            </a:r>
          </a:p>
        </p:txBody>
      </p:sp>
      <p:sp>
        <p:nvSpPr>
          <p:cNvPr id="4" name="Title 3">
            <a:extLst>
              <a:ext uri="{FF2B5EF4-FFF2-40B4-BE49-F238E27FC236}">
                <a16:creationId xmlns:a16="http://schemas.microsoft.com/office/drawing/2014/main" id="{9EC48494-857B-4251-8C10-0EDC6DC9B804}"/>
              </a:ext>
            </a:extLst>
          </p:cNvPr>
          <p:cNvSpPr>
            <a:spLocks noGrp="1"/>
          </p:cNvSpPr>
          <p:nvPr>
            <p:ph type="ctrTitle"/>
          </p:nvPr>
        </p:nvSpPr>
        <p:spPr>
          <a:xfrm>
            <a:off x="1593850" y="182682"/>
            <a:ext cx="16916400" cy="2215991"/>
          </a:xfrm>
        </p:spPr>
        <p:txBody>
          <a:bodyPr/>
          <a:lstStyle/>
          <a:p>
            <a:r>
              <a:rPr lang="en-US" dirty="0"/>
              <a:t>Abortion is a safe medical procedure</a:t>
            </a:r>
          </a:p>
        </p:txBody>
      </p:sp>
    </p:spTree>
    <p:extLst>
      <p:ext uri="{BB962C8B-B14F-4D97-AF65-F5344CB8AC3E}">
        <p14:creationId xmlns:p14="http://schemas.microsoft.com/office/powerpoint/2010/main" val="332518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8BAC6-4378-4BBD-B8CC-4115AA1BD2C4}"/>
              </a:ext>
            </a:extLst>
          </p:cNvPr>
          <p:cNvSpPr>
            <a:spLocks noGrp="1"/>
          </p:cNvSpPr>
          <p:nvPr>
            <p:ph type="ctrTitle"/>
          </p:nvPr>
        </p:nvSpPr>
        <p:spPr>
          <a:xfrm>
            <a:off x="2736850" y="182682"/>
            <a:ext cx="14630400" cy="2215991"/>
          </a:xfrm>
        </p:spPr>
        <p:txBody>
          <a:bodyPr/>
          <a:lstStyle/>
          <a:p>
            <a:r>
              <a:rPr lang="en-US" dirty="0"/>
              <a:t>Increased support for task sharing in abortion care</a:t>
            </a:r>
          </a:p>
        </p:txBody>
      </p:sp>
      <p:pic>
        <p:nvPicPr>
          <p:cNvPr id="4" name="Content Placeholder 3">
            <a:extLst>
              <a:ext uri="{FF2B5EF4-FFF2-40B4-BE49-F238E27FC236}">
                <a16:creationId xmlns:a16="http://schemas.microsoft.com/office/drawing/2014/main" id="{D0262D5F-9D58-45C8-82E3-891DE740C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50" y="2835275"/>
            <a:ext cx="5867400" cy="8189164"/>
          </a:xfrm>
          <a:prstGeom prst="rect">
            <a:avLst/>
          </a:prstGeom>
        </p:spPr>
      </p:pic>
      <p:pic>
        <p:nvPicPr>
          <p:cNvPr id="5" name="Picture 4">
            <a:extLst>
              <a:ext uri="{FF2B5EF4-FFF2-40B4-BE49-F238E27FC236}">
                <a16:creationId xmlns:a16="http://schemas.microsoft.com/office/drawing/2014/main" id="{6BDF8678-3FE2-4E73-8FF5-278C4F120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050" y="2846286"/>
            <a:ext cx="8458200" cy="8212678"/>
          </a:xfrm>
          <a:prstGeom prst="rect">
            <a:avLst/>
          </a:prstGeom>
        </p:spPr>
      </p:pic>
    </p:spTree>
    <p:extLst>
      <p:ext uri="{BB962C8B-B14F-4D97-AF65-F5344CB8AC3E}">
        <p14:creationId xmlns:p14="http://schemas.microsoft.com/office/powerpoint/2010/main" val="125987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1A489-7501-4C14-ACCD-07CB791A4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86" y="0"/>
            <a:ext cx="16579727" cy="11309350"/>
          </a:xfrm>
          <a:prstGeom prst="rect">
            <a:avLst/>
          </a:prstGeom>
        </p:spPr>
      </p:pic>
    </p:spTree>
    <p:extLst>
      <p:ext uri="{BB962C8B-B14F-4D97-AF65-F5344CB8AC3E}">
        <p14:creationId xmlns:p14="http://schemas.microsoft.com/office/powerpoint/2010/main" val="316312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B36A3-D397-47C5-AB9F-61D8EAC42BE0}"/>
              </a:ext>
            </a:extLst>
          </p:cNvPr>
          <p:cNvSpPr>
            <a:spLocks noGrp="1"/>
          </p:cNvSpPr>
          <p:nvPr>
            <p:ph sz="quarter" idx="10"/>
          </p:nvPr>
        </p:nvSpPr>
        <p:spPr>
          <a:xfrm>
            <a:off x="2736850" y="2987676"/>
            <a:ext cx="14630400" cy="7923282"/>
          </a:xfrm>
        </p:spPr>
        <p:txBody>
          <a:bodyPr/>
          <a:lstStyle/>
          <a:p>
            <a:pPr marL="685800" indent="-685800">
              <a:buFont typeface="Courier New" panose="02070309020205020404" pitchFamily="49" charset="0"/>
              <a:buChar char="o"/>
            </a:pPr>
            <a:r>
              <a:rPr lang="en-US" dirty="0"/>
              <a:t>Accounts for a woman’s individual physical and emotional health needs and circumstances—and her ability to access care</a:t>
            </a:r>
          </a:p>
          <a:p>
            <a:pPr marL="685800" indent="-685800">
              <a:buFont typeface="Courier New" panose="02070309020205020404" pitchFamily="49" charset="0"/>
              <a:buChar char="o"/>
            </a:pPr>
            <a:r>
              <a:rPr lang="en-US" dirty="0"/>
              <a:t>Includes:</a:t>
            </a:r>
          </a:p>
          <a:p>
            <a:pPr marL="1371600" lvl="1">
              <a:spcAft>
                <a:spcPts val="600"/>
              </a:spcAft>
              <a:buFont typeface="Courier New" panose="02070309020205020404" pitchFamily="49" charset="0"/>
              <a:buChar char="o"/>
            </a:pPr>
            <a:r>
              <a:rPr lang="en-US" sz="3200" dirty="0"/>
              <a:t>Induced abortion</a:t>
            </a:r>
          </a:p>
          <a:p>
            <a:pPr marL="1371600" lvl="1">
              <a:spcAft>
                <a:spcPts val="600"/>
              </a:spcAft>
              <a:buFont typeface="Courier New" panose="02070309020205020404" pitchFamily="49" charset="0"/>
              <a:buChar char="o"/>
            </a:pPr>
            <a:r>
              <a:rPr lang="en-US" sz="3200" dirty="0"/>
              <a:t>Treatment of incomplete, missed or unsafe abortion</a:t>
            </a:r>
          </a:p>
          <a:p>
            <a:pPr marL="1371600" lvl="1">
              <a:spcAft>
                <a:spcPts val="600"/>
              </a:spcAft>
              <a:buFont typeface="Courier New" panose="02070309020205020404" pitchFamily="49" charset="0"/>
              <a:buChar char="o"/>
            </a:pPr>
            <a:r>
              <a:rPr lang="en-US" sz="3200" dirty="0"/>
              <a:t>Compassionate counseling</a:t>
            </a:r>
          </a:p>
          <a:p>
            <a:pPr marL="1371600" lvl="1">
              <a:spcAft>
                <a:spcPts val="600"/>
              </a:spcAft>
              <a:buFont typeface="Courier New" panose="02070309020205020404" pitchFamily="49" charset="0"/>
              <a:buChar char="o"/>
            </a:pPr>
            <a:r>
              <a:rPr lang="en-US" sz="3200" dirty="0"/>
              <a:t>Contraceptive services</a:t>
            </a:r>
          </a:p>
          <a:p>
            <a:pPr marL="1371600" lvl="1">
              <a:spcAft>
                <a:spcPts val="600"/>
              </a:spcAft>
              <a:buFont typeface="Courier New" panose="02070309020205020404" pitchFamily="49" charset="0"/>
              <a:buChar char="o"/>
            </a:pPr>
            <a:r>
              <a:rPr lang="en-US" sz="3200" dirty="0"/>
              <a:t>Related sexual and reproductive health services provided onsite or via referrals</a:t>
            </a:r>
          </a:p>
          <a:p>
            <a:pPr marL="1371600" lvl="1">
              <a:spcAft>
                <a:spcPts val="600"/>
              </a:spcAft>
              <a:buFont typeface="Courier New" panose="02070309020205020404" pitchFamily="49" charset="0"/>
              <a:buChar char="o"/>
            </a:pPr>
            <a:r>
              <a:rPr lang="en-US" sz="3200" dirty="0"/>
              <a:t>Community-service provider partnerships</a:t>
            </a:r>
          </a:p>
        </p:txBody>
      </p:sp>
      <p:sp>
        <p:nvSpPr>
          <p:cNvPr id="3" name="Title 2">
            <a:extLst>
              <a:ext uri="{FF2B5EF4-FFF2-40B4-BE49-F238E27FC236}">
                <a16:creationId xmlns:a16="http://schemas.microsoft.com/office/drawing/2014/main" id="{CEAF7003-512A-4FA5-91B0-37F0CDEAB919}"/>
              </a:ext>
            </a:extLst>
          </p:cNvPr>
          <p:cNvSpPr>
            <a:spLocks noGrp="1"/>
          </p:cNvSpPr>
          <p:nvPr>
            <p:ph type="ctrTitle"/>
          </p:nvPr>
        </p:nvSpPr>
        <p:spPr>
          <a:xfrm>
            <a:off x="2736850" y="182682"/>
            <a:ext cx="14630400" cy="2215991"/>
          </a:xfrm>
        </p:spPr>
        <p:txBody>
          <a:bodyPr/>
          <a:lstStyle/>
          <a:p>
            <a:r>
              <a:rPr lang="en-US" dirty="0"/>
              <a:t>Woman-centered, comprehensive abortion care</a:t>
            </a:r>
          </a:p>
        </p:txBody>
      </p:sp>
    </p:spTree>
    <p:extLst>
      <p:ext uri="{BB962C8B-B14F-4D97-AF65-F5344CB8AC3E}">
        <p14:creationId xmlns:p14="http://schemas.microsoft.com/office/powerpoint/2010/main" val="2554864951"/>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5CC06567AFF142B249F573033A2E09" ma:contentTypeVersion="10" ma:contentTypeDescription="Create a new document." ma:contentTypeScope="" ma:versionID="a715cf1df199f47329547a68d6cd0753">
  <xsd:schema xmlns:xsd="http://www.w3.org/2001/XMLSchema" xmlns:xs="http://www.w3.org/2001/XMLSchema" xmlns:p="http://schemas.microsoft.com/office/2006/metadata/properties" xmlns:ns2="eaabc42c-abff-4e10-a1d4-30dd7a9c0116" xmlns:ns3="512b72d9-5c28-4ffa-9aff-e3fde56bbcf5" targetNamespace="http://schemas.microsoft.com/office/2006/metadata/properties" ma:root="true" ma:fieldsID="4a2902fb80033fdb26066bf131e885b3" ns2:_="" ns3:_="">
    <xsd:import namespace="eaabc42c-abff-4e10-a1d4-30dd7a9c0116"/>
    <xsd:import namespace="512b72d9-5c28-4ffa-9aff-e3fde56bb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b72d9-5c28-4ffa-9aff-e3fde56bbc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02152-29C6-41D6-8A0B-1B0553242CD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12b72d9-5c28-4ffa-9aff-e3fde56bbcf5"/>
    <ds:schemaRef ds:uri="eaabc42c-abff-4e10-a1d4-30dd7a9c0116"/>
    <ds:schemaRef ds:uri="http://www.w3.org/XML/1998/namespace"/>
  </ds:schemaRefs>
</ds:datastoreItem>
</file>

<file path=customXml/itemProps2.xml><?xml version="1.0" encoding="utf-8"?>
<ds:datastoreItem xmlns:ds="http://schemas.openxmlformats.org/officeDocument/2006/customXml" ds:itemID="{81516F6A-4CD2-4589-B510-8747FC96B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bc42c-abff-4e10-a1d4-30dd7a9c0116"/>
    <ds:schemaRef ds:uri="512b72d9-5c28-4ffa-9aff-e3fde56bb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980</TotalTime>
  <Words>4121</Words>
  <Application>Microsoft Macintosh PowerPoint</Application>
  <PresentationFormat>Custom</PresentationFormat>
  <Paragraphs>407</Paragraphs>
  <Slides>48</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Gill Sans MT</vt:lpstr>
      <vt:lpstr>Helvetica</vt:lpstr>
      <vt:lpstr>Wingdings</vt:lpstr>
      <vt:lpstr>Office Theme</vt:lpstr>
      <vt:lpstr>Abortion care 101</vt:lpstr>
      <vt:lpstr>PowerPoint Presentation</vt:lpstr>
      <vt:lpstr>4 MODULES</vt:lpstr>
      <vt:lpstr>MODULE 1: Overview and guiding principles</vt:lpstr>
      <vt:lpstr>Rationale for preventing unsafe abortion</vt:lpstr>
      <vt:lpstr>Abortion is a safe medical procedure</vt:lpstr>
      <vt:lpstr>Increased support for task sharing in abortion care</vt:lpstr>
      <vt:lpstr>PowerPoint Presentation</vt:lpstr>
      <vt:lpstr>Woman-centered, comprehensive abortion care</vt:lpstr>
      <vt:lpstr>Postabortion care</vt:lpstr>
      <vt:lpstr>MODULE 2: Uterine evacuation methods</vt:lpstr>
      <vt:lpstr>Uterine evacuation methods</vt:lpstr>
      <vt:lpstr>Uterine evacuation methods = Safe and effective procedures</vt:lpstr>
      <vt:lpstr>Obsolete method: Sharp curettage</vt:lpstr>
      <vt:lpstr>Factors in choosing a  uterine evacuation method</vt:lpstr>
      <vt:lpstr>Ipas MVA Plus® with  Ipas EasyGrip® Cannulae</vt:lpstr>
      <vt:lpstr>Vacuum aspiration</vt:lpstr>
      <vt:lpstr>Acceptability of vacuum aspiration</vt:lpstr>
      <vt:lpstr>Value of MVA in crisis settings</vt:lpstr>
      <vt:lpstr>Medical methods  (abortion with pills)</vt:lpstr>
      <vt:lpstr>Medical abortion: Mechanism of action</vt:lpstr>
      <vt:lpstr>Medical methods for induced abortion up to 13 weeks</vt:lpstr>
      <vt:lpstr>Misoprostol for postabortion care</vt:lpstr>
      <vt:lpstr>Cost considerations of medical methods</vt:lpstr>
      <vt:lpstr>Acceptability of medical methods</vt:lpstr>
      <vt:lpstr>Value of misoprostol in crisis settings</vt:lpstr>
      <vt:lpstr>What about women’s role?</vt:lpstr>
      <vt:lpstr>Frequency of adverse events of uterine evacuation methods</vt:lpstr>
      <vt:lpstr>Frequency of death related to uterine evacuation methods</vt:lpstr>
      <vt:lpstr>Long-term safety</vt:lpstr>
      <vt:lpstr>Care after abortion</vt:lpstr>
      <vt:lpstr>MODULE 3: Contraceptive services</vt:lpstr>
      <vt:lpstr>Return to fertility</vt:lpstr>
      <vt:lpstr>Preferred service delivery model</vt:lpstr>
      <vt:lpstr>Timing of contraceptive counseling</vt:lpstr>
      <vt:lpstr>Key messages on  postabortion contraception</vt:lpstr>
      <vt:lpstr>PowerPoint Presentation</vt:lpstr>
      <vt:lpstr>Informed choice</vt:lpstr>
      <vt:lpstr>Contraception after medical abortion</vt:lpstr>
      <vt:lpstr>Contraception after vacuum aspiration</vt:lpstr>
      <vt:lpstr>MODULE 4: Ipas MVA instruments</vt:lpstr>
      <vt:lpstr>Ipas MVA Plus® Aspirator and Ipas EasyGrip® Cannulae</vt:lpstr>
      <vt:lpstr>Instrument design features</vt:lpstr>
      <vt:lpstr>MVA parts disassembled</vt:lpstr>
      <vt:lpstr>QUESTIONS?</vt:lpstr>
      <vt:lpstr>PowerPoint Presentation</vt:lpstr>
      <vt:lpstr>Technical guidance resources</vt:lpstr>
      <vt:lpstr>Technical guidance resources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Kristin Swanson</cp:lastModifiedBy>
  <cp:revision>95</cp:revision>
  <dcterms:created xsi:type="dcterms:W3CDTF">2017-08-10T14:53:04Z</dcterms:created>
  <dcterms:modified xsi:type="dcterms:W3CDTF">2021-01-21T21:38:05Z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0x0101008A5CC06567AFF142B249F573033A2E09</vt:lpwstr>
  </property>
</Properties>
</file>