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5"/>
  </p:sldMasterIdLst>
  <p:notesMasterIdLst>
    <p:notesMasterId r:id="rId16"/>
  </p:notesMasterIdLst>
  <p:sldIdLst>
    <p:sldId id="268" r:id="rId6"/>
    <p:sldId id="257" r:id="rId7"/>
    <p:sldId id="259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33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B52A5-AF76-484D-A575-FC6B2CE4D492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53A3-33B0-014C-BDFC-D95A6BD1E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76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smtClean="0"/>
              <a:t>Quote 1</a:t>
            </a:r>
            <a:endParaRPr lang="en-US" sz="1200" i="1" dirty="0" smtClean="0"/>
          </a:p>
          <a:p>
            <a:endParaRPr lang="en-US" sz="1200" i="1" dirty="0" smtClean="0"/>
          </a:p>
          <a:p>
            <a:endParaRPr lang="en-US" sz="1200" i="1" dirty="0" smtClean="0"/>
          </a:p>
          <a:p>
            <a:r>
              <a:rPr lang="en-US" sz="1200" i="1" dirty="0" smtClean="0"/>
              <a:t>“[The most challenging issues in mentoring providers in our setting  are] difficulties due to insufficient materials to providers, replacement of medicine… follow up in the upper level and coordination with referral sites for complication management.” </a:t>
            </a:r>
            <a:br>
              <a:rPr lang="en-US" sz="1200" i="1" dirty="0" smtClean="0"/>
            </a:br>
            <a:r>
              <a:rPr lang="en-US" sz="1200" i="1" dirty="0" smtClean="0"/>
              <a:t/>
            </a:r>
            <a:br>
              <a:rPr lang="en-US" sz="1200" i="1" dirty="0" smtClean="0"/>
            </a:br>
            <a:r>
              <a:rPr lang="en-US" sz="1100" i="1" dirty="0" smtClean="0"/>
              <a:t>– Tara Devi </a:t>
            </a:r>
            <a:r>
              <a:rPr lang="en-US" sz="1100" i="1" dirty="0" err="1" smtClean="0"/>
              <a:t>Tamang</a:t>
            </a:r>
            <a:r>
              <a:rPr lang="en-US" sz="1100" i="1" dirty="0" smtClean="0"/>
              <a:t>, clinical mentor, Nepal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B1DAE-E85A-40DC-B7C9-F0DB84A719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270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Quote 2</a:t>
            </a:r>
          </a:p>
          <a:p>
            <a:endParaRPr lang="en-US" dirty="0" smtClean="0"/>
          </a:p>
          <a:p>
            <a:r>
              <a:rPr lang="en-US" sz="1200" i="1" dirty="0" smtClean="0"/>
              <a:t>“[Mentors should] have a good relationship with clinic managers and their superiors, be humble but firm as not everyone has the same values as you.”</a:t>
            </a:r>
            <a:br>
              <a:rPr lang="en-US" sz="1200" i="1" dirty="0" smtClean="0"/>
            </a:br>
            <a:r>
              <a:rPr lang="en-US" sz="1200" i="1" dirty="0" smtClean="0"/>
              <a:t> </a:t>
            </a:r>
            <a:br>
              <a:rPr lang="en-US" sz="1200" i="1" dirty="0" smtClean="0"/>
            </a:br>
            <a:r>
              <a:rPr lang="en-US" sz="1050" i="1" dirty="0" smtClean="0"/>
              <a:t>– Dr. </a:t>
            </a:r>
            <a:r>
              <a:rPr lang="en-US" sz="1050" i="1" dirty="0" err="1" smtClean="0"/>
              <a:t>Mutinta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Lina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Myuni</a:t>
            </a:r>
            <a:r>
              <a:rPr lang="en-US" sz="1050" i="1" dirty="0" smtClean="0"/>
              <a:t>, clinical mentor, Zambia</a:t>
            </a:r>
          </a:p>
          <a:p>
            <a:endParaRPr lang="en-US" sz="1050" i="1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Put quote</a:t>
            </a:r>
            <a:r>
              <a:rPr lang="en-US" baseline="0" dirty="0" smtClean="0"/>
              <a:t> in notes section with number and print out for tables.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B1DAE-E85A-40DC-B7C9-F0DB84A719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42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Quote 2</a:t>
            </a:r>
          </a:p>
          <a:p>
            <a:endParaRPr lang="en-US" dirty="0" smtClean="0"/>
          </a:p>
          <a:p>
            <a:r>
              <a:rPr lang="en-US" sz="1200" i="1" dirty="0" smtClean="0"/>
              <a:t>“[Mentors should] have a good relationship with clinic managers and their superiors, be humble but firm as not everyone has the same values as you.”</a:t>
            </a:r>
            <a:br>
              <a:rPr lang="en-US" sz="1200" i="1" dirty="0" smtClean="0"/>
            </a:br>
            <a:r>
              <a:rPr lang="en-US" sz="1200" i="1" dirty="0" smtClean="0"/>
              <a:t> </a:t>
            </a:r>
            <a:br>
              <a:rPr lang="en-US" sz="1200" i="1" dirty="0" smtClean="0"/>
            </a:br>
            <a:r>
              <a:rPr lang="en-US" sz="1050" i="1" dirty="0" smtClean="0"/>
              <a:t>– Dr. </a:t>
            </a:r>
            <a:r>
              <a:rPr lang="en-US" sz="1050" i="1" dirty="0" err="1" smtClean="0"/>
              <a:t>Mutinta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Lina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Myuni</a:t>
            </a:r>
            <a:r>
              <a:rPr lang="en-US" sz="1050" i="1" dirty="0" smtClean="0"/>
              <a:t>, clinical mentor, Zambia</a:t>
            </a:r>
          </a:p>
          <a:p>
            <a:endParaRPr lang="en-US" sz="1050" i="1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Put quote</a:t>
            </a:r>
            <a:r>
              <a:rPr lang="en-US" baseline="0" dirty="0" smtClean="0"/>
              <a:t> in notes section with number and print out for tables.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B1DAE-E85A-40DC-B7C9-F0DB84A7190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086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Quote 2</a:t>
            </a:r>
          </a:p>
          <a:p>
            <a:endParaRPr lang="en-US" dirty="0" smtClean="0"/>
          </a:p>
          <a:p>
            <a:r>
              <a:rPr lang="en-US" sz="1200" i="1" dirty="0" smtClean="0"/>
              <a:t>“[Mentors should] have a good relationship with clinic managers and their superiors, be humble but firm as not everyone has the same values as you.”</a:t>
            </a:r>
            <a:br>
              <a:rPr lang="en-US" sz="1200" i="1" dirty="0" smtClean="0"/>
            </a:br>
            <a:r>
              <a:rPr lang="en-US" sz="1200" i="1" dirty="0" smtClean="0"/>
              <a:t> </a:t>
            </a:r>
            <a:br>
              <a:rPr lang="en-US" sz="1200" i="1" dirty="0" smtClean="0"/>
            </a:br>
            <a:r>
              <a:rPr lang="en-US" sz="1050" i="1" dirty="0" smtClean="0"/>
              <a:t>– Dr. </a:t>
            </a:r>
            <a:r>
              <a:rPr lang="en-US" sz="1050" i="1" dirty="0" err="1" smtClean="0"/>
              <a:t>Mutinta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Lina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Myuni</a:t>
            </a:r>
            <a:r>
              <a:rPr lang="en-US" sz="1050" i="1" dirty="0" smtClean="0"/>
              <a:t>, clinical mentor, Zambia</a:t>
            </a:r>
          </a:p>
          <a:p>
            <a:endParaRPr lang="en-US" sz="1050" i="1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Put quote</a:t>
            </a:r>
            <a:r>
              <a:rPr lang="en-US" baseline="0" dirty="0" smtClean="0"/>
              <a:t> in notes section with number and print out for tables.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B1DAE-E85A-40DC-B7C9-F0DB84A7190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56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Quote 2</a:t>
            </a:r>
          </a:p>
          <a:p>
            <a:endParaRPr lang="en-US" dirty="0" smtClean="0"/>
          </a:p>
          <a:p>
            <a:r>
              <a:rPr lang="en-US" sz="1200" i="1" dirty="0" smtClean="0"/>
              <a:t>“[Mentors should] have a good relationship with clinic managers and their superiors, be humble but firm as not everyone has the same values as you.”</a:t>
            </a:r>
            <a:br>
              <a:rPr lang="en-US" sz="1200" i="1" dirty="0" smtClean="0"/>
            </a:br>
            <a:r>
              <a:rPr lang="en-US" sz="1200" i="1" dirty="0" smtClean="0"/>
              <a:t> </a:t>
            </a:r>
            <a:br>
              <a:rPr lang="en-US" sz="1200" i="1" dirty="0" smtClean="0"/>
            </a:br>
            <a:r>
              <a:rPr lang="en-US" sz="1050" i="1" dirty="0" smtClean="0"/>
              <a:t>– Dr. </a:t>
            </a:r>
            <a:r>
              <a:rPr lang="en-US" sz="1050" i="1" dirty="0" err="1" smtClean="0"/>
              <a:t>Mutinta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Lina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Myuni</a:t>
            </a:r>
            <a:r>
              <a:rPr lang="en-US" sz="1050" i="1" dirty="0" smtClean="0"/>
              <a:t>, clinical mentor, Zambia</a:t>
            </a:r>
          </a:p>
          <a:p>
            <a:endParaRPr lang="en-US" sz="1050" i="1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Put quote</a:t>
            </a:r>
            <a:r>
              <a:rPr lang="en-US" baseline="0" dirty="0" smtClean="0"/>
              <a:t> in notes section with number and print out for tables.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B1DAE-E85A-40DC-B7C9-F0DB84A7190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76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Quote 2</a:t>
            </a:r>
          </a:p>
          <a:p>
            <a:endParaRPr lang="en-US" dirty="0" smtClean="0"/>
          </a:p>
          <a:p>
            <a:r>
              <a:rPr lang="en-US" sz="1200" i="1" dirty="0" smtClean="0"/>
              <a:t>“[Mentors should] have a good relationship with clinic managers and their superiors, be humble but firm as not everyone has the same values as you.”</a:t>
            </a:r>
            <a:br>
              <a:rPr lang="en-US" sz="1200" i="1" dirty="0" smtClean="0"/>
            </a:br>
            <a:r>
              <a:rPr lang="en-US" sz="1200" i="1" dirty="0" smtClean="0"/>
              <a:t> </a:t>
            </a:r>
            <a:br>
              <a:rPr lang="en-US" sz="1200" i="1" dirty="0" smtClean="0"/>
            </a:br>
            <a:r>
              <a:rPr lang="en-US" sz="1050" i="1" dirty="0" smtClean="0"/>
              <a:t>– Dr. </a:t>
            </a:r>
            <a:r>
              <a:rPr lang="en-US" sz="1050" i="1" dirty="0" err="1" smtClean="0"/>
              <a:t>Mutinta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Lina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Myuni</a:t>
            </a:r>
            <a:r>
              <a:rPr lang="en-US" sz="1050" i="1" dirty="0" smtClean="0"/>
              <a:t>, clinical mentor, Zambia</a:t>
            </a:r>
          </a:p>
          <a:p>
            <a:endParaRPr lang="en-US" sz="1050" i="1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Put quote</a:t>
            </a:r>
            <a:r>
              <a:rPr lang="en-US" baseline="0" dirty="0" smtClean="0"/>
              <a:t> in notes section with number and print out for tables.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B1DAE-E85A-40DC-B7C9-F0DB84A7190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0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Quote 2</a:t>
            </a:r>
          </a:p>
          <a:p>
            <a:endParaRPr lang="en-US" dirty="0" smtClean="0"/>
          </a:p>
          <a:p>
            <a:r>
              <a:rPr lang="en-US" sz="1200" i="1" dirty="0" smtClean="0"/>
              <a:t>“[Mentors should] have a good relationship with clinic managers and their superiors, be humble but firm as not everyone has the same values as you.”</a:t>
            </a:r>
            <a:br>
              <a:rPr lang="en-US" sz="1200" i="1" dirty="0" smtClean="0"/>
            </a:br>
            <a:r>
              <a:rPr lang="en-US" sz="1200" i="1" dirty="0" smtClean="0"/>
              <a:t> </a:t>
            </a:r>
            <a:br>
              <a:rPr lang="en-US" sz="1200" i="1" dirty="0" smtClean="0"/>
            </a:br>
            <a:r>
              <a:rPr lang="en-US" sz="1050" i="1" dirty="0" smtClean="0"/>
              <a:t>– Dr. </a:t>
            </a:r>
            <a:r>
              <a:rPr lang="en-US" sz="1050" i="1" dirty="0" err="1" smtClean="0"/>
              <a:t>Mutinta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Lina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Myuni</a:t>
            </a:r>
            <a:r>
              <a:rPr lang="en-US" sz="1050" i="1" dirty="0" smtClean="0"/>
              <a:t>, clinical mentor, Zambia</a:t>
            </a:r>
          </a:p>
          <a:p>
            <a:endParaRPr lang="en-US" sz="1050" i="1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Put quote</a:t>
            </a:r>
            <a:r>
              <a:rPr lang="en-US" baseline="0" dirty="0" smtClean="0"/>
              <a:t> in notes section with number and print out for tables.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B1DAE-E85A-40DC-B7C9-F0DB84A7190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312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Quote 2</a:t>
            </a:r>
          </a:p>
          <a:p>
            <a:endParaRPr lang="en-US" dirty="0" smtClean="0"/>
          </a:p>
          <a:p>
            <a:r>
              <a:rPr lang="en-US" sz="1200" i="1" dirty="0" smtClean="0"/>
              <a:t>“[Mentors should] have a good relationship with clinic managers and their superiors, be humble but firm as not everyone has the same values as you.”</a:t>
            </a:r>
            <a:br>
              <a:rPr lang="en-US" sz="1200" i="1" dirty="0" smtClean="0"/>
            </a:br>
            <a:r>
              <a:rPr lang="en-US" sz="1200" i="1" dirty="0" smtClean="0"/>
              <a:t> </a:t>
            </a:r>
            <a:br>
              <a:rPr lang="en-US" sz="1200" i="1" dirty="0" smtClean="0"/>
            </a:br>
            <a:r>
              <a:rPr lang="en-US" sz="1050" i="1" dirty="0" smtClean="0"/>
              <a:t>– Dr. </a:t>
            </a:r>
            <a:r>
              <a:rPr lang="en-US" sz="1050" i="1" dirty="0" err="1" smtClean="0"/>
              <a:t>Mutinta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Lina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Myuni</a:t>
            </a:r>
            <a:r>
              <a:rPr lang="en-US" sz="1050" i="1" dirty="0" smtClean="0"/>
              <a:t>, clinical mentor, Zambia</a:t>
            </a:r>
          </a:p>
          <a:p>
            <a:endParaRPr lang="en-US" sz="1050" i="1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Put quote</a:t>
            </a:r>
            <a:r>
              <a:rPr lang="en-US" baseline="0" dirty="0" smtClean="0"/>
              <a:t> in notes section with number and print out for tables.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B1DAE-E85A-40DC-B7C9-F0DB84A7190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0478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Quote 2</a:t>
            </a:r>
          </a:p>
          <a:p>
            <a:endParaRPr lang="en-US" dirty="0" smtClean="0"/>
          </a:p>
          <a:p>
            <a:r>
              <a:rPr lang="en-US" sz="1200" i="1" dirty="0" smtClean="0"/>
              <a:t>“[Mentors should] have a good relationship with clinic managers and their superiors, be humble but firm as not everyone has the same values as you.”</a:t>
            </a:r>
            <a:br>
              <a:rPr lang="en-US" sz="1200" i="1" dirty="0" smtClean="0"/>
            </a:br>
            <a:r>
              <a:rPr lang="en-US" sz="1200" i="1" dirty="0" smtClean="0"/>
              <a:t> </a:t>
            </a:r>
            <a:br>
              <a:rPr lang="en-US" sz="1200" i="1" dirty="0" smtClean="0"/>
            </a:br>
            <a:r>
              <a:rPr lang="en-US" sz="1050" i="1" dirty="0" smtClean="0"/>
              <a:t>– Dr. </a:t>
            </a:r>
            <a:r>
              <a:rPr lang="en-US" sz="1050" i="1" dirty="0" err="1" smtClean="0"/>
              <a:t>Mutinta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Lina</a:t>
            </a:r>
            <a:r>
              <a:rPr lang="en-US" sz="1050" i="1" dirty="0" smtClean="0"/>
              <a:t> </a:t>
            </a:r>
            <a:r>
              <a:rPr lang="en-US" sz="1050" i="1" dirty="0" err="1" smtClean="0"/>
              <a:t>Myuni</a:t>
            </a:r>
            <a:r>
              <a:rPr lang="en-US" sz="1050" i="1" dirty="0" smtClean="0"/>
              <a:t>, clinical mentor, Zambia</a:t>
            </a:r>
          </a:p>
          <a:p>
            <a:endParaRPr lang="en-US" sz="1050" i="1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Put quote</a:t>
            </a:r>
            <a:r>
              <a:rPr lang="en-US" baseline="0" dirty="0" smtClean="0"/>
              <a:t> in notes section with number and print out for tables.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B1DAE-E85A-40DC-B7C9-F0DB84A7190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03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4572000"/>
            <a:ext cx="1981200" cy="2147314"/>
          </a:xfrm>
          <a:prstGeom prst="rect">
            <a:avLst/>
          </a:prstGeom>
          <a:solidFill>
            <a:srgbClr val="00A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cap="none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010400" y="150876"/>
            <a:ext cx="1981200" cy="42687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264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86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57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9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67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52399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cap="none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010400" y="4572000"/>
            <a:ext cx="1981200" cy="2147314"/>
          </a:xfrm>
          <a:prstGeom prst="rect">
            <a:avLst/>
          </a:prstGeom>
          <a:solidFill>
            <a:srgbClr val="00A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0400" y="150876"/>
            <a:ext cx="1981200" cy="4268724"/>
          </a:xfrm>
          <a:prstGeom prst="rect">
            <a:avLst/>
          </a:prstGeom>
          <a:solidFill>
            <a:srgbClr val="C5B8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81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71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7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78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22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989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405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4976" y="6172200"/>
            <a:ext cx="8814047" cy="533400"/>
          </a:xfrm>
          <a:prstGeom prst="rect">
            <a:avLst/>
          </a:prstGeom>
          <a:solidFill>
            <a:srgbClr val="00AF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2400" y="1634971"/>
            <a:ext cx="8831802" cy="461342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2801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1191653-F2F8-7C44-8592-046699652348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2801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2788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64BBE707-0CB4-574A-866B-019C6C0C5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8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Clinical Mentoring and Provider support for abortion-related care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Clinical Mentor Quotes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16260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398977" y="1816100"/>
            <a:ext cx="8237407" cy="4330700"/>
          </a:xfrm>
        </p:spPr>
        <p:txBody>
          <a:bodyPr>
            <a:normAutofit/>
          </a:bodyPr>
          <a:lstStyle/>
          <a:p>
            <a:pPr lvl="0"/>
            <a:r>
              <a:rPr lang="en-US" sz="2800" i="1" dirty="0" smtClean="0">
                <a:solidFill>
                  <a:prstClr val="black"/>
                </a:solidFill>
              </a:rPr>
              <a:t>“[Clinical mentors] should be open to new challenges and changes in their approach as dictated by the situation on the ground.” </a:t>
            </a:r>
            <a:br>
              <a:rPr lang="en-US" sz="2800" i="1" dirty="0" smtClean="0">
                <a:solidFill>
                  <a:prstClr val="black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/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> – </a:t>
            </a:r>
            <a:r>
              <a:rPr lang="en-US" sz="2800" i="1" dirty="0" err="1">
                <a:solidFill>
                  <a:schemeClr val="tx1"/>
                </a:solidFill>
              </a:rPr>
              <a:t>Mumbiano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i="1" dirty="0" err="1">
                <a:solidFill>
                  <a:schemeClr val="tx1"/>
                </a:solidFill>
              </a:rPr>
              <a:t>Inambao</a:t>
            </a:r>
            <a:r>
              <a:rPr lang="en-US" sz="2800" i="1" dirty="0">
                <a:solidFill>
                  <a:schemeClr val="tx1"/>
                </a:solidFill>
              </a:rPr>
              <a:t>, clinical mentor, Zambia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05227" y="423112"/>
            <a:ext cx="3024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Mentor Quote </a:t>
            </a:r>
            <a:r>
              <a:rPr lang="en-US" sz="3200" dirty="0" smtClean="0">
                <a:solidFill>
                  <a:prstClr val="white"/>
                </a:solidFill>
              </a:rPr>
              <a:t>9</a:t>
            </a: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64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/>
          </p:cNvSpPr>
          <p:nvPr>
            <p:ph type="title"/>
          </p:nvPr>
        </p:nvSpPr>
        <p:spPr>
          <a:xfrm>
            <a:off x="308694" y="1524000"/>
            <a:ext cx="8572914" cy="4709022"/>
          </a:xfrm>
        </p:spPr>
        <p:txBody>
          <a:bodyPr/>
          <a:lstStyle/>
          <a:p>
            <a:r>
              <a:rPr lang="en-US" sz="2800" i="1" dirty="0" smtClean="0">
                <a:solidFill>
                  <a:schemeClr val="tx1"/>
                </a:solidFill>
              </a:rPr>
              <a:t>“[The most challenging issues in mentoring providers in our setting  are] difficulties due to insufficient materials to providers, replacement of medicine…follow-up in the upper level and coordination with referral sites for complication management.” </a:t>
            </a:r>
            <a:br>
              <a:rPr lang="en-US" sz="2800" i="1" dirty="0" smtClean="0">
                <a:solidFill>
                  <a:schemeClr val="tx1"/>
                </a:solidFill>
              </a:rPr>
            </a:br>
            <a:r>
              <a:rPr lang="en-US" sz="2800" i="1" dirty="0" smtClean="0">
                <a:solidFill>
                  <a:schemeClr val="tx1"/>
                </a:solidFill>
              </a:rPr>
              <a:t/>
            </a:r>
            <a:br>
              <a:rPr lang="en-US" sz="2800" i="1" dirty="0" smtClean="0">
                <a:solidFill>
                  <a:schemeClr val="tx1"/>
                </a:solidFill>
              </a:rPr>
            </a:br>
            <a:r>
              <a:rPr lang="en-US" sz="2800" i="1" dirty="0" smtClean="0">
                <a:solidFill>
                  <a:schemeClr val="tx1"/>
                </a:solidFill>
              </a:rPr>
              <a:t>– Tara Devi </a:t>
            </a:r>
            <a:r>
              <a:rPr lang="en-US" sz="2800" i="1" dirty="0" err="1" smtClean="0">
                <a:solidFill>
                  <a:schemeClr val="tx1"/>
                </a:solidFill>
              </a:rPr>
              <a:t>Tamang</a:t>
            </a:r>
            <a:r>
              <a:rPr lang="en-US" sz="2800" i="1" dirty="0" smtClean="0">
                <a:solidFill>
                  <a:schemeClr val="tx1"/>
                </a:solidFill>
              </a:rPr>
              <a:t>, clinical mentor, Nepal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47747" y="419348"/>
            <a:ext cx="3494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Mentor Quote 1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2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112158" y="1007887"/>
            <a:ext cx="8811049" cy="4974007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solidFill>
                  <a:schemeClr val="tx1"/>
                </a:solidFill>
              </a:rPr>
              <a:t>“[Mentors should] have a good relationship with clinic managers and their superiors, [and] be humble but firm, as not everyone has the same values as you.”</a:t>
            </a:r>
            <a:br>
              <a:rPr lang="en-US" sz="2800" i="1" dirty="0" smtClean="0">
                <a:solidFill>
                  <a:schemeClr val="tx1"/>
                </a:solidFill>
              </a:rPr>
            </a:b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br>
              <a:rPr lang="en-US" sz="2800" i="1" dirty="0" smtClean="0">
                <a:solidFill>
                  <a:schemeClr val="tx1"/>
                </a:solidFill>
              </a:rPr>
            </a:br>
            <a:r>
              <a:rPr lang="en-US" sz="2800" i="1" dirty="0" smtClean="0">
                <a:solidFill>
                  <a:schemeClr val="tx1"/>
                </a:solidFill>
              </a:rPr>
              <a:t>– Dr. </a:t>
            </a:r>
            <a:r>
              <a:rPr lang="en-US" sz="2800" i="1" dirty="0" err="1" smtClean="0">
                <a:solidFill>
                  <a:schemeClr val="tx1"/>
                </a:solidFill>
              </a:rPr>
              <a:t>Mutinta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Lina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Myuni</a:t>
            </a:r>
            <a:r>
              <a:rPr lang="en-US" sz="2800" i="1" dirty="0" smtClean="0">
                <a:solidFill>
                  <a:schemeClr val="tx1"/>
                </a:solidFill>
              </a:rPr>
              <a:t>, clinical mentor, Zambia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05227" y="423112"/>
            <a:ext cx="3024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Mentor Quote 2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4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729177" y="1592087"/>
            <a:ext cx="7577007" cy="4402313"/>
          </a:xfrm>
        </p:spPr>
        <p:txBody>
          <a:bodyPr>
            <a:normAutofit/>
          </a:bodyPr>
          <a:lstStyle/>
          <a:p>
            <a:r>
              <a:rPr lang="en-US" sz="2800" i="1" dirty="0">
                <a:solidFill>
                  <a:schemeClr val="tx1"/>
                </a:solidFill>
              </a:rPr>
              <a:t>“The words that have made a difference are that ‘every woman matters to someone and they must matter to us.’” </a:t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/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>– Dr. </a:t>
            </a:r>
            <a:r>
              <a:rPr lang="en-US" sz="2800" i="1" dirty="0" err="1">
                <a:solidFill>
                  <a:schemeClr val="tx1"/>
                </a:solidFill>
              </a:rPr>
              <a:t>Mutinta</a:t>
            </a:r>
            <a:r>
              <a:rPr lang="en-US" sz="2800" i="1" dirty="0">
                <a:solidFill>
                  <a:schemeClr val="tx1"/>
                </a:solidFill>
              </a:rPr>
              <a:t> Lina </a:t>
            </a:r>
            <a:r>
              <a:rPr lang="en-US" sz="2800" i="1" dirty="0" err="1">
                <a:solidFill>
                  <a:schemeClr val="tx1"/>
                </a:solidFill>
              </a:rPr>
              <a:t>Muyuni</a:t>
            </a:r>
            <a:r>
              <a:rPr lang="en-US" sz="2800" i="1" dirty="0">
                <a:solidFill>
                  <a:schemeClr val="tx1"/>
                </a:solidFill>
              </a:rPr>
              <a:t>, clinical </a:t>
            </a:r>
            <a:r>
              <a:rPr lang="en-US" sz="2800" i="1" dirty="0" smtClean="0">
                <a:solidFill>
                  <a:schemeClr val="tx1"/>
                </a:solidFill>
              </a:rPr>
              <a:t>mentor, Zambia</a:t>
            </a:r>
            <a:endParaRPr lang="en-US" sz="2800" i="1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05227" y="423112"/>
            <a:ext cx="3024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Mentor Quote </a:t>
            </a:r>
            <a:r>
              <a:rPr lang="en-US" sz="3200" dirty="0" smtClean="0">
                <a:solidFill>
                  <a:prstClr val="white"/>
                </a:solidFill>
              </a:rPr>
              <a:t>3</a:t>
            </a: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3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398977" y="1439687"/>
            <a:ext cx="8237407" cy="4707113"/>
          </a:xfrm>
        </p:spPr>
        <p:txBody>
          <a:bodyPr>
            <a:normAutofit/>
          </a:bodyPr>
          <a:lstStyle/>
          <a:p>
            <a:r>
              <a:rPr lang="en-US" sz="2800" i="1" dirty="0">
                <a:solidFill>
                  <a:schemeClr val="tx1"/>
                </a:solidFill>
              </a:rPr>
              <a:t>“[Being a clinical mentor] helps me improve my knowledge and skills. It also helps improve the skills of the mentee. This idea of mentoring is so good.” </a:t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/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>– </a:t>
            </a:r>
            <a:r>
              <a:rPr lang="en-US" sz="2800" i="1" dirty="0" err="1">
                <a:solidFill>
                  <a:schemeClr val="tx1"/>
                </a:solidFill>
              </a:rPr>
              <a:t>Karita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i="1" dirty="0" err="1">
                <a:solidFill>
                  <a:schemeClr val="tx1"/>
                </a:solidFill>
              </a:rPr>
              <a:t>Bhandare</a:t>
            </a:r>
            <a:r>
              <a:rPr lang="en-US" sz="2800" i="1" dirty="0">
                <a:solidFill>
                  <a:schemeClr val="tx1"/>
                </a:solidFill>
              </a:rPr>
              <a:t>, clinical </a:t>
            </a:r>
            <a:r>
              <a:rPr lang="en-US" sz="2800" i="1" dirty="0" smtClean="0">
                <a:solidFill>
                  <a:schemeClr val="tx1"/>
                </a:solidFill>
              </a:rPr>
              <a:t>mentor, Nepal</a:t>
            </a:r>
            <a:endParaRPr lang="en-US" sz="2800" i="1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05227" y="423112"/>
            <a:ext cx="3024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Mentor Quote </a:t>
            </a:r>
            <a:r>
              <a:rPr lang="en-US" sz="3200" dirty="0" smtClean="0">
                <a:solidFill>
                  <a:prstClr val="white"/>
                </a:solidFill>
              </a:rPr>
              <a:t>4</a:t>
            </a: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6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398977" y="1439687"/>
            <a:ext cx="8237407" cy="4707113"/>
          </a:xfrm>
        </p:spPr>
        <p:txBody>
          <a:bodyPr>
            <a:normAutofit/>
          </a:bodyPr>
          <a:lstStyle/>
          <a:p>
            <a:r>
              <a:rPr lang="en-US" sz="2800" i="1" dirty="0">
                <a:solidFill>
                  <a:schemeClr val="tx1"/>
                </a:solidFill>
              </a:rPr>
              <a:t>“Clinical mentor is good Observer, yet not ‘Inspector’; good Advisor, yet not ‘Instructor’; Teacher but not ‘</a:t>
            </a:r>
            <a:r>
              <a:rPr lang="en-US" sz="2800" i="1" dirty="0" smtClean="0">
                <a:solidFill>
                  <a:schemeClr val="tx1"/>
                </a:solidFill>
              </a:rPr>
              <a:t>Examiner.’” </a:t>
            </a:r>
            <a:r>
              <a:rPr lang="en-US" sz="2800" i="1" dirty="0">
                <a:solidFill>
                  <a:schemeClr val="tx1"/>
                </a:solidFill>
              </a:rPr>
              <a:t/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/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>– </a:t>
            </a:r>
            <a:r>
              <a:rPr lang="en-US" sz="2800" i="1" dirty="0" err="1">
                <a:solidFill>
                  <a:schemeClr val="tx1"/>
                </a:solidFill>
              </a:rPr>
              <a:t>Umesh</a:t>
            </a:r>
            <a:r>
              <a:rPr lang="en-US" sz="2800" i="1" dirty="0">
                <a:solidFill>
                  <a:schemeClr val="tx1"/>
                </a:solidFill>
              </a:rPr>
              <a:t> Kulkarni, clinical mentor, </a:t>
            </a:r>
            <a:r>
              <a:rPr lang="en-US" sz="2800" i="1" dirty="0" smtClean="0">
                <a:solidFill>
                  <a:schemeClr val="tx1"/>
                </a:solidFill>
              </a:rPr>
              <a:t>India</a:t>
            </a:r>
            <a:endParaRPr lang="en-US" sz="2800" i="1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05227" y="423112"/>
            <a:ext cx="3024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Mentor Quote </a:t>
            </a:r>
            <a:r>
              <a:rPr lang="en-US" sz="3200" dirty="0" smtClean="0">
                <a:solidFill>
                  <a:prstClr val="white"/>
                </a:solidFill>
              </a:rPr>
              <a:t>5</a:t>
            </a: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5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398977" y="1439687"/>
            <a:ext cx="8237407" cy="4707113"/>
          </a:xfrm>
        </p:spPr>
        <p:txBody>
          <a:bodyPr>
            <a:normAutofit/>
          </a:bodyPr>
          <a:lstStyle/>
          <a:p>
            <a:r>
              <a:rPr lang="en-US" sz="2800" i="1" dirty="0">
                <a:solidFill>
                  <a:schemeClr val="tx1"/>
                </a:solidFill>
              </a:rPr>
              <a:t>“Surprised, really didn’t seem to be a major  investment or event, but psychologically yielded a lot of benefits—having someone who understands, is non-judgmental,  interested in your goals and reassuring and reconfirming those goals.”</a:t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/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 smtClean="0">
                <a:solidFill>
                  <a:schemeClr val="tx1"/>
                </a:solidFill>
              </a:rPr>
              <a:t>- </a:t>
            </a:r>
            <a:r>
              <a:rPr lang="en-US" sz="2800" i="1" dirty="0">
                <a:solidFill>
                  <a:schemeClr val="tx1"/>
                </a:solidFill>
              </a:rPr>
              <a:t>Provider in Benson et al.’s study</a:t>
            </a:r>
            <a:endParaRPr lang="en-US" sz="2800" i="1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05227" y="423112"/>
            <a:ext cx="3024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Mentor Quote </a:t>
            </a:r>
            <a:r>
              <a:rPr lang="en-US" sz="3200" dirty="0" smtClean="0">
                <a:solidFill>
                  <a:prstClr val="white"/>
                </a:solidFill>
              </a:rPr>
              <a:t>6</a:t>
            </a: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83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398977" y="1439687"/>
            <a:ext cx="8237407" cy="4707113"/>
          </a:xfrm>
        </p:spPr>
        <p:txBody>
          <a:bodyPr>
            <a:normAutofit fontScale="90000"/>
          </a:bodyPr>
          <a:lstStyle/>
          <a:p>
            <a:r>
              <a:rPr lang="en-US" sz="2800" i="1" dirty="0">
                <a:solidFill>
                  <a:schemeClr val="tx1"/>
                </a:solidFill>
              </a:rPr>
              <a:t>“The most important responsibilities [as a clinical mentor] are to ensure my mentees never feel orphaned or alone. They must have confidence that I will be there when they need me even when complications or challenging cases arise, and that they will be competent in time. My other responsibility as a mentor is to ensure that the standard of care is maintained for all patients without discrimination.” </a:t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>– </a:t>
            </a:r>
            <a:r>
              <a:rPr lang="en-US" sz="2800" i="1" dirty="0" err="1">
                <a:solidFill>
                  <a:schemeClr val="tx1"/>
                </a:solidFill>
              </a:rPr>
              <a:t>Mutinta</a:t>
            </a:r>
            <a:r>
              <a:rPr lang="en-US" sz="2800" i="1" dirty="0">
                <a:solidFill>
                  <a:schemeClr val="tx1"/>
                </a:solidFill>
              </a:rPr>
              <a:t> Lina </a:t>
            </a:r>
            <a:r>
              <a:rPr lang="en-US" sz="2800" i="1" dirty="0" err="1">
                <a:solidFill>
                  <a:schemeClr val="tx1"/>
                </a:solidFill>
              </a:rPr>
              <a:t>Muyuni</a:t>
            </a:r>
            <a:r>
              <a:rPr lang="en-US" sz="2800" i="1" dirty="0">
                <a:solidFill>
                  <a:schemeClr val="tx1"/>
                </a:solidFill>
              </a:rPr>
              <a:t>, clinical mentor, Zambia </a:t>
            </a:r>
            <a:endParaRPr lang="en-US" sz="2800" i="1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05227" y="423112"/>
            <a:ext cx="3024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Mentor Quote </a:t>
            </a:r>
            <a:r>
              <a:rPr lang="en-US" sz="3200" dirty="0" smtClean="0">
                <a:solidFill>
                  <a:prstClr val="white"/>
                </a:solidFill>
              </a:rPr>
              <a:t>7</a:t>
            </a: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77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/>
          </p:nvPr>
        </p:nvSpPr>
        <p:spPr>
          <a:xfrm>
            <a:off x="398977" y="1816100"/>
            <a:ext cx="8237407" cy="433070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solidFill>
                  <a:schemeClr val="tx1"/>
                </a:solidFill>
              </a:rPr>
              <a:t>“When </a:t>
            </a:r>
            <a:r>
              <a:rPr lang="en-US" sz="2800" i="1" dirty="0">
                <a:solidFill>
                  <a:schemeClr val="tx1"/>
                </a:solidFill>
              </a:rPr>
              <a:t>asked what words and actions have made the biggest impact on the performance of mentored providers: </a:t>
            </a:r>
            <a:r>
              <a:rPr lang="en-US" sz="2800" i="1" dirty="0" smtClean="0">
                <a:solidFill>
                  <a:schemeClr val="tx1"/>
                </a:solidFill>
              </a:rPr>
              <a:t>‘Words </a:t>
            </a:r>
            <a:r>
              <a:rPr lang="en-US" sz="2800" i="1" dirty="0">
                <a:solidFill>
                  <a:schemeClr val="tx1"/>
                </a:solidFill>
              </a:rPr>
              <a:t>of encouragements and assurance like, ‘You have done very well, excellent work, good job, great!’”</a:t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/>
            </a:r>
            <a:br>
              <a:rPr lang="en-US" sz="2800" i="1" dirty="0">
                <a:solidFill>
                  <a:schemeClr val="tx1"/>
                </a:solidFill>
              </a:rPr>
            </a:br>
            <a:r>
              <a:rPr lang="en-US" sz="2800" i="1" dirty="0">
                <a:solidFill>
                  <a:schemeClr val="tx1"/>
                </a:solidFill>
              </a:rPr>
              <a:t> – </a:t>
            </a:r>
            <a:r>
              <a:rPr lang="en-US" sz="2800" i="1" dirty="0" err="1">
                <a:solidFill>
                  <a:schemeClr val="tx1"/>
                </a:solidFill>
              </a:rPr>
              <a:t>Mubiana</a:t>
            </a:r>
            <a:r>
              <a:rPr lang="en-US" sz="2800" i="1" dirty="0">
                <a:solidFill>
                  <a:schemeClr val="tx1"/>
                </a:solidFill>
              </a:rPr>
              <a:t> </a:t>
            </a:r>
            <a:r>
              <a:rPr lang="en-US" sz="2800" i="1" dirty="0" err="1">
                <a:solidFill>
                  <a:schemeClr val="tx1"/>
                </a:solidFill>
              </a:rPr>
              <a:t>Inambao</a:t>
            </a:r>
            <a:r>
              <a:rPr lang="en-US" sz="2800" i="1" dirty="0">
                <a:solidFill>
                  <a:schemeClr val="tx1"/>
                </a:solidFill>
              </a:rPr>
              <a:t>, clinical mentor, Zambia</a:t>
            </a:r>
            <a:endParaRPr lang="en-US" sz="2800" i="1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05227" y="423112"/>
            <a:ext cx="3024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Mentor Quote </a:t>
            </a:r>
            <a:r>
              <a:rPr lang="en-US" sz="3200" dirty="0" smtClean="0">
                <a:solidFill>
                  <a:prstClr val="white"/>
                </a:solidFill>
              </a:rPr>
              <a:t>8</a:t>
            </a: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0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ustom 3">
      <a:dk1>
        <a:sysClr val="windowText" lastClr="000000"/>
      </a:dk1>
      <a:lt1>
        <a:sysClr val="window" lastClr="FFFFFF"/>
      </a:lt1>
      <a:dk2>
        <a:srgbClr val="C5BAB1"/>
      </a:dk2>
      <a:lt2>
        <a:srgbClr val="FFFFFF"/>
      </a:lt2>
      <a:accent1>
        <a:srgbClr val="F8971D"/>
      </a:accent1>
      <a:accent2>
        <a:srgbClr val="22BCB9"/>
      </a:accent2>
      <a:accent3>
        <a:srgbClr val="73C167"/>
      </a:accent3>
      <a:accent4>
        <a:srgbClr val="73C167"/>
      </a:accent4>
      <a:accent5>
        <a:srgbClr val="73C167"/>
      </a:accent5>
      <a:accent6>
        <a:srgbClr val="73C167"/>
      </a:accent6>
      <a:hlink>
        <a:srgbClr val="73C167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_dlc_DocId xmlns="5672dcdf-8678-4a1d-8073-e7aa54413e2d">HE3NP6AYHE2N-1737-1602</_dlc_DocId>
    <_dlc_DocIdUrl xmlns="5672dcdf-8678-4a1d-8073-e7aa54413e2d">
      <Url>https://luna.ipas.org/TSDI/TSP/_layouts/DocIdRedir.aspx?ID=HE3NP6AYHE2N-1737-1602</Url>
      <Description>HE3NP6AYHE2N-1737-1602</Description>
    </_dlc_DocIdUrl>
    <IconOverlay xmlns="http://schemas.microsoft.com/sharepoint/v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DF9806A72E46499C09978B440EB434" ma:contentTypeVersion="4" ma:contentTypeDescription="Create a new document." ma:contentTypeScope="" ma:versionID="6f44e52e8b4af13afc59fa66f0363f7b">
  <xsd:schema xmlns:xsd="http://www.w3.org/2001/XMLSchema" xmlns:xs="http://www.w3.org/2001/XMLSchema" xmlns:p="http://schemas.microsoft.com/office/2006/metadata/properties" xmlns:ns2="5672dcdf-8678-4a1d-8073-e7aa54413e2d" xmlns:ns3="http://schemas.microsoft.com/sharepoint/v4" targetNamespace="http://schemas.microsoft.com/office/2006/metadata/properties" ma:root="true" ma:fieldsID="f675fc8e2d9d6134e65088bfb5a35333" ns2:_="" ns3:_="">
    <xsd:import namespace="5672dcdf-8678-4a1d-8073-e7aa54413e2d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2dcdf-8678-4a1d-8073-e7aa54413e2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62EF7C-1A96-4FEE-B2FF-4FA996057A98}">
  <ds:schemaRefs>
    <ds:schemaRef ds:uri="http://schemas.microsoft.com/office/infopath/2007/PartnerControls"/>
    <ds:schemaRef ds:uri="5672dcdf-8678-4a1d-8073-e7aa54413e2d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994CA85D-10AB-43AD-87AE-09A1A8D91C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9712B8-243B-4B01-A64B-A9A9DCC6C903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00B42FB1-2799-4DB6-A11D-99AD798550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72dcdf-8678-4a1d-8073-e7aa54413e2d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cmgridtemplate</Template>
  <TotalTime>1266</TotalTime>
  <Words>667</Words>
  <Application>Microsoft Office PowerPoint</Application>
  <PresentationFormat>On-screen Show (4:3)</PresentationFormat>
  <Paragraphs>89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Franklin Gothic Medium</vt:lpstr>
      <vt:lpstr>Wingdings</vt:lpstr>
      <vt:lpstr>Wingdings 2</vt:lpstr>
      <vt:lpstr>Grid</vt:lpstr>
      <vt:lpstr>Clinical Mentoring and Provider support for abortion-related care</vt:lpstr>
      <vt:lpstr>“[The most challenging issues in mentoring providers in our setting  are] difficulties due to insufficient materials to providers, replacement of medicine…follow-up in the upper level and coordination with referral sites for complication management.”   – Tara Devi Tamang, clinical mentor, Nepal</vt:lpstr>
      <vt:lpstr>“[Mentors should] have a good relationship with clinic managers and their superiors, [and] be humble but firm, as not everyone has the same values as you.”   – Dr. Mutinta Lina Myuni, clinical mentor, Zambia</vt:lpstr>
      <vt:lpstr>“The words that have made a difference are that ‘every woman matters to someone and they must matter to us.’”   – Dr. Mutinta Lina Muyuni, clinical mentor, Zambia</vt:lpstr>
      <vt:lpstr>“[Being a clinical mentor] helps me improve my knowledge and skills. It also helps improve the skills of the mentee. This idea of mentoring is so good.”   – Karita Bhandare, clinical mentor, Nepal</vt:lpstr>
      <vt:lpstr>“Clinical mentor is good Observer, yet not ‘Inspector’; good Advisor, yet not ‘Instructor’; Teacher but not ‘Examiner.’”   – Umesh Kulkarni, clinical mentor, India</vt:lpstr>
      <vt:lpstr>“Surprised, really didn’t seem to be a major  investment or event, but psychologically yielded a lot of benefits—having someone who understands, is non-judgmental,  interested in your goals and reassuring and reconfirming those goals.”  - Provider in Benson et al.’s study</vt:lpstr>
      <vt:lpstr>“The most important responsibilities [as a clinical mentor] are to ensure my mentees never feel orphaned or alone. They must have confidence that I will be there when they need me even when complications or challenging cases arise, and that they will be competent in time. My other responsibility as a mentor is to ensure that the standard of care is maintained for all patients without discrimination.”  – Mutinta Lina Muyuni, clinical mentor, Zambia </vt:lpstr>
      <vt:lpstr>“When asked what words and actions have made the biggest impact on the performance of mentored providers: ‘Words of encouragements and assurance like, ‘You have done very well, excellent work, good job, great!’”   – Mubiana Inambao, clinical mentor, Zambia</vt:lpstr>
      <vt:lpstr>“[Clinical mentors] should be open to new challenges and changes in their approach as dictated by the situation on the ground.”    – Mumbiano Inambao, clinical mentor, Zambia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Soliman</dc:creator>
  <cp:lastModifiedBy>Kyle Pennisi</cp:lastModifiedBy>
  <cp:revision>15</cp:revision>
  <dcterms:created xsi:type="dcterms:W3CDTF">2011-09-15T13:19:42Z</dcterms:created>
  <dcterms:modified xsi:type="dcterms:W3CDTF">2014-07-08T21:02:46Z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0x01010060DF9806A72E46499C09978B440EB434</vt:lpwstr>
  </property>
  <property fmtid="{D5CDD505-2E9C-101B-9397-08002B2CF9AE}" pid="3" name="_dlc_DocIdItemGuid">
    <vt:lpwstr>1538a383-c362-4488-baa0-961a1e7a7c42</vt:lpwstr>
  </property>
</Properties>
</file>