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5"/>
    <p:sldMasterId id="2147483672" r:id="rId6"/>
  </p:sldMasterIdLst>
  <p:notesMasterIdLst>
    <p:notesMasterId r:id="rId153"/>
  </p:notesMasterIdLst>
  <p:sldIdLst>
    <p:sldId id="424" r:id="rId7"/>
    <p:sldId id="423" r:id="rId8"/>
    <p:sldId id="271" r:id="rId9"/>
    <p:sldId id="416" r:id="rId10"/>
    <p:sldId id="275" r:id="rId11"/>
    <p:sldId id="276" r:id="rId12"/>
    <p:sldId id="286" r:id="rId13"/>
    <p:sldId id="278" r:id="rId14"/>
    <p:sldId id="279" r:id="rId15"/>
    <p:sldId id="421" r:id="rId16"/>
    <p:sldId id="280" r:id="rId17"/>
    <p:sldId id="287" r:id="rId18"/>
    <p:sldId id="288" r:id="rId19"/>
    <p:sldId id="281" r:id="rId20"/>
    <p:sldId id="415" r:id="rId21"/>
    <p:sldId id="282" r:id="rId22"/>
    <p:sldId id="284" r:id="rId23"/>
    <p:sldId id="283" r:id="rId24"/>
    <p:sldId id="285" r:id="rId25"/>
    <p:sldId id="289" r:id="rId26"/>
    <p:sldId id="290" r:id="rId27"/>
    <p:sldId id="291" r:id="rId28"/>
    <p:sldId id="292" r:id="rId29"/>
    <p:sldId id="293" r:id="rId30"/>
    <p:sldId id="294" r:id="rId31"/>
    <p:sldId id="295" r:id="rId32"/>
    <p:sldId id="296" r:id="rId33"/>
    <p:sldId id="297" r:id="rId34"/>
    <p:sldId id="298" r:id="rId35"/>
    <p:sldId id="299" r:id="rId36"/>
    <p:sldId id="300" r:id="rId37"/>
    <p:sldId id="301" r:id="rId38"/>
    <p:sldId id="302" r:id="rId39"/>
    <p:sldId id="303" r:id="rId40"/>
    <p:sldId id="304" r:id="rId41"/>
    <p:sldId id="305" r:id="rId42"/>
    <p:sldId id="306" r:id="rId43"/>
    <p:sldId id="307" r:id="rId44"/>
    <p:sldId id="308" r:id="rId45"/>
    <p:sldId id="309" r:id="rId46"/>
    <p:sldId id="310" r:id="rId47"/>
    <p:sldId id="311" r:id="rId48"/>
    <p:sldId id="312" r:id="rId49"/>
    <p:sldId id="313" r:id="rId50"/>
    <p:sldId id="314" r:id="rId51"/>
    <p:sldId id="315" r:id="rId52"/>
    <p:sldId id="316" r:id="rId53"/>
    <p:sldId id="317" r:id="rId54"/>
    <p:sldId id="318" r:id="rId55"/>
    <p:sldId id="319" r:id="rId56"/>
    <p:sldId id="320" r:id="rId57"/>
    <p:sldId id="321" r:id="rId58"/>
    <p:sldId id="322" r:id="rId59"/>
    <p:sldId id="323" r:id="rId60"/>
    <p:sldId id="324" r:id="rId61"/>
    <p:sldId id="418" r:id="rId62"/>
    <p:sldId id="419" r:id="rId63"/>
    <p:sldId id="422" r:id="rId64"/>
    <p:sldId id="325" r:id="rId65"/>
    <p:sldId id="326" r:id="rId66"/>
    <p:sldId id="327" r:id="rId67"/>
    <p:sldId id="328" r:id="rId68"/>
    <p:sldId id="329" r:id="rId69"/>
    <p:sldId id="330" r:id="rId70"/>
    <p:sldId id="331" r:id="rId71"/>
    <p:sldId id="332" r:id="rId72"/>
    <p:sldId id="333" r:id="rId73"/>
    <p:sldId id="334" r:id="rId74"/>
    <p:sldId id="335" r:id="rId75"/>
    <p:sldId id="336" r:id="rId76"/>
    <p:sldId id="337" r:id="rId77"/>
    <p:sldId id="338" r:id="rId78"/>
    <p:sldId id="339" r:id="rId79"/>
    <p:sldId id="340" r:id="rId80"/>
    <p:sldId id="341" r:id="rId81"/>
    <p:sldId id="342" r:id="rId82"/>
    <p:sldId id="343" r:id="rId83"/>
    <p:sldId id="344" r:id="rId84"/>
    <p:sldId id="345" r:id="rId85"/>
    <p:sldId id="346" r:id="rId86"/>
    <p:sldId id="347" r:id="rId87"/>
    <p:sldId id="348" r:id="rId88"/>
    <p:sldId id="349" r:id="rId89"/>
    <p:sldId id="350" r:id="rId90"/>
    <p:sldId id="351" r:id="rId91"/>
    <p:sldId id="352" r:id="rId92"/>
    <p:sldId id="353" r:id="rId93"/>
    <p:sldId id="354" r:id="rId94"/>
    <p:sldId id="355" r:id="rId95"/>
    <p:sldId id="356" r:id="rId96"/>
    <p:sldId id="357" r:id="rId97"/>
    <p:sldId id="358" r:id="rId98"/>
    <p:sldId id="359" r:id="rId99"/>
    <p:sldId id="360" r:id="rId100"/>
    <p:sldId id="361" r:id="rId101"/>
    <p:sldId id="362" r:id="rId102"/>
    <p:sldId id="363" r:id="rId103"/>
    <p:sldId id="364" r:id="rId104"/>
    <p:sldId id="365" r:id="rId105"/>
    <p:sldId id="366" r:id="rId106"/>
    <p:sldId id="367" r:id="rId107"/>
    <p:sldId id="368" r:id="rId108"/>
    <p:sldId id="369" r:id="rId109"/>
    <p:sldId id="370" r:id="rId110"/>
    <p:sldId id="371" r:id="rId111"/>
    <p:sldId id="372" r:id="rId112"/>
    <p:sldId id="373" r:id="rId113"/>
    <p:sldId id="374" r:id="rId114"/>
    <p:sldId id="375" r:id="rId115"/>
    <p:sldId id="376" r:id="rId116"/>
    <p:sldId id="377" r:id="rId117"/>
    <p:sldId id="379" r:id="rId118"/>
    <p:sldId id="380" r:id="rId119"/>
    <p:sldId id="381" r:id="rId120"/>
    <p:sldId id="382" r:id="rId121"/>
    <p:sldId id="383" r:id="rId122"/>
    <p:sldId id="384" r:id="rId123"/>
    <p:sldId id="385" r:id="rId124"/>
    <p:sldId id="386" r:id="rId125"/>
    <p:sldId id="387" r:id="rId126"/>
    <p:sldId id="388" r:id="rId127"/>
    <p:sldId id="389" r:id="rId128"/>
    <p:sldId id="390" r:id="rId129"/>
    <p:sldId id="391" r:id="rId130"/>
    <p:sldId id="392" r:id="rId131"/>
    <p:sldId id="394" r:id="rId132"/>
    <p:sldId id="395" r:id="rId133"/>
    <p:sldId id="396" r:id="rId134"/>
    <p:sldId id="397" r:id="rId135"/>
    <p:sldId id="398" r:id="rId136"/>
    <p:sldId id="399" r:id="rId137"/>
    <p:sldId id="400" r:id="rId138"/>
    <p:sldId id="401" r:id="rId139"/>
    <p:sldId id="402" r:id="rId140"/>
    <p:sldId id="403" r:id="rId141"/>
    <p:sldId id="404" r:id="rId142"/>
    <p:sldId id="405" r:id="rId143"/>
    <p:sldId id="406" r:id="rId144"/>
    <p:sldId id="407" r:id="rId145"/>
    <p:sldId id="408" r:id="rId146"/>
    <p:sldId id="409" r:id="rId147"/>
    <p:sldId id="410" r:id="rId148"/>
    <p:sldId id="411" r:id="rId149"/>
    <p:sldId id="412" r:id="rId150"/>
    <p:sldId id="413" r:id="rId151"/>
    <p:sldId id="414" r:id="rId15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argie Snider" initials="MS" lastIdx="1" clrIdx="0"/>
  <p:cmAuthor id="1" name="Amadea" initials="A" lastIdx="29"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111" autoAdjust="0"/>
    <p:restoredTop sz="92593" autoAdjust="0"/>
  </p:normalViewPr>
  <p:slideViewPr>
    <p:cSldViewPr>
      <p:cViewPr varScale="1">
        <p:scale>
          <a:sx n="89" d="100"/>
          <a:sy n="89" d="100"/>
        </p:scale>
        <p:origin x="840" y="90"/>
      </p:cViewPr>
      <p:guideLst>
        <p:guide orient="horz" pos="2160"/>
        <p:guide pos="2880"/>
      </p:guideLst>
    </p:cSldViewPr>
  </p:slid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117" Type="http://schemas.openxmlformats.org/officeDocument/2006/relationships/slide" Target="slides/slide111.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slide" Target="slides/slide78.xml"/><Relationship Id="rId89" Type="http://schemas.openxmlformats.org/officeDocument/2006/relationships/slide" Target="slides/slide83.xml"/><Relationship Id="rId112" Type="http://schemas.openxmlformats.org/officeDocument/2006/relationships/slide" Target="slides/slide106.xml"/><Relationship Id="rId133" Type="http://schemas.openxmlformats.org/officeDocument/2006/relationships/slide" Target="slides/slide127.xml"/><Relationship Id="rId138" Type="http://schemas.openxmlformats.org/officeDocument/2006/relationships/slide" Target="slides/slide132.xml"/><Relationship Id="rId154" Type="http://schemas.openxmlformats.org/officeDocument/2006/relationships/commentAuthors" Target="commentAuthors.xml"/><Relationship Id="rId16" Type="http://schemas.openxmlformats.org/officeDocument/2006/relationships/slide" Target="slides/slide10.xml"/><Relationship Id="rId107" Type="http://schemas.openxmlformats.org/officeDocument/2006/relationships/slide" Target="slides/slide101.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102" Type="http://schemas.openxmlformats.org/officeDocument/2006/relationships/slide" Target="slides/slide96.xml"/><Relationship Id="rId123" Type="http://schemas.openxmlformats.org/officeDocument/2006/relationships/slide" Target="slides/slide117.xml"/><Relationship Id="rId128" Type="http://schemas.openxmlformats.org/officeDocument/2006/relationships/slide" Target="slides/slide122.xml"/><Relationship Id="rId144" Type="http://schemas.openxmlformats.org/officeDocument/2006/relationships/slide" Target="slides/slide138.xml"/><Relationship Id="rId149" Type="http://schemas.openxmlformats.org/officeDocument/2006/relationships/slide" Target="slides/slide143.xml"/><Relationship Id="rId5" Type="http://schemas.openxmlformats.org/officeDocument/2006/relationships/slideMaster" Target="slideMasters/slideMaster1.xml"/><Relationship Id="rId90" Type="http://schemas.openxmlformats.org/officeDocument/2006/relationships/slide" Target="slides/slide84.xml"/><Relationship Id="rId95" Type="http://schemas.openxmlformats.org/officeDocument/2006/relationships/slide" Target="slides/slide89.xml"/><Relationship Id="rId22" Type="http://schemas.openxmlformats.org/officeDocument/2006/relationships/slide" Target="slides/slide16.xml"/><Relationship Id="rId27" Type="http://schemas.openxmlformats.org/officeDocument/2006/relationships/slide" Target="slides/slide21.xml"/><Relationship Id="rId43" Type="http://schemas.openxmlformats.org/officeDocument/2006/relationships/slide" Target="slides/slide37.xml"/><Relationship Id="rId48" Type="http://schemas.openxmlformats.org/officeDocument/2006/relationships/slide" Target="slides/slide42.xml"/><Relationship Id="rId64" Type="http://schemas.openxmlformats.org/officeDocument/2006/relationships/slide" Target="slides/slide58.xml"/><Relationship Id="rId69" Type="http://schemas.openxmlformats.org/officeDocument/2006/relationships/slide" Target="slides/slide63.xml"/><Relationship Id="rId113" Type="http://schemas.openxmlformats.org/officeDocument/2006/relationships/slide" Target="slides/slide107.xml"/><Relationship Id="rId118" Type="http://schemas.openxmlformats.org/officeDocument/2006/relationships/slide" Target="slides/slide112.xml"/><Relationship Id="rId134" Type="http://schemas.openxmlformats.org/officeDocument/2006/relationships/slide" Target="slides/slide128.xml"/><Relationship Id="rId139" Type="http://schemas.openxmlformats.org/officeDocument/2006/relationships/slide" Target="slides/slide133.xml"/><Relationship Id="rId80" Type="http://schemas.openxmlformats.org/officeDocument/2006/relationships/slide" Target="slides/slide74.xml"/><Relationship Id="rId85" Type="http://schemas.openxmlformats.org/officeDocument/2006/relationships/slide" Target="slides/slide79.xml"/><Relationship Id="rId150" Type="http://schemas.openxmlformats.org/officeDocument/2006/relationships/slide" Target="slides/slide144.xml"/><Relationship Id="rId155" Type="http://schemas.openxmlformats.org/officeDocument/2006/relationships/presProps" Target="presProps.xml"/><Relationship Id="rId12" Type="http://schemas.openxmlformats.org/officeDocument/2006/relationships/slide" Target="slides/slide6.xml"/><Relationship Id="rId17" Type="http://schemas.openxmlformats.org/officeDocument/2006/relationships/slide" Target="slides/slide11.xml"/><Relationship Id="rId33" Type="http://schemas.openxmlformats.org/officeDocument/2006/relationships/slide" Target="slides/slide27.xml"/><Relationship Id="rId38" Type="http://schemas.openxmlformats.org/officeDocument/2006/relationships/slide" Target="slides/slide32.xml"/><Relationship Id="rId59" Type="http://schemas.openxmlformats.org/officeDocument/2006/relationships/slide" Target="slides/slide53.xml"/><Relationship Id="rId103" Type="http://schemas.openxmlformats.org/officeDocument/2006/relationships/slide" Target="slides/slide97.xml"/><Relationship Id="rId108" Type="http://schemas.openxmlformats.org/officeDocument/2006/relationships/slide" Target="slides/slide102.xml"/><Relationship Id="rId124" Type="http://schemas.openxmlformats.org/officeDocument/2006/relationships/slide" Target="slides/slide118.xml"/><Relationship Id="rId129" Type="http://schemas.openxmlformats.org/officeDocument/2006/relationships/slide" Target="slides/slide123.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slide" Target="slides/slide77.xml"/><Relationship Id="rId88" Type="http://schemas.openxmlformats.org/officeDocument/2006/relationships/slide" Target="slides/slide82.xml"/><Relationship Id="rId91" Type="http://schemas.openxmlformats.org/officeDocument/2006/relationships/slide" Target="slides/slide85.xml"/><Relationship Id="rId96" Type="http://schemas.openxmlformats.org/officeDocument/2006/relationships/slide" Target="slides/slide90.xml"/><Relationship Id="rId111" Type="http://schemas.openxmlformats.org/officeDocument/2006/relationships/slide" Target="slides/slide105.xml"/><Relationship Id="rId132" Type="http://schemas.openxmlformats.org/officeDocument/2006/relationships/slide" Target="slides/slide126.xml"/><Relationship Id="rId140" Type="http://schemas.openxmlformats.org/officeDocument/2006/relationships/slide" Target="slides/slide134.xml"/><Relationship Id="rId145" Type="http://schemas.openxmlformats.org/officeDocument/2006/relationships/slide" Target="slides/slide139.xml"/><Relationship Id="rId153"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6" Type="http://schemas.openxmlformats.org/officeDocument/2006/relationships/slide" Target="slides/slide100.xml"/><Relationship Id="rId114" Type="http://schemas.openxmlformats.org/officeDocument/2006/relationships/slide" Target="slides/slide108.xml"/><Relationship Id="rId119" Type="http://schemas.openxmlformats.org/officeDocument/2006/relationships/slide" Target="slides/slide113.xml"/><Relationship Id="rId127" Type="http://schemas.openxmlformats.org/officeDocument/2006/relationships/slide" Target="slides/slide12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slide" Target="slides/slide80.xml"/><Relationship Id="rId94" Type="http://schemas.openxmlformats.org/officeDocument/2006/relationships/slide" Target="slides/slide88.xml"/><Relationship Id="rId99" Type="http://schemas.openxmlformats.org/officeDocument/2006/relationships/slide" Target="slides/slide93.xml"/><Relationship Id="rId101" Type="http://schemas.openxmlformats.org/officeDocument/2006/relationships/slide" Target="slides/slide95.xml"/><Relationship Id="rId122" Type="http://schemas.openxmlformats.org/officeDocument/2006/relationships/slide" Target="slides/slide116.xml"/><Relationship Id="rId130" Type="http://schemas.openxmlformats.org/officeDocument/2006/relationships/slide" Target="slides/slide124.xml"/><Relationship Id="rId135" Type="http://schemas.openxmlformats.org/officeDocument/2006/relationships/slide" Target="slides/slide129.xml"/><Relationship Id="rId143" Type="http://schemas.openxmlformats.org/officeDocument/2006/relationships/slide" Target="slides/slide137.xml"/><Relationship Id="rId148" Type="http://schemas.openxmlformats.org/officeDocument/2006/relationships/slide" Target="slides/slide142.xml"/><Relationship Id="rId151" Type="http://schemas.openxmlformats.org/officeDocument/2006/relationships/slide" Target="slides/slide145.xml"/><Relationship Id="rId156"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109" Type="http://schemas.openxmlformats.org/officeDocument/2006/relationships/slide" Target="slides/slide10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04" Type="http://schemas.openxmlformats.org/officeDocument/2006/relationships/slide" Target="slides/slide98.xml"/><Relationship Id="rId120" Type="http://schemas.openxmlformats.org/officeDocument/2006/relationships/slide" Target="slides/slide114.xml"/><Relationship Id="rId125" Type="http://schemas.openxmlformats.org/officeDocument/2006/relationships/slide" Target="slides/slide119.xml"/><Relationship Id="rId141" Type="http://schemas.openxmlformats.org/officeDocument/2006/relationships/slide" Target="slides/slide135.xml"/><Relationship Id="rId146" Type="http://schemas.openxmlformats.org/officeDocument/2006/relationships/slide" Target="slides/slide140.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2" Type="http://schemas.openxmlformats.org/officeDocument/2006/relationships/customXml" Target="../customXml/item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110" Type="http://schemas.openxmlformats.org/officeDocument/2006/relationships/slide" Target="slides/slide104.xml"/><Relationship Id="rId115" Type="http://schemas.openxmlformats.org/officeDocument/2006/relationships/slide" Target="slides/slide109.xml"/><Relationship Id="rId131" Type="http://schemas.openxmlformats.org/officeDocument/2006/relationships/slide" Target="slides/slide125.xml"/><Relationship Id="rId136" Type="http://schemas.openxmlformats.org/officeDocument/2006/relationships/slide" Target="slides/slide130.xml"/><Relationship Id="rId157" Type="http://schemas.openxmlformats.org/officeDocument/2006/relationships/theme" Target="theme/theme1.xml"/><Relationship Id="rId61" Type="http://schemas.openxmlformats.org/officeDocument/2006/relationships/slide" Target="slides/slide55.xml"/><Relationship Id="rId82" Type="http://schemas.openxmlformats.org/officeDocument/2006/relationships/slide" Target="slides/slide76.xml"/><Relationship Id="rId152" Type="http://schemas.openxmlformats.org/officeDocument/2006/relationships/slide" Target="slides/slide146.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openxmlformats.org/officeDocument/2006/relationships/slide" Target="slides/slide94.xml"/><Relationship Id="rId105" Type="http://schemas.openxmlformats.org/officeDocument/2006/relationships/slide" Target="slides/slide99.xml"/><Relationship Id="rId126" Type="http://schemas.openxmlformats.org/officeDocument/2006/relationships/slide" Target="slides/slide120.xml"/><Relationship Id="rId147" Type="http://schemas.openxmlformats.org/officeDocument/2006/relationships/slide" Target="slides/slide14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slide" Target="slides/slide92.xml"/><Relationship Id="rId121" Type="http://schemas.openxmlformats.org/officeDocument/2006/relationships/slide" Target="slides/slide115.xml"/><Relationship Id="rId142" Type="http://schemas.openxmlformats.org/officeDocument/2006/relationships/slide" Target="slides/slide136.xml"/><Relationship Id="rId3" Type="http://schemas.openxmlformats.org/officeDocument/2006/relationships/customXml" Target="../customXml/item3.xml"/><Relationship Id="rId25" Type="http://schemas.openxmlformats.org/officeDocument/2006/relationships/slide" Target="slides/slide19.xml"/><Relationship Id="rId46" Type="http://schemas.openxmlformats.org/officeDocument/2006/relationships/slide" Target="slides/slide40.xml"/><Relationship Id="rId67" Type="http://schemas.openxmlformats.org/officeDocument/2006/relationships/slide" Target="slides/slide61.xml"/><Relationship Id="rId116" Type="http://schemas.openxmlformats.org/officeDocument/2006/relationships/slide" Target="slides/slide110.xml"/><Relationship Id="rId137" Type="http://schemas.openxmlformats.org/officeDocument/2006/relationships/slide" Target="slides/slide131.xml"/><Relationship Id="rId15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F0EBE33-575E-409D-AB5F-87BE6E00F958}" type="datetimeFigureOut">
              <a:rPr lang="en-US" smtClean="0"/>
              <a:t>7/9/2014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021EAB2-A568-4782-A568-D8E46A369E00}" type="slidenum">
              <a:rPr lang="en-US" smtClean="0"/>
              <a:t>‹#›</a:t>
            </a:fld>
            <a:endParaRPr lang="en-US"/>
          </a:p>
        </p:txBody>
      </p:sp>
    </p:spTree>
    <p:extLst>
      <p:ext uri="{BB962C8B-B14F-4D97-AF65-F5344CB8AC3E}">
        <p14:creationId xmlns:p14="http://schemas.microsoft.com/office/powerpoint/2010/main" val="3444275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021EAB2-A568-4782-A568-D8E46A369E00}" type="slidenum">
              <a:rPr lang="en-US" smtClean="0"/>
              <a:t>4</a:t>
            </a:fld>
            <a:endParaRPr lang="en-US"/>
          </a:p>
        </p:txBody>
      </p:sp>
    </p:spTree>
    <p:extLst>
      <p:ext uri="{BB962C8B-B14F-4D97-AF65-F5344CB8AC3E}">
        <p14:creationId xmlns:p14="http://schemas.microsoft.com/office/powerpoint/2010/main" val="39491567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Discuss the importance of integrating comprehensive abortion care, which includes integrating </a:t>
            </a:r>
            <a:r>
              <a:rPr lang="en-US" sz="1200" kern="1200" dirty="0" err="1" smtClean="0">
                <a:solidFill>
                  <a:schemeClr val="tx1"/>
                </a:solidFill>
                <a:effectLst/>
                <a:latin typeface="+mn-lt"/>
                <a:ea typeface="+mn-ea"/>
                <a:cs typeface="+mn-cs"/>
              </a:rPr>
              <a:t>postabortion</a:t>
            </a:r>
            <a:r>
              <a:rPr lang="en-US" sz="1200" kern="1200" dirty="0" smtClean="0">
                <a:solidFill>
                  <a:schemeClr val="tx1"/>
                </a:solidFill>
                <a:effectLst/>
                <a:latin typeface="+mn-lt"/>
                <a:ea typeface="+mn-ea"/>
                <a:cs typeface="+mn-cs"/>
              </a:rPr>
              <a:t> care into health-systems’ services, to eliminate inhumane deaths and injuries from complications related to unsafe abortions.</a:t>
            </a:r>
          </a:p>
          <a:p>
            <a:pPr lvl="0"/>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Refer participants to WHO guidance and other data sources.</a:t>
            </a:r>
          </a:p>
          <a:p>
            <a:endParaRPr lang="en-US" dirty="0"/>
          </a:p>
        </p:txBody>
      </p:sp>
      <p:sp>
        <p:nvSpPr>
          <p:cNvPr id="4" name="Slide Number Placeholder 3"/>
          <p:cNvSpPr>
            <a:spLocks noGrp="1"/>
          </p:cNvSpPr>
          <p:nvPr>
            <p:ph type="sldNum" sz="quarter" idx="10"/>
          </p:nvPr>
        </p:nvSpPr>
        <p:spPr/>
        <p:txBody>
          <a:bodyPr/>
          <a:lstStyle/>
          <a:p>
            <a:fld id="{7021EAB2-A568-4782-A568-D8E46A369E00}" type="slidenum">
              <a:rPr lang="en-US" smtClean="0"/>
              <a:t>14</a:t>
            </a:fld>
            <a:endParaRPr lang="en-US"/>
          </a:p>
        </p:txBody>
      </p:sp>
    </p:spTree>
    <p:extLst>
      <p:ext uri="{BB962C8B-B14F-4D97-AF65-F5344CB8AC3E}">
        <p14:creationId xmlns:p14="http://schemas.microsoft.com/office/powerpoint/2010/main" val="200952423"/>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Ask participants to summarize the three problem-solving tools discussed in detail in Module 2 </a:t>
            </a:r>
            <a:r>
              <a:rPr lang="en-US" sz="1200" kern="1200" dirty="0" smtClean="0">
                <a:solidFill>
                  <a:schemeClr val="tx1"/>
                </a:solidFill>
                <a:latin typeface="+mn-lt"/>
                <a:ea typeface="+mn-ea"/>
                <a:cs typeface="+mn-cs"/>
              </a:rPr>
              <a:t>— </a:t>
            </a:r>
            <a:r>
              <a:rPr lang="en-US" sz="1200" kern="1200" dirty="0" smtClean="0">
                <a:solidFill>
                  <a:schemeClr val="tx1"/>
                </a:solidFill>
                <a:effectLst/>
                <a:latin typeface="+mn-lt"/>
                <a:ea typeface="+mn-ea"/>
                <a:cs typeface="+mn-cs"/>
              </a:rPr>
              <a:t>the Five Whys, the Fishbone Diagram and the Problem Tree </a:t>
            </a:r>
            <a:r>
              <a:rPr lang="en-US" sz="1200" kern="1200" dirty="0" smtClean="0">
                <a:solidFill>
                  <a:schemeClr val="tx1"/>
                </a:solidFill>
                <a:latin typeface="+mn-lt"/>
                <a:ea typeface="+mn-ea"/>
                <a:cs typeface="+mn-cs"/>
              </a:rPr>
              <a:t>— </a:t>
            </a:r>
            <a:r>
              <a:rPr lang="en-US" sz="1200" kern="1200" dirty="0" smtClean="0">
                <a:solidFill>
                  <a:schemeClr val="tx1"/>
                </a:solidFill>
                <a:effectLst/>
                <a:latin typeface="+mn-lt"/>
                <a:ea typeface="+mn-ea"/>
                <a:cs typeface="+mn-cs"/>
              </a:rPr>
              <a:t>and answer any questions.</a:t>
            </a:r>
          </a:p>
          <a:p>
            <a:endParaRPr lang="en-US" dirty="0"/>
          </a:p>
        </p:txBody>
      </p:sp>
      <p:sp>
        <p:nvSpPr>
          <p:cNvPr id="4" name="Slide Number Placeholder 3"/>
          <p:cNvSpPr>
            <a:spLocks noGrp="1"/>
          </p:cNvSpPr>
          <p:nvPr>
            <p:ph type="sldNum" sz="quarter" idx="10"/>
          </p:nvPr>
        </p:nvSpPr>
        <p:spPr/>
        <p:txBody>
          <a:bodyPr/>
          <a:lstStyle/>
          <a:p>
            <a:fld id="{E2D2F7D5-91DA-4338-9078-BEE969AECEFB}" type="slidenum">
              <a:rPr lang="en-US" smtClean="0"/>
              <a:t>143</a:t>
            </a:fld>
            <a:endParaRPr lang="en-US"/>
          </a:p>
        </p:txBody>
      </p:sp>
    </p:spTree>
    <p:extLst>
      <p:ext uri="{BB962C8B-B14F-4D97-AF65-F5344CB8AC3E}">
        <p14:creationId xmlns:p14="http://schemas.microsoft.com/office/powerpoint/2010/main" val="2830557066"/>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Discuss the following:</a:t>
            </a:r>
            <a:endParaRPr lang="en-US" sz="11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The provider is likely to need support and reassurance after an SAE, so the clinical mentor should be in close contact and available to address concerns.</a:t>
            </a:r>
            <a:endParaRPr lang="en-US" sz="11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In addition to addressing the provider’s emotional needs, the SAE should be documented </a:t>
            </a:r>
            <a:r>
              <a:rPr lang="en-US" sz="1200" kern="1200" dirty="0" smtClean="0">
                <a:solidFill>
                  <a:schemeClr val="tx1"/>
                </a:solidFill>
                <a:latin typeface="+mn-lt"/>
                <a:ea typeface="+mn-ea"/>
                <a:cs typeface="+mn-cs"/>
              </a:rPr>
              <a:t>— </a:t>
            </a:r>
            <a:r>
              <a:rPr lang="en-US" sz="1200" kern="1200" dirty="0" smtClean="0">
                <a:solidFill>
                  <a:schemeClr val="tx1"/>
                </a:solidFill>
                <a:effectLst/>
                <a:latin typeface="+mn-lt"/>
                <a:ea typeface="+mn-ea"/>
                <a:cs typeface="+mn-cs"/>
              </a:rPr>
              <a:t>using the facility or health-system’s form and process </a:t>
            </a:r>
            <a:r>
              <a:rPr lang="en-US" sz="1200" kern="1200" dirty="0" smtClean="0">
                <a:solidFill>
                  <a:schemeClr val="tx1"/>
                </a:solidFill>
                <a:latin typeface="+mn-lt"/>
                <a:ea typeface="+mn-ea"/>
                <a:cs typeface="+mn-cs"/>
              </a:rPr>
              <a:t>—</a:t>
            </a:r>
            <a:r>
              <a:rPr lang="en-US" sz="1200" kern="1200" dirty="0" smtClean="0">
                <a:solidFill>
                  <a:schemeClr val="tx1"/>
                </a:solidFill>
                <a:effectLst/>
                <a:latin typeface="+mn-lt"/>
                <a:ea typeface="+mn-ea"/>
                <a:cs typeface="+mn-cs"/>
              </a:rPr>
              <a:t> and discussed to prevent a reoccurrence. </a:t>
            </a:r>
            <a:endParaRPr lang="en-US" sz="11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A sample Complication Report for Uterine Evacuation and Contraceptive Care form is included in this training manual.</a:t>
            </a:r>
            <a:endParaRPr lang="en-US" sz="11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If there is an internal discussion of the event at the facility, the mentor should be there if possible to be supportive of the provider. </a:t>
            </a:r>
            <a:endParaRPr lang="en-US" sz="11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endParaRPr lang="en-US" sz="11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At least one member of the Provider Support Team should be identified to be available to help with any emotional distress a provider may have following a complication.  </a:t>
            </a:r>
            <a:endParaRPr lang="en-US" dirty="0" smtClean="0">
              <a:effectLst/>
            </a:endParaRP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Once the woman and her family are cared for, the provider may need reassurance also. </a:t>
            </a:r>
            <a:endParaRPr lang="en-US" dirty="0" smtClean="0">
              <a:effectLst/>
            </a:endParaRP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Providers may look to their peer network for support.</a:t>
            </a:r>
            <a:endParaRPr lang="en-US" dirty="0" smtClean="0">
              <a:effectLst/>
            </a:endParaRPr>
          </a:p>
          <a:p>
            <a:pPr marL="1085850" lvl="2" indent="-171450">
              <a:buFont typeface="Wingdings" panose="05000000000000000000" pitchFamily="2" charset="2"/>
              <a:buChar char="§"/>
            </a:pPr>
            <a:r>
              <a:rPr lang="en-US" sz="1200" kern="1200" dirty="0" smtClean="0">
                <a:solidFill>
                  <a:schemeClr val="tx1"/>
                </a:solidFill>
                <a:effectLst/>
                <a:latin typeface="+mn-lt"/>
                <a:ea typeface="+mn-ea"/>
                <a:cs typeface="+mn-cs"/>
              </a:rPr>
              <a:t>The clinical mentor can put the provider in contact with another provider who could offer support.</a:t>
            </a:r>
            <a:endParaRPr lang="en-US" dirty="0" smtClean="0">
              <a:effectLst/>
            </a:endParaRPr>
          </a:p>
          <a:p>
            <a:endParaRPr lang="en-US" dirty="0"/>
          </a:p>
        </p:txBody>
      </p:sp>
      <p:sp>
        <p:nvSpPr>
          <p:cNvPr id="4" name="Slide Number Placeholder 3"/>
          <p:cNvSpPr>
            <a:spLocks noGrp="1"/>
          </p:cNvSpPr>
          <p:nvPr>
            <p:ph type="sldNum" sz="quarter" idx="10"/>
          </p:nvPr>
        </p:nvSpPr>
        <p:spPr/>
        <p:txBody>
          <a:bodyPr/>
          <a:lstStyle/>
          <a:p>
            <a:fld id="{E2D2F7D5-91DA-4338-9078-BEE969AECEFB}" type="slidenum">
              <a:rPr lang="en-US" smtClean="0"/>
              <a:t>146</a:t>
            </a:fld>
            <a:endParaRPr lang="en-US"/>
          </a:p>
        </p:txBody>
      </p:sp>
    </p:spTree>
    <p:extLst>
      <p:ext uri="{BB962C8B-B14F-4D97-AF65-F5344CB8AC3E}">
        <p14:creationId xmlns:p14="http://schemas.microsoft.com/office/powerpoint/2010/main" val="4150697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Discuss slides on local laws that have a direct impact on clinical mentors, providers and facilities involved with the provision of abortion-related care.</a:t>
            </a:r>
            <a:endParaRPr lang="en-US" sz="1100" kern="1200" dirty="0" smtClean="0">
              <a:solidFill>
                <a:schemeClr val="tx1"/>
              </a:solidFill>
              <a:effectLst/>
              <a:latin typeface="+mn-lt"/>
              <a:ea typeface="+mn-ea"/>
              <a:cs typeface="+mn-cs"/>
            </a:endParaRPr>
          </a:p>
          <a:p>
            <a:pPr lvl="0"/>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Provide a handout with the full text of the relevant sections of the local law or laws governing provision of abortion-related care.</a:t>
            </a:r>
            <a:endParaRPr lang="en-US" sz="11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endParaRPr lang="en-US" sz="11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Highlight key points on the slides and in the discussion, such as:</a:t>
            </a:r>
            <a:endParaRPr lang="en-US" sz="1100" kern="1200" dirty="0" smtClean="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dirty="0" smtClean="0">
                <a:solidFill>
                  <a:schemeClr val="tx1"/>
                </a:solidFill>
                <a:effectLst/>
                <a:latin typeface="+mn-lt"/>
                <a:ea typeface="+mn-ea"/>
                <a:cs typeface="+mn-cs"/>
              </a:rPr>
              <a:t>Indications for a woman to receive a legal abortion (such as to preserve a woman’s life or health, when the pregnancy is a result of rape, etc.)</a:t>
            </a:r>
            <a:endParaRPr lang="en-US" sz="1100" kern="1200" dirty="0" smtClean="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dirty="0" smtClean="0">
                <a:solidFill>
                  <a:schemeClr val="tx1"/>
                </a:solidFill>
                <a:effectLst/>
                <a:latin typeface="+mn-lt"/>
                <a:ea typeface="+mn-ea"/>
                <a:cs typeface="+mn-cs"/>
              </a:rPr>
              <a:t>Authorized providers and requirements for providers and facilities (if specified)</a:t>
            </a:r>
            <a:endParaRPr lang="en-US" sz="1100" kern="1200" dirty="0" smtClean="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dirty="0" smtClean="0">
                <a:solidFill>
                  <a:schemeClr val="tx1"/>
                </a:solidFill>
                <a:effectLst/>
                <a:latin typeface="+mn-lt"/>
                <a:ea typeface="+mn-ea"/>
                <a:cs typeface="+mn-cs"/>
              </a:rPr>
              <a:t>Length</a:t>
            </a:r>
            <a:r>
              <a:rPr lang="en-US" sz="1200" kern="1200" baseline="0" dirty="0" smtClean="0">
                <a:solidFill>
                  <a:schemeClr val="tx1"/>
                </a:solidFill>
                <a:effectLst/>
                <a:latin typeface="+mn-lt"/>
                <a:ea typeface="+mn-ea"/>
                <a:cs typeface="+mn-cs"/>
              </a:rPr>
              <a:t> of pregnancy</a:t>
            </a:r>
            <a:r>
              <a:rPr lang="en-US" sz="1200" kern="1200" dirty="0" smtClean="0">
                <a:solidFill>
                  <a:schemeClr val="tx1"/>
                </a:solidFill>
                <a:effectLst/>
                <a:latin typeface="+mn-lt"/>
                <a:ea typeface="+mn-ea"/>
                <a:cs typeface="+mn-cs"/>
              </a:rPr>
              <a:t>, if specified</a:t>
            </a:r>
            <a:endParaRPr lang="en-US" sz="1100" kern="1200" dirty="0" smtClean="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dirty="0" smtClean="0">
                <a:solidFill>
                  <a:schemeClr val="tx1"/>
                </a:solidFill>
                <a:effectLst/>
                <a:latin typeface="+mn-lt"/>
                <a:ea typeface="+mn-ea"/>
                <a:cs typeface="+mn-cs"/>
              </a:rPr>
              <a:t>Any reporting and documentation required by law</a:t>
            </a:r>
          </a:p>
          <a:p>
            <a:pPr marL="628650" lvl="1" indent="-171450">
              <a:buFont typeface="Arial" panose="020B0604020202020204" pitchFamily="34" charset="0"/>
              <a:buChar char="•"/>
            </a:pPr>
            <a:r>
              <a:rPr lang="en-US" sz="1200" kern="1200" dirty="0" smtClean="0">
                <a:solidFill>
                  <a:schemeClr val="tx1"/>
                </a:solidFill>
                <a:effectLst/>
                <a:latin typeface="+mn-lt"/>
                <a:ea typeface="+mn-ea"/>
                <a:cs typeface="+mn-cs"/>
              </a:rPr>
              <a:t>Any other specifications or requirements </a:t>
            </a:r>
            <a:endParaRPr lang="en-US" sz="11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7021EAB2-A568-4782-A568-D8E46A369E00}" type="slidenum">
              <a:rPr lang="en-US" smtClean="0"/>
              <a:t>16</a:t>
            </a:fld>
            <a:endParaRPr lang="en-US"/>
          </a:p>
        </p:txBody>
      </p:sp>
    </p:spTree>
    <p:extLst>
      <p:ext uri="{BB962C8B-B14F-4D97-AF65-F5344CB8AC3E}">
        <p14:creationId xmlns:p14="http://schemas.microsoft.com/office/powerpoint/2010/main" val="28294717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Discuss any mention in the law  about the provision of abortion to certain women, such as young women, unmarried women, survivors of rape or other violence, women living with HIV, women with cognitive or developmental disabilities or mental illness and any other categories of women singled out in the law. There may not be specific language on this in the law.</a:t>
            </a:r>
          </a:p>
          <a:p>
            <a:endParaRPr lang="en-US" dirty="0"/>
          </a:p>
        </p:txBody>
      </p:sp>
      <p:sp>
        <p:nvSpPr>
          <p:cNvPr id="4" name="Slide Number Placeholder 3"/>
          <p:cNvSpPr>
            <a:spLocks noGrp="1"/>
          </p:cNvSpPr>
          <p:nvPr>
            <p:ph type="sldNum" sz="quarter" idx="10"/>
          </p:nvPr>
        </p:nvSpPr>
        <p:spPr/>
        <p:txBody>
          <a:bodyPr/>
          <a:lstStyle/>
          <a:p>
            <a:fld id="{7021EAB2-A568-4782-A568-D8E46A369E00}" type="slidenum">
              <a:rPr lang="en-US" smtClean="0"/>
              <a:t>17</a:t>
            </a:fld>
            <a:endParaRPr lang="en-US"/>
          </a:p>
        </p:txBody>
      </p:sp>
    </p:spTree>
    <p:extLst>
      <p:ext uri="{BB962C8B-B14F-4D97-AF65-F5344CB8AC3E}">
        <p14:creationId xmlns:p14="http://schemas.microsoft.com/office/powerpoint/2010/main" val="5519784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Discuss the following points:</a:t>
            </a:r>
          </a:p>
          <a:p>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The definitions of and distinctions between laws, standards, guidelines and protocols.</a:t>
            </a:r>
          </a:p>
          <a:p>
            <a:r>
              <a:rPr lang="en-US" sz="1200" kern="1200" dirty="0" smtClean="0">
                <a:solidFill>
                  <a:schemeClr val="tx1"/>
                </a:solidFill>
                <a:effectLst/>
                <a:latin typeface="+mn-lt"/>
                <a:ea typeface="+mn-ea"/>
                <a:cs typeface="+mn-cs"/>
              </a:rPr>
              <a:t> </a:t>
            </a:r>
          </a:p>
          <a:p>
            <a:pPr lvl="0"/>
            <a:r>
              <a:rPr lang="en-US" sz="1200" kern="1200" dirty="0" smtClean="0">
                <a:solidFill>
                  <a:schemeClr val="tx1"/>
                </a:solidFill>
                <a:effectLst/>
                <a:latin typeface="+mn-lt"/>
                <a:ea typeface="+mn-ea"/>
                <a:cs typeface="+mn-cs"/>
              </a:rPr>
              <a:t>The Ministry of Health or other institution that regulates health services for the country sets the standard of care and outlines how and by whom services are to be delivered in the health system. </a:t>
            </a:r>
          </a:p>
          <a:p>
            <a:r>
              <a:rPr lang="en-US" sz="1200" kern="1200" dirty="0" smtClean="0">
                <a:solidFill>
                  <a:schemeClr val="tx1"/>
                </a:solidFill>
                <a:effectLst/>
                <a:latin typeface="+mn-lt"/>
                <a:ea typeface="+mn-ea"/>
                <a:cs typeface="+mn-cs"/>
              </a:rPr>
              <a:t> </a:t>
            </a:r>
          </a:p>
          <a:p>
            <a:pPr lvl="0"/>
            <a:r>
              <a:rPr lang="en-US" sz="1200" kern="1200" dirty="0" smtClean="0">
                <a:solidFill>
                  <a:schemeClr val="tx1"/>
                </a:solidFill>
                <a:effectLst/>
                <a:latin typeface="+mn-lt"/>
                <a:ea typeface="+mn-ea"/>
                <a:cs typeface="+mn-cs"/>
              </a:rPr>
              <a:t>Health system administrators, managers and providers must follow these guidelines in carrying out health services. Clinical standards and guidelines are used by health-system officials and staff for planning, training, supervision, monitoring and evaluation.</a:t>
            </a:r>
          </a:p>
          <a:p>
            <a:r>
              <a:rPr lang="en-US" sz="1200" kern="1200" dirty="0" smtClean="0">
                <a:solidFill>
                  <a:schemeClr val="tx1"/>
                </a:solidFill>
                <a:effectLst/>
                <a:latin typeface="+mn-lt"/>
                <a:ea typeface="+mn-ea"/>
                <a:cs typeface="+mn-cs"/>
              </a:rPr>
              <a:t> </a:t>
            </a:r>
          </a:p>
          <a:p>
            <a:pPr lvl="0"/>
            <a:r>
              <a:rPr lang="en-US" sz="1200" kern="1200" dirty="0" smtClean="0">
                <a:solidFill>
                  <a:schemeClr val="tx1"/>
                </a:solidFill>
                <a:effectLst/>
                <a:latin typeface="+mn-lt"/>
                <a:ea typeface="+mn-ea"/>
                <a:cs typeface="+mn-cs"/>
              </a:rPr>
              <a:t>Discuss how standards and guidelines articulate the responsibilities of different cadres of providers and level of facilities in abortion service delivery. Discuss how different uterine evacuation services are provided with recommended technologies </a:t>
            </a:r>
            <a:r>
              <a:rPr lang="en-US" sz="1200" kern="1200" dirty="0" smtClean="0">
                <a:solidFill>
                  <a:schemeClr val="tx1"/>
                </a:solidFill>
                <a:latin typeface="+mn-lt"/>
                <a:ea typeface="+mn-ea"/>
                <a:cs typeface="+mn-cs"/>
              </a:rPr>
              <a:t>—</a:t>
            </a:r>
            <a:r>
              <a:rPr lang="en-US" sz="1200" kern="1200" dirty="0" smtClean="0">
                <a:solidFill>
                  <a:schemeClr val="tx1"/>
                </a:solidFill>
                <a:effectLst/>
                <a:latin typeface="+mn-lt"/>
                <a:ea typeface="+mn-ea"/>
                <a:cs typeface="+mn-cs"/>
              </a:rPr>
              <a:t> in particular, MVA and medical methods. </a:t>
            </a:r>
          </a:p>
          <a:p>
            <a:r>
              <a:rPr lang="en-US" sz="1200" kern="1200" dirty="0" smtClean="0">
                <a:solidFill>
                  <a:schemeClr val="tx1"/>
                </a:solidFill>
                <a:effectLst/>
                <a:latin typeface="+mn-lt"/>
                <a:ea typeface="+mn-ea"/>
                <a:cs typeface="+mn-cs"/>
              </a:rPr>
              <a:t> </a:t>
            </a:r>
          </a:p>
          <a:p>
            <a:pPr lvl="0"/>
            <a:r>
              <a:rPr lang="en-US" sz="1200" kern="1200" dirty="0" smtClean="0">
                <a:solidFill>
                  <a:schemeClr val="tx1"/>
                </a:solidFill>
                <a:effectLst/>
                <a:latin typeface="+mn-lt"/>
                <a:ea typeface="+mn-ea"/>
                <a:cs typeface="+mn-cs"/>
              </a:rPr>
              <a:t>Discuss how provision of and access to care for women, including young women, are outlined. Providers should know how policies address young women.</a:t>
            </a:r>
          </a:p>
          <a:p>
            <a:r>
              <a:rPr lang="en-US" sz="1200" kern="1200" dirty="0" smtClean="0">
                <a:solidFill>
                  <a:schemeClr val="tx1"/>
                </a:solidFill>
                <a:effectLst/>
                <a:latin typeface="+mn-lt"/>
                <a:ea typeface="+mn-ea"/>
                <a:cs typeface="+mn-cs"/>
              </a:rPr>
              <a:t> </a:t>
            </a:r>
          </a:p>
          <a:p>
            <a:pPr lvl="0"/>
            <a:r>
              <a:rPr lang="en-US" sz="1200" kern="1200" dirty="0" smtClean="0">
                <a:solidFill>
                  <a:schemeClr val="tx1"/>
                </a:solidFill>
                <a:effectLst/>
                <a:latin typeface="+mn-lt"/>
                <a:ea typeface="+mn-ea"/>
                <a:cs typeface="+mn-cs"/>
              </a:rPr>
              <a:t>Discuss how standards and guidelines can interpret laws in such a way to increase access to care for all women, including young women.</a:t>
            </a:r>
          </a:p>
          <a:p>
            <a:r>
              <a:rPr lang="en-US" sz="1200" kern="1200" dirty="0" smtClean="0">
                <a:solidFill>
                  <a:schemeClr val="tx1"/>
                </a:solidFill>
                <a:effectLst/>
                <a:latin typeface="+mn-lt"/>
                <a:ea typeface="+mn-ea"/>
                <a:cs typeface="+mn-cs"/>
              </a:rPr>
              <a:t> </a:t>
            </a:r>
          </a:p>
          <a:p>
            <a:pPr lvl="0"/>
            <a:r>
              <a:rPr lang="en-US" sz="1200" kern="1200" dirty="0" smtClean="0">
                <a:solidFill>
                  <a:schemeClr val="tx1"/>
                </a:solidFill>
                <a:effectLst/>
                <a:latin typeface="+mn-lt"/>
                <a:ea typeface="+mn-ea"/>
                <a:cs typeface="+mn-cs"/>
              </a:rPr>
              <a:t>Protocols are the detailed steps and regimens to be followed in client treatment. Protocols usually need to be updated regularly based on current medical evidence and are not recommended to be included in standards and guidelines documents.</a:t>
            </a:r>
          </a:p>
          <a:p>
            <a:r>
              <a:rPr lang="en-US" sz="1200" kern="1200" dirty="0" smtClean="0">
                <a:solidFill>
                  <a:schemeClr val="tx1"/>
                </a:solidFill>
                <a:effectLst/>
                <a:latin typeface="+mn-lt"/>
                <a:ea typeface="+mn-ea"/>
                <a:cs typeface="+mn-cs"/>
              </a:rPr>
              <a:t> </a:t>
            </a:r>
          </a:p>
          <a:p>
            <a:pPr lvl="0"/>
            <a:r>
              <a:rPr lang="en-US" sz="1200" kern="1200" dirty="0" smtClean="0">
                <a:solidFill>
                  <a:schemeClr val="tx1"/>
                </a:solidFill>
                <a:effectLst/>
                <a:latin typeface="+mn-lt"/>
                <a:ea typeface="+mn-ea"/>
                <a:cs typeface="+mn-cs"/>
              </a:rPr>
              <a:t>Clinical mentors need to be familiar with the clinical and nonclinical aspects of applicable laws, standards and guidelines to guide providers correctly. </a:t>
            </a:r>
          </a:p>
          <a:p>
            <a:pPr lvl="0"/>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Provide a handout with the full text of relevant standards and guidelines and other relevant implementation documents.</a:t>
            </a:r>
          </a:p>
          <a:p>
            <a:pPr lvl="0"/>
            <a:endParaRPr lang="en-US" sz="11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Highlight key points: anything with serious consequences for providers or women, and explanations of the least restrictive interpretation of the law.  Explain:</a:t>
            </a:r>
            <a:endParaRPr lang="en-US" sz="1100" kern="1200" dirty="0" smtClean="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dirty="0" smtClean="0">
                <a:solidFill>
                  <a:schemeClr val="tx1"/>
                </a:solidFill>
                <a:effectLst/>
                <a:latin typeface="+mn-lt"/>
                <a:ea typeface="+mn-ea"/>
                <a:cs typeface="+mn-cs"/>
              </a:rPr>
              <a:t>The circumstances under which woman can receive a legal abortion, as outlined in the standards and guidelines (the “when”)</a:t>
            </a:r>
            <a:endParaRPr lang="en-US" sz="1100" kern="1200" dirty="0" smtClean="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dirty="0" smtClean="0">
                <a:solidFill>
                  <a:schemeClr val="tx1"/>
                </a:solidFill>
                <a:effectLst/>
                <a:latin typeface="+mn-lt"/>
                <a:ea typeface="+mn-ea"/>
                <a:cs typeface="+mn-cs"/>
              </a:rPr>
              <a:t>Authorized cadres of providers and requirements for providers and facilities (the “where” and “by whom”) </a:t>
            </a:r>
            <a:endParaRPr lang="en-US" sz="1100" kern="1200" dirty="0" smtClean="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dirty="0" smtClean="0">
                <a:solidFill>
                  <a:schemeClr val="tx1"/>
                </a:solidFill>
                <a:effectLst/>
                <a:latin typeface="+mn-lt"/>
                <a:ea typeface="+mn-ea"/>
                <a:cs typeface="+mn-cs"/>
              </a:rPr>
              <a:t>Any specifications on uterine evacuation methods or other clinical details (the “what” and “how”) </a:t>
            </a:r>
            <a:endParaRPr lang="en-US" sz="1100" kern="1200" dirty="0" smtClean="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dirty="0" smtClean="0">
                <a:solidFill>
                  <a:schemeClr val="tx1"/>
                </a:solidFill>
                <a:effectLst/>
                <a:latin typeface="+mn-lt"/>
                <a:ea typeface="+mn-ea"/>
                <a:cs typeface="+mn-cs"/>
              </a:rPr>
              <a:t>Any specific reporting and documentation required</a:t>
            </a:r>
            <a:endParaRPr lang="en-US" sz="1100" kern="1200" dirty="0" smtClean="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021EAB2-A568-4782-A568-D8E46A369E00}" type="slidenum">
              <a:rPr lang="en-US" smtClean="0"/>
              <a:t>18</a:t>
            </a:fld>
            <a:endParaRPr lang="en-US"/>
          </a:p>
        </p:txBody>
      </p:sp>
    </p:spTree>
    <p:extLst>
      <p:ext uri="{BB962C8B-B14F-4D97-AF65-F5344CB8AC3E}">
        <p14:creationId xmlns:p14="http://schemas.microsoft.com/office/powerpoint/2010/main" val="3456061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Point out any service delivery and clinical details that are particularly important for mentors to reinforce with providers.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In a large group, ask participants to name any aspects of the laws and standards and guidelines that they were unfamiliar with before this review. Ask them how this new information will affect the way they mentor providers in delivering abortion-related care.</a:t>
            </a:r>
          </a:p>
          <a:p>
            <a:r>
              <a:rPr lang="en-US" sz="1200" i="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lvl="0"/>
            <a:r>
              <a:rPr lang="en-US" sz="1200" i="1" kern="1200" dirty="0" smtClean="0">
                <a:solidFill>
                  <a:schemeClr val="tx1"/>
                </a:solidFill>
                <a:effectLst/>
                <a:latin typeface="+mn-lt"/>
                <a:ea typeface="+mn-ea"/>
                <a:cs typeface="+mn-cs"/>
              </a:rPr>
              <a:t>Ask participants to discuss </a:t>
            </a:r>
            <a:r>
              <a:rPr lang="en-US" sz="1200" kern="1200" dirty="0" smtClean="0">
                <a:solidFill>
                  <a:schemeClr val="tx1"/>
                </a:solidFill>
                <a:latin typeface="+mn-lt"/>
                <a:ea typeface="+mn-ea"/>
                <a:cs typeface="+mn-cs"/>
              </a:rPr>
              <a:t>—</a:t>
            </a:r>
            <a:r>
              <a:rPr lang="en-US" sz="1200" kern="1200" baseline="0" dirty="0" smtClean="0">
                <a:solidFill>
                  <a:schemeClr val="tx1"/>
                </a:solidFill>
                <a:latin typeface="+mn-lt"/>
                <a:ea typeface="+mn-ea"/>
                <a:cs typeface="+mn-cs"/>
              </a:rPr>
              <a:t> </a:t>
            </a:r>
            <a:r>
              <a:rPr lang="en-US" sz="1200" i="1" kern="1200" dirty="0" smtClean="0">
                <a:solidFill>
                  <a:schemeClr val="tx1"/>
                </a:solidFill>
                <a:effectLst/>
                <a:latin typeface="+mn-lt"/>
                <a:ea typeface="+mn-ea"/>
                <a:cs typeface="+mn-cs"/>
              </a:rPr>
              <a:t>in a large group or smaller groups</a:t>
            </a:r>
            <a:r>
              <a:rPr lang="en-US" sz="1200" i="1" kern="1200" baseline="0" dirty="0" smtClean="0">
                <a:solidFill>
                  <a:schemeClr val="tx1"/>
                </a:solidFill>
                <a:effectLst/>
                <a:latin typeface="+mn-lt"/>
                <a:ea typeface="+mn-ea"/>
                <a:cs typeface="+mn-cs"/>
              </a:rPr>
              <a:t> </a:t>
            </a:r>
            <a:r>
              <a:rPr lang="en-US" sz="1200" kern="1200" dirty="0" smtClean="0">
                <a:solidFill>
                  <a:schemeClr val="tx1"/>
                </a:solidFill>
                <a:latin typeface="+mn-lt"/>
                <a:ea typeface="+mn-ea"/>
                <a:cs typeface="+mn-cs"/>
              </a:rPr>
              <a:t>—</a:t>
            </a:r>
            <a:r>
              <a:rPr lang="en-US" sz="1200" i="1" kern="1200" dirty="0" smtClean="0">
                <a:solidFill>
                  <a:schemeClr val="tx1"/>
                </a:solidFill>
                <a:effectLst/>
                <a:latin typeface="+mn-lt"/>
                <a:ea typeface="+mn-ea"/>
                <a:cs typeface="+mn-cs"/>
              </a:rPr>
              <a:t>what aspects of the laws, standards and guidelines:</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Will have the most impact on service provision</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Will have the most impact on clinical mentoring</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How they can ensure the providers they mentor know and follow the laws and standards and guidelines without making them overly cautious and afraid to provide care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7021EAB2-A568-4782-A568-D8E46A369E00}" type="slidenum">
              <a:rPr lang="en-US" smtClean="0"/>
              <a:t>19</a:t>
            </a:fld>
            <a:endParaRPr lang="en-US"/>
          </a:p>
        </p:txBody>
      </p:sp>
    </p:spTree>
    <p:extLst>
      <p:ext uri="{BB962C8B-B14F-4D97-AF65-F5344CB8AC3E}">
        <p14:creationId xmlns:p14="http://schemas.microsoft.com/office/powerpoint/2010/main" val="25014395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0" kern="1200" dirty="0" smtClean="0">
                <a:solidFill>
                  <a:schemeClr val="tx1"/>
                </a:solidFill>
                <a:effectLst/>
                <a:latin typeface="+mn-lt"/>
                <a:ea typeface="+mn-ea"/>
                <a:cs typeface="+mn-cs"/>
              </a:rPr>
              <a:t>Say: </a:t>
            </a:r>
            <a:r>
              <a:rPr lang="en-US" sz="1200" i="1" kern="1200" dirty="0" smtClean="0">
                <a:solidFill>
                  <a:schemeClr val="tx1"/>
                </a:solidFill>
                <a:effectLst/>
                <a:latin typeface="+mn-lt"/>
                <a:ea typeface="+mn-ea"/>
                <a:cs typeface="+mn-cs"/>
              </a:rPr>
              <a:t>Clinical mentoring will be covered in more depth in later modules.</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D156970D-5853-4558-9027-A0D4A65B3FB3}" type="slidenum">
              <a:rPr lang="en-US" smtClean="0"/>
              <a:t>21</a:t>
            </a:fld>
            <a:endParaRPr lang="en-US"/>
          </a:p>
        </p:txBody>
      </p:sp>
    </p:spTree>
    <p:extLst>
      <p:ext uri="{BB962C8B-B14F-4D97-AF65-F5344CB8AC3E}">
        <p14:creationId xmlns:p14="http://schemas.microsoft.com/office/powerpoint/2010/main" val="15921910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156970D-5853-4558-9027-A0D4A65B3FB3}" type="slidenum">
              <a:rPr lang="en-US" smtClean="0"/>
              <a:t>23</a:t>
            </a:fld>
            <a:endParaRPr lang="en-US"/>
          </a:p>
        </p:txBody>
      </p:sp>
    </p:spTree>
    <p:extLst>
      <p:ext uri="{BB962C8B-B14F-4D97-AF65-F5344CB8AC3E}">
        <p14:creationId xmlns:p14="http://schemas.microsoft.com/office/powerpoint/2010/main" val="18197013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Unique to each health system and program</a:t>
            </a:r>
          </a:p>
          <a:p>
            <a:r>
              <a:rPr lang="en-US" sz="1200" kern="1200" dirty="0" smtClean="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D156970D-5853-4558-9027-A0D4A65B3FB3}" type="slidenum">
              <a:rPr lang="en-US" smtClean="0"/>
              <a:t>25</a:t>
            </a:fld>
            <a:endParaRPr lang="en-US"/>
          </a:p>
        </p:txBody>
      </p:sp>
    </p:spTree>
    <p:extLst>
      <p:ext uri="{BB962C8B-B14F-4D97-AF65-F5344CB8AC3E}">
        <p14:creationId xmlns:p14="http://schemas.microsoft.com/office/powerpoint/2010/main" val="13605087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Discuss the following in more depth:</a:t>
            </a:r>
            <a:endParaRPr lang="en-US" sz="1100" kern="1200" dirty="0" smtClean="0">
              <a:solidFill>
                <a:schemeClr val="tx1"/>
              </a:solidFill>
              <a:effectLst/>
              <a:latin typeface="+mn-lt"/>
              <a:ea typeface="+mn-ea"/>
              <a:cs typeface="+mn-cs"/>
            </a:endParaRPr>
          </a:p>
          <a:p>
            <a:endParaRPr lang="en-US" sz="1100" kern="1200" dirty="0" smtClean="0">
              <a:solidFill>
                <a:schemeClr val="tx1"/>
              </a:solidFill>
              <a:effectLst/>
              <a:latin typeface="+mn-lt"/>
              <a:ea typeface="+mn-ea"/>
              <a:cs typeface="+mn-cs"/>
            </a:endParaRPr>
          </a:p>
          <a:p>
            <a:pPr marL="171450" indent="-171450">
              <a:buFont typeface="Courier New" panose="02070309020205020404" pitchFamily="49" charset="0"/>
              <a:buChar char="o"/>
            </a:pPr>
            <a:r>
              <a:rPr lang="en-US" sz="1200" kern="1200" dirty="0" smtClean="0">
                <a:solidFill>
                  <a:schemeClr val="tx1"/>
                </a:solidFill>
                <a:effectLst/>
                <a:latin typeface="+mn-lt"/>
                <a:ea typeface="+mn-ea"/>
                <a:cs typeface="+mn-cs"/>
              </a:rPr>
              <a:t>The exact members of the Provider Support Team; their positions, titles, affiliations and roles are unique to each health system and program</a:t>
            </a:r>
          </a:p>
          <a:p>
            <a:pPr marL="171450" indent="-171450">
              <a:buFont typeface="Courier New" panose="02070309020205020404" pitchFamily="49" charset="0"/>
              <a:buChar char="o"/>
            </a:pPr>
            <a:r>
              <a:rPr lang="en-US" sz="1200" kern="1200" dirty="0" smtClean="0">
                <a:solidFill>
                  <a:schemeClr val="tx1"/>
                </a:solidFill>
                <a:effectLst/>
                <a:latin typeface="+mn-lt"/>
                <a:ea typeface="+mn-ea"/>
                <a:cs typeface="+mn-cs"/>
              </a:rPr>
              <a:t>Additional members and roles may be added and roles changed as the program evolves</a:t>
            </a:r>
          </a:p>
          <a:p>
            <a:pPr marL="171450" indent="-171450">
              <a:buFont typeface="Courier New" panose="02070309020205020404" pitchFamily="49" charset="0"/>
              <a:buChar char="o"/>
            </a:pPr>
            <a:r>
              <a:rPr lang="en-US" sz="1200" kern="1200" dirty="0" smtClean="0">
                <a:solidFill>
                  <a:schemeClr val="tx1"/>
                </a:solidFill>
                <a:effectLst/>
                <a:latin typeface="+mn-lt"/>
                <a:ea typeface="+mn-ea"/>
                <a:cs typeface="+mn-cs"/>
              </a:rPr>
              <a:t>Roles and responsibilities should be clearly discussed and delineated among team members</a:t>
            </a:r>
          </a:p>
          <a:p>
            <a:pPr marL="171450" indent="-171450">
              <a:buFont typeface="Courier New" panose="02070309020205020404" pitchFamily="49" charset="0"/>
              <a:buChar char="o"/>
            </a:pPr>
            <a:r>
              <a:rPr lang="en-US" sz="1200" kern="1200" dirty="0" smtClean="0">
                <a:solidFill>
                  <a:schemeClr val="tx1"/>
                </a:solidFill>
                <a:effectLst/>
                <a:latin typeface="+mn-lt"/>
                <a:ea typeface="+mn-ea"/>
                <a:cs typeface="+mn-cs"/>
              </a:rPr>
              <a:t>The entire team should be recognized for their contributions to provider and facility performance, including service delivery results</a:t>
            </a:r>
          </a:p>
          <a:p>
            <a:endParaRPr lang="en-US" dirty="0"/>
          </a:p>
        </p:txBody>
      </p:sp>
      <p:sp>
        <p:nvSpPr>
          <p:cNvPr id="4" name="Slide Number Placeholder 3"/>
          <p:cNvSpPr>
            <a:spLocks noGrp="1"/>
          </p:cNvSpPr>
          <p:nvPr>
            <p:ph type="sldNum" sz="quarter" idx="10"/>
          </p:nvPr>
        </p:nvSpPr>
        <p:spPr/>
        <p:txBody>
          <a:bodyPr/>
          <a:lstStyle/>
          <a:p>
            <a:fld id="{D156970D-5853-4558-9027-A0D4A65B3FB3}" type="slidenum">
              <a:rPr lang="en-US" smtClean="0"/>
              <a:t>26</a:t>
            </a:fld>
            <a:endParaRPr lang="en-US"/>
          </a:p>
        </p:txBody>
      </p:sp>
    </p:spTree>
    <p:extLst>
      <p:ext uri="{BB962C8B-B14F-4D97-AF65-F5344CB8AC3E}">
        <p14:creationId xmlns:p14="http://schemas.microsoft.com/office/powerpoint/2010/main" val="7418686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156970D-5853-4558-9027-A0D4A65B3FB3}" type="slidenum">
              <a:rPr lang="en-US" smtClean="0"/>
              <a:t>27</a:t>
            </a:fld>
            <a:endParaRPr lang="en-US"/>
          </a:p>
        </p:txBody>
      </p:sp>
    </p:spTree>
    <p:extLst>
      <p:ext uri="{BB962C8B-B14F-4D97-AF65-F5344CB8AC3E}">
        <p14:creationId xmlns:p14="http://schemas.microsoft.com/office/powerpoint/2010/main" val="7258118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Ask participants to share other roles that facilitators should play during the workshop and add them to the slide. Remind participants that you welcome feedback</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about your facilitation.</a:t>
            </a:r>
          </a:p>
          <a:p>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Remind participants that you will not have answers to all the questions that arise. Emphasize that you will facilitate the group working together to find answers to most questions. Participants have valuable skills and experience to share and they will learn a lot from each other during the workshop.</a:t>
            </a:r>
          </a:p>
          <a:p>
            <a:endParaRPr lang="en-US" dirty="0"/>
          </a:p>
        </p:txBody>
      </p:sp>
      <p:sp>
        <p:nvSpPr>
          <p:cNvPr id="4" name="Slide Number Placeholder 3"/>
          <p:cNvSpPr>
            <a:spLocks noGrp="1"/>
          </p:cNvSpPr>
          <p:nvPr>
            <p:ph type="sldNum" sz="quarter" idx="10"/>
          </p:nvPr>
        </p:nvSpPr>
        <p:spPr/>
        <p:txBody>
          <a:bodyPr/>
          <a:lstStyle/>
          <a:p>
            <a:fld id="{7021EAB2-A568-4782-A568-D8E46A369E00}" type="slidenum">
              <a:rPr lang="en-US" smtClean="0"/>
              <a:t>5</a:t>
            </a:fld>
            <a:endParaRPr lang="en-US"/>
          </a:p>
        </p:txBody>
      </p:sp>
    </p:spTree>
    <p:extLst>
      <p:ext uri="{BB962C8B-B14F-4D97-AF65-F5344CB8AC3E}">
        <p14:creationId xmlns:p14="http://schemas.microsoft.com/office/powerpoint/2010/main" val="39359960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156970D-5853-4558-9027-A0D4A65B3FB3}" type="slidenum">
              <a:rPr lang="en-US" smtClean="0"/>
              <a:t>28</a:t>
            </a:fld>
            <a:endParaRPr lang="en-US"/>
          </a:p>
        </p:txBody>
      </p:sp>
    </p:spTree>
    <p:extLst>
      <p:ext uri="{BB962C8B-B14F-4D97-AF65-F5344CB8AC3E}">
        <p14:creationId xmlns:p14="http://schemas.microsoft.com/office/powerpoint/2010/main" val="28743562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156970D-5853-4558-9027-A0D4A65B3FB3}" type="slidenum">
              <a:rPr lang="en-US" smtClean="0"/>
              <a:t>29</a:t>
            </a:fld>
            <a:endParaRPr lang="en-US"/>
          </a:p>
        </p:txBody>
      </p:sp>
    </p:spTree>
    <p:extLst>
      <p:ext uri="{BB962C8B-B14F-4D97-AF65-F5344CB8AC3E}">
        <p14:creationId xmlns:p14="http://schemas.microsoft.com/office/powerpoint/2010/main" val="298739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D156970D-5853-4558-9027-A0D4A65B3FB3}" type="slidenum">
              <a:rPr lang="en-US" smtClean="0"/>
              <a:t>30</a:t>
            </a:fld>
            <a:endParaRPr lang="en-US"/>
          </a:p>
        </p:txBody>
      </p:sp>
    </p:spTree>
    <p:extLst>
      <p:ext uri="{BB962C8B-B14F-4D97-AF65-F5344CB8AC3E}">
        <p14:creationId xmlns:p14="http://schemas.microsoft.com/office/powerpoint/2010/main" val="288565093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D156970D-5853-4558-9027-A0D4A65B3FB3}" type="slidenum">
              <a:rPr lang="en-US" smtClean="0"/>
              <a:t>31</a:t>
            </a:fld>
            <a:endParaRPr lang="en-US"/>
          </a:p>
        </p:txBody>
      </p:sp>
    </p:spTree>
    <p:extLst>
      <p:ext uri="{BB962C8B-B14F-4D97-AF65-F5344CB8AC3E}">
        <p14:creationId xmlns:p14="http://schemas.microsoft.com/office/powerpoint/2010/main" val="30162334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D156970D-5853-4558-9027-A0D4A65B3FB3}" type="slidenum">
              <a:rPr lang="en-US" smtClean="0"/>
              <a:t>32</a:t>
            </a:fld>
            <a:endParaRPr lang="en-US"/>
          </a:p>
        </p:txBody>
      </p:sp>
    </p:spTree>
    <p:extLst>
      <p:ext uri="{BB962C8B-B14F-4D97-AF65-F5344CB8AC3E}">
        <p14:creationId xmlns:p14="http://schemas.microsoft.com/office/powerpoint/2010/main" val="24534938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Discuss the following:</a:t>
            </a:r>
          </a:p>
          <a:p>
            <a:endParaRPr lang="en-US" dirty="0" smtClean="0">
              <a:effectLst/>
            </a:endParaRPr>
          </a:p>
          <a:p>
            <a:r>
              <a:rPr lang="en-US" sz="1200" kern="1200" dirty="0" smtClean="0">
                <a:solidFill>
                  <a:schemeClr val="tx1"/>
                </a:solidFill>
                <a:effectLst/>
                <a:latin typeface="+mn-lt"/>
                <a:ea typeface="+mn-ea"/>
                <a:cs typeface="+mn-cs"/>
              </a:rPr>
              <a:t>Clinical mentors are responsible for:</a:t>
            </a:r>
            <a:endParaRPr lang="en-US" dirty="0" smtClean="0">
              <a:effectLst/>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Assisting providers in achieving and maintaining competence and resolving clinical issues</a:t>
            </a:r>
            <a:endParaRPr lang="en-US" dirty="0" smtClean="0">
              <a:effectLst/>
            </a:endParaRP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Providing clinical support as much and as often as needed to ensure desired provider performance</a:t>
            </a:r>
            <a:endParaRPr lang="en-US" dirty="0" smtClean="0">
              <a:effectLst/>
            </a:endParaRP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Prioritizing and addressing issues that prevent abortion care from being provided at all, then giving attention to issues that affect quality of care.</a:t>
            </a:r>
            <a:endParaRPr lang="en-US" dirty="0" smtClean="0">
              <a:effectLst/>
            </a:endParaRP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Focusing on issues the provider can actually resolve within his/her responsibilities and that are direct obstacles to service provision, rather than issues completely outside their sphere of influence that don’t impact service delivery</a:t>
            </a:r>
            <a:endParaRPr lang="en-US" dirty="0" smtClean="0">
              <a:effectLst/>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Identifying necessary clinical and programmatic support needs and providing assistance when the clinical mentor has the knowledge and skills to do so</a:t>
            </a:r>
            <a:endParaRPr lang="en-US" dirty="0" smtClean="0">
              <a:effectLst/>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Informing the Provider Support Team of programmatic needs so that others on the team may assist when the clinical mentor is unable to provide complete support</a:t>
            </a:r>
            <a:endParaRPr lang="en-US" dirty="0" smtClean="0">
              <a:effectLst/>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Engaging providers and other facility staff in analyzing and solving their own problems, rather than offering solutions, thereby strengthening their capacity to resolve their own problems</a:t>
            </a:r>
            <a:endParaRPr lang="en-US" dirty="0" smtClean="0">
              <a:effectLst/>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Documenting inputs, needs, communications and follow-up on the appropriate forms</a:t>
            </a:r>
            <a:endParaRPr lang="en-US" dirty="0" smtClean="0">
              <a:effectLst/>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Reviewing documentation of prior inputs and following up on past problem areas to ensure problems have been resolved </a:t>
            </a:r>
            <a:endParaRPr lang="en-US" dirty="0" smtClean="0">
              <a:effectLst/>
            </a:endParaRP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Please see subsequent modules for further discussion of clinical mentors’ qualities, responsibilities and skills.</a:t>
            </a:r>
          </a:p>
          <a:p>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Clinical mentoring considerations: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smtClean="0">
                <a:solidFill>
                  <a:schemeClr val="tx1"/>
                </a:solidFill>
                <a:effectLst/>
                <a:latin typeface="+mn-lt"/>
                <a:ea typeface="+mn-ea"/>
                <a:cs typeface="+mn-cs"/>
              </a:rPr>
              <a:t>It is important to ensure that mentors themselves have adequate management support. In one recent study, the authors reported that mentors need support to develop mentoring skills but also in managing a mentee that is struggling (McLaren, Patel, Trafford &amp; Ahluwalia, 2013).</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It can be helpful to include provider mentoring responsibilities in mentors’ job descriptions to ensure they have dedicated time to provide mentoring.</a:t>
            </a:r>
            <a:endParaRPr lang="en-US" sz="1100" dirty="0" smtClean="0">
              <a:effectLst/>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It can be challenging to retain an adequate number of clinical mentors to support the number of newly trained providers. Programs should have an ongoing process of identifying and developing new mentors.</a:t>
            </a:r>
            <a:endParaRPr lang="en-US" sz="1100" dirty="0" smtClean="0">
              <a:effectLst/>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Program managers should be mindful of appropriate mentor-provider ratios to prevent overburdening mentors and reducing their effectiveness.</a:t>
            </a:r>
            <a:endParaRPr lang="en-US" sz="1100" dirty="0" smtClean="0">
              <a:effectLst/>
            </a:endParaRPr>
          </a:p>
          <a:p>
            <a:endParaRPr lang="en-US" sz="11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D156970D-5853-4558-9027-A0D4A65B3FB3}" type="slidenum">
              <a:rPr lang="en-US" smtClean="0"/>
              <a:t>33</a:t>
            </a:fld>
            <a:endParaRPr lang="en-US"/>
          </a:p>
        </p:txBody>
      </p:sp>
    </p:spTree>
    <p:extLst>
      <p:ext uri="{BB962C8B-B14F-4D97-AF65-F5344CB8AC3E}">
        <p14:creationId xmlns:p14="http://schemas.microsoft.com/office/powerpoint/2010/main" val="11363058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Discuss the following:</a:t>
            </a:r>
          </a:p>
          <a:p>
            <a:pPr lvl="0"/>
            <a:endParaRPr lang="en-US" dirty="0" smtClean="0">
              <a:effectLst/>
            </a:endParaRPr>
          </a:p>
          <a:p>
            <a:pPr lvl="0"/>
            <a:r>
              <a:rPr lang="en-US" sz="1200" kern="1200" dirty="0" smtClean="0">
                <a:solidFill>
                  <a:schemeClr val="tx1"/>
                </a:solidFill>
                <a:effectLst/>
                <a:latin typeface="+mn-lt"/>
                <a:ea typeface="+mn-ea"/>
                <a:cs typeface="+mn-cs"/>
              </a:rPr>
              <a:t>Like clinical mentoring, programmatic support should be provided as much and as often as needed to ensure provider and facility performance.</a:t>
            </a:r>
            <a:endParaRPr lang="en-US" dirty="0" smtClean="0">
              <a:effectLst/>
            </a:endParaRPr>
          </a:p>
          <a:p>
            <a:endParaRPr lang="en-US" dirty="0"/>
          </a:p>
        </p:txBody>
      </p:sp>
      <p:sp>
        <p:nvSpPr>
          <p:cNvPr id="4" name="Slide Number Placeholder 3"/>
          <p:cNvSpPr>
            <a:spLocks noGrp="1"/>
          </p:cNvSpPr>
          <p:nvPr>
            <p:ph type="sldNum" sz="quarter" idx="10"/>
          </p:nvPr>
        </p:nvSpPr>
        <p:spPr/>
        <p:txBody>
          <a:bodyPr/>
          <a:lstStyle/>
          <a:p>
            <a:fld id="{D156970D-5853-4558-9027-A0D4A65B3FB3}" type="slidenum">
              <a:rPr lang="en-US" smtClean="0"/>
              <a:t>34</a:t>
            </a:fld>
            <a:endParaRPr lang="en-US"/>
          </a:p>
        </p:txBody>
      </p:sp>
    </p:spTree>
    <p:extLst>
      <p:ext uri="{BB962C8B-B14F-4D97-AF65-F5344CB8AC3E}">
        <p14:creationId xmlns:p14="http://schemas.microsoft.com/office/powerpoint/2010/main" val="335631334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Ask a participant to read slide.</a:t>
            </a:r>
            <a:r>
              <a:rPr lang="en-US" sz="1200" kern="1200" baseline="0" dirty="0" smtClean="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effectLst/>
              <a:latin typeface="+mn-lt"/>
              <a:ea typeface="+mn-ea"/>
              <a:cs typeface="+mn-cs"/>
            </a:endParaRPr>
          </a:p>
          <a:p>
            <a:r>
              <a:rPr lang="en-US" sz="1200" i="0" kern="1200" dirty="0" smtClean="0">
                <a:solidFill>
                  <a:schemeClr val="tx1"/>
                </a:solidFill>
                <a:effectLst/>
                <a:latin typeface="+mn-lt"/>
                <a:ea typeface="+mn-ea"/>
                <a:cs typeface="+mn-cs"/>
              </a:rPr>
              <a:t>Ask: </a:t>
            </a:r>
            <a:r>
              <a:rPr lang="en-US" sz="1200" i="1" kern="1200" dirty="0" smtClean="0">
                <a:solidFill>
                  <a:schemeClr val="tx1"/>
                </a:solidFill>
                <a:effectLst/>
                <a:latin typeface="+mn-lt"/>
                <a:ea typeface="+mn-ea"/>
                <a:cs typeface="+mn-cs"/>
              </a:rPr>
              <a:t>What does this clinical mentor’s quote tell us about some of the main challenges faced by providers and mentors?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Participants should discuss the range of programmatic challenges providers and mentors face in addition to clinical issues. </a:t>
            </a:r>
          </a:p>
          <a:p>
            <a:endParaRPr lang="en-US" sz="1200" kern="1200" dirty="0" smtClean="0">
              <a:solidFill>
                <a:schemeClr val="tx1"/>
              </a:solidFill>
              <a:effectLst/>
              <a:latin typeface="+mn-lt"/>
              <a:ea typeface="+mn-ea"/>
              <a:cs typeface="+mn-cs"/>
            </a:endParaRPr>
          </a:p>
          <a:p>
            <a:r>
              <a:rPr lang="en-US" sz="1200" i="0" kern="1200" dirty="0" smtClean="0">
                <a:solidFill>
                  <a:schemeClr val="tx1"/>
                </a:solidFill>
                <a:effectLst/>
                <a:latin typeface="+mn-lt"/>
                <a:ea typeface="+mn-ea"/>
                <a:cs typeface="+mn-cs"/>
              </a:rPr>
              <a:t>Say: </a:t>
            </a:r>
            <a:r>
              <a:rPr lang="en-US" sz="1200" i="1" kern="1200" dirty="0" smtClean="0">
                <a:solidFill>
                  <a:schemeClr val="tx1"/>
                </a:solidFill>
                <a:effectLst/>
                <a:latin typeface="+mn-lt"/>
                <a:ea typeface="+mn-ea"/>
                <a:cs typeface="+mn-cs"/>
              </a:rPr>
              <a:t>The programmatic challenges may be greater than the strictly clinical ones.</a:t>
            </a:r>
          </a:p>
          <a:p>
            <a:endParaRPr lang="en-US" sz="1200" i="1"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Ask participants to brainstorm the kinds of problems faced by providers that require programmatic support. List their responses on a flipchart.</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Possible responses include: </a:t>
            </a:r>
          </a:p>
          <a:p>
            <a:pPr marL="171450" lvl="0" indent="-171450">
              <a:buFont typeface="Arial" panose="020B0604020202020204" pitchFamily="34" charset="0"/>
              <a:buChar char="•"/>
            </a:pPr>
            <a:r>
              <a:rPr lang="en-US" sz="1200" kern="1200" dirty="0" err="1" smtClean="0">
                <a:solidFill>
                  <a:schemeClr val="tx1"/>
                </a:solidFill>
                <a:effectLst/>
                <a:latin typeface="+mn-lt"/>
                <a:ea typeface="+mn-ea"/>
                <a:cs typeface="+mn-cs"/>
              </a:rPr>
              <a:t>Stockouts</a:t>
            </a:r>
            <a:r>
              <a:rPr lang="en-US" sz="1200" kern="1200" dirty="0" smtClean="0">
                <a:solidFill>
                  <a:schemeClr val="tx1"/>
                </a:solidFill>
                <a:effectLst/>
                <a:latin typeface="+mn-lt"/>
                <a:ea typeface="+mn-ea"/>
                <a:cs typeface="+mn-cs"/>
              </a:rPr>
              <a:t> of commodities</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Lack of support from managers</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Building, room and other infrastructure problems</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Patient flow; service organization issues</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How complications and serious adverse events are handled</a:t>
            </a:r>
          </a:p>
          <a:p>
            <a:r>
              <a:rPr lang="en-US" sz="1200" kern="1200" dirty="0" smtClean="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D156970D-5853-4558-9027-A0D4A65B3FB3}" type="slidenum">
              <a:rPr lang="en-US" smtClean="0"/>
              <a:t>35</a:t>
            </a:fld>
            <a:endParaRPr lang="en-US"/>
          </a:p>
        </p:txBody>
      </p:sp>
    </p:spTree>
    <p:extLst>
      <p:ext uri="{BB962C8B-B14F-4D97-AF65-F5344CB8AC3E}">
        <p14:creationId xmlns:p14="http://schemas.microsoft.com/office/powerpoint/2010/main" val="31782768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Discuss the following:</a:t>
            </a:r>
          </a:p>
          <a:p>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The basic steps taken by a clinical mentor or other members of the Provider Support Team to address programmatic issues are:</a:t>
            </a:r>
          </a:p>
          <a:p>
            <a:pPr marL="171450" lvl="0" indent="-171450">
              <a:buFont typeface="Courier New" panose="02070309020205020404" pitchFamily="49" charset="0"/>
              <a:buChar char="o"/>
            </a:pPr>
            <a:r>
              <a:rPr lang="en-US" sz="1200" kern="1200" dirty="0" smtClean="0">
                <a:solidFill>
                  <a:schemeClr val="tx1"/>
                </a:solidFill>
                <a:effectLst/>
                <a:latin typeface="+mn-lt"/>
                <a:ea typeface="+mn-ea"/>
                <a:cs typeface="+mn-cs"/>
              </a:rPr>
              <a:t>Together with provider and relevant facility staff:</a:t>
            </a:r>
          </a:p>
          <a:p>
            <a:pPr marL="0" lvl="0" indent="0">
              <a:buFont typeface="Courier New" panose="02070309020205020404" pitchFamily="49" charset="0"/>
              <a:buNone/>
            </a:pPr>
            <a:endParaRPr lang="en-US" dirty="0" smtClean="0">
              <a:effectLst/>
            </a:endParaRPr>
          </a:p>
          <a:p>
            <a:pPr marL="228600" lvl="0" indent="-228600">
              <a:buAutoNum type="arabicPeriod"/>
            </a:pPr>
            <a:r>
              <a:rPr lang="en-US" sz="1200" kern="1200" dirty="0" smtClean="0">
                <a:solidFill>
                  <a:schemeClr val="tx1"/>
                </a:solidFill>
                <a:effectLst/>
                <a:latin typeface="+mn-lt"/>
                <a:ea typeface="+mn-ea"/>
                <a:cs typeface="+mn-cs"/>
              </a:rPr>
              <a:t>Identify the problem</a:t>
            </a:r>
          </a:p>
          <a:p>
            <a:pPr marL="0" lvl="0" indent="0">
              <a:buNone/>
            </a:pPr>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2. Assess the problem, using root causes analysis if needed, and determine whether this is a one-time event or ongoing problem</a:t>
            </a:r>
          </a:p>
          <a:p>
            <a:pPr lvl="0"/>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3.</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Check the documentation from previous contacts to determine if it is a new or ongoing problem, and what has been done thus far to resolve the problem. Also check that appropriate documentation has been completed, particularly for supply or resource issues or serious adverse events.</a:t>
            </a:r>
          </a:p>
          <a:p>
            <a:pPr lvl="0"/>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4. Determine who has </a:t>
            </a:r>
            <a:r>
              <a:rPr lang="en-US" sz="1200" kern="1200" dirty="0" err="1" smtClean="0">
                <a:solidFill>
                  <a:schemeClr val="tx1"/>
                </a:solidFill>
                <a:effectLst/>
                <a:latin typeface="+mn-lt"/>
                <a:ea typeface="+mn-ea"/>
                <a:cs typeface="+mn-cs"/>
              </a:rPr>
              <a:t>decisionmaking</a:t>
            </a:r>
            <a:r>
              <a:rPr lang="en-US" sz="1200" kern="1200" dirty="0" smtClean="0">
                <a:solidFill>
                  <a:schemeClr val="tx1"/>
                </a:solidFill>
                <a:effectLst/>
                <a:latin typeface="+mn-lt"/>
                <a:ea typeface="+mn-ea"/>
                <a:cs typeface="+mn-cs"/>
              </a:rPr>
              <a:t> authority over that problem. If facility staff do not have the power to resolve the issue, identify who does and contact them.</a:t>
            </a:r>
          </a:p>
          <a:p>
            <a:pPr lvl="0"/>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5. Discuss the issue and solutions with </a:t>
            </a:r>
            <a:r>
              <a:rPr lang="en-US" sz="1200" kern="1200" dirty="0" err="1" smtClean="0">
                <a:solidFill>
                  <a:schemeClr val="tx1"/>
                </a:solidFill>
                <a:effectLst/>
                <a:latin typeface="+mn-lt"/>
                <a:ea typeface="+mn-ea"/>
                <a:cs typeface="+mn-cs"/>
              </a:rPr>
              <a:t>decisionmakers</a:t>
            </a:r>
            <a:r>
              <a:rPr lang="en-US" sz="1200" kern="1200" dirty="0" smtClean="0">
                <a:solidFill>
                  <a:schemeClr val="tx1"/>
                </a:solidFill>
                <a:effectLst/>
                <a:latin typeface="+mn-lt"/>
                <a:ea typeface="+mn-ea"/>
                <a:cs typeface="+mn-cs"/>
              </a:rPr>
              <a:t>.</a:t>
            </a:r>
            <a:r>
              <a:rPr lang="en-US" sz="1200" kern="1200" baseline="0" dirty="0" smtClean="0">
                <a:solidFill>
                  <a:schemeClr val="tx1"/>
                </a:solidFill>
                <a:effectLst/>
                <a:latin typeface="+mn-lt"/>
                <a:ea typeface="+mn-ea"/>
                <a:cs typeface="+mn-cs"/>
              </a:rPr>
              <a:t> </a:t>
            </a:r>
          </a:p>
          <a:p>
            <a:pPr lvl="0"/>
            <a:endParaRPr lang="en-US" sz="1200" kern="1200" baseline="0" dirty="0" smtClean="0">
              <a:solidFill>
                <a:schemeClr val="tx1"/>
              </a:solidFill>
              <a:effectLst/>
              <a:latin typeface="+mn-lt"/>
              <a:ea typeface="+mn-ea"/>
              <a:cs typeface="+mn-cs"/>
            </a:endParaRPr>
          </a:p>
          <a:p>
            <a:pPr lvl="0"/>
            <a:r>
              <a:rPr lang="en-US" sz="1200" kern="1200" baseline="0" dirty="0" smtClean="0">
                <a:solidFill>
                  <a:schemeClr val="tx1"/>
                </a:solidFill>
                <a:effectLst/>
                <a:latin typeface="+mn-lt"/>
                <a:ea typeface="+mn-ea"/>
                <a:cs typeface="+mn-cs"/>
              </a:rPr>
              <a:t>6. </a:t>
            </a:r>
            <a:r>
              <a:rPr lang="en-US" sz="1200" kern="1200" dirty="0" smtClean="0">
                <a:solidFill>
                  <a:schemeClr val="tx1"/>
                </a:solidFill>
                <a:effectLst/>
                <a:latin typeface="+mn-lt"/>
                <a:ea typeface="+mn-ea"/>
                <a:cs typeface="+mn-cs"/>
              </a:rPr>
              <a:t>Have the provider and other staff implement the solution. If the issue cannot be resolved by the provider in their facility, and service delivery can continue, consider how to work around it as effectively as possible.</a:t>
            </a:r>
          </a:p>
          <a:p>
            <a:pPr lvl="0"/>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7. Inform team members through the appropriate processes and forms.</a:t>
            </a:r>
          </a:p>
          <a:p>
            <a:pPr lvl="0"/>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8. Follow up with the provider to determine whether the problem has been resolved. If not, determine what further action is needed.</a:t>
            </a:r>
          </a:p>
          <a:p>
            <a:pPr lvl="0"/>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9. Implement any further actions.</a:t>
            </a:r>
          </a:p>
          <a:p>
            <a:pPr lvl="0"/>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10. Follow up and determine whether further action is again needed.</a:t>
            </a:r>
          </a:p>
          <a:p>
            <a:pPr lvl="0"/>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11. Document all inputs and outcomes, if appropriate, to the program’s systems</a:t>
            </a:r>
          </a:p>
          <a:p>
            <a:r>
              <a:rPr lang="en-US" sz="1200" kern="1200" dirty="0" smtClean="0">
                <a:solidFill>
                  <a:schemeClr val="tx1"/>
                </a:solidFill>
                <a:effectLst/>
                <a:latin typeface="+mn-lt"/>
                <a:ea typeface="+mn-ea"/>
                <a:cs typeface="+mn-cs"/>
              </a:rPr>
              <a:t> </a:t>
            </a:r>
          </a:p>
          <a:p>
            <a:pPr marL="171450" lvl="0" indent="-171450">
              <a:buFont typeface="Courier New" panose="02070309020205020404" pitchFamily="49" charset="0"/>
              <a:buChar char="o"/>
            </a:pPr>
            <a:r>
              <a:rPr lang="en-US" sz="1200" kern="1200" dirty="0" smtClean="0">
                <a:solidFill>
                  <a:schemeClr val="tx1"/>
                </a:solidFill>
                <a:effectLst/>
                <a:latin typeface="+mn-lt"/>
                <a:ea typeface="+mn-ea"/>
                <a:cs typeface="+mn-cs"/>
              </a:rPr>
              <a:t>Relate the steps listed on the slide to the steps participants said they took in the past to help a provider address a programmatic issue.</a:t>
            </a:r>
          </a:p>
          <a:p>
            <a:pPr marL="171450" lvl="0" indent="-171450">
              <a:buFont typeface="Courier New" panose="02070309020205020404" pitchFamily="49" charset="0"/>
              <a:buChar char="o"/>
            </a:pPr>
            <a:r>
              <a:rPr lang="en-US" sz="1200" kern="1200" dirty="0" smtClean="0">
                <a:solidFill>
                  <a:schemeClr val="tx1"/>
                </a:solidFill>
                <a:effectLst/>
                <a:latin typeface="+mn-lt"/>
                <a:ea typeface="+mn-ea"/>
                <a:cs typeface="+mn-cs"/>
              </a:rPr>
              <a:t>Different situations require different strategies and may require different levels of attention, resources, creativity and support from the team.</a:t>
            </a:r>
          </a:p>
          <a:p>
            <a:pPr marL="171450" lvl="0" indent="-171450">
              <a:buFont typeface="Courier New" panose="02070309020205020404" pitchFamily="49" charset="0"/>
              <a:buChar char="o"/>
            </a:pPr>
            <a:r>
              <a:rPr lang="en-US" sz="1200" kern="1200" dirty="0" smtClean="0">
                <a:solidFill>
                  <a:schemeClr val="tx1"/>
                </a:solidFill>
                <a:effectLst/>
                <a:latin typeface="+mn-lt"/>
                <a:ea typeface="+mn-ea"/>
                <a:cs typeface="+mn-cs"/>
              </a:rPr>
              <a:t>Team members will want to coach providers on how to address programmatic issues so the provider can learn how to assess and resolve problems themselves in the future.</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D156970D-5853-4558-9027-A0D4A65B3FB3}" type="slidenum">
              <a:rPr lang="en-US" smtClean="0"/>
              <a:t>36</a:t>
            </a:fld>
            <a:endParaRPr lang="en-US"/>
          </a:p>
        </p:txBody>
      </p:sp>
    </p:spTree>
    <p:extLst>
      <p:ext uri="{BB962C8B-B14F-4D97-AF65-F5344CB8AC3E}">
        <p14:creationId xmlns:p14="http://schemas.microsoft.com/office/powerpoint/2010/main" val="7521861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156970D-5853-4558-9027-A0D4A65B3FB3}" type="slidenum">
              <a:rPr lang="en-US" smtClean="0"/>
              <a:t>37</a:t>
            </a:fld>
            <a:endParaRPr lang="en-US"/>
          </a:p>
        </p:txBody>
      </p:sp>
    </p:spTree>
    <p:extLst>
      <p:ext uri="{BB962C8B-B14F-4D97-AF65-F5344CB8AC3E}">
        <p14:creationId xmlns:p14="http://schemas.microsoft.com/office/powerpoint/2010/main" val="34371093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Ask participants to share other roles that they should play during the training and add them to the slide.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7021EAB2-A568-4782-A568-D8E46A369E00}" type="slidenum">
              <a:rPr lang="en-US" smtClean="0"/>
              <a:t>6</a:t>
            </a:fld>
            <a:endParaRPr lang="en-US"/>
          </a:p>
        </p:txBody>
      </p:sp>
    </p:spTree>
    <p:extLst>
      <p:ext uri="{BB962C8B-B14F-4D97-AF65-F5344CB8AC3E}">
        <p14:creationId xmlns:p14="http://schemas.microsoft.com/office/powerpoint/2010/main" val="12085461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Discuss the following:</a:t>
            </a:r>
            <a:endParaRPr lang="en-US" sz="1100" kern="1200" dirty="0" smtClean="0">
              <a:solidFill>
                <a:schemeClr val="tx1"/>
              </a:solidFill>
              <a:effectLst/>
              <a:latin typeface="+mn-lt"/>
              <a:ea typeface="+mn-ea"/>
              <a:cs typeface="+mn-cs"/>
            </a:endParaRPr>
          </a:p>
          <a:p>
            <a:endParaRPr lang="en-US" sz="11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Identify the problem.</a:t>
            </a:r>
          </a:p>
          <a:p>
            <a:pPr marL="0" indent="0">
              <a:buFont typeface="Arial" panose="020B0604020202020204" pitchFamily="34" charset="0"/>
              <a:buNone/>
            </a:pPr>
            <a:endParaRPr lang="en-US"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Analyze the problem. A root-cause analysis can help ensure the provider has a thorough understanding of the problem. Three simple and effective tools </a:t>
            </a:r>
            <a:r>
              <a:rPr lang="en-US" sz="1200" kern="1200" dirty="0" smtClean="0">
                <a:solidFill>
                  <a:schemeClr val="tx1"/>
                </a:solidFill>
                <a:latin typeface="+mn-lt"/>
                <a:ea typeface="+mn-ea"/>
                <a:cs typeface="+mn-cs"/>
              </a:rPr>
              <a:t>— </a:t>
            </a:r>
            <a:r>
              <a:rPr lang="en-US" sz="1200" kern="1200" dirty="0" smtClean="0">
                <a:solidFill>
                  <a:schemeClr val="tx1"/>
                </a:solidFill>
                <a:effectLst/>
                <a:latin typeface="+mn-lt"/>
                <a:ea typeface="+mn-ea"/>
                <a:cs typeface="+mn-cs"/>
              </a:rPr>
              <a:t>the Five Whys, the Fishbone Diagram and the Problem tree </a:t>
            </a:r>
            <a:r>
              <a:rPr lang="en-US" sz="1200" kern="1200" dirty="0" smtClean="0">
                <a:solidFill>
                  <a:schemeClr val="tx1"/>
                </a:solidFill>
                <a:latin typeface="+mn-lt"/>
                <a:ea typeface="+mn-ea"/>
                <a:cs typeface="+mn-cs"/>
              </a:rPr>
              <a:t>— </a:t>
            </a:r>
            <a:r>
              <a:rPr lang="en-US" sz="1200" kern="1200" dirty="0" smtClean="0">
                <a:solidFill>
                  <a:schemeClr val="tx1"/>
                </a:solidFill>
                <a:effectLst/>
                <a:latin typeface="+mn-lt"/>
                <a:ea typeface="+mn-ea"/>
                <a:cs typeface="+mn-cs"/>
              </a:rPr>
              <a:t>will be described next.</a:t>
            </a:r>
          </a:p>
          <a:p>
            <a:pPr marL="0" indent="0">
              <a:buFont typeface="Arial" panose="020B0604020202020204" pitchFamily="34" charset="0"/>
              <a:buNone/>
            </a:pPr>
            <a:endParaRPr lang="en-US" sz="11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Identify possible solutions: This can be done as a brainstorm or the provider can ask others doing similar work for possible solutions.</a:t>
            </a:r>
          </a:p>
          <a:p>
            <a:pPr marL="0" indent="0">
              <a:buFont typeface="Arial" panose="020B0604020202020204" pitchFamily="34" charset="0"/>
              <a:buNone/>
            </a:pPr>
            <a:endParaRPr lang="en-US" sz="11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Select solutions that meet criteria you have established.</a:t>
            </a:r>
          </a:p>
          <a:p>
            <a:pPr marL="0" indent="0">
              <a:buFont typeface="Arial" panose="020B0604020202020204" pitchFamily="34" charset="0"/>
              <a:buNone/>
            </a:pPr>
            <a:endParaRPr lang="en-US" sz="11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Determine which of the solutions best meet those criteria, have the most advantages and fewest disadvantages.</a:t>
            </a:r>
          </a:p>
          <a:p>
            <a:pPr marL="0" indent="0">
              <a:buFont typeface="Arial" panose="020B0604020202020204" pitchFamily="34" charset="0"/>
              <a:buNone/>
            </a:pPr>
            <a:endParaRPr lang="en-US" sz="11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Divide the solution into sequential tasks and determine who needs to do those tasks and what resources are necessary. Develop a back-up plan if it takes longer to implement the solution than expected.</a:t>
            </a:r>
          </a:p>
          <a:p>
            <a:pPr marL="0" indent="0">
              <a:buFont typeface="Arial" panose="020B0604020202020204" pitchFamily="34" charset="0"/>
              <a:buNone/>
            </a:pPr>
            <a:endParaRPr lang="en-US" sz="11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As the solution is implemented, monitor its effectiveness. If the solution is unsuccessful in solving the problem, carefully re-analyze the problem to check that the root cause has been properly identified.</a:t>
            </a:r>
            <a:endParaRPr lang="en-US" sz="11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D156970D-5853-4558-9027-A0D4A65B3FB3}" type="slidenum">
              <a:rPr lang="en-US" smtClean="0"/>
              <a:t>38</a:t>
            </a:fld>
            <a:endParaRPr lang="en-US"/>
          </a:p>
        </p:txBody>
      </p:sp>
    </p:spTree>
    <p:extLst>
      <p:ext uri="{BB962C8B-B14F-4D97-AF65-F5344CB8AC3E}">
        <p14:creationId xmlns:p14="http://schemas.microsoft.com/office/powerpoint/2010/main" val="2015971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Discuss the following:</a:t>
            </a:r>
            <a:endParaRPr lang="en-US" dirty="0" smtClean="0">
              <a:effectLst/>
            </a:endParaRPr>
          </a:p>
          <a:p>
            <a:pPr marL="628650" lvl="1" indent="-171450">
              <a:buFont typeface="Arial" panose="020B0604020202020204" pitchFamily="34" charset="0"/>
              <a:buChar char="•"/>
            </a:pPr>
            <a:r>
              <a:rPr lang="en-US" sz="1200" kern="1200" dirty="0" smtClean="0">
                <a:solidFill>
                  <a:schemeClr val="tx1"/>
                </a:solidFill>
                <a:effectLst/>
                <a:latin typeface="+mn-lt"/>
                <a:ea typeface="+mn-ea"/>
                <a:cs typeface="+mn-cs"/>
              </a:rPr>
              <a:t>By repeatedly asking the question “Why?” (five times, on average), we can peel away the layers of a problem, just like the layers of an onion, which can lead us to the root cause of a problem.</a:t>
            </a:r>
            <a:endParaRPr lang="en-US" sz="1100" kern="1200" dirty="0" smtClean="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dirty="0" smtClean="0">
                <a:solidFill>
                  <a:schemeClr val="tx1"/>
                </a:solidFill>
                <a:effectLst/>
                <a:latin typeface="+mn-lt"/>
                <a:ea typeface="+mn-ea"/>
                <a:cs typeface="+mn-cs"/>
              </a:rPr>
              <a:t>We need to avoid assumptions and logic traps (errors in our thinking) that can lead us astray and, instead, continue to drill down to the real root causes.</a:t>
            </a:r>
            <a:endParaRPr lang="en-US" sz="1100" kern="1200" dirty="0" smtClean="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dirty="0" smtClean="0">
                <a:solidFill>
                  <a:schemeClr val="tx1"/>
                </a:solidFill>
                <a:effectLst/>
                <a:latin typeface="+mn-lt"/>
                <a:ea typeface="+mn-ea"/>
                <a:cs typeface="+mn-cs"/>
              </a:rPr>
              <a:t>Steps to use the Five Whys:</a:t>
            </a:r>
            <a:endParaRPr lang="en-US" sz="1100" kern="1200" dirty="0" smtClean="0">
              <a:solidFill>
                <a:schemeClr val="tx1"/>
              </a:solidFill>
              <a:effectLst/>
              <a:latin typeface="+mn-lt"/>
              <a:ea typeface="+mn-ea"/>
              <a:cs typeface="+mn-cs"/>
            </a:endParaRPr>
          </a:p>
          <a:p>
            <a:pPr marL="228600" lvl="0" indent="-228600">
              <a:buFont typeface="+mj-lt"/>
              <a:buAutoNum type="arabicPeriod"/>
            </a:pPr>
            <a:r>
              <a:rPr lang="en-US" sz="1200" kern="1200" dirty="0" smtClean="0">
                <a:solidFill>
                  <a:schemeClr val="tx1"/>
                </a:solidFill>
                <a:effectLst/>
                <a:latin typeface="+mn-lt"/>
                <a:ea typeface="+mn-ea"/>
                <a:cs typeface="+mn-cs"/>
              </a:rPr>
              <a:t>Write down the specific problem. Writing it down helps you formalize the problem and describe it accurately. It also helps a team focus on the same problem. </a:t>
            </a:r>
            <a:endParaRPr lang="en-US" sz="1100" kern="1200" dirty="0" smtClean="0">
              <a:solidFill>
                <a:schemeClr val="tx1"/>
              </a:solidFill>
              <a:effectLst/>
              <a:latin typeface="+mn-lt"/>
              <a:ea typeface="+mn-ea"/>
              <a:cs typeface="+mn-cs"/>
            </a:endParaRPr>
          </a:p>
          <a:p>
            <a:pPr marL="228600" lvl="0" indent="-228600">
              <a:buFont typeface="+mj-lt"/>
              <a:buAutoNum type="arabicPeriod"/>
            </a:pPr>
            <a:r>
              <a:rPr lang="en-US" sz="1200" kern="1200" dirty="0" smtClean="0">
                <a:solidFill>
                  <a:schemeClr val="tx1"/>
                </a:solidFill>
                <a:effectLst/>
                <a:latin typeface="+mn-lt"/>
                <a:ea typeface="+mn-ea"/>
                <a:cs typeface="+mn-cs"/>
              </a:rPr>
              <a:t>Use brainstorming</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to consider why the problem might be occurring. Some basic rules of brainstorming include:</a:t>
            </a:r>
            <a:endParaRPr lang="en-US" sz="1100" kern="1200" dirty="0" smtClean="0">
              <a:solidFill>
                <a:schemeClr val="tx1"/>
              </a:solidFill>
              <a:effectLst/>
              <a:latin typeface="+mn-lt"/>
              <a:ea typeface="+mn-ea"/>
              <a:cs typeface="+mn-cs"/>
            </a:endParaRP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All ideas are acceptable; judgment is ruled out until the process is complete. </a:t>
            </a:r>
            <a:endParaRPr lang="en-US" sz="1100" kern="1200" dirty="0" smtClean="0">
              <a:solidFill>
                <a:schemeClr val="tx1"/>
              </a:solidFill>
              <a:effectLst/>
              <a:latin typeface="+mn-lt"/>
              <a:ea typeface="+mn-ea"/>
              <a:cs typeface="+mn-cs"/>
            </a:endParaRP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Freewheeling is welcome: the wilder the better. Humor triggers the right brain and helps get original ideas flowing. </a:t>
            </a:r>
            <a:endParaRPr lang="en-US" sz="1100" kern="1200" dirty="0" smtClean="0">
              <a:solidFill>
                <a:schemeClr val="tx1"/>
              </a:solidFill>
              <a:effectLst/>
              <a:latin typeface="+mn-lt"/>
              <a:ea typeface="+mn-ea"/>
              <a:cs typeface="+mn-cs"/>
            </a:endParaRP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Quantity counts at this stage, not quality. </a:t>
            </a:r>
            <a:endParaRPr lang="en-US" sz="1100" kern="1200" dirty="0" smtClean="0">
              <a:solidFill>
                <a:schemeClr val="tx1"/>
              </a:solidFill>
              <a:effectLst/>
              <a:latin typeface="+mn-lt"/>
              <a:ea typeface="+mn-ea"/>
              <a:cs typeface="+mn-cs"/>
            </a:endParaRP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Each person should build on the ideas put forward by others. </a:t>
            </a:r>
            <a:endParaRPr lang="en-US" sz="1100" kern="1200" dirty="0" smtClean="0">
              <a:solidFill>
                <a:schemeClr val="tx1"/>
              </a:solidFill>
              <a:effectLst/>
              <a:latin typeface="+mn-lt"/>
              <a:ea typeface="+mn-ea"/>
              <a:cs typeface="+mn-cs"/>
            </a:endParaRP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Every person and every idea has equal worth.</a:t>
            </a:r>
            <a:endParaRPr lang="en-US" sz="1100" kern="1200" dirty="0" smtClean="0">
              <a:solidFill>
                <a:schemeClr val="tx1"/>
              </a:solidFill>
              <a:effectLst/>
              <a:latin typeface="+mn-lt"/>
              <a:ea typeface="+mn-ea"/>
              <a:cs typeface="+mn-cs"/>
            </a:endParaRPr>
          </a:p>
          <a:p>
            <a:pPr marL="228600" lvl="0" indent="-228600">
              <a:buFont typeface="+mj-lt"/>
              <a:buAutoNum type="arabicPeriod"/>
            </a:pPr>
            <a:r>
              <a:rPr lang="en-US" sz="1200" kern="1200" dirty="0" smtClean="0">
                <a:solidFill>
                  <a:schemeClr val="tx1"/>
                </a:solidFill>
                <a:effectLst/>
                <a:latin typeface="+mn-lt"/>
                <a:ea typeface="+mn-ea"/>
                <a:cs typeface="+mn-cs"/>
              </a:rPr>
              <a:t>Review the brainstormed reasons, select the most likely one and write it down. </a:t>
            </a:r>
            <a:endParaRPr lang="en-US" sz="1100" kern="1200" dirty="0" smtClean="0">
              <a:solidFill>
                <a:schemeClr val="tx1"/>
              </a:solidFill>
              <a:effectLst/>
              <a:latin typeface="+mn-lt"/>
              <a:ea typeface="+mn-ea"/>
              <a:cs typeface="+mn-cs"/>
            </a:endParaRPr>
          </a:p>
          <a:p>
            <a:pPr marL="228600" lvl="0" indent="-228600">
              <a:buFont typeface="+mj-lt"/>
              <a:buAutoNum type="arabicPeriod"/>
            </a:pPr>
            <a:r>
              <a:rPr lang="en-US" sz="1200" kern="1200" dirty="0" smtClean="0">
                <a:solidFill>
                  <a:schemeClr val="tx1"/>
                </a:solidFill>
                <a:effectLst/>
                <a:latin typeface="+mn-lt"/>
                <a:ea typeface="+mn-ea"/>
                <a:cs typeface="+mn-cs"/>
              </a:rPr>
              <a:t>If this doesn't identify the root cause of the problem, ask “Why?” again and write that answer down.</a:t>
            </a:r>
            <a:endParaRPr lang="en-US" sz="1100" kern="1200" dirty="0" smtClean="0">
              <a:solidFill>
                <a:schemeClr val="tx1"/>
              </a:solidFill>
              <a:effectLst/>
              <a:latin typeface="+mn-lt"/>
              <a:ea typeface="+mn-ea"/>
              <a:cs typeface="+mn-cs"/>
            </a:endParaRPr>
          </a:p>
          <a:p>
            <a:pPr marL="228600" lvl="0" indent="-228600">
              <a:buFont typeface="+mj-lt"/>
              <a:buAutoNum type="arabicPeriod"/>
            </a:pPr>
            <a:r>
              <a:rPr lang="en-US" sz="1200" kern="1200" dirty="0" smtClean="0">
                <a:solidFill>
                  <a:schemeClr val="tx1"/>
                </a:solidFill>
                <a:effectLst/>
                <a:latin typeface="+mn-lt"/>
                <a:ea typeface="+mn-ea"/>
                <a:cs typeface="+mn-cs"/>
              </a:rPr>
              <a:t>Continue to ask and answer “Why?” until the team agrees that they have identified the problem's root cause. This may take less or more than five “Whys.” </a:t>
            </a:r>
            <a:endParaRPr lang="en-US" sz="11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D156970D-5853-4558-9027-A0D4A65B3FB3}" type="slidenum">
              <a:rPr lang="en-US" smtClean="0"/>
              <a:t>40</a:t>
            </a:fld>
            <a:endParaRPr lang="en-US"/>
          </a:p>
        </p:txBody>
      </p:sp>
    </p:spTree>
    <p:extLst>
      <p:ext uri="{BB962C8B-B14F-4D97-AF65-F5344CB8AC3E}">
        <p14:creationId xmlns:p14="http://schemas.microsoft.com/office/powerpoint/2010/main" val="16672880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Write the problem in a box on the right-hand side of the page. </a:t>
            </a:r>
            <a:endParaRPr lang="en-US" dirty="0" smtClean="0">
              <a:effectLst/>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Draw a horizontal line to the left of the problem. </a:t>
            </a:r>
            <a:endParaRPr lang="en-US" dirty="0" smtClean="0">
              <a:effectLst/>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Decide on the categories of causes for the problem. Useful categories of causes in a classic Fishbone Diagram include People, Processes, Equipment and Materials, Environment and Management. Another way to think of categories is in terms of causes at each major step in the process. </a:t>
            </a:r>
            <a:endParaRPr lang="en-US" dirty="0" smtClean="0">
              <a:effectLst/>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Draw diagonal lines above and below the horizontal line (these are the “</a:t>
            </a:r>
            <a:r>
              <a:rPr lang="en-US" sz="1200" kern="1200" dirty="0" err="1" smtClean="0">
                <a:solidFill>
                  <a:schemeClr val="tx1"/>
                </a:solidFill>
                <a:effectLst/>
                <a:latin typeface="+mn-lt"/>
                <a:ea typeface="+mn-ea"/>
                <a:cs typeface="+mn-cs"/>
              </a:rPr>
              <a:t>fishbones</a:t>
            </a:r>
            <a:r>
              <a:rPr lang="en-US" sz="1200" kern="1200" dirty="0" smtClean="0">
                <a:solidFill>
                  <a:schemeClr val="tx1"/>
                </a:solidFill>
                <a:effectLst/>
                <a:latin typeface="+mn-lt"/>
                <a:ea typeface="+mn-ea"/>
                <a:cs typeface="+mn-cs"/>
              </a:rPr>
              <a:t>”), and label with the categories you have chosen. </a:t>
            </a:r>
            <a:endParaRPr lang="en-US" dirty="0" smtClean="0">
              <a:effectLst/>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Generate a list of causes for each category. </a:t>
            </a:r>
            <a:endParaRPr lang="en-US" dirty="0" smtClean="0">
              <a:effectLst/>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List the causes on each fishbone, drawing branch bones to show relationships among the causes. </a:t>
            </a:r>
            <a:endParaRPr lang="en-US" dirty="0" smtClean="0">
              <a:effectLst/>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Develop the causes by asking “Why?” until you have reached a useful level of detail — that is, when the cause is specific enough to be able to test a solution and determine if it resolves the problem.</a:t>
            </a:r>
            <a:endParaRPr lang="en-US" dirty="0" smtClean="0">
              <a:effectLst/>
            </a:endParaRPr>
          </a:p>
          <a:p>
            <a:endParaRPr lang="en-US" dirty="0"/>
          </a:p>
        </p:txBody>
      </p:sp>
      <p:sp>
        <p:nvSpPr>
          <p:cNvPr id="4" name="Slide Number Placeholder 3"/>
          <p:cNvSpPr>
            <a:spLocks noGrp="1"/>
          </p:cNvSpPr>
          <p:nvPr>
            <p:ph type="sldNum" sz="quarter" idx="10"/>
          </p:nvPr>
        </p:nvSpPr>
        <p:spPr/>
        <p:txBody>
          <a:bodyPr/>
          <a:lstStyle/>
          <a:p>
            <a:fld id="{D156970D-5853-4558-9027-A0D4A65B3FB3}" type="slidenum">
              <a:rPr lang="en-US" smtClean="0"/>
              <a:t>41</a:t>
            </a:fld>
            <a:endParaRPr lang="en-US"/>
          </a:p>
        </p:txBody>
      </p:sp>
    </p:spTree>
    <p:extLst>
      <p:ext uri="{BB962C8B-B14F-4D97-AF65-F5344CB8AC3E}">
        <p14:creationId xmlns:p14="http://schemas.microsoft.com/office/powerpoint/2010/main" val="131602601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Discuss the following:</a:t>
            </a:r>
          </a:p>
          <a:p>
            <a:pPr lvl="0"/>
            <a:endParaRPr lang="en-US" dirty="0" smtClean="0">
              <a:effectLst/>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Problem Tree analysis is best carried out in a small focus group of about six to eight people using flipchart paper or an overhead transparency.</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The first step is to discuss and agree on the problem or issue to be analyzed. Do not worry if it seems like a broad topic because the Problem Tree will help break it down. The problem or issue is written in the center of the flipchart and becomes the trunk of the tree.</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Next, the group identifies the causes of the problem </a:t>
            </a:r>
            <a:r>
              <a:rPr lang="en-US" sz="1200" kern="1200" dirty="0" smtClean="0">
                <a:solidFill>
                  <a:schemeClr val="tx1"/>
                </a:solidFill>
                <a:latin typeface="+mn-lt"/>
                <a:ea typeface="+mn-ea"/>
                <a:cs typeface="+mn-cs"/>
              </a:rPr>
              <a:t>—</a:t>
            </a:r>
            <a:r>
              <a:rPr lang="en-US" sz="1200" kern="1200" dirty="0" smtClean="0">
                <a:solidFill>
                  <a:schemeClr val="tx1"/>
                </a:solidFill>
                <a:effectLst/>
                <a:latin typeface="+mn-lt"/>
                <a:ea typeface="+mn-ea"/>
                <a:cs typeface="+mn-cs"/>
              </a:rPr>
              <a:t> these become the roots </a:t>
            </a:r>
            <a:r>
              <a:rPr lang="en-US" sz="1200" kern="1200" dirty="0" smtClean="0">
                <a:solidFill>
                  <a:schemeClr val="tx1"/>
                </a:solidFill>
                <a:latin typeface="+mn-lt"/>
                <a:ea typeface="+mn-ea"/>
                <a:cs typeface="+mn-cs"/>
              </a:rPr>
              <a:t>—</a:t>
            </a:r>
            <a:r>
              <a:rPr lang="en-US" sz="1200" kern="1200" dirty="0" smtClean="0">
                <a:solidFill>
                  <a:schemeClr val="tx1"/>
                </a:solidFill>
                <a:effectLst/>
                <a:latin typeface="+mn-lt"/>
                <a:ea typeface="+mn-ea"/>
                <a:cs typeface="+mn-cs"/>
              </a:rPr>
              <a:t> and then identifies the consequences, which become the branches. These causes and consequences can be created on Post-it notes or cards, perhaps individually or in pairs, so that they can be arranged in a cause-and-effect logic. </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The heart of the exercise is the discussion, debate and dialogue that is generated as factors are arranged and re-arranged, which often form</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sub-dividing roots and branches. Take time to allow people to explain their feelings and reasoning, and record related ideas and points that come up on separate flipchart paper under titles such as “Solutions,” “Concerns” and “Decisions.”</a:t>
            </a:r>
          </a:p>
          <a:p>
            <a:r>
              <a:rPr lang="en-US" sz="1200" kern="1200" dirty="0" smtClean="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D156970D-5853-4558-9027-A0D4A65B3FB3}" type="slidenum">
              <a:rPr lang="en-US" smtClean="0"/>
              <a:t>42</a:t>
            </a:fld>
            <a:endParaRPr lang="en-US"/>
          </a:p>
        </p:txBody>
      </p:sp>
    </p:spTree>
    <p:extLst>
      <p:ext uri="{BB962C8B-B14F-4D97-AF65-F5344CB8AC3E}">
        <p14:creationId xmlns:p14="http://schemas.microsoft.com/office/powerpoint/2010/main" val="227494229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Discuss the following:</a:t>
            </a:r>
          </a:p>
          <a:p>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Serious adverse events (SAE) are rare and require special attention.</a:t>
            </a:r>
          </a:p>
          <a:p>
            <a:pPr marL="0" lvl="0" indent="0">
              <a:buFont typeface="Arial" panose="020B0604020202020204" pitchFamily="34" charset="0"/>
              <a:buNone/>
            </a:pPr>
            <a:endParaRPr lang="en-US" dirty="0" smtClean="0">
              <a:effectLst/>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SAEs present opportunities to learn from challenges and improve patient care and safety.</a:t>
            </a:r>
          </a:p>
          <a:p>
            <a:pPr marL="0" lvl="0" indent="0">
              <a:buFont typeface="Arial" panose="020B0604020202020204" pitchFamily="34" charset="0"/>
              <a:buNone/>
            </a:pPr>
            <a:endParaRPr lang="en-US" dirty="0" smtClean="0">
              <a:effectLst/>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SAEs should be approached from a “no-blame” perspective, or a “just culture” approach that addresses underlying health-system root causes that contribute to health outcomes such as SAEs.  </a:t>
            </a:r>
          </a:p>
          <a:p>
            <a:pPr marL="0" lvl="0" indent="0">
              <a:buFont typeface="Arial" panose="020B0604020202020204" pitchFamily="34" charset="0"/>
              <a:buNone/>
            </a:pPr>
            <a:endParaRPr lang="en-US" dirty="0" smtClean="0">
              <a:effectLst/>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Once the woman and her family are cared for, the provider needs care too. The provider has likely had a bad experience. We can assume they feel terrible.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clinical mentor and other Provider Support Team members should talk to the provider and offer to take them somewhere to relax and talk.</a:t>
            </a:r>
            <a:endParaRPr lang="en-US" dirty="0" smtClean="0">
              <a:effectLst/>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The provider is likely to need support and reassurance after an SAE. The clinical mentor and team should be in close contact and available to address concerns.</a:t>
            </a:r>
          </a:p>
          <a:p>
            <a:pPr marL="0" lvl="0" indent="0">
              <a:buFont typeface="Arial" panose="020B0604020202020204" pitchFamily="34" charset="0"/>
              <a:buNone/>
            </a:pPr>
            <a:endParaRPr lang="en-US" dirty="0" smtClean="0">
              <a:effectLst/>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In addition to addressing the provider’s emotional needs, the SAE should be documented, using all applicable  processes and forms, and discussed to prevent the same problem from occurring in subsequent procedures.</a:t>
            </a:r>
          </a:p>
          <a:p>
            <a:pPr marL="0" lvl="0" indent="0">
              <a:buFont typeface="Arial" panose="020B0604020202020204" pitchFamily="34" charset="0"/>
              <a:buNone/>
            </a:pPr>
            <a:endParaRPr lang="en-US" dirty="0" smtClean="0">
              <a:effectLst/>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If the facility staff holds an internal discussion of the event, the clinical mentor should try to attend to support the provider. </a:t>
            </a:r>
          </a:p>
          <a:p>
            <a:pPr marL="0" lvl="0" indent="0">
              <a:buFont typeface="Arial" panose="020B0604020202020204" pitchFamily="34" charset="0"/>
              <a:buNone/>
            </a:pPr>
            <a:endParaRPr lang="en-US" dirty="0" smtClean="0">
              <a:effectLst/>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Many programs and health systems have established provider networks to offer professional development and support. This network might include an email listserv, phone tree, online group chats and in-person meetings. The mentor can encourage the provider to turn to the network for support following an SAE.</a:t>
            </a:r>
          </a:p>
          <a:p>
            <a:pPr marL="0" lvl="0" indent="0">
              <a:buFont typeface="Arial" panose="020B0604020202020204" pitchFamily="34" charset="0"/>
              <a:buNone/>
            </a:pPr>
            <a:endParaRPr lang="en-US" dirty="0" smtClean="0">
              <a:effectLst/>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If reckless negligence has occurred, such as the provider being impaired while providing services, then the facility’s appropriate disciplinary measures should be taken. </a:t>
            </a:r>
          </a:p>
          <a:p>
            <a:pPr marL="0" lvl="0" indent="0">
              <a:buFont typeface="Arial" panose="020B0604020202020204" pitchFamily="34" charset="0"/>
              <a:buNone/>
            </a:pPr>
            <a:endParaRPr lang="en-US" dirty="0" smtClean="0">
              <a:effectLst/>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SAEs will be discussed throughout the clinical mentor training.</a:t>
            </a:r>
          </a:p>
          <a:p>
            <a:endParaRPr lang="en-US" dirty="0"/>
          </a:p>
        </p:txBody>
      </p:sp>
      <p:sp>
        <p:nvSpPr>
          <p:cNvPr id="4" name="Slide Number Placeholder 3"/>
          <p:cNvSpPr>
            <a:spLocks noGrp="1"/>
          </p:cNvSpPr>
          <p:nvPr>
            <p:ph type="sldNum" sz="quarter" idx="10"/>
          </p:nvPr>
        </p:nvSpPr>
        <p:spPr/>
        <p:txBody>
          <a:bodyPr/>
          <a:lstStyle/>
          <a:p>
            <a:fld id="{D156970D-5853-4558-9027-A0D4A65B3FB3}" type="slidenum">
              <a:rPr lang="en-US" smtClean="0"/>
              <a:t>43</a:t>
            </a:fld>
            <a:endParaRPr lang="en-US"/>
          </a:p>
        </p:txBody>
      </p:sp>
    </p:spTree>
    <p:extLst>
      <p:ext uri="{BB962C8B-B14F-4D97-AF65-F5344CB8AC3E}">
        <p14:creationId xmlns:p14="http://schemas.microsoft.com/office/powerpoint/2010/main" val="8567486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kern="1200" dirty="0" smtClean="0">
                <a:solidFill>
                  <a:schemeClr val="tx1"/>
                </a:solidFill>
                <a:effectLst/>
                <a:latin typeface="+mn-lt"/>
                <a:ea typeface="+mn-ea"/>
                <a:cs typeface="+mn-cs"/>
              </a:rPr>
              <a:t>Discuss the</a:t>
            </a:r>
            <a:r>
              <a:rPr lang="en-US" sz="1200" kern="1200" baseline="0" dirty="0" smtClean="0">
                <a:solidFill>
                  <a:schemeClr val="tx1"/>
                </a:solidFill>
                <a:effectLst/>
                <a:latin typeface="+mn-lt"/>
                <a:ea typeface="+mn-ea"/>
                <a:cs typeface="+mn-cs"/>
              </a:rPr>
              <a:t> following:</a:t>
            </a:r>
          </a:p>
          <a:p>
            <a:pPr marL="0" indent="0">
              <a:buFont typeface="Arial" panose="020B0604020202020204" pitchFamily="34" charset="0"/>
              <a:buNone/>
            </a:pPr>
            <a:endParaRPr lang="en-US" sz="1200" kern="1200" baseline="0" dirty="0" smtClean="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A mentor-provider agreement can be negotiated (on behalf of the Provider Support Team) at the end of training. It should include expectations about the mentoring relationship, provider’s performance and how progress will be measured.</a:t>
            </a:r>
          </a:p>
          <a:p>
            <a:r>
              <a:rPr lang="en-US" sz="1200" kern="1200" dirty="0" smtClean="0">
                <a:solidFill>
                  <a:schemeClr val="tx1"/>
                </a:solidFill>
                <a:effectLst/>
                <a:latin typeface="+mn-lt"/>
                <a:ea typeface="+mn-ea"/>
                <a:cs typeface="+mn-cs"/>
              </a:rPr>
              <a:t> </a:t>
            </a: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A provider progress report form can be used to collect information on the support offered to the provider and the provider’s progress in meeting expected performance measures. If such a form is being used:</a:t>
            </a:r>
          </a:p>
          <a:p>
            <a:r>
              <a:rPr lang="en-US" sz="1200" kern="1200" dirty="0" smtClean="0">
                <a:solidFill>
                  <a:schemeClr val="tx1"/>
                </a:solidFill>
                <a:effectLst/>
                <a:latin typeface="+mn-lt"/>
                <a:ea typeface="+mn-ea"/>
                <a:cs typeface="+mn-cs"/>
              </a:rPr>
              <a:t> </a:t>
            </a:r>
          </a:p>
          <a:p>
            <a:pPr marL="628650" lvl="1" indent="-171450">
              <a:buFont typeface="Arial" panose="020B0604020202020204" pitchFamily="34" charset="0"/>
              <a:buChar char="•"/>
            </a:pPr>
            <a:r>
              <a:rPr lang="en-US" sz="1200" kern="1200" dirty="0" smtClean="0">
                <a:solidFill>
                  <a:schemeClr val="tx1"/>
                </a:solidFill>
                <a:effectLst/>
                <a:latin typeface="+mn-lt"/>
                <a:ea typeface="+mn-ea"/>
                <a:cs typeface="+mn-cs"/>
              </a:rPr>
              <a:t>This form should be filled out each time a team member has contact with the provider.</a:t>
            </a:r>
          </a:p>
          <a:p>
            <a:pPr lvl="1"/>
            <a:r>
              <a:rPr lang="en-US" sz="1200" kern="1200" dirty="0" smtClean="0">
                <a:solidFill>
                  <a:schemeClr val="tx1"/>
                </a:solidFill>
                <a:effectLst/>
                <a:latin typeface="+mn-lt"/>
                <a:ea typeface="+mn-ea"/>
                <a:cs typeface="+mn-cs"/>
              </a:rPr>
              <a:t> </a:t>
            </a:r>
          </a:p>
          <a:p>
            <a:pPr marL="628650" lvl="1" indent="-171450">
              <a:buFont typeface="Arial" panose="020B0604020202020204" pitchFamily="34" charset="0"/>
              <a:buChar char="•"/>
            </a:pPr>
            <a:r>
              <a:rPr lang="en-US" sz="1200" kern="1200" dirty="0" smtClean="0">
                <a:solidFill>
                  <a:schemeClr val="tx1"/>
                </a:solidFill>
                <a:effectLst/>
                <a:latin typeface="+mn-lt"/>
                <a:ea typeface="+mn-ea"/>
                <a:cs typeface="+mn-cs"/>
              </a:rPr>
              <a:t>Team members should review previous progress reports before each contact with the provider to become knowledgeable about previous problems and their status and follow up any unresolved issues.</a:t>
            </a:r>
          </a:p>
          <a:p>
            <a:pPr marL="171450" indent="-171450">
              <a:buFont typeface="Arial" panose="020B0604020202020204" pitchFamily="34" charset="0"/>
              <a:buChar char="•"/>
            </a:pPr>
            <a:endParaRPr lang="en-US"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A facility logbook template can be used to collect logbook data if there is no duplicate sheet available.  This data can be used to verify the numbers obtained from the provider.</a:t>
            </a:r>
          </a:p>
          <a:p>
            <a:r>
              <a:rPr lang="en-US" sz="1200" kern="1200" dirty="0" smtClean="0">
                <a:solidFill>
                  <a:schemeClr val="tx1"/>
                </a:solidFill>
                <a:effectLst/>
                <a:latin typeface="+mn-lt"/>
                <a:ea typeface="+mn-ea"/>
                <a:cs typeface="+mn-cs"/>
              </a:rPr>
              <a:t> </a:t>
            </a: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A facility progress report can record information about abortion services, relevant supplies, recordkeeping, quality improvement efforts, and community outreach, and could be filled out quarterly or more frequently.</a:t>
            </a:r>
          </a:p>
          <a:p>
            <a:endParaRPr lang="en-US" dirty="0"/>
          </a:p>
        </p:txBody>
      </p:sp>
      <p:sp>
        <p:nvSpPr>
          <p:cNvPr id="4" name="Slide Number Placeholder 3"/>
          <p:cNvSpPr>
            <a:spLocks noGrp="1"/>
          </p:cNvSpPr>
          <p:nvPr>
            <p:ph type="sldNum" sz="quarter" idx="10"/>
          </p:nvPr>
        </p:nvSpPr>
        <p:spPr/>
        <p:txBody>
          <a:bodyPr/>
          <a:lstStyle/>
          <a:p>
            <a:fld id="{D156970D-5853-4558-9027-A0D4A65B3FB3}" type="slidenum">
              <a:rPr lang="en-US" smtClean="0"/>
              <a:t>44</a:t>
            </a:fld>
            <a:endParaRPr lang="en-US"/>
          </a:p>
        </p:txBody>
      </p:sp>
    </p:spTree>
    <p:extLst>
      <p:ext uri="{BB962C8B-B14F-4D97-AF65-F5344CB8AC3E}">
        <p14:creationId xmlns:p14="http://schemas.microsoft.com/office/powerpoint/2010/main" val="48003385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Discuss the following:</a:t>
            </a:r>
          </a:p>
          <a:p>
            <a:pPr lvl="0"/>
            <a:endParaRPr lang="en-US" dirty="0" smtClean="0">
              <a:effectLst/>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Ideally, the facility will be set up for abortion-related service provision before the provider’s clinical training. </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The team should be familiar with the minimum required equipment and supplies and note if they are missing, inadequate or nonfunctioning. Any missing items should be brought to the attention of the facility manager and relevant program staff. The team should make contact shortly afterwards to ensure that adequate numbers of these items are in place and functioning.</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MVA and MA calculators, as well as the MVA initial supply and resupply chart, can be used to estimate instrument and medication needs. In order to be approved for training, the facility will have had sufficient MA and MVA, but the team will need to check periodically and help the provider work with the person in charge of ordering supplies.</a:t>
            </a:r>
          </a:p>
          <a:p>
            <a:endParaRPr lang="en-US" dirty="0"/>
          </a:p>
        </p:txBody>
      </p:sp>
      <p:sp>
        <p:nvSpPr>
          <p:cNvPr id="4" name="Slide Number Placeholder 3"/>
          <p:cNvSpPr>
            <a:spLocks noGrp="1"/>
          </p:cNvSpPr>
          <p:nvPr>
            <p:ph type="sldNum" sz="quarter" idx="10"/>
          </p:nvPr>
        </p:nvSpPr>
        <p:spPr/>
        <p:txBody>
          <a:bodyPr/>
          <a:lstStyle/>
          <a:p>
            <a:fld id="{D156970D-5853-4558-9027-A0D4A65B3FB3}" type="slidenum">
              <a:rPr lang="en-US" smtClean="0"/>
              <a:t>45</a:t>
            </a:fld>
            <a:endParaRPr lang="en-US"/>
          </a:p>
        </p:txBody>
      </p:sp>
    </p:spTree>
    <p:extLst>
      <p:ext uri="{BB962C8B-B14F-4D97-AF65-F5344CB8AC3E}">
        <p14:creationId xmlns:p14="http://schemas.microsoft.com/office/powerpoint/2010/main" val="392967918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Discuss the following:</a:t>
            </a:r>
          </a:p>
          <a:p>
            <a:pPr lvl="0"/>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If a serious adverse event occurs, team members should encourage and, when appropriate, facilitate debriefing to understand what transpired, ideally leading to a full analysis of the causes, factors and system weaknesses that contributed to the adverse event. If SAEs are documented, the purpose can be to learn from errors to prevent them in the future, rather than to assign blame.</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Service delivery skills checklists are to be used by the clinical mentor during observation of all aspects of the provider’s delivery of services.</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They are a tool to help the clinical mentor identify areas that are going well or that need improvement. Concerns noted in the checklists should be discussed with the provider, along with possible solutions, and then followed up during the next contact.</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In the sample checklists provided, the overview checklist is the Abortion Care Clinical Skills Evaluation Checklist. It can be used to determine whether more detailed monitoring is needed in a particular area. The clinical mentor can use any combination of the following checklists as needed, which are:</a:t>
            </a: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Counseling Skills Checklist</a:t>
            </a: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Infection Prevention Skills Checklist</a:t>
            </a: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Clinical Assessment Skills Checklist</a:t>
            </a: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Instrument Processing Skills Checklist</a:t>
            </a: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Uterine Evacuation Procedure with </a:t>
            </a:r>
            <a:r>
              <a:rPr lang="en-US" sz="1200" kern="1200" dirty="0" err="1" smtClean="0">
                <a:solidFill>
                  <a:schemeClr val="tx1"/>
                </a:solidFill>
                <a:effectLst/>
                <a:latin typeface="+mn-lt"/>
                <a:ea typeface="+mn-ea"/>
                <a:cs typeface="+mn-cs"/>
              </a:rPr>
              <a:t>Ipas</a:t>
            </a:r>
            <a:r>
              <a:rPr lang="en-US" sz="1200" kern="1200" dirty="0" smtClean="0">
                <a:solidFill>
                  <a:schemeClr val="tx1"/>
                </a:solidFill>
                <a:effectLst/>
                <a:latin typeface="+mn-lt"/>
                <a:ea typeface="+mn-ea"/>
                <a:cs typeface="+mn-cs"/>
              </a:rPr>
              <a:t> MVA Plus® Skills Checklist</a:t>
            </a: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Post-Procedure</a:t>
            </a:r>
            <a:r>
              <a:rPr lang="en-US" sz="1200" kern="1200" baseline="0" dirty="0" smtClean="0">
                <a:solidFill>
                  <a:schemeClr val="tx1"/>
                </a:solidFill>
                <a:effectLst/>
                <a:latin typeface="+mn-lt"/>
                <a:ea typeface="+mn-ea"/>
                <a:cs typeface="+mn-cs"/>
              </a:rPr>
              <a:t> Care Skills Checklist</a:t>
            </a:r>
            <a:endParaRPr lang="en-US" sz="1200" kern="1200" dirty="0" smtClean="0">
              <a:solidFill>
                <a:schemeClr val="tx1"/>
              </a:solidFill>
              <a:effectLst/>
              <a:latin typeface="+mn-lt"/>
              <a:ea typeface="+mn-ea"/>
              <a:cs typeface="+mn-cs"/>
            </a:endParaRP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Follow-Up Care Skills Checklist</a:t>
            </a: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Medical Abortion Skills Checklist 1: Mifepristone and Misoprostol Regimen</a:t>
            </a: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Medical Abortion Skills Checklist 2: Misoprostol-only</a:t>
            </a:r>
            <a:r>
              <a:rPr lang="en-US" sz="1200" kern="1200" baseline="0" dirty="0" smtClean="0">
                <a:solidFill>
                  <a:schemeClr val="tx1"/>
                </a:solidFill>
                <a:effectLst/>
                <a:latin typeface="+mn-lt"/>
                <a:ea typeface="+mn-ea"/>
                <a:cs typeface="+mn-cs"/>
              </a:rPr>
              <a:t> Regimen</a:t>
            </a:r>
            <a:endParaRPr lang="en-US" sz="1200" kern="1200" dirty="0" smtClean="0">
              <a:solidFill>
                <a:schemeClr val="tx1"/>
              </a:solidFill>
              <a:effectLst/>
              <a:latin typeface="+mn-lt"/>
              <a:ea typeface="+mn-ea"/>
              <a:cs typeface="+mn-cs"/>
            </a:endParaRP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Complications Management Skills Checklist</a:t>
            </a:r>
            <a:r>
              <a:rPr lang="en-US" sz="1200" b="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marL="171450" lvl="0" indent="-171450">
              <a:buFont typeface="Courier New" panose="02070309020205020404" pitchFamily="49" charset="0"/>
              <a:buChar char="o"/>
            </a:pPr>
            <a:endParaRPr lang="en-US" sz="1200" kern="1200" dirty="0" smtClean="0">
              <a:solidFill>
                <a:schemeClr val="tx1"/>
              </a:solidFill>
              <a:effectLst/>
              <a:latin typeface="+mn-lt"/>
              <a:ea typeface="+mn-ea"/>
              <a:cs typeface="+mn-cs"/>
            </a:endParaRPr>
          </a:p>
          <a:p>
            <a:pPr lvl="3"/>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D156970D-5853-4558-9027-A0D4A65B3FB3}" type="slidenum">
              <a:rPr lang="en-US" smtClean="0"/>
              <a:t>46</a:t>
            </a:fld>
            <a:endParaRPr lang="en-US"/>
          </a:p>
        </p:txBody>
      </p:sp>
    </p:spTree>
    <p:extLst>
      <p:ext uri="{BB962C8B-B14F-4D97-AF65-F5344CB8AC3E}">
        <p14:creationId xmlns:p14="http://schemas.microsoft.com/office/powerpoint/2010/main" val="107302401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Problems that arise along the way should be brought to the attention of the team and be dealt with as quickly as possible.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Periodically, a more formal evaluation of the mentoring program is recommended. </a:t>
            </a:r>
          </a:p>
          <a:p>
            <a:endParaRPr lang="en-US" dirty="0"/>
          </a:p>
        </p:txBody>
      </p:sp>
      <p:sp>
        <p:nvSpPr>
          <p:cNvPr id="4" name="Slide Number Placeholder 3"/>
          <p:cNvSpPr>
            <a:spLocks noGrp="1"/>
          </p:cNvSpPr>
          <p:nvPr>
            <p:ph type="sldNum" sz="quarter" idx="10"/>
          </p:nvPr>
        </p:nvSpPr>
        <p:spPr/>
        <p:txBody>
          <a:bodyPr/>
          <a:lstStyle/>
          <a:p>
            <a:fld id="{D156970D-5853-4558-9027-A0D4A65B3FB3}" type="slidenum">
              <a:rPr lang="en-US" smtClean="0"/>
              <a:t>47</a:t>
            </a:fld>
            <a:endParaRPr lang="en-US"/>
          </a:p>
        </p:txBody>
      </p:sp>
    </p:spTree>
    <p:extLst>
      <p:ext uri="{BB962C8B-B14F-4D97-AF65-F5344CB8AC3E}">
        <p14:creationId xmlns:p14="http://schemas.microsoft.com/office/powerpoint/2010/main" val="348227192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dirty="0"/>
          </a:p>
        </p:txBody>
      </p:sp>
      <p:sp>
        <p:nvSpPr>
          <p:cNvPr id="4" name="Segnaposto numero diapositiva 3"/>
          <p:cNvSpPr>
            <a:spLocks noGrp="1"/>
          </p:cNvSpPr>
          <p:nvPr>
            <p:ph type="sldNum" sz="quarter" idx="10"/>
          </p:nvPr>
        </p:nvSpPr>
        <p:spPr/>
        <p:txBody>
          <a:bodyPr/>
          <a:lstStyle/>
          <a:p>
            <a:fld id="{7021EAB2-A568-4782-A568-D8E46A369E00}" type="slidenum">
              <a:rPr lang="en-US" smtClean="0"/>
              <a:t>48</a:t>
            </a:fld>
            <a:endParaRPr lang="en-US"/>
          </a:p>
        </p:txBody>
      </p:sp>
    </p:spTree>
    <p:extLst>
      <p:ext uri="{BB962C8B-B14F-4D97-AF65-F5344CB8AC3E}">
        <p14:creationId xmlns:p14="http://schemas.microsoft.com/office/powerpoint/2010/main" val="377002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Read norms, if you listed a few as examples. Clarify any norms that participants don’t understand and solicit norms to add or remove from the list. </a:t>
            </a:r>
          </a:p>
          <a:p>
            <a:pPr lvl="0"/>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Once participants have agreed on the list, ask them to raise their hands if they agree to maintain these norms each time they meet. </a:t>
            </a:r>
          </a:p>
          <a:p>
            <a:pPr lvl="0"/>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Hang the flipchart on the wall where everyone can see it and explain that it will be posted throughout the training and participants should refer to it as needed. Reinforce that participants have agreed to monitor themselves and raise concerns when they believe participants are not abiding by the norms.</a:t>
            </a:r>
          </a:p>
          <a:p>
            <a:pPr lvl="0"/>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smtClean="0">
                <a:solidFill>
                  <a:schemeClr val="tx1"/>
                </a:solidFill>
                <a:effectLst/>
                <a:latin typeface="+mn-lt"/>
                <a:ea typeface="+mn-ea"/>
                <a:cs typeface="+mn-cs"/>
              </a:rPr>
              <a:t>Note to</a:t>
            </a:r>
            <a:r>
              <a:rPr lang="en-US" sz="1200" i="1" kern="1200" baseline="0" dirty="0" smtClean="0">
                <a:solidFill>
                  <a:schemeClr val="tx1"/>
                </a:solidFill>
                <a:effectLst/>
                <a:latin typeface="+mn-lt"/>
                <a:ea typeface="+mn-ea"/>
                <a:cs typeface="+mn-cs"/>
              </a:rPr>
              <a:t> Facilitator</a:t>
            </a:r>
            <a:r>
              <a:rPr lang="en-US" sz="1200" kern="1200" dirty="0" smtClean="0">
                <a:solidFill>
                  <a:schemeClr val="tx1"/>
                </a:solidFill>
                <a:effectLst/>
                <a:latin typeface="+mn-lt"/>
                <a:ea typeface="+mn-ea"/>
                <a:cs typeface="+mn-cs"/>
              </a:rPr>
              <a:t>: If at some point during the workshop you detect that a participant is not abiding by the group norms, you can stop the discussion or activity, ask participants to review the group norms, and remind them that</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everyone agreed in the beginning to abide by these norms.</a:t>
            </a:r>
          </a:p>
          <a:p>
            <a:pPr lvl="0"/>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7021EAB2-A568-4782-A568-D8E46A369E00}" type="slidenum">
              <a:rPr lang="en-US" smtClean="0"/>
              <a:t>7</a:t>
            </a:fld>
            <a:endParaRPr lang="en-US"/>
          </a:p>
        </p:txBody>
      </p:sp>
    </p:spTree>
    <p:extLst>
      <p:ext uri="{BB962C8B-B14F-4D97-AF65-F5344CB8AC3E}">
        <p14:creationId xmlns:p14="http://schemas.microsoft.com/office/powerpoint/2010/main" val="232077240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intended audience for this module is clinical mentors. The purpose is to reflect on past experiences with mentoring relationships and prepare participants to identify what is mentoring, characteristics of a clinical mentor and the evidence on and benefits of clinical mentoring.</a:t>
            </a:r>
          </a:p>
          <a:p>
            <a:endParaRPr lang="en-US" dirty="0"/>
          </a:p>
        </p:txBody>
      </p:sp>
      <p:sp>
        <p:nvSpPr>
          <p:cNvPr id="4" name="Slide Number Placeholder 3"/>
          <p:cNvSpPr>
            <a:spLocks noGrp="1"/>
          </p:cNvSpPr>
          <p:nvPr>
            <p:ph type="sldNum" sz="quarter" idx="10"/>
          </p:nvPr>
        </p:nvSpPr>
        <p:spPr/>
        <p:txBody>
          <a:bodyPr/>
          <a:lstStyle/>
          <a:p>
            <a:fld id="{7021EAB2-A568-4782-A568-D8E46A369E00}" type="slidenum">
              <a:rPr lang="en-US" smtClean="0"/>
              <a:t>49</a:t>
            </a:fld>
            <a:endParaRPr lang="en-US"/>
          </a:p>
        </p:txBody>
      </p:sp>
    </p:spTree>
    <p:extLst>
      <p:ext uri="{BB962C8B-B14F-4D97-AF65-F5344CB8AC3E}">
        <p14:creationId xmlns:p14="http://schemas.microsoft.com/office/powerpoint/2010/main" val="68869572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021EAB2-A568-4782-A568-D8E46A369E00}" type="slidenum">
              <a:rPr lang="en-US" smtClean="0"/>
              <a:t>51</a:t>
            </a:fld>
            <a:endParaRPr lang="en-US"/>
          </a:p>
        </p:txBody>
      </p:sp>
    </p:spTree>
    <p:extLst>
      <p:ext uri="{BB962C8B-B14F-4D97-AF65-F5344CB8AC3E}">
        <p14:creationId xmlns:p14="http://schemas.microsoft.com/office/powerpoint/2010/main" val="293370295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US" dirty="0" smtClean="0"/>
              <a:t>Is an ongoing relationship rather than a one- or two-time intervention</a:t>
            </a:r>
          </a:p>
          <a:p>
            <a:pPr marL="171450" lvl="0" indent="-171450">
              <a:buFont typeface="Arial" panose="020B0604020202020204" pitchFamily="34" charset="0"/>
              <a:buChar char="•"/>
            </a:pPr>
            <a:r>
              <a:rPr lang="en-US" dirty="0" smtClean="0"/>
              <a:t>Promotes and enhances personal and professional development over time</a:t>
            </a:r>
          </a:p>
          <a:p>
            <a:pPr marL="171450" lvl="0" indent="-171450">
              <a:buFont typeface="Arial" panose="020B0604020202020204" pitchFamily="34" charset="0"/>
              <a:buChar char="•"/>
            </a:pPr>
            <a:r>
              <a:rPr lang="en-US" dirty="0" smtClean="0"/>
              <a:t>Has been applied in a wide range of contexts, such as industry, commerce, health, human services, politics and education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7021EAB2-A568-4782-A568-D8E46A369E00}" type="slidenum">
              <a:rPr lang="en-US" smtClean="0"/>
              <a:t>52</a:t>
            </a:fld>
            <a:endParaRPr lang="en-US"/>
          </a:p>
        </p:txBody>
      </p:sp>
    </p:spTree>
    <p:extLst>
      <p:ext uri="{BB962C8B-B14F-4D97-AF65-F5344CB8AC3E}">
        <p14:creationId xmlns:p14="http://schemas.microsoft.com/office/powerpoint/2010/main" val="153685168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021EAB2-A568-4782-A568-D8E46A369E00}" type="slidenum">
              <a:rPr lang="en-US" smtClean="0"/>
              <a:t>53</a:t>
            </a:fld>
            <a:endParaRPr lang="en-US"/>
          </a:p>
        </p:txBody>
      </p:sp>
    </p:spTree>
    <p:extLst>
      <p:ext uri="{BB962C8B-B14F-4D97-AF65-F5344CB8AC3E}">
        <p14:creationId xmlns:p14="http://schemas.microsoft.com/office/powerpoint/2010/main" val="12602022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dirty="0"/>
          </a:p>
        </p:txBody>
      </p:sp>
      <p:sp>
        <p:nvSpPr>
          <p:cNvPr id="4" name="Segnaposto numero diapositiva 3"/>
          <p:cNvSpPr>
            <a:spLocks noGrp="1"/>
          </p:cNvSpPr>
          <p:nvPr>
            <p:ph type="sldNum" sz="quarter" idx="10"/>
          </p:nvPr>
        </p:nvSpPr>
        <p:spPr/>
        <p:txBody>
          <a:bodyPr/>
          <a:lstStyle/>
          <a:p>
            <a:fld id="{7021EAB2-A568-4782-A568-D8E46A369E00}" type="slidenum">
              <a:rPr lang="en-US" smtClean="0"/>
              <a:t>54</a:t>
            </a:fld>
            <a:endParaRPr lang="en-US"/>
          </a:p>
        </p:txBody>
      </p:sp>
    </p:spTree>
    <p:extLst>
      <p:ext uri="{BB962C8B-B14F-4D97-AF65-F5344CB8AC3E}">
        <p14:creationId xmlns:p14="http://schemas.microsoft.com/office/powerpoint/2010/main" val="72362847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Reinforce that mentoring involves assisting providers with identifying gaps in service delivery or quality of care, assisting with developing solutions, making improvements, and ensuring that services are properly documented.</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lvl="0"/>
            <a:endParaRPr lang="en-US" sz="11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
            </a:r>
            <a:br>
              <a:rPr lang="en-US" sz="1200" kern="1200" dirty="0" smtClean="0">
                <a:solidFill>
                  <a:schemeClr val="tx1"/>
                </a:solidFill>
                <a:effectLst/>
                <a:latin typeface="+mn-lt"/>
                <a:ea typeface="+mn-ea"/>
                <a:cs typeface="+mn-cs"/>
              </a:rPr>
            </a:b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7021EAB2-A568-4782-A568-D8E46A369E00}" type="slidenum">
              <a:rPr lang="en-US" smtClean="0"/>
              <a:t>55</a:t>
            </a:fld>
            <a:endParaRPr lang="en-US"/>
          </a:p>
        </p:txBody>
      </p:sp>
    </p:spTree>
    <p:extLst>
      <p:ext uri="{BB962C8B-B14F-4D97-AF65-F5344CB8AC3E}">
        <p14:creationId xmlns:p14="http://schemas.microsoft.com/office/powerpoint/2010/main" val="410501253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There are many factors that affect a provider’s performance:</a:t>
            </a:r>
          </a:p>
          <a:p>
            <a:pPr marL="628650" lvl="1" indent="-171450">
              <a:buFont typeface="Arial" panose="020B0604020202020204" pitchFamily="34" charset="0"/>
              <a:buChar char="•"/>
            </a:pPr>
            <a:r>
              <a:rPr lang="en-US" sz="1200" kern="1200" dirty="0" smtClean="0">
                <a:solidFill>
                  <a:schemeClr val="tx1"/>
                </a:solidFill>
                <a:effectLst/>
                <a:latin typeface="+mn-lt"/>
                <a:ea typeface="+mn-ea"/>
                <a:cs typeface="+mn-cs"/>
              </a:rPr>
              <a:t>Supportive health system, manager, colleagues, family, friends and community</a:t>
            </a: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Clearly delineated standards of care, guidelines and protocols</a:t>
            </a:r>
            <a:endParaRPr lang="en-US" sz="1100" kern="1200" dirty="0" smtClean="0">
              <a:solidFill>
                <a:schemeClr val="tx1"/>
              </a:solidFill>
              <a:effectLst/>
              <a:latin typeface="+mn-lt"/>
              <a:ea typeface="+mn-ea"/>
              <a:cs typeface="+mn-cs"/>
            </a:endParaRP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Available and functioning technologies, supplies and equipment</a:t>
            </a:r>
            <a:endParaRPr lang="en-US" sz="1100" kern="1200" dirty="0" smtClean="0">
              <a:solidFill>
                <a:schemeClr val="tx1"/>
              </a:solidFill>
              <a:effectLst/>
              <a:latin typeface="+mn-lt"/>
              <a:ea typeface="+mn-ea"/>
              <a:cs typeface="+mn-cs"/>
            </a:endParaRP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Clinical and programmatic support</a:t>
            </a:r>
            <a:endParaRPr lang="en-US" sz="1100" kern="1200" dirty="0" smtClean="0">
              <a:solidFill>
                <a:schemeClr val="tx1"/>
              </a:solidFill>
              <a:effectLst/>
              <a:latin typeface="+mn-lt"/>
              <a:ea typeface="+mn-ea"/>
              <a:cs typeface="+mn-cs"/>
            </a:endParaRP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Appropriate values and attitudes</a:t>
            </a:r>
            <a:endParaRPr lang="en-US" sz="1100" kern="1200" dirty="0" smtClean="0">
              <a:solidFill>
                <a:schemeClr val="tx1"/>
              </a:solidFill>
              <a:effectLst/>
              <a:latin typeface="+mn-lt"/>
              <a:ea typeface="+mn-ea"/>
              <a:cs typeface="+mn-cs"/>
            </a:endParaRP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Adequate infrastructure</a:t>
            </a:r>
            <a:endParaRPr lang="en-US" sz="1100" kern="1200" dirty="0" smtClean="0">
              <a:solidFill>
                <a:schemeClr val="tx1"/>
              </a:solidFill>
              <a:effectLst/>
              <a:latin typeface="+mn-lt"/>
              <a:ea typeface="+mn-ea"/>
              <a:cs typeface="+mn-cs"/>
            </a:endParaRP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Other health system, facility and community characteristics that create an enabling environment</a:t>
            </a:r>
            <a:endParaRPr lang="en-US" sz="1100" kern="1200" dirty="0" smtClean="0">
              <a:solidFill>
                <a:schemeClr val="tx1"/>
              </a:solidFill>
              <a:effectLst/>
              <a:latin typeface="+mn-lt"/>
              <a:ea typeface="+mn-ea"/>
              <a:cs typeface="+mn-cs"/>
            </a:endParaRP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Broader issues: abortion-related laws and policies, societal stigma</a:t>
            </a:r>
            <a:endParaRPr lang="en-US" sz="1100" kern="1200" dirty="0" smtClean="0">
              <a:solidFill>
                <a:schemeClr val="tx1"/>
              </a:solidFill>
              <a:effectLst/>
              <a:latin typeface="+mn-lt"/>
              <a:ea typeface="+mn-ea"/>
              <a:cs typeface="+mn-cs"/>
            </a:endParaRPr>
          </a:p>
          <a:p>
            <a:pPr lvl="0"/>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7021EAB2-A568-4782-A568-D8E46A369E00}" type="slidenum">
              <a:rPr lang="en-US" smtClean="0"/>
              <a:t>58</a:t>
            </a:fld>
            <a:endParaRPr lang="en-US"/>
          </a:p>
        </p:txBody>
      </p:sp>
    </p:spTree>
    <p:extLst>
      <p:ext uri="{BB962C8B-B14F-4D97-AF65-F5344CB8AC3E}">
        <p14:creationId xmlns:p14="http://schemas.microsoft.com/office/powerpoint/2010/main" val="369021588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Ask: </a:t>
            </a:r>
            <a:r>
              <a:rPr lang="en-US" sz="1200" i="1" kern="1200" dirty="0" smtClean="0">
                <a:solidFill>
                  <a:schemeClr val="tx1"/>
                </a:solidFill>
                <a:effectLst/>
                <a:latin typeface="+mn-lt"/>
                <a:ea typeface="+mn-ea"/>
                <a:cs typeface="+mn-cs"/>
              </a:rPr>
              <a:t>What does this quote tell us about the benefits of mentoring for providers?</a:t>
            </a: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(Benson, </a:t>
            </a:r>
            <a:r>
              <a:rPr lang="en-US" sz="1200" kern="1200" dirty="0" err="1" smtClean="0">
                <a:solidFill>
                  <a:schemeClr val="tx1"/>
                </a:solidFill>
                <a:effectLst/>
                <a:latin typeface="+mn-lt"/>
                <a:ea typeface="+mn-ea"/>
                <a:cs typeface="+mn-cs"/>
              </a:rPr>
              <a:t>Morahan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Sachdeva</a:t>
            </a:r>
            <a:r>
              <a:rPr lang="en-US" sz="1200" kern="1200" dirty="0" smtClean="0">
                <a:solidFill>
                  <a:schemeClr val="tx1"/>
                </a:solidFill>
                <a:effectLst/>
                <a:latin typeface="+mn-lt"/>
                <a:ea typeface="+mn-ea"/>
                <a:cs typeface="+mn-cs"/>
              </a:rPr>
              <a:t> &amp; Richman, 2002)</a:t>
            </a:r>
            <a:endParaRPr lang="en-US" dirty="0"/>
          </a:p>
        </p:txBody>
      </p:sp>
      <p:sp>
        <p:nvSpPr>
          <p:cNvPr id="4" name="Slide Number Placeholder 3"/>
          <p:cNvSpPr>
            <a:spLocks noGrp="1"/>
          </p:cNvSpPr>
          <p:nvPr>
            <p:ph type="sldNum" sz="quarter" idx="10"/>
          </p:nvPr>
        </p:nvSpPr>
        <p:spPr/>
        <p:txBody>
          <a:bodyPr/>
          <a:lstStyle/>
          <a:p>
            <a:fld id="{7021EAB2-A568-4782-A568-D8E46A369E00}" type="slidenum">
              <a:rPr lang="en-US" smtClean="0"/>
              <a:t>59</a:t>
            </a:fld>
            <a:endParaRPr lang="en-US"/>
          </a:p>
        </p:txBody>
      </p:sp>
    </p:spTree>
    <p:extLst>
      <p:ext uri="{BB962C8B-B14F-4D97-AF65-F5344CB8AC3E}">
        <p14:creationId xmlns:p14="http://schemas.microsoft.com/office/powerpoint/2010/main" val="53440971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Ask participants to name all of the possible benefits of mentoring for providers. Record their responses on a flipchart and then compare the lists when you show the next slide. </a:t>
            </a:r>
          </a:p>
          <a:p>
            <a:endParaRPr lang="en-US" dirty="0"/>
          </a:p>
        </p:txBody>
      </p:sp>
      <p:sp>
        <p:nvSpPr>
          <p:cNvPr id="4" name="Slide Number Placeholder 3"/>
          <p:cNvSpPr>
            <a:spLocks noGrp="1"/>
          </p:cNvSpPr>
          <p:nvPr>
            <p:ph type="sldNum" sz="quarter" idx="10"/>
          </p:nvPr>
        </p:nvSpPr>
        <p:spPr/>
        <p:txBody>
          <a:bodyPr/>
          <a:lstStyle/>
          <a:p>
            <a:fld id="{7021EAB2-A568-4782-A568-D8E46A369E00}" type="slidenum">
              <a:rPr lang="en-US" smtClean="0"/>
              <a:t>60</a:t>
            </a:fld>
            <a:endParaRPr lang="en-US"/>
          </a:p>
        </p:txBody>
      </p:sp>
    </p:spTree>
    <p:extLst>
      <p:ext uri="{BB962C8B-B14F-4D97-AF65-F5344CB8AC3E}">
        <p14:creationId xmlns:p14="http://schemas.microsoft.com/office/powerpoint/2010/main" val="179467254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Ask participants to name all of the possible benefits of mentoring for mentors. Record their responses on a flipchart and then compare the lists when you show the next slide.</a:t>
            </a:r>
          </a:p>
          <a:p>
            <a:endParaRPr lang="en-US" dirty="0"/>
          </a:p>
        </p:txBody>
      </p:sp>
      <p:sp>
        <p:nvSpPr>
          <p:cNvPr id="4" name="Slide Number Placeholder 3"/>
          <p:cNvSpPr>
            <a:spLocks noGrp="1"/>
          </p:cNvSpPr>
          <p:nvPr>
            <p:ph type="sldNum" sz="quarter" idx="10"/>
          </p:nvPr>
        </p:nvSpPr>
        <p:spPr/>
        <p:txBody>
          <a:bodyPr/>
          <a:lstStyle/>
          <a:p>
            <a:fld id="{D0FD877D-6BF4-458A-BDA6-ACC6C3540552}" type="slidenum">
              <a:rPr lang="en-US" smtClean="0"/>
              <a:t>61</a:t>
            </a:fld>
            <a:endParaRPr lang="en-US"/>
          </a:p>
        </p:txBody>
      </p:sp>
    </p:spTree>
    <p:extLst>
      <p:ext uri="{BB962C8B-B14F-4D97-AF65-F5344CB8AC3E}">
        <p14:creationId xmlns:p14="http://schemas.microsoft.com/office/powerpoint/2010/main" val="34093010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Discuss how the training will be evaluated.</a:t>
            </a:r>
          </a:p>
          <a:p>
            <a:pPr lvl="0"/>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Review training logistics such as toilet locations, time and place of lunch and other breaks, hotel and financial arrangements, etc.</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Solicit and discuss any outstanding questions, comments or concerns with participants. </a:t>
            </a:r>
          </a:p>
          <a:p>
            <a:pPr lvl="0"/>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7021EAB2-A568-4782-A568-D8E46A369E00}" type="slidenum">
              <a:rPr lang="en-US" smtClean="0"/>
              <a:t>8</a:t>
            </a:fld>
            <a:endParaRPr lang="en-US"/>
          </a:p>
        </p:txBody>
      </p:sp>
    </p:spTree>
    <p:extLst>
      <p:ext uri="{BB962C8B-B14F-4D97-AF65-F5344CB8AC3E}">
        <p14:creationId xmlns:p14="http://schemas.microsoft.com/office/powerpoint/2010/main" val="190171619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Ask participants to name all of the possible benefits of mentoring for service delivery facilities. Record their responses on a flipchart and then compare the lists when you show the next slide.</a:t>
            </a:r>
          </a:p>
          <a:p>
            <a:endParaRPr lang="en-US" dirty="0"/>
          </a:p>
        </p:txBody>
      </p:sp>
      <p:sp>
        <p:nvSpPr>
          <p:cNvPr id="4" name="Slide Number Placeholder 3"/>
          <p:cNvSpPr>
            <a:spLocks noGrp="1"/>
          </p:cNvSpPr>
          <p:nvPr>
            <p:ph type="sldNum" sz="quarter" idx="10"/>
          </p:nvPr>
        </p:nvSpPr>
        <p:spPr/>
        <p:txBody>
          <a:bodyPr/>
          <a:lstStyle/>
          <a:p>
            <a:fld id="{D0FD877D-6BF4-458A-BDA6-ACC6C3540552}" type="slidenum">
              <a:rPr lang="en-US" smtClean="0"/>
              <a:t>62</a:t>
            </a:fld>
            <a:endParaRPr lang="en-US"/>
          </a:p>
        </p:txBody>
      </p:sp>
    </p:spTree>
    <p:extLst>
      <p:ext uri="{BB962C8B-B14F-4D97-AF65-F5344CB8AC3E}">
        <p14:creationId xmlns:p14="http://schemas.microsoft.com/office/powerpoint/2010/main" val="159554152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Ask participants to name all of the possible benefits of mentoring for women. Record their responses on a flipchart and then compare the lists when you show the next slide.</a:t>
            </a:r>
            <a:endParaRPr lang="en-US" dirty="0"/>
          </a:p>
        </p:txBody>
      </p:sp>
      <p:sp>
        <p:nvSpPr>
          <p:cNvPr id="4" name="Slide Number Placeholder 3"/>
          <p:cNvSpPr>
            <a:spLocks noGrp="1"/>
          </p:cNvSpPr>
          <p:nvPr>
            <p:ph type="sldNum" sz="quarter" idx="10"/>
          </p:nvPr>
        </p:nvSpPr>
        <p:spPr/>
        <p:txBody>
          <a:bodyPr/>
          <a:lstStyle/>
          <a:p>
            <a:fld id="{D0FD877D-6BF4-458A-BDA6-ACC6C3540552}" type="slidenum">
              <a:rPr lang="en-US" smtClean="0"/>
              <a:t>63</a:t>
            </a:fld>
            <a:endParaRPr lang="en-US"/>
          </a:p>
        </p:txBody>
      </p:sp>
    </p:spTree>
    <p:extLst>
      <p:ext uri="{BB962C8B-B14F-4D97-AF65-F5344CB8AC3E}">
        <p14:creationId xmlns:p14="http://schemas.microsoft.com/office/powerpoint/2010/main" val="141742340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Say: </a:t>
            </a:r>
            <a:r>
              <a:rPr lang="en-US" sz="1200" i="1" kern="1200" dirty="0" smtClean="0">
                <a:solidFill>
                  <a:schemeClr val="tx1"/>
                </a:solidFill>
                <a:effectLst/>
                <a:latin typeface="+mn-lt"/>
                <a:ea typeface="+mn-ea"/>
                <a:cs typeface="+mn-cs"/>
              </a:rPr>
              <a:t>The benefits I just listed were reported in the following articles included in the literature review: </a:t>
            </a:r>
            <a:r>
              <a:rPr lang="en-US" sz="1200" i="0" kern="1200" dirty="0" err="1" smtClean="0">
                <a:solidFill>
                  <a:schemeClr val="tx1"/>
                </a:solidFill>
                <a:effectLst/>
                <a:latin typeface="+mn-lt"/>
                <a:ea typeface="+mn-ea"/>
                <a:cs typeface="+mn-cs"/>
              </a:rPr>
              <a:t>Bambling</a:t>
            </a:r>
            <a:r>
              <a:rPr lang="en-US" sz="1200" i="0" kern="1200" dirty="0" smtClean="0">
                <a:solidFill>
                  <a:schemeClr val="tx1"/>
                </a:solidFill>
                <a:effectLst/>
                <a:latin typeface="+mn-lt"/>
                <a:ea typeface="+mn-ea"/>
                <a:cs typeface="+mn-cs"/>
              </a:rPr>
              <a:t>, 2006; Anatole et al., 2013; Burritt et al., 2007; </a:t>
            </a:r>
            <a:r>
              <a:rPr lang="en-US" sz="1200" i="0" kern="1200" dirty="0" err="1" smtClean="0">
                <a:solidFill>
                  <a:schemeClr val="tx1"/>
                </a:solidFill>
                <a:effectLst/>
                <a:latin typeface="+mn-lt"/>
                <a:ea typeface="+mn-ea"/>
                <a:cs typeface="+mn-cs"/>
              </a:rPr>
              <a:t>Workneh</a:t>
            </a:r>
            <a:r>
              <a:rPr lang="en-US" sz="1200" i="0" kern="1200" dirty="0" smtClean="0">
                <a:solidFill>
                  <a:schemeClr val="tx1"/>
                </a:solidFill>
                <a:effectLst/>
                <a:latin typeface="+mn-lt"/>
                <a:ea typeface="+mn-ea"/>
                <a:cs typeface="+mn-cs"/>
              </a:rPr>
              <a:t> et al., 2013, Ferguson, 2011.</a:t>
            </a:r>
          </a:p>
          <a:p>
            <a:r>
              <a:rPr lang="en-US" sz="1200" b="1" kern="1200" dirty="0" smtClean="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D0FD877D-6BF4-458A-BDA6-ACC6C3540552}" type="slidenum">
              <a:rPr lang="en-US" smtClean="0"/>
              <a:t>64</a:t>
            </a:fld>
            <a:endParaRPr lang="en-US"/>
          </a:p>
        </p:txBody>
      </p:sp>
    </p:spTree>
    <p:extLst>
      <p:ext uri="{BB962C8B-B14F-4D97-AF65-F5344CB8AC3E}">
        <p14:creationId xmlns:p14="http://schemas.microsoft.com/office/powerpoint/2010/main" val="270878756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7021EAB2-A568-4782-A568-D8E46A369E00}" type="slidenum">
              <a:rPr lang="en-US" smtClean="0"/>
              <a:t>65</a:t>
            </a:fld>
            <a:endParaRPr lang="en-US"/>
          </a:p>
        </p:txBody>
      </p:sp>
    </p:spTree>
    <p:extLst>
      <p:ext uri="{BB962C8B-B14F-4D97-AF65-F5344CB8AC3E}">
        <p14:creationId xmlns:p14="http://schemas.microsoft.com/office/powerpoint/2010/main" val="340498723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Say: </a:t>
            </a:r>
            <a:r>
              <a:rPr lang="en-US" sz="1200" i="1" kern="1200" dirty="0" smtClean="0">
                <a:solidFill>
                  <a:schemeClr val="tx1"/>
                </a:solidFill>
                <a:effectLst/>
                <a:latin typeface="+mn-lt"/>
                <a:ea typeface="+mn-ea"/>
                <a:cs typeface="+mn-cs"/>
              </a:rPr>
              <a:t>As explained in one study: “In recent years … more health care systems and those invested in improving public health outcomes have shifted to quality improvement initiatives and clinical mentoring is being re-defined and gaining a level of importance in improving clinical outcomes among other areas. New models are being created, some tailored to a specific skill set or objective”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Franzblau</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Kotsis</a:t>
            </a:r>
            <a:r>
              <a:rPr lang="en-US" sz="1200" kern="1200" dirty="0" smtClean="0">
                <a:solidFill>
                  <a:schemeClr val="tx1"/>
                </a:solidFill>
                <a:effectLst/>
                <a:latin typeface="+mn-lt"/>
                <a:ea typeface="+mn-ea"/>
                <a:cs typeface="+mn-cs"/>
              </a:rPr>
              <a:t> &amp; Chung, 2013). </a:t>
            </a:r>
            <a:r>
              <a:rPr lang="en-US" sz="1200" i="1" kern="1200" dirty="0" smtClean="0">
                <a:solidFill>
                  <a:schemeClr val="tx1"/>
                </a:solidFill>
                <a:effectLst/>
                <a:latin typeface="+mn-lt"/>
                <a:ea typeface="+mn-ea"/>
                <a:cs typeface="+mn-cs"/>
              </a:rPr>
              <a:t>We encourage you to document and publish your clinical mentoring  experience for CAC results to contribute to the evidence in the literature.</a:t>
            </a:r>
          </a:p>
          <a:p>
            <a:endParaRPr lang="en-US" dirty="0"/>
          </a:p>
        </p:txBody>
      </p:sp>
      <p:sp>
        <p:nvSpPr>
          <p:cNvPr id="4" name="Slide Number Placeholder 3"/>
          <p:cNvSpPr>
            <a:spLocks noGrp="1"/>
          </p:cNvSpPr>
          <p:nvPr>
            <p:ph type="sldNum" sz="quarter" idx="10"/>
          </p:nvPr>
        </p:nvSpPr>
        <p:spPr/>
        <p:txBody>
          <a:bodyPr/>
          <a:lstStyle/>
          <a:p>
            <a:fld id="{D0FD877D-6BF4-458A-BDA6-ACC6C3540552}" type="slidenum">
              <a:rPr lang="en-US" smtClean="0"/>
              <a:t>66</a:t>
            </a:fld>
            <a:endParaRPr lang="en-US"/>
          </a:p>
        </p:txBody>
      </p:sp>
    </p:spTree>
    <p:extLst>
      <p:ext uri="{BB962C8B-B14F-4D97-AF65-F5344CB8AC3E}">
        <p14:creationId xmlns:p14="http://schemas.microsoft.com/office/powerpoint/2010/main" val="422201712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Explain that this evidence comes from a comprehensive review of the mentoring and clinical mentoring literature and a survey of </a:t>
            </a:r>
            <a:r>
              <a:rPr lang="en-US" dirty="0" err="1" smtClean="0"/>
              <a:t>Ipas</a:t>
            </a:r>
            <a:r>
              <a:rPr lang="en-US" dirty="0" smtClean="0"/>
              <a:t>-trained clinical mentors involved in comprehensive abortion-care programs. Refer participants to the literature review for more information and references. </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Distribute the Mentoring and Clinical Mentoring Literature Review handout. Lead participants in a discussion about the evidence and how clinical mentoring may improve the quality of and access to abortion-related care.   </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D0FD877D-6BF4-458A-BDA6-ACC6C3540552}" type="slidenum">
              <a:rPr lang="en-US" smtClean="0"/>
              <a:t>69</a:t>
            </a:fld>
            <a:endParaRPr lang="en-US"/>
          </a:p>
        </p:txBody>
      </p:sp>
    </p:spTree>
    <p:extLst>
      <p:ext uri="{BB962C8B-B14F-4D97-AF65-F5344CB8AC3E}">
        <p14:creationId xmlns:p14="http://schemas.microsoft.com/office/powerpoint/2010/main" val="210104796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0FD877D-6BF4-458A-BDA6-ACC6C3540552}" type="slidenum">
              <a:rPr lang="en-US" smtClean="0"/>
              <a:t>76</a:t>
            </a:fld>
            <a:endParaRPr lang="en-US"/>
          </a:p>
        </p:txBody>
      </p:sp>
    </p:spTree>
    <p:extLst>
      <p:ext uri="{BB962C8B-B14F-4D97-AF65-F5344CB8AC3E}">
        <p14:creationId xmlns:p14="http://schemas.microsoft.com/office/powerpoint/2010/main" val="78465979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Discuss the following: </a:t>
            </a:r>
          </a:p>
          <a:p>
            <a:endParaRPr lang="en-US" dirty="0" smtClean="0"/>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Clinical mentoring and supportive supervision are described in different ways in the literature. In this training, we are distinguishing the similarities and differences between supportive supervision and clinical mentoring in the ways outlined in the chart. </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Although clinical mentoring and supportive supervision overlap considerably, the activities are different enough that they</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may be implemented at different times, potentially by different people or teams.</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Clinical mentoring focuses mainly on the professional development of individual health-care workers, although the mentor may also provide some supportive supervision in the form of programmatic support.</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Supportive supervision has a broader focus on the conditions required for proper functioning of the clinic and clinical team.</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Clinical mentors need to be experienced clinicians in their</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own right.</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Clinical mentors work one on one with a provider, while supportive supervision is provided to the facility as a whole.</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Clinical mentors provide as much support as needed, as often as needed, whereas supportive supervision is often provided at scheduled periodic intervals.</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Clinical mentoring and supportive supervision are complementary activities that are both necessary to enhance service provision.</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New research shows that with proper training, an individual can be trained as both a clinical mentor and service delivery improvement supervisor who works at a systems level.</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There are various implementation models for clinical mentoring and supportive supervision. In some models, a person’s entire role is as a clinical mentor and programmatic support supervisor who provides clinical and programmatic support to a number of facilities.</a:t>
            </a:r>
          </a:p>
          <a:p>
            <a:endParaRPr lang="en-US" dirty="0"/>
          </a:p>
        </p:txBody>
      </p:sp>
      <p:sp>
        <p:nvSpPr>
          <p:cNvPr id="4" name="Slide Number Placeholder 3"/>
          <p:cNvSpPr>
            <a:spLocks noGrp="1"/>
          </p:cNvSpPr>
          <p:nvPr>
            <p:ph type="sldNum" sz="quarter" idx="10"/>
          </p:nvPr>
        </p:nvSpPr>
        <p:spPr/>
        <p:txBody>
          <a:bodyPr/>
          <a:lstStyle/>
          <a:p>
            <a:fld id="{D0FD877D-6BF4-458A-BDA6-ACC6C3540552}" type="slidenum">
              <a:rPr lang="en-US" smtClean="0"/>
              <a:t>77</a:t>
            </a:fld>
            <a:endParaRPr lang="en-US"/>
          </a:p>
        </p:txBody>
      </p:sp>
    </p:spTree>
    <p:extLst>
      <p:ext uri="{BB962C8B-B14F-4D97-AF65-F5344CB8AC3E}">
        <p14:creationId xmlns:p14="http://schemas.microsoft.com/office/powerpoint/2010/main" val="367945443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Courier New" panose="02070309020205020404" pitchFamily="49" charset="0"/>
              <a:buChar char="o"/>
            </a:pPr>
            <a:r>
              <a:rPr lang="en-US" dirty="0" smtClean="0"/>
              <a:t>Commitment to women’s rights and access to CAC for all women </a:t>
            </a:r>
          </a:p>
          <a:p>
            <a:pPr marL="171450" indent="-171450">
              <a:buFont typeface="Courier New" panose="02070309020205020404" pitchFamily="49" charset="0"/>
              <a:buChar char="o"/>
            </a:pPr>
            <a:r>
              <a:rPr lang="en-US" dirty="0" smtClean="0"/>
              <a:t>Clinical and coaching skills </a:t>
            </a:r>
          </a:p>
          <a:p>
            <a:pPr marL="171450" indent="-171450">
              <a:buFont typeface="Courier New" panose="02070309020205020404" pitchFamily="49" charset="0"/>
              <a:buChar char="o"/>
            </a:pPr>
            <a:r>
              <a:rPr lang="en-US" dirty="0" smtClean="0"/>
              <a:t>Availability to provide as much support as needed </a:t>
            </a:r>
          </a:p>
          <a:p>
            <a:pPr marL="171450" indent="-171450">
              <a:buFont typeface="Courier New" panose="02070309020205020404" pitchFamily="49" charset="0"/>
              <a:buChar char="o"/>
            </a:pPr>
            <a:r>
              <a:rPr lang="en-US" dirty="0" smtClean="0"/>
              <a:t>Willingness to fulfill mentoring responsibilities  </a:t>
            </a:r>
          </a:p>
          <a:p>
            <a:pPr marL="171450" indent="-171450">
              <a:buFont typeface="Courier New" panose="02070309020205020404" pitchFamily="49" charset="0"/>
              <a:buChar char="o"/>
            </a:pPr>
            <a:r>
              <a:rPr lang="en-US" dirty="0" smtClean="0"/>
              <a:t>Commitment to assisting providers in achieving performance expectations </a:t>
            </a:r>
          </a:p>
          <a:p>
            <a:pPr marL="171450" indent="-171450">
              <a:buFont typeface="Courier New" panose="02070309020205020404" pitchFamily="49" charset="0"/>
              <a:buChar char="o"/>
            </a:pPr>
            <a:r>
              <a:rPr lang="en-US" dirty="0" smtClean="0"/>
              <a:t>Ability to create positive working relationships </a:t>
            </a:r>
          </a:p>
          <a:p>
            <a:pPr marL="171450" indent="-171450">
              <a:buFont typeface="Courier New" panose="02070309020205020404" pitchFamily="49" charset="0"/>
              <a:buChar char="o"/>
            </a:pPr>
            <a:r>
              <a:rPr lang="en-US" dirty="0" smtClean="0"/>
              <a:t>Effective and respectful</a:t>
            </a:r>
            <a:r>
              <a:rPr lang="en-US" baseline="0" dirty="0" smtClean="0"/>
              <a:t> </a:t>
            </a:r>
            <a:r>
              <a:rPr lang="en-US" dirty="0" smtClean="0"/>
              <a:t>interpersonal and communication skills </a:t>
            </a:r>
          </a:p>
          <a:p>
            <a:pPr marL="171450" indent="-171450">
              <a:buFont typeface="Courier New" panose="02070309020205020404" pitchFamily="49" charset="0"/>
              <a:buChar char="o"/>
            </a:pPr>
            <a:r>
              <a:rPr lang="en-US" dirty="0" smtClean="0"/>
              <a:t>Ability to give feedback in a manner that enhances mutual learning  </a:t>
            </a:r>
          </a:p>
          <a:p>
            <a:pPr marL="171450" indent="-171450">
              <a:buFont typeface="Courier New" panose="02070309020205020404" pitchFamily="49" charset="0"/>
              <a:buChar char="o"/>
            </a:pPr>
            <a:r>
              <a:rPr lang="en-US" dirty="0" smtClean="0"/>
              <a:t>Self-awareness and humility  </a:t>
            </a:r>
          </a:p>
          <a:p>
            <a:pPr marL="171450" indent="-171450">
              <a:buFont typeface="Courier New" panose="02070309020205020404" pitchFamily="49" charset="0"/>
              <a:buChar char="o"/>
            </a:pPr>
            <a:r>
              <a:rPr lang="en-US" dirty="0" smtClean="0"/>
              <a:t>Ability to suspend personal preferences and biases </a:t>
            </a:r>
          </a:p>
          <a:p>
            <a:pPr marL="171450" indent="-171450">
              <a:buFont typeface="Courier New" panose="02070309020205020404" pitchFamily="49" charset="0"/>
              <a:buChar char="o"/>
            </a:pPr>
            <a:endParaRPr lang="en-US" dirty="0" smtClean="0"/>
          </a:p>
          <a:p>
            <a:pPr marL="0" marR="0" indent="0" algn="l" defTabSz="914400" rtl="0" eaLnBrk="1" fontAlgn="auto" latinLnBrk="0" hangingPunct="1">
              <a:lnSpc>
                <a:spcPct val="100000"/>
              </a:lnSpc>
              <a:spcBef>
                <a:spcPts val="0"/>
              </a:spcBef>
              <a:spcAft>
                <a:spcPts val="0"/>
              </a:spcAft>
              <a:buClrTx/>
              <a:buSzTx/>
              <a:buFont typeface="Courier New" panose="02070309020205020404" pitchFamily="49" charset="0"/>
              <a:buNone/>
              <a:tabLst/>
              <a:defRPr/>
            </a:pPr>
            <a:r>
              <a:rPr lang="en-US" sz="1200" kern="1200" dirty="0" smtClean="0">
                <a:solidFill>
                  <a:schemeClr val="tx1"/>
                </a:solidFill>
                <a:effectLst/>
                <a:latin typeface="+mn-lt"/>
                <a:ea typeface="+mn-ea"/>
                <a:cs typeface="+mn-cs"/>
              </a:rPr>
              <a:t>Reinforce how it is vital that clinical mentors model a commitment to women’s rights and ensuring access to CAC for all women, including young and unmarried women. </a:t>
            </a:r>
          </a:p>
          <a:p>
            <a:pPr marL="0" indent="0">
              <a:buFont typeface="Courier New" panose="02070309020205020404" pitchFamily="49" charset="0"/>
              <a:buNone/>
            </a:pPr>
            <a:endParaRPr lang="en-US" dirty="0" smtClean="0"/>
          </a:p>
          <a:p>
            <a:endParaRPr lang="en-US" dirty="0"/>
          </a:p>
        </p:txBody>
      </p:sp>
      <p:sp>
        <p:nvSpPr>
          <p:cNvPr id="4" name="Slide Number Placeholder 3"/>
          <p:cNvSpPr>
            <a:spLocks noGrp="1"/>
          </p:cNvSpPr>
          <p:nvPr>
            <p:ph type="sldNum" sz="quarter" idx="10"/>
          </p:nvPr>
        </p:nvSpPr>
        <p:spPr/>
        <p:txBody>
          <a:bodyPr/>
          <a:lstStyle/>
          <a:p>
            <a:fld id="{D0FD877D-6BF4-458A-BDA6-ACC6C3540552}" type="slidenum">
              <a:rPr lang="en-US" smtClean="0"/>
              <a:t>80</a:t>
            </a:fld>
            <a:endParaRPr lang="en-US"/>
          </a:p>
        </p:txBody>
      </p:sp>
    </p:spTree>
    <p:extLst>
      <p:ext uri="{BB962C8B-B14F-4D97-AF65-F5344CB8AC3E}">
        <p14:creationId xmlns:p14="http://schemas.microsoft.com/office/powerpoint/2010/main" val="167318499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The clinical and technical skills necessary</a:t>
            </a:r>
            <a:r>
              <a:rPr lang="en-US" baseline="0" dirty="0" smtClean="0"/>
              <a:t> </a:t>
            </a:r>
            <a:r>
              <a:rPr lang="en-US" dirty="0" smtClean="0"/>
              <a:t>for successful clinical mentoring include: </a:t>
            </a:r>
          </a:p>
          <a:p>
            <a:pPr marL="628650" lvl="1" indent="-171450">
              <a:buFont typeface="Courier New" panose="02070309020205020404" pitchFamily="49" charset="0"/>
              <a:buChar char="o"/>
            </a:pPr>
            <a:r>
              <a:rPr lang="en-US" dirty="0" smtClean="0"/>
              <a:t>Clinical mastery in all relevant areas of abortion-related care </a:t>
            </a:r>
          </a:p>
          <a:p>
            <a:pPr marL="628650" lvl="1" indent="-171450">
              <a:buFont typeface="Courier New" panose="02070309020205020404" pitchFamily="49" charset="0"/>
              <a:buChar char="o"/>
            </a:pPr>
            <a:r>
              <a:rPr lang="en-US" dirty="0" smtClean="0"/>
              <a:t>Adherence to applicable standards, guidelines, protocols, reporting and documentation procedures </a:t>
            </a:r>
          </a:p>
          <a:p>
            <a:pPr marL="628650" lvl="1" indent="-171450">
              <a:buFont typeface="Courier New" panose="02070309020205020404" pitchFamily="49" charset="0"/>
              <a:buChar char="o"/>
            </a:pPr>
            <a:r>
              <a:rPr lang="en-US" dirty="0" smtClean="0"/>
              <a:t>Commitment to documenting mentoring and programmatic inputs and outcomes in the required format in a timely manner </a:t>
            </a:r>
          </a:p>
          <a:p>
            <a:endParaRPr lang="en-US" dirty="0"/>
          </a:p>
        </p:txBody>
      </p:sp>
      <p:sp>
        <p:nvSpPr>
          <p:cNvPr id="4" name="Slide Number Placeholder 3"/>
          <p:cNvSpPr>
            <a:spLocks noGrp="1"/>
          </p:cNvSpPr>
          <p:nvPr>
            <p:ph type="sldNum" sz="quarter" idx="10"/>
          </p:nvPr>
        </p:nvSpPr>
        <p:spPr/>
        <p:txBody>
          <a:bodyPr/>
          <a:lstStyle/>
          <a:p>
            <a:fld id="{D0FD877D-6BF4-458A-BDA6-ACC6C3540552}" type="slidenum">
              <a:rPr lang="en-US" smtClean="0"/>
              <a:t>81</a:t>
            </a:fld>
            <a:endParaRPr lang="en-US"/>
          </a:p>
        </p:txBody>
      </p:sp>
    </p:spTree>
    <p:extLst>
      <p:ext uri="{BB962C8B-B14F-4D97-AF65-F5344CB8AC3E}">
        <p14:creationId xmlns:p14="http://schemas.microsoft.com/office/powerpoint/2010/main" val="4161977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Explain your clinical</a:t>
            </a:r>
            <a:r>
              <a:rPr lang="en-US" b="1" baseline="0" dirty="0" smtClean="0"/>
              <a:t> mentoring training curriculum. </a:t>
            </a:r>
            <a:endParaRPr lang="en-US" b="1" dirty="0"/>
          </a:p>
        </p:txBody>
      </p:sp>
      <p:sp>
        <p:nvSpPr>
          <p:cNvPr id="4" name="Slide Number Placeholder 3"/>
          <p:cNvSpPr>
            <a:spLocks noGrp="1"/>
          </p:cNvSpPr>
          <p:nvPr>
            <p:ph type="sldNum" sz="quarter" idx="10"/>
          </p:nvPr>
        </p:nvSpPr>
        <p:spPr/>
        <p:txBody>
          <a:bodyPr/>
          <a:lstStyle/>
          <a:p>
            <a:fld id="{7021EAB2-A568-4782-A568-D8E46A369E00}" type="slidenum">
              <a:rPr lang="en-US" smtClean="0"/>
              <a:t>9</a:t>
            </a:fld>
            <a:endParaRPr lang="en-US"/>
          </a:p>
        </p:txBody>
      </p:sp>
    </p:spTree>
    <p:extLst>
      <p:ext uri="{BB962C8B-B14F-4D97-AF65-F5344CB8AC3E}">
        <p14:creationId xmlns:p14="http://schemas.microsoft.com/office/powerpoint/2010/main" val="333534033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Prospective clinical mentors should be screened for and possess as many of these qualities as possible, with the understanding that these skills may be further developed through training, practice and experience. </a:t>
            </a:r>
          </a:p>
          <a:p>
            <a:endParaRPr lang="en-US" dirty="0"/>
          </a:p>
        </p:txBody>
      </p:sp>
      <p:sp>
        <p:nvSpPr>
          <p:cNvPr id="4" name="Slide Number Placeholder 3"/>
          <p:cNvSpPr>
            <a:spLocks noGrp="1"/>
          </p:cNvSpPr>
          <p:nvPr>
            <p:ph type="sldNum" sz="quarter" idx="10"/>
          </p:nvPr>
        </p:nvSpPr>
        <p:spPr/>
        <p:txBody>
          <a:bodyPr/>
          <a:lstStyle/>
          <a:p>
            <a:fld id="{D0FD877D-6BF4-458A-BDA6-ACC6C3540552}" type="slidenum">
              <a:rPr lang="en-US" smtClean="0"/>
              <a:t>83</a:t>
            </a:fld>
            <a:endParaRPr lang="en-US"/>
          </a:p>
        </p:txBody>
      </p:sp>
    </p:spTree>
    <p:extLst>
      <p:ext uri="{BB962C8B-B14F-4D97-AF65-F5344CB8AC3E}">
        <p14:creationId xmlns:p14="http://schemas.microsoft.com/office/powerpoint/2010/main" val="401982732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Say: </a:t>
            </a:r>
            <a:r>
              <a:rPr lang="en-US" i="1" dirty="0" smtClean="0"/>
              <a:t>Evidence suggests that clinical mentors’ gender is not significant to the provider experience of mentoring. However, cultural norms on interactions between people of different genders should be considered. </a:t>
            </a:r>
          </a:p>
          <a:p>
            <a:endParaRPr lang="en-US" dirty="0"/>
          </a:p>
        </p:txBody>
      </p:sp>
      <p:sp>
        <p:nvSpPr>
          <p:cNvPr id="4" name="Slide Number Placeholder 3"/>
          <p:cNvSpPr>
            <a:spLocks noGrp="1"/>
          </p:cNvSpPr>
          <p:nvPr>
            <p:ph type="sldNum" sz="quarter" idx="10"/>
          </p:nvPr>
        </p:nvSpPr>
        <p:spPr/>
        <p:txBody>
          <a:bodyPr/>
          <a:lstStyle/>
          <a:p>
            <a:fld id="{D0FD877D-6BF4-458A-BDA6-ACC6C3540552}" type="slidenum">
              <a:rPr lang="en-US" smtClean="0"/>
              <a:t>84</a:t>
            </a:fld>
            <a:endParaRPr lang="en-US"/>
          </a:p>
        </p:txBody>
      </p:sp>
    </p:spTree>
    <p:extLst>
      <p:ext uri="{BB962C8B-B14F-4D97-AF65-F5344CB8AC3E}">
        <p14:creationId xmlns:p14="http://schemas.microsoft.com/office/powerpoint/2010/main" val="119257622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dirty="0"/>
          </a:p>
        </p:txBody>
      </p:sp>
      <p:sp>
        <p:nvSpPr>
          <p:cNvPr id="4" name="Segnaposto numero diapositiva 3"/>
          <p:cNvSpPr>
            <a:spLocks noGrp="1"/>
          </p:cNvSpPr>
          <p:nvPr>
            <p:ph type="sldNum" sz="quarter" idx="10"/>
          </p:nvPr>
        </p:nvSpPr>
        <p:spPr/>
        <p:txBody>
          <a:bodyPr/>
          <a:lstStyle/>
          <a:p>
            <a:fld id="{7021EAB2-A568-4782-A568-D8E46A369E00}" type="slidenum">
              <a:rPr lang="en-US" smtClean="0"/>
              <a:t>85</a:t>
            </a:fld>
            <a:endParaRPr lang="en-US"/>
          </a:p>
        </p:txBody>
      </p:sp>
    </p:spTree>
    <p:extLst>
      <p:ext uri="{BB962C8B-B14F-4D97-AF65-F5344CB8AC3E}">
        <p14:creationId xmlns:p14="http://schemas.microsoft.com/office/powerpoint/2010/main" val="65727324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Say: </a:t>
            </a:r>
            <a:r>
              <a:rPr lang="en-US" sz="1200" i="1" kern="1200" dirty="0" smtClean="0">
                <a:solidFill>
                  <a:schemeClr val="tx1"/>
                </a:solidFill>
                <a:effectLst/>
                <a:latin typeface="+mn-lt"/>
                <a:ea typeface="+mn-ea"/>
                <a:cs typeface="+mn-cs"/>
              </a:rPr>
              <a:t>In an article about psychiatric nurses’ mentoring experiences, they described these four keys to success in their mentoring relationships.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2D2F7D5-91DA-4338-9078-BEE969AECEFB}" type="slidenum">
              <a:rPr lang="en-US" smtClean="0"/>
              <a:t>91</a:t>
            </a:fld>
            <a:endParaRPr lang="en-US"/>
          </a:p>
        </p:txBody>
      </p:sp>
    </p:spTree>
    <p:extLst>
      <p:ext uri="{BB962C8B-B14F-4D97-AF65-F5344CB8AC3E}">
        <p14:creationId xmlns:p14="http://schemas.microsoft.com/office/powerpoint/2010/main" val="29086639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Say: </a:t>
            </a:r>
            <a:r>
              <a:rPr lang="en-US" sz="1200" i="1" kern="1200" dirty="0" smtClean="0">
                <a:solidFill>
                  <a:schemeClr val="tx1"/>
                </a:solidFill>
                <a:effectLst/>
                <a:latin typeface="+mn-lt"/>
                <a:ea typeface="+mn-ea"/>
                <a:cs typeface="+mn-cs"/>
              </a:rPr>
              <a:t>When establishing rapport, it is important to recognize how cultural and other differences can affect relationships. Differences in culture, gender, age, social class and other factors need to be taken into consideration</a:t>
            </a:r>
            <a:r>
              <a:rPr lang="en-US" sz="1200" kern="1200" dirty="0" smtClean="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E2D2F7D5-91DA-4338-9078-BEE969AECEFB}" type="slidenum">
              <a:rPr lang="en-US" smtClean="0"/>
              <a:t>94</a:t>
            </a:fld>
            <a:endParaRPr lang="en-US"/>
          </a:p>
        </p:txBody>
      </p:sp>
    </p:spTree>
    <p:extLst>
      <p:ext uri="{BB962C8B-B14F-4D97-AF65-F5344CB8AC3E}">
        <p14:creationId xmlns:p14="http://schemas.microsoft.com/office/powerpoint/2010/main" val="49757342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Ask a participant to read the</a:t>
            </a:r>
            <a:r>
              <a:rPr lang="en-US" sz="1200" kern="1200" baseline="0" dirty="0" smtClean="0">
                <a:solidFill>
                  <a:schemeClr val="tx1"/>
                </a:solidFill>
                <a:effectLst/>
                <a:latin typeface="+mn-lt"/>
                <a:ea typeface="+mn-ea"/>
                <a:cs typeface="+mn-cs"/>
              </a:rPr>
              <a:t> slide aloud.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Ask participants for examples of affirming statements. Write their responses on the flipchart. Responses could include statements such as:</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You are doing good work</a:t>
            </a:r>
            <a:endParaRPr lang="en-US" dirty="0" smtClean="0">
              <a:effectLst/>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You are really improving</a:t>
            </a:r>
            <a:endParaRPr lang="en-US" dirty="0" smtClean="0">
              <a:effectLst/>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I appreciate your effort</a:t>
            </a:r>
            <a:endParaRPr lang="en-US" dirty="0" smtClean="0">
              <a:effectLst/>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That makes sense</a:t>
            </a:r>
            <a:endParaRPr lang="en-US" dirty="0" smtClean="0">
              <a:effectLst/>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I feel your concern</a:t>
            </a:r>
            <a:endParaRPr lang="en-US" dirty="0" smtClean="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2D2F7D5-91DA-4338-9078-BEE969AECEFB}" type="slidenum">
              <a:rPr lang="en-US" smtClean="0"/>
              <a:t>97</a:t>
            </a:fld>
            <a:endParaRPr lang="en-US"/>
          </a:p>
        </p:txBody>
      </p:sp>
    </p:spTree>
    <p:extLst>
      <p:ext uri="{BB962C8B-B14F-4D97-AF65-F5344CB8AC3E}">
        <p14:creationId xmlns:p14="http://schemas.microsoft.com/office/powerpoint/2010/main" val="253989147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Discuss the following:</a:t>
            </a:r>
            <a:endParaRPr lang="en-US" sz="11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It is natural for mentors to experience a feeling of closeness with the providers they mentor</a:t>
            </a:r>
            <a:endParaRPr lang="en-US" sz="11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Generally, the mentor should keep the relationship professional to:</a:t>
            </a: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Remain objective when providing feedback</a:t>
            </a:r>
            <a:endParaRPr lang="en-US" sz="1100" kern="1200" dirty="0" smtClean="0">
              <a:solidFill>
                <a:schemeClr val="tx1"/>
              </a:solidFill>
              <a:effectLst/>
              <a:latin typeface="+mn-lt"/>
              <a:ea typeface="+mn-ea"/>
              <a:cs typeface="+mn-cs"/>
            </a:endParaRP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Ensure providers hear feedback on a professional rather than personal level</a:t>
            </a:r>
            <a:endParaRPr lang="en-US" sz="1100" kern="1200" dirty="0" smtClean="0">
              <a:solidFill>
                <a:schemeClr val="tx1"/>
              </a:solidFill>
              <a:effectLst/>
              <a:latin typeface="+mn-lt"/>
              <a:ea typeface="+mn-ea"/>
              <a:cs typeface="+mn-cs"/>
            </a:endParaRP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Avoid personal issues and spending </a:t>
            </a:r>
            <a:r>
              <a:rPr lang="en-US" sz="1200" kern="1200" dirty="0" err="1" smtClean="0">
                <a:solidFill>
                  <a:schemeClr val="tx1"/>
                </a:solidFill>
                <a:effectLst/>
                <a:latin typeface="+mn-lt"/>
                <a:ea typeface="+mn-ea"/>
                <a:cs typeface="+mn-cs"/>
              </a:rPr>
              <a:t>nonwork</a:t>
            </a:r>
            <a:r>
              <a:rPr lang="en-US" sz="1200" kern="1200" dirty="0" smtClean="0">
                <a:solidFill>
                  <a:schemeClr val="tx1"/>
                </a:solidFill>
                <a:effectLst/>
                <a:latin typeface="+mn-lt"/>
                <a:ea typeface="+mn-ea"/>
                <a:cs typeface="+mn-cs"/>
              </a:rPr>
              <a:t> time with the provider</a:t>
            </a:r>
            <a:endParaRPr lang="en-US" sz="11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It is important that the relationship not become dependent so providers can graduate into self-reliance</a:t>
            </a:r>
            <a:endParaRPr lang="en-US" sz="11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2D2F7D5-91DA-4338-9078-BEE969AECEFB}" type="slidenum">
              <a:rPr lang="en-US" smtClean="0"/>
              <a:t>99</a:t>
            </a:fld>
            <a:endParaRPr lang="en-US"/>
          </a:p>
        </p:txBody>
      </p:sp>
    </p:spTree>
    <p:extLst>
      <p:ext uri="{BB962C8B-B14F-4D97-AF65-F5344CB8AC3E}">
        <p14:creationId xmlns:p14="http://schemas.microsoft.com/office/powerpoint/2010/main" val="258935742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Discuss the following:</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Self-awareness, self-reflection and humility are critical for effective relationships and thus are important qualities in a mentor.</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A mentor needs to be aware of their thoughts and actions, and notice their issues that arise in the mentoring process. They can model self-awareness for providers.</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This awareness can help providers identify any attitudes and behaviors that are not compatible with providing high-quality care.</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Mentors can help providers become more aware of abortion stigma, how it manifests and how to avoid it in their clinical practices and relationships.</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Humility allows the mentor to approach mentoring as a mutual learning relationship with the provider.</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Providers already have knowledge and experience, even though they are not as experienced in abortion-related care as the mentor. Humility and self-awareness lead to enhanced learning through reflection and dialogue. </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Mentors can use the opportunity presented by everyday activities like washing their hands or taking a drink of water to be mindful in that moment.</a:t>
            </a:r>
          </a:p>
          <a:p>
            <a:endParaRPr lang="en-US" dirty="0"/>
          </a:p>
        </p:txBody>
      </p:sp>
      <p:sp>
        <p:nvSpPr>
          <p:cNvPr id="4" name="Slide Number Placeholder 3"/>
          <p:cNvSpPr>
            <a:spLocks noGrp="1"/>
          </p:cNvSpPr>
          <p:nvPr>
            <p:ph type="sldNum" sz="quarter" idx="10"/>
          </p:nvPr>
        </p:nvSpPr>
        <p:spPr/>
        <p:txBody>
          <a:bodyPr/>
          <a:lstStyle/>
          <a:p>
            <a:fld id="{E2D2F7D5-91DA-4338-9078-BEE969AECEFB}" type="slidenum">
              <a:rPr lang="en-US" smtClean="0"/>
              <a:t>100</a:t>
            </a:fld>
            <a:endParaRPr lang="en-US"/>
          </a:p>
        </p:txBody>
      </p:sp>
    </p:spTree>
    <p:extLst>
      <p:ext uri="{BB962C8B-B14F-4D97-AF65-F5344CB8AC3E}">
        <p14:creationId xmlns:p14="http://schemas.microsoft.com/office/powerpoint/2010/main" val="344395984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Ask participants to describe the types of thoughts and actions they should be aware of while mentoring.</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Possible responses may include:</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Judgmental thoughts about providers or clients</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Preferences for one provider over another</a:t>
            </a:r>
          </a:p>
          <a:p>
            <a:endParaRPr lang="en-US" dirty="0"/>
          </a:p>
        </p:txBody>
      </p:sp>
      <p:sp>
        <p:nvSpPr>
          <p:cNvPr id="4" name="Slide Number Placeholder 3"/>
          <p:cNvSpPr>
            <a:spLocks noGrp="1"/>
          </p:cNvSpPr>
          <p:nvPr>
            <p:ph type="sldNum" sz="quarter" idx="10"/>
          </p:nvPr>
        </p:nvSpPr>
        <p:spPr/>
        <p:txBody>
          <a:bodyPr/>
          <a:lstStyle/>
          <a:p>
            <a:fld id="{E2D2F7D5-91DA-4338-9078-BEE969AECEFB}" type="slidenum">
              <a:rPr lang="en-US" smtClean="0"/>
              <a:t>101</a:t>
            </a:fld>
            <a:endParaRPr lang="en-US"/>
          </a:p>
        </p:txBody>
      </p:sp>
    </p:spTree>
    <p:extLst>
      <p:ext uri="{BB962C8B-B14F-4D97-AF65-F5344CB8AC3E}">
        <p14:creationId xmlns:p14="http://schemas.microsoft.com/office/powerpoint/2010/main" val="128361750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Have a participant read slide aloud.</a:t>
            </a:r>
            <a:endParaRPr lang="en-US" dirty="0"/>
          </a:p>
        </p:txBody>
      </p:sp>
      <p:sp>
        <p:nvSpPr>
          <p:cNvPr id="4" name="Slide Number Placeholder 3"/>
          <p:cNvSpPr>
            <a:spLocks noGrp="1"/>
          </p:cNvSpPr>
          <p:nvPr>
            <p:ph type="sldNum" sz="quarter" idx="10"/>
          </p:nvPr>
        </p:nvSpPr>
        <p:spPr/>
        <p:txBody>
          <a:bodyPr/>
          <a:lstStyle/>
          <a:p>
            <a:fld id="{E2D2F7D5-91DA-4338-9078-BEE969AECEFB}" type="slidenum">
              <a:rPr lang="en-US" smtClean="0"/>
              <a:t>105</a:t>
            </a:fld>
            <a:endParaRPr lang="en-US"/>
          </a:p>
        </p:txBody>
      </p:sp>
    </p:spTree>
    <p:extLst>
      <p:ext uri="{BB962C8B-B14F-4D97-AF65-F5344CB8AC3E}">
        <p14:creationId xmlns:p14="http://schemas.microsoft.com/office/powerpoint/2010/main" val="24328357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To ensure that the provider is:</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Clinically competent</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Clinically confident</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Serving women and providing services according to established standards of care</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Documenting service delivery and adverse events appropriately</a:t>
            </a:r>
          </a:p>
          <a:p>
            <a:endParaRPr lang="en-US" dirty="0"/>
          </a:p>
        </p:txBody>
      </p:sp>
      <p:sp>
        <p:nvSpPr>
          <p:cNvPr id="4" name="Slide Number Placeholder 3"/>
          <p:cNvSpPr>
            <a:spLocks noGrp="1"/>
          </p:cNvSpPr>
          <p:nvPr>
            <p:ph type="sldNum" sz="quarter" idx="10"/>
          </p:nvPr>
        </p:nvSpPr>
        <p:spPr/>
        <p:txBody>
          <a:bodyPr/>
          <a:lstStyle/>
          <a:p>
            <a:fld id="{7021EAB2-A568-4782-A568-D8E46A369E00}" type="slidenum">
              <a:rPr lang="en-US" smtClean="0"/>
              <a:t>11</a:t>
            </a:fld>
            <a:endParaRPr lang="en-US"/>
          </a:p>
        </p:txBody>
      </p:sp>
    </p:spTree>
    <p:extLst>
      <p:ext uri="{BB962C8B-B14F-4D97-AF65-F5344CB8AC3E}">
        <p14:creationId xmlns:p14="http://schemas.microsoft.com/office/powerpoint/2010/main" val="182402297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Discuss the following:</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Mentors should serve as role models in upholding all women’s </a:t>
            </a:r>
            <a:r>
              <a:rPr lang="en-US" sz="1200" kern="1200" dirty="0" smtClean="0">
                <a:solidFill>
                  <a:schemeClr val="tx1"/>
                </a:solidFill>
                <a:latin typeface="+mn-lt"/>
                <a:ea typeface="+mn-ea"/>
                <a:cs typeface="+mn-cs"/>
              </a:rPr>
              <a:t>—</a:t>
            </a:r>
            <a:r>
              <a:rPr lang="en-US" sz="1200" kern="1200" dirty="0" smtClean="0">
                <a:solidFill>
                  <a:schemeClr val="tx1"/>
                </a:solidFill>
                <a:effectLst/>
                <a:latin typeface="+mn-lt"/>
                <a:ea typeface="+mn-ea"/>
                <a:cs typeface="+mn-cs"/>
              </a:rPr>
              <a:t> including young and unmarried women’s </a:t>
            </a:r>
            <a:r>
              <a:rPr lang="en-US" sz="1200" kern="1200" dirty="0" smtClean="0">
                <a:solidFill>
                  <a:schemeClr val="tx1"/>
                </a:solidFill>
                <a:latin typeface="+mn-lt"/>
                <a:ea typeface="+mn-ea"/>
                <a:cs typeface="+mn-cs"/>
              </a:rPr>
              <a:t>—</a:t>
            </a:r>
            <a:r>
              <a:rPr lang="en-US" sz="1200" kern="1200" dirty="0" smtClean="0">
                <a:solidFill>
                  <a:schemeClr val="tx1"/>
                </a:solidFill>
                <a:effectLst/>
                <a:latin typeface="+mn-lt"/>
                <a:ea typeface="+mn-ea"/>
                <a:cs typeface="+mn-cs"/>
              </a:rPr>
              <a:t> right to abortion and ensuring services that meet diverse women’s needs.</a:t>
            </a:r>
          </a:p>
          <a:p>
            <a:endParaRPr lang="en-US" dirty="0"/>
          </a:p>
        </p:txBody>
      </p:sp>
      <p:sp>
        <p:nvSpPr>
          <p:cNvPr id="4" name="Slide Number Placeholder 3"/>
          <p:cNvSpPr>
            <a:spLocks noGrp="1"/>
          </p:cNvSpPr>
          <p:nvPr>
            <p:ph type="sldNum" sz="quarter" idx="10"/>
          </p:nvPr>
        </p:nvSpPr>
        <p:spPr/>
        <p:txBody>
          <a:bodyPr/>
          <a:lstStyle/>
          <a:p>
            <a:fld id="{E2D2F7D5-91DA-4338-9078-BEE969AECEFB}" type="slidenum">
              <a:rPr lang="en-US" smtClean="0"/>
              <a:t>107</a:t>
            </a:fld>
            <a:endParaRPr lang="en-US"/>
          </a:p>
        </p:txBody>
      </p:sp>
    </p:spTree>
    <p:extLst>
      <p:ext uri="{BB962C8B-B14F-4D97-AF65-F5344CB8AC3E}">
        <p14:creationId xmlns:p14="http://schemas.microsoft.com/office/powerpoint/2010/main" val="406320796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For more on VCAT,</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please see </a:t>
            </a:r>
            <a:r>
              <a:rPr lang="en-US" sz="1200" kern="1200" dirty="0" err="1" smtClean="0">
                <a:solidFill>
                  <a:schemeClr val="tx1"/>
                </a:solidFill>
                <a:effectLst/>
                <a:latin typeface="+mn-lt"/>
                <a:ea typeface="+mn-ea"/>
                <a:cs typeface="+mn-cs"/>
              </a:rPr>
              <a:t>Ipas’s</a:t>
            </a: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Abortion Attitude Transformation: A Values Clarification Toolkit for Global Audiences.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2D2F7D5-91DA-4338-9078-BEE969AECEFB}" type="slidenum">
              <a:rPr lang="en-US" smtClean="0"/>
              <a:t>108</a:t>
            </a:fld>
            <a:endParaRPr lang="en-US"/>
          </a:p>
        </p:txBody>
      </p:sp>
    </p:spTree>
    <p:extLst>
      <p:ext uri="{BB962C8B-B14F-4D97-AF65-F5344CB8AC3E}">
        <p14:creationId xmlns:p14="http://schemas.microsoft.com/office/powerpoint/2010/main" val="178835584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Discuss the following:</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The first process step in clinical mentoring is reaching agreement on the definition of success. </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Establishing learning goals has been shown to facilitate the learning process in mentoring situations.</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Success is easier to achieve when it is clearly defined.</a:t>
            </a:r>
          </a:p>
          <a:p>
            <a:endParaRPr lang="en-US" dirty="0"/>
          </a:p>
        </p:txBody>
      </p:sp>
      <p:sp>
        <p:nvSpPr>
          <p:cNvPr id="4" name="Slide Number Placeholder 3"/>
          <p:cNvSpPr>
            <a:spLocks noGrp="1"/>
          </p:cNvSpPr>
          <p:nvPr>
            <p:ph type="sldNum" sz="quarter" idx="10"/>
          </p:nvPr>
        </p:nvSpPr>
        <p:spPr/>
        <p:txBody>
          <a:bodyPr/>
          <a:lstStyle/>
          <a:p>
            <a:fld id="{E2D2F7D5-91DA-4338-9078-BEE969AECEFB}" type="slidenum">
              <a:rPr lang="en-US" smtClean="0"/>
              <a:t>109</a:t>
            </a:fld>
            <a:endParaRPr lang="en-US"/>
          </a:p>
        </p:txBody>
      </p:sp>
    </p:spTree>
    <p:extLst>
      <p:ext uri="{BB962C8B-B14F-4D97-AF65-F5344CB8AC3E}">
        <p14:creationId xmlns:p14="http://schemas.microsoft.com/office/powerpoint/2010/main" val="403877690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Discuss the mentoring agreement form:</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Can include provider’s performance and quality goals, roles of and accountability between clinical mentor, provider and other Provider Support Team members.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Show participants the sample Mentoring and Support Team Agreement form in this manual.</a:t>
            </a:r>
          </a:p>
          <a:p>
            <a:endParaRPr lang="en-US" dirty="0"/>
          </a:p>
        </p:txBody>
      </p:sp>
      <p:sp>
        <p:nvSpPr>
          <p:cNvPr id="4" name="Slide Number Placeholder 3"/>
          <p:cNvSpPr>
            <a:spLocks noGrp="1"/>
          </p:cNvSpPr>
          <p:nvPr>
            <p:ph type="sldNum" sz="quarter" idx="10"/>
          </p:nvPr>
        </p:nvSpPr>
        <p:spPr/>
        <p:txBody>
          <a:bodyPr/>
          <a:lstStyle/>
          <a:p>
            <a:fld id="{E2D2F7D5-91DA-4338-9078-BEE969AECEFB}" type="slidenum">
              <a:rPr lang="en-US" smtClean="0"/>
              <a:t>110</a:t>
            </a:fld>
            <a:endParaRPr lang="en-US"/>
          </a:p>
        </p:txBody>
      </p:sp>
    </p:spTree>
    <p:extLst>
      <p:ext uri="{BB962C8B-B14F-4D97-AF65-F5344CB8AC3E}">
        <p14:creationId xmlns:p14="http://schemas.microsoft.com/office/powerpoint/2010/main" val="290254366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Discuss the following:</a:t>
            </a:r>
            <a:endParaRPr lang="en-US" sz="11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Clinical mentors and other Provider Support Team members offer as much support to providers as needed to resolve any problems they have.</a:t>
            </a:r>
            <a:endParaRPr lang="en-US" dirty="0" smtClean="0">
              <a:effectLst/>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Discuss all of the possible inputs mentors will be expected to make with providers:</a:t>
            </a:r>
            <a:endParaRPr lang="en-US" dirty="0" smtClean="0">
              <a:effectLst/>
            </a:endParaRP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Instruction</a:t>
            </a:r>
            <a:endParaRPr lang="en-US" dirty="0" smtClean="0">
              <a:effectLst/>
            </a:endParaRP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Demonstration and coaching of correct techniques</a:t>
            </a:r>
            <a:endParaRPr lang="en-US" dirty="0" smtClean="0">
              <a:effectLst/>
            </a:endParaRP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Service delivery observation and facilitative supervision</a:t>
            </a:r>
            <a:endParaRPr lang="en-US" dirty="0" smtClean="0">
              <a:effectLst/>
            </a:endParaRP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Monitoring service data and adverse events</a:t>
            </a:r>
            <a:endParaRPr lang="en-US" dirty="0" smtClean="0">
              <a:effectLst/>
            </a:endParaRP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Case review</a:t>
            </a:r>
            <a:endParaRPr lang="en-US" dirty="0" smtClean="0">
              <a:effectLst/>
            </a:endParaRP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Constructive feedback and joint problem-solving using effective, two-way communication, encouragement and motivation</a:t>
            </a:r>
            <a:endParaRPr lang="en-US" dirty="0" smtClean="0">
              <a:effectLst/>
            </a:endParaRP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Facilitation of professional networking and peer support </a:t>
            </a:r>
            <a:endParaRPr lang="en-US" dirty="0" smtClean="0">
              <a:effectLst/>
            </a:endParaRP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Assistance to ensure adequate infrastructure, supplies and equipment and other site-specific needs</a:t>
            </a:r>
            <a:endParaRPr lang="en-US" dirty="0" smtClean="0">
              <a:effectLst/>
            </a:endParaRP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Recommendations for service delivery improvements at the facility level such as infrastructure changes, client flow and  service reorganization </a:t>
            </a:r>
            <a:endParaRPr lang="en-US" dirty="0" smtClean="0">
              <a:effectLst/>
            </a:endParaRP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Facilitation of support from others</a:t>
            </a:r>
            <a:endParaRPr lang="en-US" dirty="0" smtClean="0">
              <a:effectLst/>
            </a:endParaRP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Encouragement and emotional support</a:t>
            </a:r>
            <a:endParaRPr lang="en-US" dirty="0" smtClean="0">
              <a:effectLst/>
            </a:endParaRP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Overseeing supervisory swap visits between providers from different facilities (for those countries</a:t>
            </a:r>
            <a:r>
              <a:rPr lang="en-US" sz="1200" kern="1200" baseline="0" dirty="0" smtClean="0">
                <a:solidFill>
                  <a:schemeClr val="tx1"/>
                </a:solidFill>
                <a:effectLst/>
                <a:latin typeface="+mn-lt"/>
                <a:ea typeface="+mn-ea"/>
                <a:cs typeface="+mn-cs"/>
              </a:rPr>
              <a:t> with</a:t>
            </a:r>
            <a:r>
              <a:rPr lang="en-US" sz="1200" kern="1200" dirty="0" smtClean="0">
                <a:solidFill>
                  <a:schemeClr val="tx1"/>
                </a:solidFill>
                <a:effectLst/>
                <a:latin typeface="+mn-lt"/>
                <a:ea typeface="+mn-ea"/>
                <a:cs typeface="+mn-cs"/>
              </a:rPr>
              <a:t> programs that utilize this method)</a:t>
            </a:r>
            <a:endParaRPr lang="en-US" dirty="0" smtClean="0">
              <a:effectLst/>
            </a:endParaRP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Advice and encouragement on professional development, especially for longtime mentored providers</a:t>
            </a:r>
            <a:endParaRPr lang="en-US" dirty="0" smtClean="0">
              <a:effectLst/>
            </a:endParaRP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Other inputs as needed</a:t>
            </a:r>
            <a:endParaRPr lang="en-US" dirty="0" smtClean="0">
              <a:effectLst/>
            </a:endParaRPr>
          </a:p>
          <a:p>
            <a:endParaRPr lang="en-US" dirty="0"/>
          </a:p>
        </p:txBody>
      </p:sp>
      <p:sp>
        <p:nvSpPr>
          <p:cNvPr id="4" name="Slide Number Placeholder 3"/>
          <p:cNvSpPr>
            <a:spLocks noGrp="1"/>
          </p:cNvSpPr>
          <p:nvPr>
            <p:ph type="sldNum" sz="quarter" idx="10"/>
          </p:nvPr>
        </p:nvSpPr>
        <p:spPr/>
        <p:txBody>
          <a:bodyPr/>
          <a:lstStyle/>
          <a:p>
            <a:fld id="{E2D2F7D5-91DA-4338-9078-BEE969AECEFB}" type="slidenum">
              <a:rPr lang="en-US" smtClean="0"/>
              <a:t>111</a:t>
            </a:fld>
            <a:endParaRPr lang="en-US"/>
          </a:p>
        </p:txBody>
      </p:sp>
    </p:spTree>
    <p:extLst>
      <p:ext uri="{BB962C8B-B14F-4D97-AF65-F5344CB8AC3E}">
        <p14:creationId xmlns:p14="http://schemas.microsoft.com/office/powerpoint/2010/main" val="321807647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Discuss the following: clarity on roles and responsibilities is vitally important in a clinical mentoring relationship.</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Lead participants in a brainstorm: </a:t>
            </a:r>
            <a:r>
              <a:rPr lang="en-US" sz="1200" i="1" kern="1200" dirty="0" smtClean="0">
                <a:solidFill>
                  <a:schemeClr val="tx1"/>
                </a:solidFill>
                <a:effectLst/>
                <a:latin typeface="+mn-lt"/>
                <a:ea typeface="+mn-ea"/>
                <a:cs typeface="+mn-cs"/>
              </a:rPr>
              <a:t>What are the mentor’s roles and responsibilities?</a:t>
            </a:r>
            <a:r>
              <a:rPr lang="en-US" sz="1200" kern="1200" dirty="0" smtClean="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E2D2F7D5-91DA-4338-9078-BEE969AECEFB}" type="slidenum">
              <a:rPr lang="en-US" smtClean="0"/>
              <a:t>112</a:t>
            </a:fld>
            <a:endParaRPr lang="en-US"/>
          </a:p>
        </p:txBody>
      </p:sp>
    </p:spTree>
    <p:extLst>
      <p:ext uri="{BB962C8B-B14F-4D97-AF65-F5344CB8AC3E}">
        <p14:creationId xmlns:p14="http://schemas.microsoft.com/office/powerpoint/2010/main" val="269628310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2D2F7D5-91DA-4338-9078-BEE969AECEFB}" type="slidenum">
              <a:rPr lang="en-US" smtClean="0"/>
              <a:t>113</a:t>
            </a:fld>
            <a:endParaRPr lang="en-US"/>
          </a:p>
        </p:txBody>
      </p:sp>
    </p:spTree>
    <p:extLst>
      <p:ext uri="{BB962C8B-B14F-4D97-AF65-F5344CB8AC3E}">
        <p14:creationId xmlns:p14="http://schemas.microsoft.com/office/powerpoint/2010/main" val="249687795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Ask participants to brainstorm: </a:t>
            </a:r>
            <a:r>
              <a:rPr lang="en-US" sz="1200" i="1" kern="1200" dirty="0" smtClean="0">
                <a:solidFill>
                  <a:schemeClr val="tx1"/>
                </a:solidFill>
                <a:effectLst/>
                <a:latin typeface="+mn-lt"/>
                <a:ea typeface="+mn-ea"/>
                <a:cs typeface="+mn-cs"/>
              </a:rPr>
              <a:t>What are the provider’s roles and responsibilities?</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Write participants’ responses on the flipchart. </a:t>
            </a:r>
          </a:p>
          <a:p>
            <a:endParaRPr lang="en-US" dirty="0"/>
          </a:p>
        </p:txBody>
      </p:sp>
      <p:sp>
        <p:nvSpPr>
          <p:cNvPr id="4" name="Slide Number Placeholder 3"/>
          <p:cNvSpPr>
            <a:spLocks noGrp="1"/>
          </p:cNvSpPr>
          <p:nvPr>
            <p:ph type="sldNum" sz="quarter" idx="10"/>
          </p:nvPr>
        </p:nvSpPr>
        <p:spPr/>
        <p:txBody>
          <a:bodyPr/>
          <a:lstStyle/>
          <a:p>
            <a:fld id="{E2D2F7D5-91DA-4338-9078-BEE969AECEFB}" type="slidenum">
              <a:rPr lang="en-US" smtClean="0"/>
              <a:t>114</a:t>
            </a:fld>
            <a:endParaRPr lang="en-US"/>
          </a:p>
        </p:txBody>
      </p:sp>
    </p:spTree>
    <p:extLst>
      <p:ext uri="{BB962C8B-B14F-4D97-AF65-F5344CB8AC3E}">
        <p14:creationId xmlns:p14="http://schemas.microsoft.com/office/powerpoint/2010/main" val="376432698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Discuss the following: </a:t>
            </a: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These are some of </a:t>
            </a:r>
            <a:r>
              <a:rPr lang="en-US" sz="1200" kern="1200" dirty="0" err="1" smtClean="0">
                <a:solidFill>
                  <a:schemeClr val="tx1"/>
                </a:solidFill>
                <a:effectLst/>
                <a:latin typeface="+mn-lt"/>
                <a:ea typeface="+mn-ea"/>
                <a:cs typeface="+mn-cs"/>
              </a:rPr>
              <a:t>Ipas’s</a:t>
            </a:r>
            <a:r>
              <a:rPr lang="en-US" sz="1200" kern="1200" dirty="0" smtClean="0">
                <a:solidFill>
                  <a:schemeClr val="tx1"/>
                </a:solidFill>
                <a:effectLst/>
                <a:latin typeface="+mn-lt"/>
                <a:ea typeface="+mn-ea"/>
                <a:cs typeface="+mn-cs"/>
              </a:rPr>
              <a:t> clinical resources to which clinical mentors can refer:</a:t>
            </a:r>
          </a:p>
          <a:p>
            <a:pPr marL="628650" lvl="1" indent="-171450">
              <a:buFont typeface="Courier New" panose="02070309020205020404" pitchFamily="49" charset="0"/>
              <a:buChar char="o"/>
            </a:pPr>
            <a:r>
              <a:rPr lang="en-US" sz="1200" i="1" kern="1200" dirty="0" smtClean="0">
                <a:solidFill>
                  <a:schemeClr val="tx1"/>
                </a:solidFill>
                <a:effectLst/>
                <a:latin typeface="+mn-lt"/>
                <a:ea typeface="+mn-ea"/>
                <a:cs typeface="+mn-cs"/>
              </a:rPr>
              <a:t>Woman-centered, comprehensive abortion care: Reference manual </a:t>
            </a:r>
            <a:r>
              <a:rPr lang="en-US" sz="1200" kern="1200" dirty="0" smtClean="0">
                <a:solidFill>
                  <a:schemeClr val="tx1"/>
                </a:solidFill>
                <a:effectLst/>
                <a:latin typeface="+mn-lt"/>
                <a:ea typeface="+mn-ea"/>
                <a:cs typeface="+mn-cs"/>
              </a:rPr>
              <a:t>(2</a:t>
            </a:r>
            <a:r>
              <a:rPr lang="en-US" sz="1200" kern="1200" baseline="30000" dirty="0" smtClean="0">
                <a:solidFill>
                  <a:schemeClr val="tx1"/>
                </a:solidFill>
                <a:effectLst/>
                <a:latin typeface="+mn-lt"/>
                <a:ea typeface="+mn-ea"/>
                <a:cs typeface="+mn-cs"/>
              </a:rPr>
              <a:t>nd</a:t>
            </a:r>
            <a:r>
              <a:rPr lang="en-US" sz="1200" kern="1200" dirty="0" smtClean="0">
                <a:solidFill>
                  <a:schemeClr val="tx1"/>
                </a:solidFill>
                <a:effectLst/>
                <a:latin typeface="+mn-lt"/>
                <a:ea typeface="+mn-ea"/>
                <a:cs typeface="+mn-cs"/>
              </a:rPr>
              <a:t> edition)</a:t>
            </a:r>
          </a:p>
          <a:p>
            <a:pPr marL="628650" lvl="1" indent="-171450">
              <a:buFont typeface="Courier New" panose="02070309020205020404" pitchFamily="49" charset="0"/>
              <a:buChar char="o"/>
            </a:pPr>
            <a:r>
              <a:rPr lang="en-US" sz="1200" i="1" kern="1200" dirty="0" smtClean="0">
                <a:solidFill>
                  <a:schemeClr val="tx1"/>
                </a:solidFill>
                <a:effectLst/>
                <a:latin typeface="+mn-lt"/>
                <a:ea typeface="+mn-ea"/>
                <a:cs typeface="+mn-cs"/>
              </a:rPr>
              <a:t>Woman-centered </a:t>
            </a:r>
            <a:r>
              <a:rPr lang="en-US" sz="1200" i="1" kern="1200" dirty="0" err="1" smtClean="0">
                <a:solidFill>
                  <a:schemeClr val="tx1"/>
                </a:solidFill>
                <a:effectLst/>
                <a:latin typeface="+mn-lt"/>
                <a:ea typeface="+mn-ea"/>
                <a:cs typeface="+mn-cs"/>
              </a:rPr>
              <a:t>postabortion</a:t>
            </a:r>
            <a:r>
              <a:rPr lang="en-US" sz="1200" i="1" kern="1200" dirty="0" smtClean="0">
                <a:solidFill>
                  <a:schemeClr val="tx1"/>
                </a:solidFill>
                <a:effectLst/>
                <a:latin typeface="+mn-lt"/>
                <a:ea typeface="+mn-ea"/>
                <a:cs typeface="+mn-cs"/>
              </a:rPr>
              <a:t> care: Reference manual </a:t>
            </a:r>
            <a:r>
              <a:rPr lang="en-US" sz="1200" kern="1200" dirty="0" smtClean="0">
                <a:solidFill>
                  <a:schemeClr val="tx1"/>
                </a:solidFill>
                <a:effectLst/>
                <a:latin typeface="+mn-lt"/>
                <a:ea typeface="+mn-ea"/>
                <a:cs typeface="+mn-cs"/>
              </a:rPr>
              <a:t>(2</a:t>
            </a:r>
            <a:r>
              <a:rPr lang="en-US" sz="1200" kern="1200" baseline="30000" dirty="0" smtClean="0">
                <a:solidFill>
                  <a:schemeClr val="tx1"/>
                </a:solidFill>
                <a:effectLst/>
                <a:latin typeface="+mn-lt"/>
                <a:ea typeface="+mn-ea"/>
                <a:cs typeface="+mn-cs"/>
              </a:rPr>
              <a:t>nd</a:t>
            </a:r>
            <a:r>
              <a:rPr lang="en-US" sz="1200" kern="1200" dirty="0" smtClean="0">
                <a:solidFill>
                  <a:schemeClr val="tx1"/>
                </a:solidFill>
                <a:effectLst/>
                <a:latin typeface="+mn-lt"/>
                <a:ea typeface="+mn-ea"/>
                <a:cs typeface="+mn-cs"/>
              </a:rPr>
              <a:t> edition) </a:t>
            </a:r>
          </a:p>
          <a:p>
            <a:pPr marL="628650" lvl="1" indent="-171450">
              <a:buFont typeface="Courier New" panose="02070309020205020404" pitchFamily="49" charset="0"/>
              <a:buChar char="o"/>
            </a:pPr>
            <a:r>
              <a:rPr lang="en-US" sz="1200" i="1" kern="1200" dirty="0" smtClean="0">
                <a:solidFill>
                  <a:schemeClr val="tx1"/>
                </a:solidFill>
                <a:effectLst/>
                <a:latin typeface="+mn-lt"/>
                <a:ea typeface="+mn-ea"/>
                <a:cs typeface="+mn-cs"/>
              </a:rPr>
              <a:t>Medical abortion study guide </a:t>
            </a:r>
            <a:r>
              <a:rPr lang="en-US" sz="1200" kern="1200" dirty="0" smtClean="0">
                <a:solidFill>
                  <a:schemeClr val="tx1"/>
                </a:solidFill>
                <a:effectLst/>
                <a:latin typeface="+mn-lt"/>
                <a:ea typeface="+mn-ea"/>
                <a:cs typeface="+mn-cs"/>
              </a:rPr>
              <a:t>(2</a:t>
            </a:r>
            <a:r>
              <a:rPr lang="en-US" sz="1200" kern="1200" baseline="30000" dirty="0" smtClean="0">
                <a:solidFill>
                  <a:schemeClr val="tx1"/>
                </a:solidFill>
                <a:effectLst/>
                <a:latin typeface="+mn-lt"/>
                <a:ea typeface="+mn-ea"/>
                <a:cs typeface="+mn-cs"/>
              </a:rPr>
              <a:t>nd</a:t>
            </a:r>
            <a:r>
              <a:rPr lang="en-US" sz="1200" kern="1200" dirty="0" smtClean="0">
                <a:solidFill>
                  <a:schemeClr val="tx1"/>
                </a:solidFill>
                <a:effectLst/>
                <a:latin typeface="+mn-lt"/>
                <a:ea typeface="+mn-ea"/>
                <a:cs typeface="+mn-cs"/>
              </a:rPr>
              <a:t> edition)</a:t>
            </a:r>
          </a:p>
          <a:p>
            <a:pPr marL="628650" lvl="1" indent="-171450">
              <a:buFont typeface="Courier New" panose="02070309020205020404" pitchFamily="49" charset="0"/>
              <a:buChar char="o"/>
            </a:pPr>
            <a:r>
              <a:rPr lang="en-US" sz="1200" i="1" kern="1200" dirty="0" smtClean="0">
                <a:solidFill>
                  <a:schemeClr val="tx1"/>
                </a:solidFill>
                <a:effectLst/>
                <a:latin typeface="+mn-lt"/>
                <a:ea typeface="+mn-ea"/>
                <a:cs typeface="+mn-cs"/>
              </a:rPr>
              <a:t>Clinical updates in reproductive health</a:t>
            </a:r>
          </a:p>
          <a:p>
            <a:endParaRPr lang="en-US" dirty="0"/>
          </a:p>
        </p:txBody>
      </p:sp>
      <p:sp>
        <p:nvSpPr>
          <p:cNvPr id="4" name="Slide Number Placeholder 3"/>
          <p:cNvSpPr>
            <a:spLocks noGrp="1"/>
          </p:cNvSpPr>
          <p:nvPr>
            <p:ph type="sldNum" sz="quarter" idx="10"/>
          </p:nvPr>
        </p:nvSpPr>
        <p:spPr/>
        <p:txBody>
          <a:bodyPr/>
          <a:lstStyle/>
          <a:p>
            <a:fld id="{E2D2F7D5-91DA-4338-9078-BEE969AECEFB}" type="slidenum">
              <a:rPr lang="en-US" smtClean="0"/>
              <a:t>117</a:t>
            </a:fld>
            <a:endParaRPr lang="en-US"/>
          </a:p>
        </p:txBody>
      </p:sp>
    </p:spTree>
    <p:extLst>
      <p:ext uri="{BB962C8B-B14F-4D97-AF65-F5344CB8AC3E}">
        <p14:creationId xmlns:p14="http://schemas.microsoft.com/office/powerpoint/2010/main" val="78920348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200" u="none" strike="noStrike" kern="1200" dirty="0" smtClean="0">
                <a:solidFill>
                  <a:schemeClr val="tx1"/>
                </a:solidFill>
                <a:effectLst/>
                <a:latin typeface="+mn-lt"/>
                <a:ea typeface="+mn-ea"/>
                <a:cs typeface="+mn-cs"/>
              </a:rPr>
              <a:t>Now that we have discussed clinical mentor inputs, we will discuss an important skill for making those inputs: effective communication and feedback.</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sz="1200" u="none" strike="noStrike"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Discuss the following:</a:t>
            </a:r>
            <a:endParaRPr lang="en-US" dirty="0" smtClean="0">
              <a:effectLst/>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Nonverbal communication includes </a:t>
            </a:r>
            <a:endParaRPr lang="en-US" sz="1100" kern="1200" dirty="0" smtClean="0">
              <a:solidFill>
                <a:schemeClr val="tx1"/>
              </a:solidFill>
              <a:effectLst/>
              <a:latin typeface="+mn-lt"/>
              <a:ea typeface="+mn-ea"/>
              <a:cs typeface="+mn-cs"/>
            </a:endParaRP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Body positions and movements, including gestures </a:t>
            </a:r>
            <a:endParaRPr lang="en-US" sz="1100" kern="1200" dirty="0" smtClean="0">
              <a:solidFill>
                <a:schemeClr val="tx1"/>
              </a:solidFill>
              <a:effectLst/>
              <a:latin typeface="+mn-lt"/>
              <a:ea typeface="+mn-ea"/>
              <a:cs typeface="+mn-cs"/>
            </a:endParaRP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Facial expressions</a:t>
            </a:r>
            <a:endParaRPr lang="en-US" sz="1100" kern="1200" dirty="0" smtClean="0">
              <a:solidFill>
                <a:schemeClr val="tx1"/>
              </a:solidFill>
              <a:effectLst/>
              <a:latin typeface="+mn-lt"/>
              <a:ea typeface="+mn-ea"/>
              <a:cs typeface="+mn-cs"/>
            </a:endParaRP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Eye contact</a:t>
            </a:r>
            <a:endParaRPr lang="en-US" sz="1100" kern="1200" dirty="0" smtClean="0">
              <a:solidFill>
                <a:schemeClr val="tx1"/>
              </a:solidFill>
              <a:effectLst/>
              <a:latin typeface="+mn-lt"/>
              <a:ea typeface="+mn-ea"/>
              <a:cs typeface="+mn-cs"/>
            </a:endParaRP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Tone and volume of voice</a:t>
            </a:r>
            <a:endParaRPr lang="en-US" sz="1100" kern="1200" dirty="0" smtClean="0">
              <a:solidFill>
                <a:schemeClr val="tx1"/>
              </a:solidFill>
              <a:effectLst/>
              <a:latin typeface="+mn-lt"/>
              <a:ea typeface="+mn-ea"/>
              <a:cs typeface="+mn-cs"/>
            </a:endParaRP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Silence</a:t>
            </a:r>
            <a:endParaRPr lang="en-US" sz="11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In studies, nonverbal signals:</a:t>
            </a:r>
            <a:endParaRPr lang="en-US" sz="1100" kern="1200" dirty="0" smtClean="0">
              <a:solidFill>
                <a:schemeClr val="tx1"/>
              </a:solidFill>
              <a:effectLst/>
              <a:latin typeface="+mn-lt"/>
              <a:ea typeface="+mn-ea"/>
              <a:cs typeface="+mn-cs"/>
            </a:endParaRP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Have been found to represent more than half of the communication received (estimates range from 60% to 93% of all communication)</a:t>
            </a:r>
            <a:endParaRPr lang="en-US" sz="1100" kern="1200" dirty="0" smtClean="0">
              <a:solidFill>
                <a:schemeClr val="tx1"/>
              </a:solidFill>
              <a:effectLst/>
              <a:latin typeface="+mn-lt"/>
              <a:ea typeface="+mn-ea"/>
              <a:cs typeface="+mn-cs"/>
            </a:endParaRP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Can have a stronger impact than verbal cues in some situations  </a:t>
            </a:r>
          </a:p>
          <a:p>
            <a:pPr marL="457200" lvl="1" indent="0">
              <a:buFont typeface="Courier New" panose="02070309020205020404" pitchFamily="49" charset="0"/>
              <a:buNone/>
            </a:pPr>
            <a:endParaRPr lang="en-US" sz="11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2D2F7D5-91DA-4338-9078-BEE969AECEFB}" type="slidenum">
              <a:rPr lang="en-US" smtClean="0"/>
              <a:t>120</a:t>
            </a:fld>
            <a:endParaRPr lang="en-US"/>
          </a:p>
        </p:txBody>
      </p:sp>
    </p:spTree>
    <p:extLst>
      <p:ext uri="{BB962C8B-B14F-4D97-AF65-F5344CB8AC3E}">
        <p14:creationId xmlns:p14="http://schemas.microsoft.com/office/powerpoint/2010/main" val="1384466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dirty="0"/>
          </a:p>
        </p:txBody>
      </p:sp>
      <p:sp>
        <p:nvSpPr>
          <p:cNvPr id="4" name="Segnaposto numero diapositiva 3"/>
          <p:cNvSpPr>
            <a:spLocks noGrp="1"/>
          </p:cNvSpPr>
          <p:nvPr>
            <p:ph type="sldNum" sz="quarter" idx="10"/>
          </p:nvPr>
        </p:nvSpPr>
        <p:spPr/>
        <p:txBody>
          <a:bodyPr/>
          <a:lstStyle/>
          <a:p>
            <a:fld id="{7021EAB2-A568-4782-A568-D8E46A369E00}" type="slidenum">
              <a:rPr lang="en-US" smtClean="0"/>
              <a:t>12</a:t>
            </a:fld>
            <a:endParaRPr lang="en-US"/>
          </a:p>
        </p:txBody>
      </p:sp>
    </p:spTree>
    <p:extLst>
      <p:ext uri="{BB962C8B-B14F-4D97-AF65-F5344CB8AC3E}">
        <p14:creationId xmlns:p14="http://schemas.microsoft.com/office/powerpoint/2010/main" val="40187014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Ask participants to give specific examples of when nonverbal communication is important in clinical mentoring</a:t>
            </a:r>
            <a:endParaRPr lang="en-US" sz="11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Possible examples include:</a:t>
            </a:r>
            <a:endParaRPr lang="en-US" sz="11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If a mentor frowns at a provider while the provider is trying to ask a question, the provider may not ask further questions because she feels uncomfortable or intimidated.</a:t>
            </a:r>
            <a:endParaRPr lang="en-US" sz="1100" u="none" strike="noStrike"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2D2F7D5-91DA-4338-9078-BEE969AECEFB}" type="slidenum">
              <a:rPr lang="en-US" smtClean="0"/>
              <a:t>121</a:t>
            </a:fld>
            <a:endParaRPr lang="en-US"/>
          </a:p>
        </p:txBody>
      </p:sp>
    </p:spTree>
    <p:extLst>
      <p:ext uri="{BB962C8B-B14F-4D97-AF65-F5344CB8AC3E}">
        <p14:creationId xmlns:p14="http://schemas.microsoft.com/office/powerpoint/2010/main" val="417961773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Discuss the following:</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Once the initial, in-person mentoring visit is made to a provider within a few weeks after training, some mentoring support can be provided virtually. </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However, some things, such as observation of a procedure or counseling visit, are most effective in person.</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Mentors should be mindful about providers’ questions and issues and whether they are best addressed in person or can be managed remotely. </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Mentors should visit providers in person periodically to observe service delivery and verify that it is occurring as it should.</a:t>
            </a:r>
          </a:p>
          <a:p>
            <a:pPr marL="171450" lvl="0" indent="-171450">
              <a:buFont typeface="Arial" panose="020B0604020202020204" pitchFamily="34" charset="0"/>
              <a:buChar char="•"/>
            </a:pP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2D2F7D5-91DA-4338-9078-BEE969AECEFB}" type="slidenum">
              <a:rPr lang="en-US" smtClean="0"/>
              <a:t>122</a:t>
            </a:fld>
            <a:endParaRPr lang="en-US"/>
          </a:p>
        </p:txBody>
      </p:sp>
    </p:spTree>
    <p:extLst>
      <p:ext uri="{BB962C8B-B14F-4D97-AF65-F5344CB8AC3E}">
        <p14:creationId xmlns:p14="http://schemas.microsoft.com/office/powerpoint/2010/main" val="347203974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Discuss the following:</a:t>
            </a:r>
            <a:endParaRPr lang="en-US" dirty="0" smtClean="0">
              <a:effectLst/>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Active listening is an essential communication skill. </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Often, instead of truly listening to what the other person is saying, we’re thinking about what our response will be to what they’re saying, or what we want to say next or something else entirely. </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If you sense that a person is not actively listening, you can say something like “It seems like you’re busy right now. We can set another time to talk.”</a:t>
            </a:r>
          </a:p>
          <a:p>
            <a:r>
              <a:rPr lang="en-US" sz="1200" i="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Ask participants to think of a time when they were talking to someone who was a poor listener and wasn’t really paying attention. Ask several participants to share what made that person a poor listener and how it made them feel.</a:t>
            </a:r>
          </a:p>
          <a:p>
            <a:r>
              <a:rPr lang="en-US" sz="1200" i="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Ask participants to name some indications that someone is actively listening.</a:t>
            </a:r>
          </a:p>
          <a:p>
            <a:r>
              <a:rPr lang="en-US" sz="1200" kern="1200" dirty="0" smtClean="0">
                <a:solidFill>
                  <a:schemeClr val="tx1"/>
                </a:solidFill>
                <a:effectLst/>
                <a:latin typeface="+mn-lt"/>
                <a:ea typeface="+mn-ea"/>
                <a:cs typeface="+mn-cs"/>
              </a:rPr>
              <a:t>Write responses on a flipchart.  Possible responses include:</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Facing the speaker</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Focusing all attention on the speaker </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Not doing or thinking about other things at the same time</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Making encouraging comments to indicate to the speaker that you are listening</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E2D2F7D5-91DA-4338-9078-BEE969AECEFB}" type="slidenum">
              <a:rPr lang="en-US" smtClean="0"/>
              <a:t>123</a:t>
            </a:fld>
            <a:endParaRPr lang="en-US"/>
          </a:p>
        </p:txBody>
      </p:sp>
    </p:spTree>
    <p:extLst>
      <p:ext uri="{BB962C8B-B14F-4D97-AF65-F5344CB8AC3E}">
        <p14:creationId xmlns:p14="http://schemas.microsoft.com/office/powerpoint/2010/main" val="121136391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Discuss the following: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Reflective listening</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Helps the mentor check whether she or he understood the provider </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Helps the provider feel understood and respected </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The mentor can include the word “you” to emphasize that she/he is actively listening and reflecting back what the provider has said. </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It is natural to mix reflection with other skills, such as active listening and summarizing.</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The following is an example of reflective listening:   </a:t>
            </a: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Provider: “I always feel so rushed with my clients. I barely have enough time to do even basic contraceptive counseling because there are always more clients waiting for me.”</a:t>
            </a: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Mentor: “So you feel like you don’t have enough time to provide comprehensive contraceptive counseling.” </a:t>
            </a:r>
          </a:p>
          <a:p>
            <a:endParaRPr lang="en-US" dirty="0"/>
          </a:p>
        </p:txBody>
      </p:sp>
      <p:sp>
        <p:nvSpPr>
          <p:cNvPr id="4" name="Slide Number Placeholder 3"/>
          <p:cNvSpPr>
            <a:spLocks noGrp="1"/>
          </p:cNvSpPr>
          <p:nvPr>
            <p:ph type="sldNum" sz="quarter" idx="10"/>
          </p:nvPr>
        </p:nvSpPr>
        <p:spPr/>
        <p:txBody>
          <a:bodyPr/>
          <a:lstStyle/>
          <a:p>
            <a:fld id="{E2D2F7D5-91DA-4338-9078-BEE969AECEFB}" type="slidenum">
              <a:rPr lang="en-US" smtClean="0"/>
              <a:t>124</a:t>
            </a:fld>
            <a:endParaRPr lang="en-US"/>
          </a:p>
        </p:txBody>
      </p:sp>
    </p:spTree>
    <p:extLst>
      <p:ext uri="{BB962C8B-B14F-4D97-AF65-F5344CB8AC3E}">
        <p14:creationId xmlns:p14="http://schemas.microsoft.com/office/powerpoint/2010/main" val="209917959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Discuss the following:</a:t>
            </a:r>
            <a:endParaRPr lang="en-US" dirty="0" smtClean="0">
              <a:effectLst/>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Effective listening includes summarizing, also called paraphrasing.</a:t>
            </a:r>
            <a:endParaRPr lang="en-US" sz="11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Summarizing helps ensure that the message sent is the message that has been received.</a:t>
            </a:r>
            <a:endParaRPr lang="en-US" sz="11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It is particularly useful when: </a:t>
            </a:r>
            <a:endParaRPr lang="en-US" sz="1100" kern="1200" dirty="0" smtClean="0">
              <a:solidFill>
                <a:schemeClr val="tx1"/>
              </a:solidFill>
              <a:effectLst/>
              <a:latin typeface="+mn-lt"/>
              <a:ea typeface="+mn-ea"/>
              <a:cs typeface="+mn-cs"/>
            </a:endParaRP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Changing topics</a:t>
            </a:r>
            <a:endParaRPr lang="en-US" sz="1100" kern="1200" dirty="0" smtClean="0">
              <a:solidFill>
                <a:schemeClr val="tx1"/>
              </a:solidFill>
              <a:effectLst/>
              <a:latin typeface="+mn-lt"/>
              <a:ea typeface="+mn-ea"/>
              <a:cs typeface="+mn-cs"/>
            </a:endParaRP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Closing discussion </a:t>
            </a:r>
            <a:endParaRPr lang="en-US" sz="1100" kern="1200" dirty="0" smtClean="0">
              <a:solidFill>
                <a:schemeClr val="tx1"/>
              </a:solidFill>
              <a:effectLst/>
              <a:latin typeface="+mn-lt"/>
              <a:ea typeface="+mn-ea"/>
              <a:cs typeface="+mn-cs"/>
            </a:endParaRP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Clarifying something </a:t>
            </a:r>
            <a:endParaRPr lang="en-US" sz="11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Summarizing is also used to: </a:t>
            </a:r>
            <a:endParaRPr lang="en-US" sz="1100" kern="1200" dirty="0" smtClean="0">
              <a:solidFill>
                <a:schemeClr val="tx1"/>
              </a:solidFill>
              <a:effectLst/>
              <a:latin typeface="+mn-lt"/>
              <a:ea typeface="+mn-ea"/>
              <a:cs typeface="+mn-cs"/>
            </a:endParaRP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Check the mentor’s comprehension</a:t>
            </a:r>
            <a:endParaRPr lang="en-US" sz="1100" kern="1200" dirty="0" smtClean="0">
              <a:solidFill>
                <a:schemeClr val="tx1"/>
              </a:solidFill>
              <a:effectLst/>
              <a:latin typeface="+mn-lt"/>
              <a:ea typeface="+mn-ea"/>
              <a:cs typeface="+mn-cs"/>
            </a:endParaRP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Indicate that the mentor has heard and respected the provider’s point of view</a:t>
            </a:r>
            <a:endParaRPr lang="en-US" sz="1100" kern="1200" dirty="0" smtClean="0">
              <a:solidFill>
                <a:schemeClr val="tx1"/>
              </a:solidFill>
              <a:effectLst/>
              <a:latin typeface="+mn-lt"/>
              <a:ea typeface="+mn-ea"/>
              <a:cs typeface="+mn-cs"/>
            </a:endParaRP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Pause for the mentor to collect her or his thoughts</a:t>
            </a:r>
            <a:endParaRPr lang="en-US" sz="11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2D2F7D5-91DA-4338-9078-BEE969AECEFB}" type="slidenum">
              <a:rPr lang="en-US" smtClean="0"/>
              <a:t>125</a:t>
            </a:fld>
            <a:endParaRPr lang="en-US"/>
          </a:p>
        </p:txBody>
      </p:sp>
    </p:spTree>
    <p:extLst>
      <p:ext uri="{BB962C8B-B14F-4D97-AF65-F5344CB8AC3E}">
        <p14:creationId xmlns:p14="http://schemas.microsoft.com/office/powerpoint/2010/main" val="122236738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Ask participants: </a:t>
            </a:r>
            <a:r>
              <a:rPr lang="en-US" sz="1200" i="1" kern="1200" dirty="0" smtClean="0">
                <a:solidFill>
                  <a:schemeClr val="tx1"/>
                </a:solidFill>
                <a:effectLst/>
                <a:latin typeface="+mn-lt"/>
                <a:ea typeface="+mn-ea"/>
                <a:cs typeface="+mn-cs"/>
              </a:rPr>
              <a:t>When you are confronted with a challenge, do you focus your attention on the problem or the solution?</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Discuss the following: Solution-oriented mentors</a:t>
            </a:r>
            <a:endParaRPr lang="en-US" dirty="0" smtClean="0">
              <a:effectLst/>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Identify what is being done well</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Help strengthen what is not yet optimal</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Spend more time solving problems than identifying them</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Encourage provider to be appropriately confident</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Demonstrate positive expectations of providers</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Facilitate positive provider feelings, better learning and performance improvement</a:t>
            </a:r>
          </a:p>
          <a:p>
            <a:endParaRPr lang="en-US" dirty="0"/>
          </a:p>
        </p:txBody>
      </p:sp>
      <p:sp>
        <p:nvSpPr>
          <p:cNvPr id="4" name="Slide Number Placeholder 3"/>
          <p:cNvSpPr>
            <a:spLocks noGrp="1"/>
          </p:cNvSpPr>
          <p:nvPr>
            <p:ph type="sldNum" sz="quarter" idx="10"/>
          </p:nvPr>
        </p:nvSpPr>
        <p:spPr/>
        <p:txBody>
          <a:bodyPr/>
          <a:lstStyle/>
          <a:p>
            <a:fld id="{E2D2F7D5-91DA-4338-9078-BEE969AECEFB}" type="slidenum">
              <a:rPr lang="en-US" smtClean="0"/>
              <a:t>126</a:t>
            </a:fld>
            <a:endParaRPr lang="en-US"/>
          </a:p>
        </p:txBody>
      </p:sp>
    </p:spTree>
    <p:extLst>
      <p:ext uri="{BB962C8B-B14F-4D97-AF65-F5344CB8AC3E}">
        <p14:creationId xmlns:p14="http://schemas.microsoft.com/office/powerpoint/2010/main" val="332582377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Discuss the following:</a:t>
            </a:r>
            <a:endParaRPr lang="en-US" dirty="0" smtClean="0">
              <a:effectLst/>
            </a:endParaRPr>
          </a:p>
          <a:p>
            <a:r>
              <a:rPr lang="en-US" sz="1200" kern="1200" dirty="0" smtClean="0">
                <a:solidFill>
                  <a:schemeClr val="tx1"/>
                </a:solidFill>
                <a:effectLst/>
                <a:latin typeface="+mn-lt"/>
                <a:ea typeface="+mn-ea"/>
                <a:cs typeface="+mn-cs"/>
              </a:rPr>
              <a:t>Constructive criticism:</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Addresses the performance, not the person</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Only addresses things the person has the power to change</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Is compassionate and intended to assist the person</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Is focused on a specific action, not generalizations or global statements (does not use the phrases “You always” or “You never”)</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Offers ideas for improvement, allowing the provider to determine which solutions are most appropriate. Allowing the provider input and control increases the likelihood that the provider will make and retain the change.</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Does not overwhelm the provider with items they need to change, but focuses on the most important issues</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Is an important way to provide feedback,</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which will be covered later in this module</a:t>
            </a:r>
          </a:p>
          <a:p>
            <a:endParaRPr lang="en-US" dirty="0"/>
          </a:p>
        </p:txBody>
      </p:sp>
      <p:sp>
        <p:nvSpPr>
          <p:cNvPr id="4" name="Slide Number Placeholder 3"/>
          <p:cNvSpPr>
            <a:spLocks noGrp="1"/>
          </p:cNvSpPr>
          <p:nvPr>
            <p:ph type="sldNum" sz="quarter" idx="10"/>
          </p:nvPr>
        </p:nvSpPr>
        <p:spPr/>
        <p:txBody>
          <a:bodyPr/>
          <a:lstStyle/>
          <a:p>
            <a:fld id="{E2D2F7D5-91DA-4338-9078-BEE969AECEFB}" type="slidenum">
              <a:rPr lang="en-US" smtClean="0"/>
              <a:t>127</a:t>
            </a:fld>
            <a:endParaRPr lang="en-US"/>
          </a:p>
        </p:txBody>
      </p:sp>
    </p:spTree>
    <p:extLst>
      <p:ext uri="{BB962C8B-B14F-4D97-AF65-F5344CB8AC3E}">
        <p14:creationId xmlns:p14="http://schemas.microsoft.com/office/powerpoint/2010/main" val="114492223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kern="1200" dirty="0" smtClean="0">
                <a:solidFill>
                  <a:schemeClr val="tx1"/>
                </a:solidFill>
                <a:effectLst/>
                <a:latin typeface="+mn-lt"/>
                <a:ea typeface="+mn-ea"/>
                <a:cs typeface="+mn-cs"/>
              </a:rPr>
              <a:t>Note to Facilitator</a:t>
            </a:r>
            <a:r>
              <a:rPr lang="en-US" sz="1200" kern="1200" dirty="0" smtClean="0">
                <a:solidFill>
                  <a:schemeClr val="tx1"/>
                </a:solidFill>
                <a:effectLst/>
                <a:latin typeface="+mn-lt"/>
                <a:ea typeface="+mn-ea"/>
                <a:cs typeface="+mn-cs"/>
              </a:rPr>
              <a:t>: A list of effective verbal and nonverbal communication techniques is included in the participant handout.</a:t>
            </a:r>
          </a:p>
          <a:p>
            <a:r>
              <a:rPr lang="en-US" sz="1200" kern="1200" dirty="0" smtClean="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E2D2F7D5-91DA-4338-9078-BEE969AECEFB}" type="slidenum">
              <a:rPr lang="en-US" smtClean="0"/>
              <a:t>129</a:t>
            </a:fld>
            <a:endParaRPr lang="en-US"/>
          </a:p>
        </p:txBody>
      </p:sp>
    </p:spTree>
    <p:extLst>
      <p:ext uri="{BB962C8B-B14F-4D97-AF65-F5344CB8AC3E}">
        <p14:creationId xmlns:p14="http://schemas.microsoft.com/office/powerpoint/2010/main" val="150447423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Discuss the following:</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Sometimes mentors will need to provide feedback that is difficult to communicate. </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If handled well, conflict can be an effective vehicle for learning and growth.</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Gender, age and other mentor and provider differences can make conflict more difficult to resolve.</a:t>
            </a:r>
          </a:p>
          <a:p>
            <a:r>
              <a:rPr lang="en-US" sz="1200" kern="1200" dirty="0" smtClean="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E2D2F7D5-91DA-4338-9078-BEE969AECEFB}" type="slidenum">
              <a:rPr lang="en-US" smtClean="0"/>
              <a:t>130</a:t>
            </a:fld>
            <a:endParaRPr lang="en-US"/>
          </a:p>
        </p:txBody>
      </p:sp>
    </p:spTree>
    <p:extLst>
      <p:ext uri="{BB962C8B-B14F-4D97-AF65-F5344CB8AC3E}">
        <p14:creationId xmlns:p14="http://schemas.microsoft.com/office/powerpoint/2010/main" val="348727096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Provide an example of conflict</a:t>
            </a:r>
            <a:r>
              <a:rPr lang="en-US" sz="1200" kern="1200" baseline="0" dirty="0" smtClean="0">
                <a:solidFill>
                  <a:schemeClr val="tx1"/>
                </a:solidFill>
                <a:effectLst/>
                <a:latin typeface="+mn-lt"/>
                <a:ea typeface="+mn-ea"/>
                <a:cs typeface="+mn-cs"/>
              </a:rPr>
              <a:t> management skills such as</a:t>
            </a:r>
            <a:r>
              <a:rPr lang="en-US" sz="1200" kern="1200" dirty="0" smtClean="0">
                <a:solidFill>
                  <a:schemeClr val="tx1"/>
                </a:solidFill>
                <a:effectLst/>
                <a:latin typeface="+mn-lt"/>
                <a:ea typeface="+mn-ea"/>
                <a:cs typeface="+mn-cs"/>
              </a:rPr>
              <a:t>:</a:t>
            </a:r>
            <a:endParaRPr lang="en-US" sz="11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Preface your remarks with “I think I’ve shown that I understand what you are saying, and now I would like you to understand what I am saying. …” (in your own words if desired)</a:t>
            </a:r>
            <a:endParaRPr lang="en-US" sz="1100" kern="1200" dirty="0" smtClean="0">
              <a:solidFill>
                <a:schemeClr val="tx1"/>
              </a:solidFill>
              <a:effectLst/>
              <a:latin typeface="+mn-lt"/>
              <a:ea typeface="+mn-ea"/>
              <a:cs typeface="+mn-cs"/>
            </a:endParaRP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Restate what you need in the situation or what needs to be changed in order to achieve high-quality care</a:t>
            </a:r>
            <a:endParaRPr lang="en-US" sz="1100" kern="1200" dirty="0" smtClean="0">
              <a:solidFill>
                <a:schemeClr val="tx1"/>
              </a:solidFill>
              <a:effectLst/>
              <a:latin typeface="+mn-lt"/>
              <a:ea typeface="+mn-ea"/>
              <a:cs typeface="+mn-cs"/>
            </a:endParaRP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If they understand what you have said, seek to find a joint solution. If they do not seem to understand, repeat the “Listen” and “Say” steps again until they understand what you are trying to say. </a:t>
            </a:r>
            <a:endParaRPr lang="en-US" sz="11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2D2F7D5-91DA-4338-9078-BEE969AECEFB}" type="slidenum">
              <a:rPr lang="en-US" smtClean="0"/>
              <a:t>131</a:t>
            </a:fld>
            <a:endParaRPr lang="en-US"/>
          </a:p>
        </p:txBody>
      </p:sp>
    </p:spTree>
    <p:extLst>
      <p:ext uri="{BB962C8B-B14F-4D97-AF65-F5344CB8AC3E}">
        <p14:creationId xmlns:p14="http://schemas.microsoft.com/office/powerpoint/2010/main" val="40672496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Clinical mentoring for comprehensive abortion care is a component of a broader program and health system.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Explain any other relevant abortion-related care initiatives.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7021EAB2-A568-4782-A568-D8E46A369E00}" type="slidenum">
              <a:rPr lang="en-US" smtClean="0"/>
              <a:t>13</a:t>
            </a:fld>
            <a:endParaRPr lang="en-US"/>
          </a:p>
        </p:txBody>
      </p:sp>
    </p:spTree>
    <p:extLst>
      <p:ext uri="{BB962C8B-B14F-4D97-AF65-F5344CB8AC3E}">
        <p14:creationId xmlns:p14="http://schemas.microsoft.com/office/powerpoint/2010/main" val="1666655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Discuss the following: </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Paralysis is failing to respond to conflict</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Distancing is passively responding to conflict</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Provocation is venting anger or frustration through accusation</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Sabotage is intentional or unintentional destruction of provider’s status or performance</a:t>
            </a:r>
          </a:p>
          <a:p>
            <a:pPr marL="171450" lvl="0" indent="-171450">
              <a:buFont typeface="Arial" panose="020B0604020202020204" pitchFamily="34" charset="0"/>
              <a:buChar char="•"/>
            </a:pP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Discuss: Additional conflict management tips</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Slow Down: Take time to reflect on what is occurring rather</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than responding impulsively.</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Engage in Critical Self-reflection: Honestly and critically evaluate personal contributions to a conflict.</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Consider Ethical and Professional Obligations:  Maintain professional roles so neither the mentor or provider is exploited or caused personal/professional harm.</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Be Proactive: Take the initiative to prevent situations from escalating into conflict.</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Seek Consultation: Draw from the experience of others when needed (ensuring confidentiality is maintained).</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Document: Keeping notes can help identify progress or deterioration of the mentoring interactions.</a:t>
            </a:r>
          </a:p>
          <a:p>
            <a:pPr marL="171450" lvl="0" indent="-171450">
              <a:buFont typeface="Arial" panose="020B0604020202020204" pitchFamily="34" charset="0"/>
              <a:buChar char="•"/>
            </a:pP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2D2F7D5-91DA-4338-9078-BEE969AECEFB}" type="slidenum">
              <a:rPr lang="en-US" smtClean="0"/>
              <a:t>133</a:t>
            </a:fld>
            <a:endParaRPr lang="en-US"/>
          </a:p>
        </p:txBody>
      </p:sp>
    </p:spTree>
    <p:extLst>
      <p:ext uri="{BB962C8B-B14F-4D97-AF65-F5344CB8AC3E}">
        <p14:creationId xmlns:p14="http://schemas.microsoft.com/office/powerpoint/2010/main" val="3836580692"/>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Discuss the following:</a:t>
            </a:r>
            <a:endParaRPr lang="en-US" dirty="0" smtClean="0">
              <a:effectLst/>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Feedback should occur with the ultimate goal of improving performance. </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The process of giving and receiving feedback involves giving the provider information about the performance and listening receptively to their responses.</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Feedback should be given using a strengths-based approach. Identify the provider’s strengths, praise them, and develop strategies together to draw upon those strengths to address any areas of service provision that are not yet up to protocol.</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The literature shows that mentors must provide adequate support and feedback to</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promote transfer of knowledge and skills into the workplace and optimize high standards of care.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Giving feedback includes: </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Providing people with information about what they do well</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Identifying aspects of their performance that need improvement</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Offering realistic suggestions for helping their performance</a:t>
            </a:r>
          </a:p>
          <a:p>
            <a:endParaRPr lang="en-US" dirty="0"/>
          </a:p>
        </p:txBody>
      </p:sp>
      <p:sp>
        <p:nvSpPr>
          <p:cNvPr id="4" name="Slide Number Placeholder 3"/>
          <p:cNvSpPr>
            <a:spLocks noGrp="1"/>
          </p:cNvSpPr>
          <p:nvPr>
            <p:ph type="sldNum" sz="quarter" idx="10"/>
          </p:nvPr>
        </p:nvSpPr>
        <p:spPr/>
        <p:txBody>
          <a:bodyPr/>
          <a:lstStyle/>
          <a:p>
            <a:fld id="{E2D2F7D5-91DA-4338-9078-BEE969AECEFB}" type="slidenum">
              <a:rPr lang="en-US" smtClean="0"/>
              <a:t>134</a:t>
            </a:fld>
            <a:endParaRPr lang="en-US"/>
          </a:p>
        </p:txBody>
      </p:sp>
    </p:spTree>
    <p:extLst>
      <p:ext uri="{BB962C8B-B14F-4D97-AF65-F5344CB8AC3E}">
        <p14:creationId xmlns:p14="http://schemas.microsoft.com/office/powerpoint/2010/main" val="2968599897"/>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Discuss the following:</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In addition to using the “sandwich technique” to give negative feedback, clinical mentors should consider whether the issue is a threat to the health of patients. If it is, the feedback must be firm and as clear as possible.</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Do not raise your voice or make statements about the provider’s overall ability or personality; stay focused on the particular issue. </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If the health of the woman is imminently threatened, it may be more effective for the clinical mentor to take over the procedure and give feedback afterwards. </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If it is not health threatening, decide whether the negative feedback is a priority. If it is a priority, say it but with softeners like “I noticed,” “you might consider,” “I wonder if you might try,” and such phrases. </a:t>
            </a:r>
          </a:p>
          <a:p>
            <a:endParaRPr lang="en-US" dirty="0"/>
          </a:p>
        </p:txBody>
      </p:sp>
      <p:sp>
        <p:nvSpPr>
          <p:cNvPr id="4" name="Slide Number Placeholder 3"/>
          <p:cNvSpPr>
            <a:spLocks noGrp="1"/>
          </p:cNvSpPr>
          <p:nvPr>
            <p:ph type="sldNum" sz="quarter" idx="10"/>
          </p:nvPr>
        </p:nvSpPr>
        <p:spPr/>
        <p:txBody>
          <a:bodyPr/>
          <a:lstStyle/>
          <a:p>
            <a:fld id="{E2D2F7D5-91DA-4338-9078-BEE969AECEFB}" type="slidenum">
              <a:rPr lang="en-US" smtClean="0"/>
              <a:t>135</a:t>
            </a:fld>
            <a:endParaRPr lang="en-US"/>
          </a:p>
        </p:txBody>
      </p:sp>
    </p:spTree>
    <p:extLst>
      <p:ext uri="{BB962C8B-B14F-4D97-AF65-F5344CB8AC3E}">
        <p14:creationId xmlns:p14="http://schemas.microsoft.com/office/powerpoint/2010/main" val="708118176"/>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Discuss the following:</a:t>
            </a:r>
            <a:endParaRPr lang="en-US" dirty="0" smtClean="0">
              <a:effectLst/>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When mentors solicit feedback, they should listen carefully to suggestions and thank both providers and fellow mentors and team members for their opinions. </a:t>
            </a:r>
            <a:endParaRPr lang="en-US" sz="11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By doing this, mentors show that they value others’ perspectives and are willing to examine and improve their own performance.</a:t>
            </a:r>
            <a:endParaRPr lang="en-US" sz="11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To receive feedback, mentors should:</a:t>
            </a:r>
            <a:endParaRPr lang="en-US" dirty="0" smtClean="0">
              <a:effectLst/>
            </a:endParaRP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Ask for specific and descriptive feedback</a:t>
            </a:r>
            <a:endParaRPr lang="en-US" sz="1100" kern="1200" dirty="0" smtClean="0">
              <a:solidFill>
                <a:schemeClr val="tx1"/>
              </a:solidFill>
              <a:effectLst/>
              <a:latin typeface="+mn-lt"/>
              <a:ea typeface="+mn-ea"/>
              <a:cs typeface="+mn-cs"/>
            </a:endParaRP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Ask clarifying questions to understand the feedback</a:t>
            </a:r>
            <a:endParaRPr lang="en-US" sz="1100" kern="1200" dirty="0" smtClean="0">
              <a:solidFill>
                <a:schemeClr val="tx1"/>
              </a:solidFill>
              <a:effectLst/>
              <a:latin typeface="+mn-lt"/>
              <a:ea typeface="+mn-ea"/>
              <a:cs typeface="+mn-cs"/>
            </a:endParaRP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Accept feedback. Do not defend or justify behavior. Listen to the feedback and thank learners or fellow trainers for sharing their perspectives. </a:t>
            </a:r>
            <a:endParaRPr lang="en-US" sz="1100" kern="1200" dirty="0" smtClean="0">
              <a:solidFill>
                <a:schemeClr val="tx1"/>
              </a:solidFill>
              <a:effectLst/>
              <a:latin typeface="+mn-lt"/>
              <a:ea typeface="+mn-ea"/>
              <a:cs typeface="+mn-cs"/>
            </a:endParaRP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At a later time, reflect on the feedback and use relevant feedback as information to improve performance</a:t>
            </a:r>
            <a:endParaRPr lang="en-US" sz="11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2D2F7D5-91DA-4338-9078-BEE969AECEFB}" type="slidenum">
              <a:rPr lang="en-US" smtClean="0"/>
              <a:t>136</a:t>
            </a:fld>
            <a:endParaRPr lang="en-US"/>
          </a:p>
        </p:txBody>
      </p:sp>
    </p:spTree>
    <p:extLst>
      <p:ext uri="{BB962C8B-B14F-4D97-AF65-F5344CB8AC3E}">
        <p14:creationId xmlns:p14="http://schemas.microsoft.com/office/powerpoint/2010/main" val="3976718672"/>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Discuss the following: </a:t>
            </a:r>
            <a:endParaRPr lang="en-US" sz="11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Coaching helps participants and/or providers develop new clinical skills using a combination of</a:t>
            </a:r>
            <a:endParaRPr lang="en-US" sz="1100" kern="1200" dirty="0" smtClean="0">
              <a:solidFill>
                <a:schemeClr val="tx1"/>
              </a:solidFill>
              <a:effectLst/>
              <a:latin typeface="+mn-lt"/>
              <a:ea typeface="+mn-ea"/>
              <a:cs typeface="+mn-cs"/>
            </a:endParaRP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Active listening</a:t>
            </a:r>
            <a:endParaRPr lang="en-US" sz="1100" kern="1200" dirty="0" smtClean="0">
              <a:solidFill>
                <a:schemeClr val="tx1"/>
              </a:solidFill>
              <a:effectLst/>
              <a:latin typeface="+mn-lt"/>
              <a:ea typeface="+mn-ea"/>
              <a:cs typeface="+mn-cs"/>
            </a:endParaRP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Questioning</a:t>
            </a:r>
            <a:endParaRPr lang="en-US" sz="1100" kern="1200" dirty="0" smtClean="0">
              <a:solidFill>
                <a:schemeClr val="tx1"/>
              </a:solidFill>
              <a:effectLst/>
              <a:latin typeface="+mn-lt"/>
              <a:ea typeface="+mn-ea"/>
              <a:cs typeface="+mn-cs"/>
            </a:endParaRP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Positive feedback</a:t>
            </a:r>
            <a:endParaRPr lang="en-US" sz="1100" kern="1200" dirty="0" smtClean="0">
              <a:solidFill>
                <a:schemeClr val="tx1"/>
              </a:solidFill>
              <a:effectLst/>
              <a:latin typeface="+mn-lt"/>
              <a:ea typeface="+mn-ea"/>
              <a:cs typeface="+mn-cs"/>
            </a:endParaRPr>
          </a:p>
          <a:p>
            <a:pPr marL="628650" lvl="1" indent="-171450">
              <a:buFont typeface="Courier New" panose="02070309020205020404" pitchFamily="49" charset="0"/>
              <a:buChar char="o"/>
            </a:pPr>
            <a:r>
              <a:rPr lang="en-US" sz="1200" kern="1200" dirty="0" smtClean="0">
                <a:solidFill>
                  <a:schemeClr val="tx1"/>
                </a:solidFill>
                <a:effectLst/>
                <a:latin typeface="+mn-lt"/>
                <a:ea typeface="+mn-ea"/>
                <a:cs typeface="+mn-cs"/>
              </a:rPr>
              <a:t>Problem-solving techniques</a:t>
            </a:r>
            <a:endParaRPr lang="en-US" sz="11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Through coaching, knowledge is transferred from the trainer to the participant and/or provider in a manner that builds</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participants’ and/or providers’ self-esteem, as well as their skill set.</a:t>
            </a:r>
            <a:endParaRPr lang="en-US" sz="11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2D2F7D5-91DA-4338-9078-BEE969AECEFB}" type="slidenum">
              <a:rPr lang="en-US" smtClean="0"/>
              <a:t>137</a:t>
            </a:fld>
            <a:endParaRPr lang="en-US"/>
          </a:p>
        </p:txBody>
      </p:sp>
    </p:spTree>
    <p:extLst>
      <p:ext uri="{BB962C8B-B14F-4D97-AF65-F5344CB8AC3E}">
        <p14:creationId xmlns:p14="http://schemas.microsoft.com/office/powerpoint/2010/main" val="9852550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Ask a participant to read the quote.</a:t>
            </a:r>
            <a:endParaRPr lang="en-US" dirty="0"/>
          </a:p>
        </p:txBody>
      </p:sp>
      <p:sp>
        <p:nvSpPr>
          <p:cNvPr id="4" name="Slide Number Placeholder 3"/>
          <p:cNvSpPr>
            <a:spLocks noGrp="1"/>
          </p:cNvSpPr>
          <p:nvPr>
            <p:ph type="sldNum" sz="quarter" idx="10"/>
          </p:nvPr>
        </p:nvSpPr>
        <p:spPr/>
        <p:txBody>
          <a:bodyPr/>
          <a:lstStyle/>
          <a:p>
            <a:fld id="{E2D2F7D5-91DA-4338-9078-BEE969AECEFB}" type="slidenum">
              <a:rPr lang="en-US" smtClean="0"/>
              <a:t>138</a:t>
            </a:fld>
            <a:endParaRPr lang="en-US"/>
          </a:p>
        </p:txBody>
      </p:sp>
    </p:spTree>
    <p:extLst>
      <p:ext uri="{BB962C8B-B14F-4D97-AF65-F5344CB8AC3E}">
        <p14:creationId xmlns:p14="http://schemas.microsoft.com/office/powerpoint/2010/main" val="1300005558"/>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Discuss the following:</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Transfer of information takes place in three phases of coaching. </a:t>
            </a:r>
          </a:p>
          <a:p>
            <a:pPr marL="228600" lvl="0" indent="-228600">
              <a:buFont typeface="+mj-lt"/>
              <a:buAutoNum type="arabicPeriod"/>
            </a:pPr>
            <a:r>
              <a:rPr lang="en-US" sz="1200" kern="1200" dirty="0" smtClean="0">
                <a:solidFill>
                  <a:schemeClr val="tx1"/>
                </a:solidFill>
                <a:effectLst/>
                <a:latin typeface="+mn-lt"/>
                <a:ea typeface="+mn-ea"/>
                <a:cs typeface="+mn-cs"/>
              </a:rPr>
              <a:t>Observations and demonstration </a:t>
            </a:r>
            <a:r>
              <a:rPr lang="en-US" sz="1200" kern="1200" dirty="0" smtClean="0">
                <a:solidFill>
                  <a:schemeClr val="tx1"/>
                </a:solidFill>
                <a:latin typeface="+mn-lt"/>
                <a:ea typeface="+mn-ea"/>
                <a:cs typeface="+mn-cs"/>
              </a:rPr>
              <a:t>—</a:t>
            </a:r>
            <a:r>
              <a:rPr lang="en-US" sz="1200" kern="1200" dirty="0" smtClean="0">
                <a:solidFill>
                  <a:schemeClr val="tx1"/>
                </a:solidFill>
                <a:effectLst/>
                <a:latin typeface="+mn-lt"/>
                <a:ea typeface="+mn-ea"/>
                <a:cs typeface="+mn-cs"/>
              </a:rPr>
              <a:t> In the first phase, the clinical mentor performs the skill while the provider observes the demonstration. </a:t>
            </a:r>
          </a:p>
          <a:p>
            <a:pPr marL="228600" lvl="0" indent="-228600">
              <a:buFont typeface="+mj-lt"/>
              <a:buAutoNum type="arabicPeriod"/>
            </a:pPr>
            <a:r>
              <a:rPr lang="en-US" sz="1200" kern="1200" dirty="0" smtClean="0">
                <a:solidFill>
                  <a:schemeClr val="tx1"/>
                </a:solidFill>
                <a:effectLst/>
                <a:latin typeface="+mn-lt"/>
                <a:ea typeface="+mn-ea"/>
                <a:cs typeface="+mn-cs"/>
              </a:rPr>
              <a:t>Practice </a:t>
            </a:r>
            <a:r>
              <a:rPr lang="en-US" sz="1200" kern="1200" dirty="0" smtClean="0">
                <a:solidFill>
                  <a:schemeClr val="tx1"/>
                </a:solidFill>
                <a:latin typeface="+mn-lt"/>
                <a:ea typeface="+mn-ea"/>
                <a:cs typeface="+mn-cs"/>
              </a:rPr>
              <a:t>—</a:t>
            </a:r>
            <a:r>
              <a:rPr lang="en-US" sz="1200" kern="1200" dirty="0" smtClean="0">
                <a:solidFill>
                  <a:schemeClr val="tx1"/>
                </a:solidFill>
                <a:effectLst/>
                <a:latin typeface="+mn-lt"/>
                <a:ea typeface="+mn-ea"/>
                <a:cs typeface="+mn-cs"/>
              </a:rPr>
              <a:t> During the second phase, the provider practices the skill while the mentor provides supervision and support. </a:t>
            </a:r>
          </a:p>
          <a:p>
            <a:pPr marL="228600" lvl="0" indent="-228600">
              <a:buFont typeface="+mj-lt"/>
              <a:buAutoNum type="arabicPeriod"/>
            </a:pPr>
            <a:r>
              <a:rPr lang="en-US" sz="1200" kern="1200" dirty="0" smtClean="0">
                <a:solidFill>
                  <a:schemeClr val="tx1"/>
                </a:solidFill>
                <a:effectLst/>
                <a:latin typeface="+mn-lt"/>
                <a:ea typeface="+mn-ea"/>
                <a:cs typeface="+mn-cs"/>
              </a:rPr>
              <a:t>Evaluation </a:t>
            </a:r>
            <a:r>
              <a:rPr lang="en-US" sz="1200" kern="1200" dirty="0" smtClean="0">
                <a:solidFill>
                  <a:schemeClr val="tx1"/>
                </a:solidFill>
                <a:latin typeface="+mn-lt"/>
                <a:ea typeface="+mn-ea"/>
                <a:cs typeface="+mn-cs"/>
              </a:rPr>
              <a:t>—</a:t>
            </a:r>
            <a:r>
              <a:rPr lang="en-US" sz="1200" kern="1200" dirty="0" smtClean="0">
                <a:solidFill>
                  <a:schemeClr val="tx1"/>
                </a:solidFill>
                <a:effectLst/>
                <a:latin typeface="+mn-lt"/>
                <a:ea typeface="+mn-ea"/>
                <a:cs typeface="+mn-cs"/>
              </a:rPr>
              <a:t> In the final phase, the mentor assesses the level of competency with which the provider can perform the skill. Mentors should use service delivery skills checklists to assess providers’ performance. </a:t>
            </a:r>
          </a:p>
          <a:p>
            <a:pPr lvl="0"/>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Because providers have already been trained in these skills and clinical mentoring is reinforcing them, it may be possible to skip phases one and two for some skills, if the provider is confident in performing them and no issues are seen in phase three with that skill.</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E2D2F7D5-91DA-4338-9078-BEE969AECEFB}" type="slidenum">
              <a:rPr lang="en-US" smtClean="0"/>
              <a:t>139</a:t>
            </a:fld>
            <a:endParaRPr lang="en-US"/>
          </a:p>
        </p:txBody>
      </p:sp>
    </p:spTree>
    <p:extLst>
      <p:ext uri="{BB962C8B-B14F-4D97-AF65-F5344CB8AC3E}">
        <p14:creationId xmlns:p14="http://schemas.microsoft.com/office/powerpoint/2010/main" val="1740168375"/>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Discuss the following:</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The demonstration phase is important to</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Correctly model the clinical procedure by an experienced clinician following a standardized performance protocol</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Give providers a clear depiction of what the expected performance is when conducting the skill</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Allow providers to observe and ask questions about the skills prior to practicing it themselves</a:t>
            </a: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To demonstrate effectively, the mentor needs:</a:t>
            </a:r>
          </a:p>
          <a:p>
            <a:pPr marL="628650" lvl="1" indent="-171450">
              <a:buFont typeface="Arial" panose="020B0604020202020204" pitchFamily="34" charset="0"/>
              <a:buChar char="•"/>
            </a:pPr>
            <a:r>
              <a:rPr lang="en-US" sz="1200" kern="1200" dirty="0" smtClean="0">
                <a:solidFill>
                  <a:schemeClr val="tx1"/>
                </a:solidFill>
                <a:effectLst/>
                <a:latin typeface="+mn-lt"/>
                <a:ea typeface="+mn-ea"/>
                <a:cs typeface="+mn-cs"/>
              </a:rPr>
              <a:t>Proficiency in the skill being taught</a:t>
            </a:r>
          </a:p>
          <a:p>
            <a:pPr marL="628650" lvl="1" indent="-171450">
              <a:buFont typeface="Arial" panose="020B0604020202020204" pitchFamily="34" charset="0"/>
              <a:buChar char="•"/>
            </a:pPr>
            <a:r>
              <a:rPr lang="en-US" sz="1200" kern="1200" dirty="0" smtClean="0">
                <a:solidFill>
                  <a:schemeClr val="tx1"/>
                </a:solidFill>
                <a:effectLst/>
                <a:latin typeface="+mn-lt"/>
                <a:ea typeface="+mn-ea"/>
                <a:cs typeface="+mn-cs"/>
              </a:rPr>
              <a:t>To conduct the demonstration in a clear way that follows the standard procedure and allows enough time for providers to observe and understand each step of the skill</a:t>
            </a:r>
          </a:p>
          <a:p>
            <a:pPr marL="628650" lvl="1" indent="-171450">
              <a:buFont typeface="Arial" panose="020B0604020202020204" pitchFamily="34" charset="0"/>
              <a:buChar char="•"/>
            </a:pPr>
            <a:r>
              <a:rPr lang="en-US" sz="1200" kern="1200" dirty="0" smtClean="0">
                <a:solidFill>
                  <a:schemeClr val="tx1"/>
                </a:solidFill>
                <a:effectLst/>
                <a:latin typeface="+mn-lt"/>
                <a:ea typeface="+mn-ea"/>
                <a:cs typeface="+mn-cs"/>
              </a:rPr>
              <a:t>To demonstrate the skill in a realistic manner using actual materials</a:t>
            </a:r>
          </a:p>
          <a:p>
            <a:pPr marL="628650" lvl="1" indent="-171450">
              <a:buFont typeface="Arial" panose="020B0604020202020204" pitchFamily="34" charset="0"/>
              <a:buChar char="•"/>
            </a:pPr>
            <a:r>
              <a:rPr lang="en-US" sz="1200" kern="1200" dirty="0" smtClean="0">
                <a:solidFill>
                  <a:schemeClr val="tx1"/>
                </a:solidFill>
                <a:effectLst/>
                <a:latin typeface="+mn-lt"/>
                <a:ea typeface="+mn-ea"/>
                <a:cs typeface="+mn-cs"/>
              </a:rPr>
              <a:t>To discuss the demonstration afterwards and allow enough time to answer questions</a:t>
            </a:r>
          </a:p>
          <a:p>
            <a:endParaRPr lang="en-US" dirty="0"/>
          </a:p>
        </p:txBody>
      </p:sp>
      <p:sp>
        <p:nvSpPr>
          <p:cNvPr id="4" name="Slide Number Placeholder 3"/>
          <p:cNvSpPr>
            <a:spLocks noGrp="1"/>
          </p:cNvSpPr>
          <p:nvPr>
            <p:ph type="sldNum" sz="quarter" idx="10"/>
          </p:nvPr>
        </p:nvSpPr>
        <p:spPr/>
        <p:txBody>
          <a:bodyPr/>
          <a:lstStyle/>
          <a:p>
            <a:fld id="{E2D2F7D5-91DA-4338-9078-BEE969AECEFB}" type="slidenum">
              <a:rPr lang="en-US" smtClean="0"/>
              <a:t>140</a:t>
            </a:fld>
            <a:endParaRPr lang="en-US"/>
          </a:p>
        </p:txBody>
      </p:sp>
    </p:spTree>
    <p:extLst>
      <p:ext uri="{BB962C8B-B14F-4D97-AF65-F5344CB8AC3E}">
        <p14:creationId xmlns:p14="http://schemas.microsoft.com/office/powerpoint/2010/main" val="3471041666"/>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Discuss the following:</a:t>
            </a:r>
          </a:p>
          <a:p>
            <a:r>
              <a:rPr lang="en-US" sz="1200" kern="1200" dirty="0" smtClean="0">
                <a:solidFill>
                  <a:schemeClr val="tx1"/>
                </a:solidFill>
                <a:effectLst/>
                <a:latin typeface="+mn-lt"/>
                <a:ea typeface="+mn-ea"/>
                <a:cs typeface="+mn-cs"/>
              </a:rPr>
              <a:t>During the practice phase, the clinical mentor should</a:t>
            </a:r>
          </a:p>
          <a:p>
            <a:pPr marL="171450" indent="-171450">
              <a:buFont typeface="Arial" panose="020B0604020202020204" pitchFamily="34" charset="0"/>
              <a:buChar char="•"/>
            </a:pPr>
            <a:r>
              <a:rPr lang="en-US" sz="1200" kern="1200" dirty="0" smtClean="0">
                <a:solidFill>
                  <a:schemeClr val="tx1"/>
                </a:solidFill>
                <a:effectLst/>
                <a:latin typeface="+mn-lt"/>
                <a:ea typeface="+mn-ea"/>
                <a:cs typeface="+mn-cs"/>
              </a:rPr>
              <a:t>Help the provider set competency-based learning goals</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Provide support and encouragement to the provider in practicing new skills learned in training</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Actively listen to the provider and ask questions to clarify and further learning</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Provide timely, specific feedback before, during and after observed services</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Help the provider learn to problem-solve difficult situations in clinical settings</a:t>
            </a:r>
          </a:p>
          <a:p>
            <a:endParaRPr lang="en-US" dirty="0"/>
          </a:p>
        </p:txBody>
      </p:sp>
      <p:sp>
        <p:nvSpPr>
          <p:cNvPr id="4" name="Slide Number Placeholder 3"/>
          <p:cNvSpPr>
            <a:spLocks noGrp="1"/>
          </p:cNvSpPr>
          <p:nvPr>
            <p:ph type="sldNum" sz="quarter" idx="10"/>
          </p:nvPr>
        </p:nvSpPr>
        <p:spPr/>
        <p:txBody>
          <a:bodyPr/>
          <a:lstStyle/>
          <a:p>
            <a:fld id="{E2D2F7D5-91DA-4338-9078-BEE969AECEFB}" type="slidenum">
              <a:rPr lang="en-US" smtClean="0"/>
              <a:t>141</a:t>
            </a:fld>
            <a:endParaRPr lang="en-US"/>
          </a:p>
        </p:txBody>
      </p:sp>
    </p:spTree>
    <p:extLst>
      <p:ext uri="{BB962C8B-B14F-4D97-AF65-F5344CB8AC3E}">
        <p14:creationId xmlns:p14="http://schemas.microsoft.com/office/powerpoint/2010/main" val="3312276719"/>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Discuss the following:</a:t>
            </a:r>
          </a:p>
          <a:p>
            <a:pPr marL="0" indent="0">
              <a:buFont typeface="Arial" panose="020B0604020202020204" pitchFamily="34" charset="0"/>
              <a:buNone/>
            </a:pPr>
            <a:r>
              <a:rPr lang="en-US" sz="1200" kern="1200" dirty="0" smtClean="0">
                <a:solidFill>
                  <a:schemeClr val="tx1"/>
                </a:solidFill>
                <a:effectLst/>
                <a:latin typeface="+mn-lt"/>
                <a:ea typeface="+mn-ea"/>
                <a:cs typeface="+mn-cs"/>
              </a:rPr>
              <a:t>Mentors and providers can evaluate progress in new skills by</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Establishing realistic learning goals and assessing progress during the clinical mentoring process</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Providing the provider with specific, helpful feedback throughout the mentoring process</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Using competency-based clinical checklists to measure provider performance</a:t>
            </a:r>
          </a:p>
          <a:p>
            <a:r>
              <a:rPr lang="en-US" sz="1200" kern="1200" dirty="0" smtClean="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E2D2F7D5-91DA-4338-9078-BEE969AECEFB}" type="slidenum">
              <a:rPr lang="en-US" smtClean="0"/>
              <a:t>142</a:t>
            </a:fld>
            <a:endParaRPr lang="en-US"/>
          </a:p>
        </p:txBody>
      </p:sp>
    </p:spTree>
    <p:extLst>
      <p:ext uri="{BB962C8B-B14F-4D97-AF65-F5344CB8AC3E}">
        <p14:creationId xmlns:p14="http://schemas.microsoft.com/office/powerpoint/2010/main" val="8683944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7" name="Rectangle 6"/>
          <p:cNvSpPr/>
          <p:nvPr/>
        </p:nvSpPr>
        <p:spPr>
          <a:xfrm>
            <a:off x="7010400" y="4572000"/>
            <a:ext cx="1981200" cy="2147314"/>
          </a:xfrm>
          <a:prstGeom prst="rect">
            <a:avLst/>
          </a:prstGeom>
          <a:solidFill>
            <a:srgbClr val="00AF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8" name="Rectangle 7"/>
          <p:cNvSpPr/>
          <p:nvPr/>
        </p:nvSpPr>
        <p:spPr>
          <a:xfrm>
            <a:off x="152400" y="153923"/>
            <a:ext cx="6705600" cy="6553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ate Placeholder 9"/>
          <p:cNvSpPr>
            <a:spLocks noGrp="1"/>
          </p:cNvSpPr>
          <p:nvPr>
            <p:ph type="dt" sz="half" idx="10"/>
          </p:nvPr>
        </p:nvSpPr>
        <p:spPr/>
        <p:txBody>
          <a:bodyPr/>
          <a:lstStyle>
            <a:lvl1pPr>
              <a:defRPr>
                <a:solidFill>
                  <a:schemeClr val="bg2"/>
                </a:solidFill>
              </a:defRPr>
            </a:lvl1pPr>
          </a:lstStyle>
          <a:p>
            <a:fld id="{0CB70C98-2782-4BFA-AD9A-2244F1DC6348}" type="datetimeFigureOut">
              <a:rPr lang="en-US" smtClean="0"/>
              <a:t>7/9/2014</a:t>
            </a:fld>
            <a:endParaRPr lang="en-US"/>
          </a:p>
        </p:txBody>
      </p:sp>
      <p:sp>
        <p:nvSpPr>
          <p:cNvPr id="11" name="Slide Number Placeholder 10"/>
          <p:cNvSpPr>
            <a:spLocks noGrp="1"/>
          </p:cNvSpPr>
          <p:nvPr>
            <p:ph type="sldNum" sz="quarter" idx="11"/>
          </p:nvPr>
        </p:nvSpPr>
        <p:spPr/>
        <p:txBody>
          <a:bodyPr/>
          <a:lstStyle>
            <a:lvl1pPr>
              <a:defRPr>
                <a:solidFill>
                  <a:srgbClr val="FFFFFF"/>
                </a:solidFill>
              </a:defRPr>
            </a:lvl1pPr>
          </a:lstStyle>
          <a:p>
            <a:fld id="{47563BDB-9972-4A86-94F6-199D001A0F9A}" type="slidenum">
              <a:rPr lang="en-US" smtClean="0"/>
              <a:t>‹#›</a:t>
            </a:fld>
            <a:endParaRPr lang="en-US"/>
          </a:p>
        </p:txBody>
      </p:sp>
      <p:sp>
        <p:nvSpPr>
          <p:cNvPr id="12" name="Footer Placeholder 11"/>
          <p:cNvSpPr>
            <a:spLocks noGrp="1"/>
          </p:cNvSpPr>
          <p:nvPr>
            <p:ph type="ftr" sz="quarter" idx="12"/>
          </p:nvPr>
        </p:nvSpPr>
        <p:spPr/>
        <p:txBody>
          <a:bodyPr/>
          <a:lstStyle>
            <a:lvl1pPr>
              <a:defRPr>
                <a:solidFill>
                  <a:schemeClr val="bg2"/>
                </a:solidFill>
              </a:defRPr>
            </a:lvl1pPr>
          </a:lstStyle>
          <a:p>
            <a:endParaRPr lang="en-US"/>
          </a:p>
        </p:txBody>
      </p:sp>
      <p:sp>
        <p:nvSpPr>
          <p:cNvPr id="13" name="Title 12"/>
          <p:cNvSpPr>
            <a:spLocks noGrp="1"/>
          </p:cNvSpPr>
          <p:nvPr>
            <p:ph type="title"/>
          </p:nvPr>
        </p:nvSpPr>
        <p:spPr>
          <a:xfrm>
            <a:off x="457200" y="2052960"/>
            <a:ext cx="6324600" cy="1828800"/>
          </a:xfrm>
        </p:spPr>
        <p:txBody>
          <a:bodyPr/>
          <a:lstStyle>
            <a:lvl1pPr algn="r">
              <a:defRPr sz="4200" cap="none" spc="150" baseline="0"/>
            </a:lvl1pPr>
          </a:lstStyle>
          <a:p>
            <a:r>
              <a:rPr lang="en-US" smtClean="0"/>
              <a:t>Click to edit Master title style</a:t>
            </a:r>
            <a:endParaRPr lang="en-US" dirty="0"/>
          </a:p>
        </p:txBody>
      </p:sp>
      <p:sp>
        <p:nvSpPr>
          <p:cNvPr id="9" name="Rectangle 8"/>
          <p:cNvSpPr/>
          <p:nvPr/>
        </p:nvSpPr>
        <p:spPr>
          <a:xfrm>
            <a:off x="7010400" y="150876"/>
            <a:ext cx="1981200" cy="42687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266904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CB70C98-2782-4BFA-AD9A-2244F1DC6348}" type="datetimeFigureOut">
              <a:rPr lang="en-US" smtClean="0"/>
              <a:t>7/9/2014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563BDB-9972-4A86-94F6-199D001A0F9A}" type="slidenum">
              <a:rPr lang="en-US" smtClean="0"/>
              <a:t>‹#›</a:t>
            </a:fld>
            <a:endParaRPr lang="en-US"/>
          </a:p>
        </p:txBody>
      </p:sp>
    </p:spTree>
    <p:extLst>
      <p:ext uri="{BB962C8B-B14F-4D97-AF65-F5344CB8AC3E}">
        <p14:creationId xmlns:p14="http://schemas.microsoft.com/office/powerpoint/2010/main" val="4418705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152400" y="147319"/>
            <a:ext cx="6705600"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010400" y="147319"/>
            <a:ext cx="1956046"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7162800" y="274638"/>
            <a:ext cx="1676400" cy="585152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CB70C98-2782-4BFA-AD9A-2244F1DC6348}" type="datetimeFigureOut">
              <a:rPr lang="en-US" smtClean="0"/>
              <a:t>7/9/2014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chemeClr val="bg2"/>
                </a:solidFill>
              </a:defRPr>
            </a:lvl1pPr>
          </a:lstStyle>
          <a:p>
            <a:fld id="{47563BDB-9972-4A86-94F6-199D001A0F9A}" type="slidenum">
              <a:rPr lang="en-US" smtClean="0"/>
              <a:t>‹#›</a:t>
            </a:fld>
            <a:endParaRPr lang="en-US"/>
          </a:p>
        </p:txBody>
      </p:sp>
    </p:spTree>
    <p:extLst>
      <p:ext uri="{BB962C8B-B14F-4D97-AF65-F5344CB8AC3E}">
        <p14:creationId xmlns:p14="http://schemas.microsoft.com/office/powerpoint/2010/main" val="24424317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7" name="Rectangle 6"/>
          <p:cNvSpPr/>
          <p:nvPr/>
        </p:nvSpPr>
        <p:spPr>
          <a:xfrm>
            <a:off x="7010400" y="4572000"/>
            <a:ext cx="1981200" cy="2147314"/>
          </a:xfrm>
          <a:prstGeom prst="rect">
            <a:avLst/>
          </a:prstGeom>
          <a:solidFill>
            <a:srgbClr val="00AF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8" name="Rectangle 7"/>
          <p:cNvSpPr/>
          <p:nvPr/>
        </p:nvSpPr>
        <p:spPr>
          <a:xfrm>
            <a:off x="152400" y="153923"/>
            <a:ext cx="6705600" cy="6553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Date Placeholder 9"/>
          <p:cNvSpPr>
            <a:spLocks noGrp="1"/>
          </p:cNvSpPr>
          <p:nvPr>
            <p:ph type="dt" sz="half" idx="10"/>
          </p:nvPr>
        </p:nvSpPr>
        <p:spPr/>
        <p:txBody>
          <a:bodyPr/>
          <a:lstStyle>
            <a:lvl1pPr>
              <a:defRPr>
                <a:solidFill>
                  <a:schemeClr val="bg2"/>
                </a:solidFill>
              </a:defRPr>
            </a:lvl1pPr>
          </a:lstStyle>
          <a:p>
            <a:fld id="{F0679C09-FB43-4F4E-8B94-925DB2032583}" type="datetimeFigureOut">
              <a:rPr lang="en-US" smtClean="0">
                <a:solidFill>
                  <a:srgbClr val="FFFFFF"/>
                </a:solidFill>
              </a:rPr>
              <a:pPr/>
              <a:t>7/9/2014</a:t>
            </a:fld>
            <a:endParaRPr lang="en-US">
              <a:solidFill>
                <a:srgbClr val="FFFFFF"/>
              </a:solidFill>
            </a:endParaRPr>
          </a:p>
        </p:txBody>
      </p:sp>
      <p:sp>
        <p:nvSpPr>
          <p:cNvPr id="11" name="Slide Number Placeholder 10"/>
          <p:cNvSpPr>
            <a:spLocks noGrp="1"/>
          </p:cNvSpPr>
          <p:nvPr>
            <p:ph type="sldNum" sz="quarter" idx="11"/>
          </p:nvPr>
        </p:nvSpPr>
        <p:spPr/>
        <p:txBody>
          <a:bodyPr/>
          <a:lstStyle>
            <a:lvl1pPr>
              <a:defRPr>
                <a:solidFill>
                  <a:srgbClr val="FFFFFF"/>
                </a:solidFill>
              </a:defRPr>
            </a:lvl1pPr>
          </a:lstStyle>
          <a:p>
            <a:fld id="{AB05C0DE-82DC-4732-88B7-0BEB837B468B}" type="slidenum">
              <a:rPr lang="en-US" smtClean="0"/>
              <a:pPr/>
              <a:t>‹#›</a:t>
            </a:fld>
            <a:endParaRPr lang="en-US"/>
          </a:p>
        </p:txBody>
      </p:sp>
      <p:sp>
        <p:nvSpPr>
          <p:cNvPr id="12" name="Footer Placeholder 11"/>
          <p:cNvSpPr>
            <a:spLocks noGrp="1"/>
          </p:cNvSpPr>
          <p:nvPr>
            <p:ph type="ftr" sz="quarter" idx="12"/>
          </p:nvPr>
        </p:nvSpPr>
        <p:spPr/>
        <p:txBody>
          <a:bodyPr/>
          <a:lstStyle>
            <a:lvl1pPr>
              <a:defRPr>
                <a:solidFill>
                  <a:schemeClr val="bg2"/>
                </a:solidFill>
              </a:defRPr>
            </a:lvl1pPr>
          </a:lstStyle>
          <a:p>
            <a:endParaRPr lang="en-US">
              <a:solidFill>
                <a:srgbClr val="FFFFFF"/>
              </a:solidFill>
            </a:endParaRPr>
          </a:p>
        </p:txBody>
      </p:sp>
      <p:sp>
        <p:nvSpPr>
          <p:cNvPr id="13" name="Title 12"/>
          <p:cNvSpPr>
            <a:spLocks noGrp="1"/>
          </p:cNvSpPr>
          <p:nvPr>
            <p:ph type="title"/>
          </p:nvPr>
        </p:nvSpPr>
        <p:spPr>
          <a:xfrm>
            <a:off x="457200" y="2052960"/>
            <a:ext cx="6324600" cy="1828800"/>
          </a:xfrm>
        </p:spPr>
        <p:txBody>
          <a:bodyPr/>
          <a:lstStyle>
            <a:lvl1pPr algn="r">
              <a:defRPr sz="4200" cap="none" spc="150" baseline="0"/>
            </a:lvl1pPr>
          </a:lstStyle>
          <a:p>
            <a:r>
              <a:rPr lang="en-US" dirty="0" smtClean="0"/>
              <a:t>Click to edit Master title style</a:t>
            </a:r>
            <a:endParaRPr lang="en-US" dirty="0"/>
          </a:p>
        </p:txBody>
      </p:sp>
      <p:sp>
        <p:nvSpPr>
          <p:cNvPr id="9" name="Rectangle 8"/>
          <p:cNvSpPr/>
          <p:nvPr userDrawn="1"/>
        </p:nvSpPr>
        <p:spPr>
          <a:xfrm>
            <a:off x="7010400" y="150876"/>
            <a:ext cx="1981200" cy="42687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13932853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F0679C09-FB43-4F4E-8B94-925DB2032583}" type="datetimeFigureOut">
              <a:rPr lang="en-US" smtClean="0">
                <a:solidFill>
                  <a:srgbClr val="C5BAB1"/>
                </a:solidFill>
              </a:rPr>
              <a:pPr/>
              <a:t>7/9/2014</a:t>
            </a:fld>
            <a:endParaRPr lang="en-US">
              <a:solidFill>
                <a:srgbClr val="C5BAB1"/>
              </a:solidFill>
            </a:endParaRPr>
          </a:p>
        </p:txBody>
      </p:sp>
      <p:sp>
        <p:nvSpPr>
          <p:cNvPr id="5" name="Footer Placeholder 4"/>
          <p:cNvSpPr>
            <a:spLocks noGrp="1"/>
          </p:cNvSpPr>
          <p:nvPr>
            <p:ph type="ftr" sz="quarter" idx="11"/>
          </p:nvPr>
        </p:nvSpPr>
        <p:spPr/>
        <p:txBody>
          <a:bodyPr/>
          <a:lstStyle/>
          <a:p>
            <a:endParaRPr lang="en-US">
              <a:solidFill>
                <a:srgbClr val="C5BAB1"/>
              </a:solidFill>
            </a:endParaRPr>
          </a:p>
        </p:txBody>
      </p:sp>
      <p:sp>
        <p:nvSpPr>
          <p:cNvPr id="6" name="Slide Number Placeholder 5"/>
          <p:cNvSpPr>
            <a:spLocks noGrp="1"/>
          </p:cNvSpPr>
          <p:nvPr>
            <p:ph type="sldNum" sz="quarter" idx="12"/>
          </p:nvPr>
        </p:nvSpPr>
        <p:spPr/>
        <p:txBody>
          <a:bodyPr/>
          <a:lstStyle/>
          <a:p>
            <a:fld id="{AB05C0DE-82DC-4732-88B7-0BEB837B468B}" type="slidenum">
              <a:rPr lang="en-US" smtClean="0">
                <a:solidFill>
                  <a:srgbClr val="C5BAB1"/>
                </a:solidFill>
              </a:rPr>
              <a:pPr/>
              <a:t>‹#›</a:t>
            </a:fld>
            <a:endParaRPr lang="en-US">
              <a:solidFill>
                <a:srgbClr val="C5BAB1"/>
              </a:solidFill>
            </a:endParaRPr>
          </a:p>
        </p:txBody>
      </p:sp>
      <p:sp>
        <p:nvSpPr>
          <p:cNvPr id="7" name="Title 6"/>
          <p:cNvSpPr>
            <a:spLocks noGrp="1"/>
          </p:cNvSpPr>
          <p:nvPr>
            <p:ph type="title"/>
          </p:nvPr>
        </p:nvSpPr>
        <p:spPr/>
        <p:txBody>
          <a:bodyPr/>
          <a:lstStyle>
            <a:lvl1pPr>
              <a:defRPr cap="none" baseline="0"/>
            </a:lvl1pPr>
          </a:lstStyle>
          <a:p>
            <a:r>
              <a:rPr lang="en-US" dirty="0" smtClean="0"/>
              <a:t>Click to edit Master title style</a:t>
            </a:r>
            <a:endParaRPr lang="en-US" dirty="0"/>
          </a:p>
        </p:txBody>
      </p:sp>
    </p:spTree>
    <p:extLst>
      <p:ext uri="{BB962C8B-B14F-4D97-AF65-F5344CB8AC3E}">
        <p14:creationId xmlns:p14="http://schemas.microsoft.com/office/powerpoint/2010/main" val="42688426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Section Header">
    <p:spTree>
      <p:nvGrpSpPr>
        <p:cNvPr id="1" name=""/>
        <p:cNvGrpSpPr/>
        <p:nvPr/>
      </p:nvGrpSpPr>
      <p:grpSpPr>
        <a:xfrm>
          <a:off x="0" y="0"/>
          <a:ext cx="0" cy="0"/>
          <a:chOff x="0" y="0"/>
          <a:chExt cx="0" cy="0"/>
        </a:xfrm>
      </p:grpSpPr>
      <p:sp>
        <p:nvSpPr>
          <p:cNvPr id="8" name="Rectangle 7"/>
          <p:cNvSpPr/>
          <p:nvPr/>
        </p:nvSpPr>
        <p:spPr>
          <a:xfrm>
            <a:off x="0" y="152399"/>
            <a:ext cx="6705600" cy="6553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Date Placeholder 8"/>
          <p:cNvSpPr>
            <a:spLocks noGrp="1"/>
          </p:cNvSpPr>
          <p:nvPr>
            <p:ph type="dt" sz="half" idx="10"/>
          </p:nvPr>
        </p:nvSpPr>
        <p:spPr/>
        <p:txBody>
          <a:bodyPr/>
          <a:lstStyle>
            <a:lvl1pPr>
              <a:defRPr>
                <a:solidFill>
                  <a:srgbClr val="FFFFFF"/>
                </a:solidFill>
              </a:defRPr>
            </a:lvl1pPr>
          </a:lstStyle>
          <a:p>
            <a:fld id="{F0679C09-FB43-4F4E-8B94-925DB2032583}" type="datetimeFigureOut">
              <a:rPr lang="en-US" smtClean="0"/>
              <a:pPr/>
              <a:t>7/9/2014</a:t>
            </a:fld>
            <a:endParaRPr lang="en-US"/>
          </a:p>
        </p:txBody>
      </p:sp>
      <p:sp>
        <p:nvSpPr>
          <p:cNvPr id="10" name="Slide Number Placeholder 9"/>
          <p:cNvSpPr>
            <a:spLocks noGrp="1"/>
          </p:cNvSpPr>
          <p:nvPr>
            <p:ph type="sldNum" sz="quarter" idx="11"/>
          </p:nvPr>
        </p:nvSpPr>
        <p:spPr/>
        <p:txBody>
          <a:bodyPr/>
          <a:lstStyle>
            <a:lvl1pPr>
              <a:defRPr>
                <a:solidFill>
                  <a:schemeClr val="bg2"/>
                </a:solidFill>
              </a:defRPr>
            </a:lvl1pPr>
          </a:lstStyle>
          <a:p>
            <a:fld id="{AB05C0DE-82DC-4732-88B7-0BEB837B468B}" type="slidenum">
              <a:rPr lang="en-US" smtClean="0">
                <a:solidFill>
                  <a:srgbClr val="FFFFFF"/>
                </a:solidFill>
              </a:rPr>
              <a:pPr/>
              <a:t>‹#›</a:t>
            </a:fld>
            <a:endParaRPr lang="en-US">
              <a:solidFill>
                <a:srgbClr val="FFFFFF"/>
              </a:solidFill>
            </a:endParaRPr>
          </a:p>
        </p:txBody>
      </p:sp>
      <p:sp>
        <p:nvSpPr>
          <p:cNvPr id="11" name="Footer Placeholder 10"/>
          <p:cNvSpPr>
            <a:spLocks noGrp="1"/>
          </p:cNvSpPr>
          <p:nvPr>
            <p:ph type="ftr" sz="quarter" idx="12"/>
          </p:nvPr>
        </p:nvSpPr>
        <p:spPr/>
        <p:txBody>
          <a:bodyPr/>
          <a:lstStyle>
            <a:lvl1pPr>
              <a:defRPr>
                <a:solidFill>
                  <a:srgbClr val="FFFFFF"/>
                </a:solidFill>
              </a:defRPr>
            </a:lvl1pPr>
          </a:lstStyle>
          <a:p>
            <a:endParaRPr lang="en-US"/>
          </a:p>
        </p:txBody>
      </p:sp>
      <p:sp>
        <p:nvSpPr>
          <p:cNvPr id="12" name="Title 11"/>
          <p:cNvSpPr>
            <a:spLocks noGrp="1"/>
          </p:cNvSpPr>
          <p:nvPr>
            <p:ph type="title"/>
          </p:nvPr>
        </p:nvSpPr>
        <p:spPr>
          <a:xfrm>
            <a:off x="381000" y="2892277"/>
            <a:ext cx="6324600" cy="1645920"/>
          </a:xfrm>
        </p:spPr>
        <p:txBody>
          <a:bodyPr/>
          <a:lstStyle>
            <a:lvl1pPr algn="r">
              <a:defRPr sz="4200" cap="none" spc="150" baseline="0"/>
            </a:lvl1pPr>
          </a:lstStyle>
          <a:p>
            <a:r>
              <a:rPr lang="en-US" dirty="0" smtClean="0"/>
              <a:t>Click to edit Master title style</a:t>
            </a:r>
            <a:endParaRPr lang="en-US" dirty="0"/>
          </a:p>
        </p:txBody>
      </p:sp>
      <p:sp>
        <p:nvSpPr>
          <p:cNvPr id="15" name="Rectangle 14"/>
          <p:cNvSpPr/>
          <p:nvPr userDrawn="1"/>
        </p:nvSpPr>
        <p:spPr>
          <a:xfrm>
            <a:off x="7010400" y="4572000"/>
            <a:ext cx="1981200" cy="2147314"/>
          </a:xfrm>
          <a:prstGeom prst="rect">
            <a:avLst/>
          </a:prstGeom>
          <a:solidFill>
            <a:srgbClr val="00AF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15"/>
          <p:cNvSpPr/>
          <p:nvPr userDrawn="1"/>
        </p:nvSpPr>
        <p:spPr>
          <a:xfrm>
            <a:off x="7010400" y="150876"/>
            <a:ext cx="1981200" cy="4268724"/>
          </a:xfrm>
          <a:prstGeom prst="rect">
            <a:avLst/>
          </a:prstGeom>
          <a:solidFill>
            <a:srgbClr val="C5B8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33897364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719072"/>
            <a:ext cx="4038600" cy="4407408"/>
          </a:xfrm>
        </p:spPr>
        <p:txBody>
          <a:bodyPr/>
          <a:lstStyle>
            <a:lvl1pPr>
              <a:defRPr sz="2800">
                <a:solidFill>
                  <a:schemeClr val="tx1"/>
                </a:solidFill>
              </a:defRPr>
            </a:lvl1pPr>
            <a:lvl2pPr>
              <a:defRPr sz="2400">
                <a:solidFill>
                  <a:schemeClr val="tx1"/>
                </a:solidFill>
              </a:defRPr>
            </a:lvl2pPr>
            <a:lvl3pPr>
              <a:defRPr sz="2000">
                <a:solidFill>
                  <a:schemeClr val="tx1"/>
                </a:solidFill>
              </a:defRPr>
            </a:lvl3pPr>
            <a:lvl4pPr>
              <a:defRPr sz="1800">
                <a:solidFill>
                  <a:schemeClr val="tx1"/>
                </a:solidFill>
              </a:defRPr>
            </a:lvl4pPr>
            <a:lvl5pPr>
              <a:defRPr sz="1800">
                <a:solidFill>
                  <a:schemeClr val="tx1"/>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800">
                <a:solidFill>
                  <a:schemeClr val="tx1"/>
                </a:solidFill>
              </a:defRPr>
            </a:lvl1pPr>
            <a:lvl2pPr>
              <a:defRPr sz="2400">
                <a:solidFill>
                  <a:schemeClr val="tx1"/>
                </a:solidFill>
              </a:defRPr>
            </a:lvl2pPr>
            <a:lvl3pPr>
              <a:defRPr sz="2000">
                <a:solidFill>
                  <a:schemeClr val="tx1"/>
                </a:solidFill>
              </a:defRPr>
            </a:lvl3pPr>
            <a:lvl4pPr>
              <a:defRPr sz="1800">
                <a:solidFill>
                  <a:schemeClr val="tx1"/>
                </a:solidFill>
              </a:defRPr>
            </a:lvl4pPr>
            <a:lvl5pPr>
              <a:defRPr sz="1800">
                <a:solidFill>
                  <a:schemeClr val="tx1"/>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4"/>
          <p:cNvSpPr>
            <a:spLocks noGrp="1"/>
          </p:cNvSpPr>
          <p:nvPr>
            <p:ph type="dt" sz="half" idx="10"/>
          </p:nvPr>
        </p:nvSpPr>
        <p:spPr/>
        <p:txBody>
          <a:bodyPr/>
          <a:lstStyle/>
          <a:p>
            <a:fld id="{F0679C09-FB43-4F4E-8B94-925DB2032583}" type="datetimeFigureOut">
              <a:rPr lang="en-US" smtClean="0">
                <a:solidFill>
                  <a:srgbClr val="C5BAB1"/>
                </a:solidFill>
              </a:rPr>
              <a:pPr/>
              <a:t>7/9/2014</a:t>
            </a:fld>
            <a:endParaRPr lang="en-US">
              <a:solidFill>
                <a:srgbClr val="C5BAB1"/>
              </a:solidFill>
            </a:endParaRPr>
          </a:p>
        </p:txBody>
      </p:sp>
      <p:sp>
        <p:nvSpPr>
          <p:cNvPr id="6" name="Footer Placeholder 5"/>
          <p:cNvSpPr>
            <a:spLocks noGrp="1"/>
          </p:cNvSpPr>
          <p:nvPr>
            <p:ph type="ftr" sz="quarter" idx="11"/>
          </p:nvPr>
        </p:nvSpPr>
        <p:spPr/>
        <p:txBody>
          <a:bodyPr/>
          <a:lstStyle/>
          <a:p>
            <a:endParaRPr lang="en-US">
              <a:solidFill>
                <a:srgbClr val="C5BAB1"/>
              </a:solidFill>
            </a:endParaRPr>
          </a:p>
        </p:txBody>
      </p:sp>
      <p:sp>
        <p:nvSpPr>
          <p:cNvPr id="7" name="Slide Number Placeholder 6"/>
          <p:cNvSpPr>
            <a:spLocks noGrp="1"/>
          </p:cNvSpPr>
          <p:nvPr>
            <p:ph type="sldNum" sz="quarter" idx="12"/>
          </p:nvPr>
        </p:nvSpPr>
        <p:spPr/>
        <p:txBody>
          <a:bodyPr/>
          <a:lstStyle/>
          <a:p>
            <a:fld id="{AB05C0DE-82DC-4732-88B7-0BEB837B468B}" type="slidenum">
              <a:rPr lang="en-US" smtClean="0">
                <a:solidFill>
                  <a:srgbClr val="C5BAB1"/>
                </a:solidFill>
              </a:rPr>
              <a:pPr/>
              <a:t>‹#›</a:t>
            </a:fld>
            <a:endParaRPr lang="en-US">
              <a:solidFill>
                <a:srgbClr val="C5BAB1"/>
              </a:solidFill>
            </a:endParaRPr>
          </a:p>
        </p:txBody>
      </p:sp>
      <p:sp>
        <p:nvSpPr>
          <p:cNvPr id="8" name="Title 7"/>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417010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722438"/>
            <a:ext cx="4040188" cy="639762"/>
          </a:xfrm>
        </p:spPr>
        <p:txBody>
          <a:bodyPr anchor="b"/>
          <a:lstStyle>
            <a:lvl1pPr marL="0" indent="0" algn="ctr">
              <a:buNone/>
              <a:defRPr sz="2400" b="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438399"/>
            <a:ext cx="4040188" cy="3687763"/>
          </a:xfrm>
        </p:spPr>
        <p:txBody>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722438"/>
            <a:ext cx="4041775" cy="639762"/>
          </a:xfrm>
        </p:spPr>
        <p:txBody>
          <a:bodyPr anchor="b"/>
          <a:lstStyle>
            <a:lvl1pPr marL="0" indent="0" algn="ctr">
              <a:buNone/>
              <a:defRPr sz="2400" b="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438399"/>
            <a:ext cx="4041775" cy="3687763"/>
          </a:xfrm>
        </p:spPr>
        <p:txBody>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6"/>
          <p:cNvSpPr>
            <a:spLocks noGrp="1"/>
          </p:cNvSpPr>
          <p:nvPr>
            <p:ph type="dt" sz="half" idx="10"/>
          </p:nvPr>
        </p:nvSpPr>
        <p:spPr/>
        <p:txBody>
          <a:bodyPr/>
          <a:lstStyle/>
          <a:p>
            <a:fld id="{F0679C09-FB43-4F4E-8B94-925DB2032583}" type="datetimeFigureOut">
              <a:rPr lang="en-US" smtClean="0">
                <a:solidFill>
                  <a:srgbClr val="C5BAB1"/>
                </a:solidFill>
              </a:rPr>
              <a:pPr/>
              <a:t>7/9/2014</a:t>
            </a:fld>
            <a:endParaRPr lang="en-US">
              <a:solidFill>
                <a:srgbClr val="C5BAB1"/>
              </a:solidFill>
            </a:endParaRPr>
          </a:p>
        </p:txBody>
      </p:sp>
      <p:sp>
        <p:nvSpPr>
          <p:cNvPr id="8" name="Footer Placeholder 7"/>
          <p:cNvSpPr>
            <a:spLocks noGrp="1"/>
          </p:cNvSpPr>
          <p:nvPr>
            <p:ph type="ftr" sz="quarter" idx="11"/>
          </p:nvPr>
        </p:nvSpPr>
        <p:spPr/>
        <p:txBody>
          <a:bodyPr/>
          <a:lstStyle/>
          <a:p>
            <a:endParaRPr lang="en-US">
              <a:solidFill>
                <a:srgbClr val="C5BAB1"/>
              </a:solidFill>
            </a:endParaRPr>
          </a:p>
        </p:txBody>
      </p:sp>
      <p:sp>
        <p:nvSpPr>
          <p:cNvPr id="9" name="Slide Number Placeholder 8"/>
          <p:cNvSpPr>
            <a:spLocks noGrp="1"/>
          </p:cNvSpPr>
          <p:nvPr>
            <p:ph type="sldNum" sz="quarter" idx="12"/>
          </p:nvPr>
        </p:nvSpPr>
        <p:spPr/>
        <p:txBody>
          <a:bodyPr/>
          <a:lstStyle/>
          <a:p>
            <a:fld id="{AB05C0DE-82DC-4732-88B7-0BEB837B468B}" type="slidenum">
              <a:rPr lang="en-US" smtClean="0">
                <a:solidFill>
                  <a:srgbClr val="C5BAB1"/>
                </a:solidFill>
              </a:rPr>
              <a:pPr/>
              <a:t>‹#›</a:t>
            </a:fld>
            <a:endParaRPr lang="en-US">
              <a:solidFill>
                <a:srgbClr val="C5BAB1"/>
              </a:solidFill>
            </a:endParaRPr>
          </a:p>
        </p:txBody>
      </p:sp>
      <p:sp>
        <p:nvSpPr>
          <p:cNvPr id="10" name="Title 9"/>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898092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F0679C09-FB43-4F4E-8B94-925DB2032583}" type="datetimeFigureOut">
              <a:rPr lang="en-US" smtClean="0">
                <a:solidFill>
                  <a:srgbClr val="C5BAB1"/>
                </a:solidFill>
              </a:rPr>
              <a:pPr/>
              <a:t>7/9/2014</a:t>
            </a:fld>
            <a:endParaRPr lang="en-US">
              <a:solidFill>
                <a:srgbClr val="C5BAB1"/>
              </a:solidFill>
            </a:endParaRPr>
          </a:p>
        </p:txBody>
      </p:sp>
      <p:sp>
        <p:nvSpPr>
          <p:cNvPr id="4" name="Footer Placeholder 3"/>
          <p:cNvSpPr>
            <a:spLocks noGrp="1"/>
          </p:cNvSpPr>
          <p:nvPr>
            <p:ph type="ftr" sz="quarter" idx="11"/>
          </p:nvPr>
        </p:nvSpPr>
        <p:spPr/>
        <p:txBody>
          <a:bodyPr/>
          <a:lstStyle/>
          <a:p>
            <a:endParaRPr lang="en-US">
              <a:solidFill>
                <a:srgbClr val="C5BAB1"/>
              </a:solidFill>
            </a:endParaRPr>
          </a:p>
        </p:txBody>
      </p:sp>
      <p:sp>
        <p:nvSpPr>
          <p:cNvPr id="5" name="Slide Number Placeholder 4"/>
          <p:cNvSpPr>
            <a:spLocks noGrp="1"/>
          </p:cNvSpPr>
          <p:nvPr>
            <p:ph type="sldNum" sz="quarter" idx="12"/>
          </p:nvPr>
        </p:nvSpPr>
        <p:spPr/>
        <p:txBody>
          <a:bodyPr/>
          <a:lstStyle/>
          <a:p>
            <a:fld id="{AB05C0DE-82DC-4732-88B7-0BEB837B468B}" type="slidenum">
              <a:rPr lang="en-US" smtClean="0">
                <a:solidFill>
                  <a:srgbClr val="C5BAB1"/>
                </a:solidFill>
              </a:rPr>
              <a:pPr/>
              <a:t>‹#›</a:t>
            </a:fld>
            <a:endParaRPr lang="en-US">
              <a:solidFill>
                <a:srgbClr val="C5BAB1"/>
              </a:solidFill>
            </a:endParaRPr>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4072828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52400" y="150919"/>
            <a:ext cx="8831802"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Date Placeholder 1"/>
          <p:cNvSpPr>
            <a:spLocks noGrp="1"/>
          </p:cNvSpPr>
          <p:nvPr>
            <p:ph type="dt" sz="half" idx="10"/>
          </p:nvPr>
        </p:nvSpPr>
        <p:spPr/>
        <p:txBody>
          <a:bodyPr/>
          <a:lstStyle/>
          <a:p>
            <a:fld id="{F0679C09-FB43-4F4E-8B94-925DB2032583}" type="datetimeFigureOut">
              <a:rPr lang="en-US" smtClean="0">
                <a:solidFill>
                  <a:srgbClr val="C5BAB1"/>
                </a:solidFill>
              </a:rPr>
              <a:pPr/>
              <a:t>7/9/2014</a:t>
            </a:fld>
            <a:endParaRPr lang="en-US">
              <a:solidFill>
                <a:srgbClr val="C5BAB1"/>
              </a:solidFill>
            </a:endParaRPr>
          </a:p>
        </p:txBody>
      </p:sp>
      <p:sp>
        <p:nvSpPr>
          <p:cNvPr id="3" name="Footer Placeholder 2"/>
          <p:cNvSpPr>
            <a:spLocks noGrp="1"/>
          </p:cNvSpPr>
          <p:nvPr>
            <p:ph type="ftr" sz="quarter" idx="11"/>
          </p:nvPr>
        </p:nvSpPr>
        <p:spPr/>
        <p:txBody>
          <a:bodyPr/>
          <a:lstStyle/>
          <a:p>
            <a:endParaRPr lang="en-US">
              <a:solidFill>
                <a:srgbClr val="C5BAB1"/>
              </a:solidFill>
            </a:endParaRPr>
          </a:p>
        </p:txBody>
      </p:sp>
      <p:sp>
        <p:nvSpPr>
          <p:cNvPr id="4" name="Slide Number Placeholder 3"/>
          <p:cNvSpPr>
            <a:spLocks noGrp="1"/>
          </p:cNvSpPr>
          <p:nvPr>
            <p:ph type="sldNum" sz="quarter" idx="12"/>
          </p:nvPr>
        </p:nvSpPr>
        <p:spPr/>
        <p:txBody>
          <a:bodyPr/>
          <a:lstStyle/>
          <a:p>
            <a:fld id="{AB05C0DE-82DC-4732-88B7-0BEB837B468B}" type="slidenum">
              <a:rPr lang="en-US" smtClean="0">
                <a:solidFill>
                  <a:srgbClr val="C5BAB1"/>
                </a:solidFill>
              </a:rPr>
              <a:pPr/>
              <a:t>‹#›</a:t>
            </a:fld>
            <a:endParaRPr lang="en-US">
              <a:solidFill>
                <a:srgbClr val="C5BAB1"/>
              </a:solidFill>
            </a:endParaRPr>
          </a:p>
        </p:txBody>
      </p:sp>
    </p:spTree>
    <p:extLst>
      <p:ext uri="{BB962C8B-B14F-4D97-AF65-F5344CB8AC3E}">
        <p14:creationId xmlns:p14="http://schemas.microsoft.com/office/powerpoint/2010/main" val="424047597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Content with Caption">
    <p:bg>
      <p:bgRef idx="1001">
        <a:schemeClr val="bg2"/>
      </p:bgRef>
    </p:bg>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7010400" y="150876"/>
            <a:ext cx="19812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useBgFill="1">
        <p:nvSpPr>
          <p:cNvPr id="9" name="Rectangle 8"/>
          <p:cNvSpPr/>
          <p:nvPr/>
        </p:nvSpPr>
        <p:spPr>
          <a:xfrm>
            <a:off x="152400" y="152400"/>
            <a:ext cx="6705600" cy="6553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Content Placeholder 2"/>
          <p:cNvSpPr>
            <a:spLocks noGrp="1"/>
          </p:cNvSpPr>
          <p:nvPr>
            <p:ph idx="1"/>
          </p:nvPr>
        </p:nvSpPr>
        <p:spPr>
          <a:xfrm>
            <a:off x="609600" y="304800"/>
            <a:ext cx="5867400" cy="5853113"/>
          </a:xfrm>
        </p:spPr>
        <p:txBody>
          <a:bodyPr/>
          <a:lstStyle>
            <a:lvl1pPr>
              <a:defRPr sz="3200">
                <a:solidFill>
                  <a:schemeClr val="tx1"/>
                </a:solidFill>
              </a:defRPr>
            </a:lvl1pPr>
            <a:lvl2pPr>
              <a:defRPr sz="28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4"/>
          <p:cNvSpPr>
            <a:spLocks noGrp="1"/>
          </p:cNvSpPr>
          <p:nvPr>
            <p:ph type="dt" sz="half" idx="10"/>
          </p:nvPr>
        </p:nvSpPr>
        <p:spPr/>
        <p:txBody>
          <a:bodyPr/>
          <a:lstStyle/>
          <a:p>
            <a:fld id="{F0679C09-FB43-4F4E-8B94-925DB2032583}" type="datetimeFigureOut">
              <a:rPr lang="en-US" smtClean="0">
                <a:solidFill>
                  <a:srgbClr val="C5BAB1"/>
                </a:solidFill>
              </a:rPr>
              <a:pPr/>
              <a:t>7/9/2014</a:t>
            </a:fld>
            <a:endParaRPr lang="en-US">
              <a:solidFill>
                <a:srgbClr val="C5BAB1"/>
              </a:solidFill>
            </a:endParaRPr>
          </a:p>
        </p:txBody>
      </p:sp>
      <p:sp>
        <p:nvSpPr>
          <p:cNvPr id="6" name="Footer Placeholder 5"/>
          <p:cNvSpPr>
            <a:spLocks noGrp="1"/>
          </p:cNvSpPr>
          <p:nvPr>
            <p:ph type="ftr" sz="quarter" idx="11"/>
          </p:nvPr>
        </p:nvSpPr>
        <p:spPr/>
        <p:txBody>
          <a:bodyPr/>
          <a:lstStyle/>
          <a:p>
            <a:endParaRPr lang="en-US">
              <a:solidFill>
                <a:srgbClr val="C5BAB1"/>
              </a:solidFill>
            </a:endParaRPr>
          </a:p>
        </p:txBody>
      </p:sp>
      <p:sp>
        <p:nvSpPr>
          <p:cNvPr id="7" name="Slide Number Placeholder 6"/>
          <p:cNvSpPr>
            <a:spLocks noGrp="1"/>
          </p:cNvSpPr>
          <p:nvPr>
            <p:ph type="sldNum" sz="quarter" idx="12"/>
          </p:nvPr>
        </p:nvSpPr>
        <p:spPr>
          <a:ln>
            <a:noFill/>
          </a:ln>
        </p:spPr>
        <p:txBody>
          <a:bodyPr/>
          <a:lstStyle>
            <a:lvl1pPr>
              <a:defRPr>
                <a:solidFill>
                  <a:srgbClr val="FFFFFF"/>
                </a:solidFill>
              </a:defRPr>
            </a:lvl1pPr>
          </a:lstStyle>
          <a:p>
            <a:fld id="{AB05C0DE-82DC-4732-88B7-0BEB837B468B}" type="slidenum">
              <a:rPr lang="en-US" smtClean="0"/>
              <a:pPr/>
              <a:t>‹#›</a:t>
            </a:fld>
            <a:endParaRPr lang="en-US"/>
          </a:p>
        </p:txBody>
      </p:sp>
    </p:spTree>
    <p:extLst>
      <p:ext uri="{BB962C8B-B14F-4D97-AF65-F5344CB8AC3E}">
        <p14:creationId xmlns:p14="http://schemas.microsoft.com/office/powerpoint/2010/main" val="239196148"/>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CB70C98-2782-4BFA-AD9A-2244F1DC6348}" type="datetimeFigureOut">
              <a:rPr lang="en-US" smtClean="0"/>
              <a:t>7/9/2014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563BDB-9972-4A86-94F6-199D001A0F9A}" type="slidenum">
              <a:rPr lang="en-US" smtClean="0"/>
              <a:t>‹#›</a:t>
            </a:fld>
            <a:endParaRPr lang="en-US"/>
          </a:p>
        </p:txBody>
      </p:sp>
      <p:sp>
        <p:nvSpPr>
          <p:cNvPr id="7" name="Title 6"/>
          <p:cNvSpPr>
            <a:spLocks noGrp="1"/>
          </p:cNvSpPr>
          <p:nvPr>
            <p:ph type="title"/>
          </p:nvPr>
        </p:nvSpPr>
        <p:spPr/>
        <p:txBody>
          <a:bodyPr/>
          <a:lstStyle>
            <a:lvl1pPr>
              <a:defRPr cap="none" baseline="0"/>
            </a:lvl1pPr>
          </a:lstStyle>
          <a:p>
            <a:r>
              <a:rPr lang="en-US" smtClean="0"/>
              <a:t>Click to edit Master title style</a:t>
            </a:r>
            <a:endParaRPr lang="en-US" dirty="0"/>
          </a:p>
        </p:txBody>
      </p:sp>
    </p:spTree>
    <p:extLst>
      <p:ext uri="{BB962C8B-B14F-4D97-AF65-F5344CB8AC3E}">
        <p14:creationId xmlns:p14="http://schemas.microsoft.com/office/powerpoint/2010/main" val="133249555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useBgFill="1">
        <p:nvSpPr>
          <p:cNvPr id="9" name="Rectangle 8"/>
          <p:cNvSpPr/>
          <p:nvPr/>
        </p:nvSpPr>
        <p:spPr>
          <a:xfrm>
            <a:off x="7010400" y="150876"/>
            <a:ext cx="1981200" cy="65562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Picture Placeholder 2"/>
          <p:cNvSpPr>
            <a:spLocks noGrp="1"/>
          </p:cNvSpPr>
          <p:nvPr>
            <p:ph type="pic" idx="1"/>
          </p:nvPr>
        </p:nvSpPr>
        <p:spPr>
          <a:xfrm>
            <a:off x="152400" y="152400"/>
            <a:ext cx="6705600" cy="6553200"/>
          </a:xfrm>
        </p:spPr>
        <p:txBody>
          <a:bodyPr anchor="ct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7162800" y="2133600"/>
            <a:ext cx="1676400" cy="2971800"/>
          </a:xfrm>
        </p:spPr>
        <p:txBody>
          <a:bodyPr tIns="0"/>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0679C09-FB43-4F4E-8B94-925DB2032583}" type="datetimeFigureOut">
              <a:rPr lang="en-US" smtClean="0">
                <a:solidFill>
                  <a:srgbClr val="FFFFFF"/>
                </a:solidFill>
              </a:rPr>
              <a:pPr/>
              <a:t>7/9/2014</a:t>
            </a:fld>
            <a:endParaRPr lang="en-US">
              <a:solidFill>
                <a:srgbClr val="FFFFFF"/>
              </a:solidFill>
            </a:endParaRPr>
          </a:p>
        </p:txBody>
      </p:sp>
      <p:sp>
        <p:nvSpPr>
          <p:cNvPr id="6" name="Footer Placeholder 5"/>
          <p:cNvSpPr>
            <a:spLocks noGrp="1"/>
          </p:cNvSpPr>
          <p:nvPr>
            <p:ph type="ftr" sz="quarter" idx="11"/>
          </p:nvPr>
        </p:nvSpPr>
        <p:spPr/>
        <p:txBody>
          <a:bodyPr/>
          <a:lstStyle/>
          <a:p>
            <a:endParaRPr lang="en-US">
              <a:solidFill>
                <a:srgbClr val="FFFFFF"/>
              </a:solidFill>
            </a:endParaRPr>
          </a:p>
        </p:txBody>
      </p:sp>
      <p:sp>
        <p:nvSpPr>
          <p:cNvPr id="7" name="Slide Number Placeholder 6"/>
          <p:cNvSpPr>
            <a:spLocks noGrp="1"/>
          </p:cNvSpPr>
          <p:nvPr>
            <p:ph type="sldNum" sz="quarter" idx="12"/>
          </p:nvPr>
        </p:nvSpPr>
        <p:spPr/>
        <p:txBody>
          <a:bodyPr/>
          <a:lstStyle/>
          <a:p>
            <a:fld id="{AB05C0DE-82DC-4732-88B7-0BEB837B468B}" type="slidenum">
              <a:rPr lang="en-US" smtClean="0">
                <a:solidFill>
                  <a:srgbClr val="FFFFFF"/>
                </a:solidFill>
              </a:rPr>
              <a:pPr/>
              <a:t>‹#›</a:t>
            </a:fld>
            <a:endParaRPr lang="en-US">
              <a:solidFill>
                <a:srgbClr val="FFFFFF"/>
              </a:solidFill>
            </a:endParaRPr>
          </a:p>
        </p:txBody>
      </p:sp>
      <p:sp>
        <p:nvSpPr>
          <p:cNvPr id="10" name="Title 9"/>
          <p:cNvSpPr>
            <a:spLocks noGrp="1"/>
          </p:cNvSpPr>
          <p:nvPr>
            <p:ph type="title"/>
          </p:nvPr>
        </p:nvSpPr>
        <p:spPr>
          <a:xfrm>
            <a:off x="7162800" y="460248"/>
            <a:ext cx="1676400" cy="1673352"/>
          </a:xfrm>
        </p:spPr>
        <p:txBody>
          <a:bodyPr anchor="b"/>
          <a:lstStyle>
            <a:lvl1pPr algn="l">
              <a:defRPr sz="2000" spc="150" baseline="0">
                <a:solidFill>
                  <a:schemeClr val="tx2"/>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3298288493"/>
      </p:ext>
    </p:extLst>
  </p:cSld>
  <p:clrMapOvr>
    <a:overrideClrMapping bg1="dk1" tx1="lt1" bg2="dk2" tx2="lt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0679C09-FB43-4F4E-8B94-925DB2032583}" type="datetimeFigureOut">
              <a:rPr lang="en-US" smtClean="0">
                <a:solidFill>
                  <a:srgbClr val="C5BAB1"/>
                </a:solidFill>
              </a:rPr>
              <a:pPr/>
              <a:t>7/9/2014</a:t>
            </a:fld>
            <a:endParaRPr lang="en-US">
              <a:solidFill>
                <a:srgbClr val="C5BAB1"/>
              </a:solidFill>
            </a:endParaRPr>
          </a:p>
        </p:txBody>
      </p:sp>
      <p:sp>
        <p:nvSpPr>
          <p:cNvPr id="5" name="Footer Placeholder 4"/>
          <p:cNvSpPr>
            <a:spLocks noGrp="1"/>
          </p:cNvSpPr>
          <p:nvPr>
            <p:ph type="ftr" sz="quarter" idx="11"/>
          </p:nvPr>
        </p:nvSpPr>
        <p:spPr/>
        <p:txBody>
          <a:bodyPr/>
          <a:lstStyle/>
          <a:p>
            <a:endParaRPr lang="en-US">
              <a:solidFill>
                <a:srgbClr val="C5BAB1"/>
              </a:solidFill>
            </a:endParaRPr>
          </a:p>
        </p:txBody>
      </p:sp>
      <p:sp>
        <p:nvSpPr>
          <p:cNvPr id="6" name="Slide Number Placeholder 5"/>
          <p:cNvSpPr>
            <a:spLocks noGrp="1"/>
          </p:cNvSpPr>
          <p:nvPr>
            <p:ph type="sldNum" sz="quarter" idx="12"/>
          </p:nvPr>
        </p:nvSpPr>
        <p:spPr/>
        <p:txBody>
          <a:bodyPr/>
          <a:lstStyle/>
          <a:p>
            <a:fld id="{AB05C0DE-82DC-4732-88B7-0BEB837B468B}" type="slidenum">
              <a:rPr lang="en-US" smtClean="0">
                <a:solidFill>
                  <a:srgbClr val="C5BAB1"/>
                </a:solidFill>
              </a:rPr>
              <a:pPr/>
              <a:t>‹#›</a:t>
            </a:fld>
            <a:endParaRPr lang="en-US">
              <a:solidFill>
                <a:srgbClr val="C5BAB1"/>
              </a:solidFill>
            </a:endParaRPr>
          </a:p>
        </p:txBody>
      </p:sp>
    </p:spTree>
    <p:extLst>
      <p:ext uri="{BB962C8B-B14F-4D97-AF65-F5344CB8AC3E}">
        <p14:creationId xmlns:p14="http://schemas.microsoft.com/office/powerpoint/2010/main" val="13894841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152400" y="147319"/>
            <a:ext cx="6705600"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7010400" y="147319"/>
            <a:ext cx="1956046"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Vertical Title 1"/>
          <p:cNvSpPr>
            <a:spLocks noGrp="1"/>
          </p:cNvSpPr>
          <p:nvPr>
            <p:ph type="title" orient="vert"/>
          </p:nvPr>
        </p:nvSpPr>
        <p:spPr>
          <a:xfrm>
            <a:off x="7162800" y="274638"/>
            <a:ext cx="1676400" cy="585152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0679C09-FB43-4F4E-8B94-925DB2032583}" type="datetimeFigureOut">
              <a:rPr lang="en-US" smtClean="0">
                <a:solidFill>
                  <a:srgbClr val="C5BAB1"/>
                </a:solidFill>
              </a:rPr>
              <a:pPr/>
              <a:t>7/9/2014</a:t>
            </a:fld>
            <a:endParaRPr lang="en-US">
              <a:solidFill>
                <a:srgbClr val="C5BAB1"/>
              </a:solidFill>
            </a:endParaRPr>
          </a:p>
        </p:txBody>
      </p:sp>
      <p:sp>
        <p:nvSpPr>
          <p:cNvPr id="5" name="Footer Placeholder 4"/>
          <p:cNvSpPr>
            <a:spLocks noGrp="1"/>
          </p:cNvSpPr>
          <p:nvPr>
            <p:ph type="ftr" sz="quarter" idx="11"/>
          </p:nvPr>
        </p:nvSpPr>
        <p:spPr/>
        <p:txBody>
          <a:bodyPr/>
          <a:lstStyle/>
          <a:p>
            <a:endParaRPr lang="en-US">
              <a:solidFill>
                <a:srgbClr val="C5BAB1"/>
              </a:solidFill>
            </a:endParaRPr>
          </a:p>
        </p:txBody>
      </p:sp>
      <p:sp>
        <p:nvSpPr>
          <p:cNvPr id="6" name="Slide Number Placeholder 5"/>
          <p:cNvSpPr>
            <a:spLocks noGrp="1"/>
          </p:cNvSpPr>
          <p:nvPr>
            <p:ph type="sldNum" sz="quarter" idx="12"/>
          </p:nvPr>
        </p:nvSpPr>
        <p:spPr/>
        <p:txBody>
          <a:bodyPr/>
          <a:lstStyle>
            <a:lvl1pPr>
              <a:defRPr>
                <a:solidFill>
                  <a:schemeClr val="bg2"/>
                </a:solidFill>
              </a:defRPr>
            </a:lvl1pPr>
          </a:lstStyle>
          <a:p>
            <a:fld id="{AB05C0DE-82DC-4732-88B7-0BEB837B468B}" type="slidenum">
              <a:rPr lang="en-US" smtClean="0">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19063807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Section Header">
    <p:spTree>
      <p:nvGrpSpPr>
        <p:cNvPr id="1" name=""/>
        <p:cNvGrpSpPr/>
        <p:nvPr/>
      </p:nvGrpSpPr>
      <p:grpSpPr>
        <a:xfrm>
          <a:off x="0" y="0"/>
          <a:ext cx="0" cy="0"/>
          <a:chOff x="0" y="0"/>
          <a:chExt cx="0" cy="0"/>
        </a:xfrm>
      </p:grpSpPr>
      <p:sp>
        <p:nvSpPr>
          <p:cNvPr id="8" name="Rectangle 7"/>
          <p:cNvSpPr/>
          <p:nvPr/>
        </p:nvSpPr>
        <p:spPr>
          <a:xfrm>
            <a:off x="0" y="152399"/>
            <a:ext cx="6705600" cy="6553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Date Placeholder 8"/>
          <p:cNvSpPr>
            <a:spLocks noGrp="1"/>
          </p:cNvSpPr>
          <p:nvPr>
            <p:ph type="dt" sz="half" idx="10"/>
          </p:nvPr>
        </p:nvSpPr>
        <p:spPr/>
        <p:txBody>
          <a:bodyPr/>
          <a:lstStyle>
            <a:lvl1pPr>
              <a:defRPr>
                <a:solidFill>
                  <a:srgbClr val="FFFFFF"/>
                </a:solidFill>
              </a:defRPr>
            </a:lvl1pPr>
          </a:lstStyle>
          <a:p>
            <a:fld id="{0CB70C98-2782-4BFA-AD9A-2244F1DC6348}" type="datetimeFigureOut">
              <a:rPr lang="en-US" smtClean="0"/>
              <a:t>7/9/2014</a:t>
            </a:fld>
            <a:endParaRPr lang="en-US"/>
          </a:p>
        </p:txBody>
      </p:sp>
      <p:sp>
        <p:nvSpPr>
          <p:cNvPr id="10" name="Slide Number Placeholder 9"/>
          <p:cNvSpPr>
            <a:spLocks noGrp="1"/>
          </p:cNvSpPr>
          <p:nvPr>
            <p:ph type="sldNum" sz="quarter" idx="11"/>
          </p:nvPr>
        </p:nvSpPr>
        <p:spPr/>
        <p:txBody>
          <a:bodyPr/>
          <a:lstStyle>
            <a:lvl1pPr>
              <a:defRPr>
                <a:solidFill>
                  <a:schemeClr val="bg2"/>
                </a:solidFill>
              </a:defRPr>
            </a:lvl1pPr>
          </a:lstStyle>
          <a:p>
            <a:fld id="{47563BDB-9972-4A86-94F6-199D001A0F9A}" type="slidenum">
              <a:rPr lang="en-US" smtClean="0"/>
              <a:t>‹#›</a:t>
            </a:fld>
            <a:endParaRPr lang="en-US"/>
          </a:p>
        </p:txBody>
      </p:sp>
      <p:sp>
        <p:nvSpPr>
          <p:cNvPr id="11" name="Footer Placeholder 10"/>
          <p:cNvSpPr>
            <a:spLocks noGrp="1"/>
          </p:cNvSpPr>
          <p:nvPr>
            <p:ph type="ftr" sz="quarter" idx="12"/>
          </p:nvPr>
        </p:nvSpPr>
        <p:spPr/>
        <p:txBody>
          <a:bodyPr/>
          <a:lstStyle>
            <a:lvl1pPr>
              <a:defRPr>
                <a:solidFill>
                  <a:srgbClr val="FFFFFF"/>
                </a:solidFill>
              </a:defRPr>
            </a:lvl1pPr>
          </a:lstStyle>
          <a:p>
            <a:endParaRPr lang="en-US"/>
          </a:p>
        </p:txBody>
      </p:sp>
      <p:sp>
        <p:nvSpPr>
          <p:cNvPr id="12" name="Title 11"/>
          <p:cNvSpPr>
            <a:spLocks noGrp="1"/>
          </p:cNvSpPr>
          <p:nvPr>
            <p:ph type="title"/>
          </p:nvPr>
        </p:nvSpPr>
        <p:spPr>
          <a:xfrm>
            <a:off x="381000" y="2892277"/>
            <a:ext cx="6324600" cy="1645920"/>
          </a:xfrm>
        </p:spPr>
        <p:txBody>
          <a:bodyPr/>
          <a:lstStyle>
            <a:lvl1pPr algn="r">
              <a:defRPr sz="4200" cap="none" spc="150" baseline="0"/>
            </a:lvl1pPr>
          </a:lstStyle>
          <a:p>
            <a:r>
              <a:rPr lang="en-US" smtClean="0"/>
              <a:t>Click to edit Master title style</a:t>
            </a:r>
            <a:endParaRPr lang="en-US" dirty="0"/>
          </a:p>
        </p:txBody>
      </p:sp>
      <p:sp>
        <p:nvSpPr>
          <p:cNvPr id="15" name="Rectangle 14"/>
          <p:cNvSpPr/>
          <p:nvPr/>
        </p:nvSpPr>
        <p:spPr>
          <a:xfrm>
            <a:off x="7010400" y="4572000"/>
            <a:ext cx="1981200" cy="2147314"/>
          </a:xfrm>
          <a:prstGeom prst="rect">
            <a:avLst/>
          </a:prstGeom>
          <a:solidFill>
            <a:srgbClr val="00AF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7010400" y="150876"/>
            <a:ext cx="1981200" cy="4268724"/>
          </a:xfrm>
          <a:prstGeom prst="rect">
            <a:avLst/>
          </a:prstGeom>
          <a:solidFill>
            <a:srgbClr val="C5B8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201807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719072"/>
            <a:ext cx="4038600" cy="4407408"/>
          </a:xfrm>
        </p:spPr>
        <p:txBody>
          <a:bodyPr/>
          <a:lstStyle>
            <a:lvl1pPr>
              <a:defRPr sz="2800">
                <a:solidFill>
                  <a:schemeClr val="tx1"/>
                </a:solidFill>
              </a:defRPr>
            </a:lvl1pPr>
            <a:lvl2pPr>
              <a:defRPr sz="2400">
                <a:solidFill>
                  <a:schemeClr val="tx1"/>
                </a:solidFill>
              </a:defRPr>
            </a:lvl2pPr>
            <a:lvl3pPr>
              <a:defRPr sz="2000">
                <a:solidFill>
                  <a:schemeClr val="tx1"/>
                </a:solidFill>
              </a:defRPr>
            </a:lvl3pPr>
            <a:lvl4pPr>
              <a:defRPr sz="1800">
                <a:solidFill>
                  <a:schemeClr val="tx1"/>
                </a:solidFill>
              </a:defRPr>
            </a:lvl4pPr>
            <a:lvl5pPr>
              <a:defRPr sz="1800">
                <a:solidFill>
                  <a:schemeClr val="tx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800">
                <a:solidFill>
                  <a:schemeClr val="tx1"/>
                </a:solidFill>
              </a:defRPr>
            </a:lvl1pPr>
            <a:lvl2pPr>
              <a:defRPr sz="2400">
                <a:solidFill>
                  <a:schemeClr val="tx1"/>
                </a:solidFill>
              </a:defRPr>
            </a:lvl2pPr>
            <a:lvl3pPr>
              <a:defRPr sz="2000">
                <a:solidFill>
                  <a:schemeClr val="tx1"/>
                </a:solidFill>
              </a:defRPr>
            </a:lvl3pPr>
            <a:lvl4pPr>
              <a:defRPr sz="1800">
                <a:solidFill>
                  <a:schemeClr val="tx1"/>
                </a:solidFill>
              </a:defRPr>
            </a:lvl4pPr>
            <a:lvl5pPr>
              <a:defRPr sz="1800">
                <a:solidFill>
                  <a:schemeClr val="tx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0CB70C98-2782-4BFA-AD9A-2244F1DC6348}" type="datetimeFigureOut">
              <a:rPr lang="en-US" smtClean="0"/>
              <a:t>7/9/2014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563BDB-9972-4A86-94F6-199D001A0F9A}" type="slidenum">
              <a:rPr lang="en-US" smtClean="0"/>
              <a:t>‹#›</a:t>
            </a:fld>
            <a:endParaRPr lang="en-US"/>
          </a:p>
        </p:txBody>
      </p:sp>
      <p:sp>
        <p:nvSpPr>
          <p:cNvPr id="8" name="Title 7"/>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418366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722438"/>
            <a:ext cx="4040188" cy="639762"/>
          </a:xfrm>
        </p:spPr>
        <p:txBody>
          <a:bodyPr anchor="b"/>
          <a:lstStyle>
            <a:lvl1pPr marL="0" indent="0" algn="ctr">
              <a:buNone/>
              <a:defRPr sz="2400" b="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399"/>
            <a:ext cx="4040188" cy="3687763"/>
          </a:xfrm>
        </p:spPr>
        <p:txBody>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722438"/>
            <a:ext cx="4041775" cy="639762"/>
          </a:xfrm>
        </p:spPr>
        <p:txBody>
          <a:bodyPr anchor="b"/>
          <a:lstStyle>
            <a:lvl1pPr marL="0" indent="0" algn="ctr">
              <a:buNone/>
              <a:defRPr sz="2400" b="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438399"/>
            <a:ext cx="4041775" cy="3687763"/>
          </a:xfrm>
        </p:spPr>
        <p:txBody>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0CB70C98-2782-4BFA-AD9A-2244F1DC6348}" type="datetimeFigureOut">
              <a:rPr lang="en-US" smtClean="0"/>
              <a:t>7/9/2014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7563BDB-9972-4A86-94F6-199D001A0F9A}" type="slidenum">
              <a:rPr lang="en-US" smtClean="0"/>
              <a:t>‹#›</a:t>
            </a:fld>
            <a:endParaRPr lang="en-US"/>
          </a:p>
        </p:txBody>
      </p:sp>
      <p:sp>
        <p:nvSpPr>
          <p:cNvPr id="10" name="Title 9"/>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703117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CB70C98-2782-4BFA-AD9A-2244F1DC6348}" type="datetimeFigureOut">
              <a:rPr lang="en-US" smtClean="0"/>
              <a:t>7/9/2014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7563BDB-9972-4A86-94F6-199D001A0F9A}" type="slidenum">
              <a:rPr lang="en-US" smtClean="0"/>
              <a:t>‹#›</a:t>
            </a:fld>
            <a:endParaRPr lang="en-US"/>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507572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52400" y="150919"/>
            <a:ext cx="8831802"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0CB70C98-2782-4BFA-AD9A-2244F1DC6348}" type="datetimeFigureOut">
              <a:rPr lang="en-US" smtClean="0"/>
              <a:t>7/9/2014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7563BDB-9972-4A86-94F6-199D001A0F9A}" type="slidenum">
              <a:rPr lang="en-US" smtClean="0"/>
              <a:t>‹#›</a:t>
            </a:fld>
            <a:endParaRPr lang="en-US"/>
          </a:p>
        </p:txBody>
      </p:sp>
    </p:spTree>
    <p:extLst>
      <p:ext uri="{BB962C8B-B14F-4D97-AF65-F5344CB8AC3E}">
        <p14:creationId xmlns:p14="http://schemas.microsoft.com/office/powerpoint/2010/main" val="30123111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Content with Caption">
    <p:bg>
      <p:bgRef idx="1001">
        <a:schemeClr val="bg2"/>
      </p:bgRef>
    </p:bg>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010400" y="150876"/>
            <a:ext cx="19812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ectangle 8"/>
          <p:cNvSpPr/>
          <p:nvPr/>
        </p:nvSpPr>
        <p:spPr>
          <a:xfrm>
            <a:off x="152400" y="152400"/>
            <a:ext cx="6705600" cy="6553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609600" y="304800"/>
            <a:ext cx="5867400" cy="5853113"/>
          </a:xfrm>
        </p:spPr>
        <p:txBody>
          <a:bodyPr/>
          <a:lstStyle>
            <a:lvl1pPr>
              <a:defRPr sz="3200">
                <a:solidFill>
                  <a:schemeClr val="tx1"/>
                </a:solidFill>
              </a:defRPr>
            </a:lvl1pPr>
            <a:lvl2pPr>
              <a:defRPr sz="28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0CB70C98-2782-4BFA-AD9A-2244F1DC6348}" type="datetimeFigureOut">
              <a:rPr lang="en-US" smtClean="0"/>
              <a:t>7/9/2014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ln>
            <a:noFill/>
          </a:ln>
        </p:spPr>
        <p:txBody>
          <a:bodyPr/>
          <a:lstStyle>
            <a:lvl1pPr>
              <a:defRPr>
                <a:solidFill>
                  <a:srgbClr val="FFFFFF"/>
                </a:solidFill>
              </a:defRPr>
            </a:lvl1pPr>
          </a:lstStyle>
          <a:p>
            <a:fld id="{47563BDB-9972-4A86-94F6-199D001A0F9A}" type="slidenum">
              <a:rPr lang="en-US" smtClean="0"/>
              <a:t>‹#›</a:t>
            </a:fld>
            <a:endParaRPr lang="en-US"/>
          </a:p>
        </p:txBody>
      </p:sp>
    </p:spTree>
    <p:extLst>
      <p:ext uri="{BB962C8B-B14F-4D97-AF65-F5344CB8AC3E}">
        <p14:creationId xmlns:p14="http://schemas.microsoft.com/office/powerpoint/2010/main" val="3121174558"/>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ectangle 8"/>
          <p:cNvSpPr/>
          <p:nvPr/>
        </p:nvSpPr>
        <p:spPr>
          <a:xfrm>
            <a:off x="7010400" y="150876"/>
            <a:ext cx="1981200" cy="65562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152400" y="152400"/>
            <a:ext cx="6705600" cy="6553200"/>
          </a:xfrm>
        </p:spPr>
        <p:txBody>
          <a:bodyPr anchor="ct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7162800" y="2133600"/>
            <a:ext cx="1676400" cy="2971800"/>
          </a:xfrm>
        </p:spPr>
        <p:txBody>
          <a:bodyPr tIns="0"/>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CB70C98-2782-4BFA-AD9A-2244F1DC6348}" type="datetimeFigureOut">
              <a:rPr lang="en-US" smtClean="0"/>
              <a:t>7/9/2014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563BDB-9972-4A86-94F6-199D001A0F9A}" type="slidenum">
              <a:rPr lang="en-US" smtClean="0"/>
              <a:t>‹#›</a:t>
            </a:fld>
            <a:endParaRPr lang="en-US"/>
          </a:p>
        </p:txBody>
      </p:sp>
      <p:sp>
        <p:nvSpPr>
          <p:cNvPr id="10" name="Title 9"/>
          <p:cNvSpPr>
            <a:spLocks noGrp="1"/>
          </p:cNvSpPr>
          <p:nvPr>
            <p:ph type="title"/>
          </p:nvPr>
        </p:nvSpPr>
        <p:spPr>
          <a:xfrm>
            <a:off x="7162800" y="460248"/>
            <a:ext cx="1676400" cy="1673352"/>
          </a:xfrm>
        </p:spPr>
        <p:txBody>
          <a:bodyPr anchor="b"/>
          <a:lstStyle>
            <a:lvl1pPr algn="l">
              <a:defRPr sz="2000" spc="150" baseline="0">
                <a:solidFill>
                  <a:schemeClr val="tx2"/>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2853289931"/>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164976" y="6172200"/>
            <a:ext cx="8814047" cy="533400"/>
          </a:xfrm>
          <a:prstGeom prst="rect">
            <a:avLst/>
          </a:prstGeom>
          <a:solidFill>
            <a:srgbClr val="00AF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152400" y="1634971"/>
            <a:ext cx="8831802" cy="461342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399" y="152400"/>
            <a:ext cx="8814047"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381000" y="355847"/>
            <a:ext cx="8381260" cy="105439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380999" y="1719071"/>
            <a:ext cx="8407893" cy="440740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70888" y="6280150"/>
            <a:ext cx="2133600" cy="274320"/>
          </a:xfrm>
          <a:prstGeom prst="rect">
            <a:avLst/>
          </a:prstGeom>
        </p:spPr>
        <p:txBody>
          <a:bodyPr vert="horz" lIns="91440" tIns="45720" rIns="91440" bIns="45720" rtlCol="0" anchor="ctr"/>
          <a:lstStyle>
            <a:lvl1pPr algn="l">
              <a:defRPr sz="1100">
                <a:solidFill>
                  <a:schemeClr val="tx2"/>
                </a:solidFill>
              </a:defRPr>
            </a:lvl1pPr>
          </a:lstStyle>
          <a:p>
            <a:fld id="{0CB70C98-2782-4BFA-AD9A-2244F1DC6348}" type="datetimeFigureOut">
              <a:rPr lang="en-US" smtClean="0"/>
              <a:t>7/9/2014</a:t>
            </a:fld>
            <a:endParaRPr lang="en-US"/>
          </a:p>
        </p:txBody>
      </p:sp>
      <p:sp>
        <p:nvSpPr>
          <p:cNvPr id="5" name="Footer Placeholder 4"/>
          <p:cNvSpPr>
            <a:spLocks noGrp="1"/>
          </p:cNvSpPr>
          <p:nvPr>
            <p:ph type="ftr" sz="quarter" idx="3"/>
          </p:nvPr>
        </p:nvSpPr>
        <p:spPr>
          <a:xfrm>
            <a:off x="3048000" y="6280150"/>
            <a:ext cx="3352800" cy="274320"/>
          </a:xfrm>
          <a:prstGeom prst="rect">
            <a:avLst/>
          </a:prstGeom>
        </p:spPr>
        <p:txBody>
          <a:bodyPr vert="horz" lIns="91440" tIns="45720" rIns="91440" bIns="45720" rtlCol="0" anchor="ctr"/>
          <a:lstStyle>
            <a:lvl1pPr algn="ctr">
              <a:defRPr sz="1100">
                <a:solidFill>
                  <a:schemeClr val="tx2"/>
                </a:solidFill>
              </a:defRPr>
            </a:lvl1pPr>
          </a:lstStyle>
          <a:p>
            <a:endParaRPr lang="en-US"/>
          </a:p>
        </p:txBody>
      </p:sp>
      <p:sp>
        <p:nvSpPr>
          <p:cNvPr id="6" name="Slide Number Placeholder 5"/>
          <p:cNvSpPr>
            <a:spLocks noGrp="1"/>
          </p:cNvSpPr>
          <p:nvPr>
            <p:ph type="sldNum" sz="quarter" idx="4"/>
          </p:nvPr>
        </p:nvSpPr>
        <p:spPr>
          <a:xfrm>
            <a:off x="8234680" y="6278880"/>
            <a:ext cx="582966" cy="274320"/>
          </a:xfrm>
          <a:prstGeom prst="rect">
            <a:avLst/>
          </a:prstGeom>
          <a:ln w="19050">
            <a:noFill/>
          </a:ln>
        </p:spPr>
        <p:txBody>
          <a:bodyPr vert="horz" lIns="91440" tIns="45720" rIns="91440" bIns="45720" rtlCol="0" anchor="ctr"/>
          <a:lstStyle>
            <a:lvl1pPr algn="ctr">
              <a:defRPr sz="1100">
                <a:solidFill>
                  <a:schemeClr val="tx2"/>
                </a:solidFill>
              </a:defRPr>
            </a:lvl1pPr>
          </a:lstStyle>
          <a:p>
            <a:fld id="{47563BDB-9972-4A86-94F6-199D001A0F9A}" type="slidenum">
              <a:rPr lang="en-US" smtClean="0"/>
              <a:t>‹#›</a:t>
            </a:fld>
            <a:endParaRPr lang="en-US"/>
          </a:p>
        </p:txBody>
      </p:sp>
    </p:spTree>
    <p:extLst>
      <p:ext uri="{BB962C8B-B14F-4D97-AF65-F5344CB8AC3E}">
        <p14:creationId xmlns:p14="http://schemas.microsoft.com/office/powerpoint/2010/main" val="173893466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1"/>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1"/>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1"/>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1"/>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1"/>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userDrawn="1"/>
        </p:nvSpPr>
        <p:spPr>
          <a:xfrm>
            <a:off x="164976" y="6172200"/>
            <a:ext cx="8814047" cy="533400"/>
          </a:xfrm>
          <a:prstGeom prst="rect">
            <a:avLst/>
          </a:prstGeom>
          <a:solidFill>
            <a:srgbClr val="00AF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152400" y="1634971"/>
            <a:ext cx="8831802" cy="461342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152399" y="152400"/>
            <a:ext cx="8814047"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381000" y="355847"/>
            <a:ext cx="8381260" cy="105439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380999" y="1719071"/>
            <a:ext cx="8407893" cy="440740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370888" y="6280150"/>
            <a:ext cx="2133600" cy="274320"/>
          </a:xfrm>
          <a:prstGeom prst="rect">
            <a:avLst/>
          </a:prstGeom>
        </p:spPr>
        <p:txBody>
          <a:bodyPr vert="horz" lIns="91440" tIns="45720" rIns="91440" bIns="45720" rtlCol="0" anchor="ctr"/>
          <a:lstStyle>
            <a:lvl1pPr algn="l">
              <a:defRPr sz="1100">
                <a:solidFill>
                  <a:schemeClr val="tx2"/>
                </a:solidFill>
              </a:defRPr>
            </a:lvl1pPr>
          </a:lstStyle>
          <a:p>
            <a:fld id="{F0679C09-FB43-4F4E-8B94-925DB2032583}" type="datetimeFigureOut">
              <a:rPr lang="en-US" smtClean="0">
                <a:solidFill>
                  <a:srgbClr val="C5BAB1"/>
                </a:solidFill>
              </a:rPr>
              <a:pPr/>
              <a:t>7/9/2014</a:t>
            </a:fld>
            <a:endParaRPr lang="en-US">
              <a:solidFill>
                <a:srgbClr val="C5BAB1"/>
              </a:solidFill>
            </a:endParaRPr>
          </a:p>
        </p:txBody>
      </p:sp>
      <p:sp>
        <p:nvSpPr>
          <p:cNvPr id="5" name="Footer Placeholder 4"/>
          <p:cNvSpPr>
            <a:spLocks noGrp="1"/>
          </p:cNvSpPr>
          <p:nvPr>
            <p:ph type="ftr" sz="quarter" idx="3"/>
          </p:nvPr>
        </p:nvSpPr>
        <p:spPr>
          <a:xfrm>
            <a:off x="3048000" y="6280150"/>
            <a:ext cx="3352800" cy="274320"/>
          </a:xfrm>
          <a:prstGeom prst="rect">
            <a:avLst/>
          </a:prstGeom>
        </p:spPr>
        <p:txBody>
          <a:bodyPr vert="horz" lIns="91440" tIns="45720" rIns="91440" bIns="45720" rtlCol="0" anchor="ctr"/>
          <a:lstStyle>
            <a:lvl1pPr algn="ctr">
              <a:defRPr sz="1100">
                <a:solidFill>
                  <a:schemeClr val="tx2"/>
                </a:solidFill>
              </a:defRPr>
            </a:lvl1pPr>
          </a:lstStyle>
          <a:p>
            <a:endParaRPr lang="en-US">
              <a:solidFill>
                <a:srgbClr val="C5BAB1"/>
              </a:solidFill>
            </a:endParaRPr>
          </a:p>
        </p:txBody>
      </p:sp>
      <p:sp>
        <p:nvSpPr>
          <p:cNvPr id="6" name="Slide Number Placeholder 5"/>
          <p:cNvSpPr>
            <a:spLocks noGrp="1"/>
          </p:cNvSpPr>
          <p:nvPr>
            <p:ph type="sldNum" sz="quarter" idx="4"/>
          </p:nvPr>
        </p:nvSpPr>
        <p:spPr>
          <a:xfrm>
            <a:off x="8234680" y="6278880"/>
            <a:ext cx="582966" cy="274320"/>
          </a:xfrm>
          <a:prstGeom prst="rect">
            <a:avLst/>
          </a:prstGeom>
          <a:ln w="19050">
            <a:noFill/>
          </a:ln>
        </p:spPr>
        <p:txBody>
          <a:bodyPr vert="horz" lIns="91440" tIns="45720" rIns="91440" bIns="45720" rtlCol="0" anchor="ctr"/>
          <a:lstStyle>
            <a:lvl1pPr algn="ctr">
              <a:defRPr sz="1100">
                <a:solidFill>
                  <a:schemeClr val="tx2"/>
                </a:solidFill>
              </a:defRPr>
            </a:lvl1pPr>
          </a:lstStyle>
          <a:p>
            <a:fld id="{AB05C0DE-82DC-4732-88B7-0BEB837B468B}" type="slidenum">
              <a:rPr lang="en-US" smtClean="0">
                <a:solidFill>
                  <a:srgbClr val="C5BAB1"/>
                </a:solidFill>
              </a:rPr>
              <a:pPr/>
              <a:t>‹#›</a:t>
            </a:fld>
            <a:endParaRPr lang="en-US">
              <a:solidFill>
                <a:srgbClr val="C5BAB1"/>
              </a:solidFill>
            </a:endParaRPr>
          </a:p>
        </p:txBody>
      </p:sp>
    </p:spTree>
    <p:extLst>
      <p:ext uri="{BB962C8B-B14F-4D97-AF65-F5344CB8AC3E}">
        <p14:creationId xmlns:p14="http://schemas.microsoft.com/office/powerpoint/2010/main" val="337386667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1"/>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1"/>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1"/>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1"/>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1"/>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74.xml"/><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11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78.xml"/><Relationship Id="rId1" Type="http://schemas.openxmlformats.org/officeDocument/2006/relationships/slideLayout" Target="../slideLayouts/slideLayout2.xml"/><Relationship Id="rId6" Type="http://schemas.openxmlformats.org/officeDocument/2006/relationships/image" Target="../media/image68.jpg"/><Relationship Id="rId5" Type="http://schemas.openxmlformats.org/officeDocument/2006/relationships/image" Target="../media/image67.png"/><Relationship Id="rId4" Type="http://schemas.openxmlformats.org/officeDocument/2006/relationships/image" Target="../media/image66.png"/></Relationships>
</file>

<file path=ppt/slides/_rels/slide118.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95.xml"/><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hyperlink" Target="http://www.hsph.harvard.edu/population/abortion/abortionlaws.htm"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36.tiff"/><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4676355"/>
            <a:ext cx="6553200" cy="1828800"/>
          </a:xfrm>
        </p:spPr>
        <p:txBody>
          <a:bodyPr/>
          <a:lstStyle/>
          <a:p>
            <a:r>
              <a:rPr lang="en-US" sz="3200" cap="none" dirty="0" smtClean="0"/>
              <a:t>PowerPoint for </a:t>
            </a:r>
            <a:r>
              <a:rPr lang="en-US" sz="3200" i="1" cap="none" dirty="0" smtClean="0"/>
              <a:t>Clinical Mentoring and Provider Support for Abortion-Related Care</a:t>
            </a:r>
            <a:endParaRPr lang="en-US" sz="3200" i="1" cap="none"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86600" y="2520358"/>
            <a:ext cx="1865376" cy="949632"/>
          </a:xfrm>
          <a:prstGeom prst="rect">
            <a:avLst/>
          </a:prstGeom>
        </p:spPr>
      </p:pic>
      <p:pic>
        <p:nvPicPr>
          <p:cNvPr id="3" name="Picture 2"/>
          <p:cNvPicPr>
            <a:picLocks noChangeAspect="1"/>
          </p:cNvPicPr>
          <p:nvPr/>
        </p:nvPicPr>
        <p:blipFill>
          <a:blip r:embed="rId3"/>
          <a:stretch>
            <a:fillRect/>
          </a:stretch>
        </p:blipFill>
        <p:spPr>
          <a:xfrm>
            <a:off x="1676400" y="462958"/>
            <a:ext cx="3256307" cy="4213397"/>
          </a:xfrm>
          <a:prstGeom prst="rect">
            <a:avLst/>
          </a:prstGeom>
        </p:spPr>
      </p:pic>
    </p:spTree>
    <p:extLst>
      <p:ext uri="{BB962C8B-B14F-4D97-AF65-F5344CB8AC3E}">
        <p14:creationId xmlns:p14="http://schemas.microsoft.com/office/powerpoint/2010/main" val="275713305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n-US" sz="2400" dirty="0"/>
              <a:t>A clinical mentor is an experienced clinician who provides individualized support to a provider as much and as often as needed, provides inputs to the provider and health system to make improvements in the quality of care delivered and determines when the provider is clinically competent and confident in providing services and meeting performance expectations. </a:t>
            </a:r>
          </a:p>
        </p:txBody>
      </p:sp>
      <p:sp>
        <p:nvSpPr>
          <p:cNvPr id="2" name="Title 1"/>
          <p:cNvSpPr>
            <a:spLocks noGrp="1"/>
          </p:cNvSpPr>
          <p:nvPr>
            <p:ph type="title"/>
          </p:nvPr>
        </p:nvSpPr>
        <p:spPr/>
        <p:txBody>
          <a:bodyPr/>
          <a:lstStyle/>
          <a:p>
            <a:r>
              <a:rPr lang="en-US" dirty="0" smtClean="0"/>
              <a:t>Clinical mentor</a:t>
            </a:r>
            <a:endParaRPr lang="en-US" dirty="0"/>
          </a:p>
        </p:txBody>
      </p:sp>
    </p:spTree>
    <p:extLst>
      <p:ext uri="{BB962C8B-B14F-4D97-AF65-F5344CB8AC3E}">
        <p14:creationId xmlns:p14="http://schemas.microsoft.com/office/powerpoint/2010/main" val="375189624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715000" y="1941596"/>
            <a:ext cx="2971800" cy="3886200"/>
          </a:xfrm>
        </p:spPr>
        <p:txBody>
          <a:bodyPr/>
          <a:lstStyle/>
          <a:p>
            <a:pPr lvl="0"/>
            <a:r>
              <a:rPr lang="en-US" sz="2400" dirty="0"/>
              <a:t>Self-awareness</a:t>
            </a:r>
          </a:p>
          <a:p>
            <a:pPr lvl="0"/>
            <a:r>
              <a:rPr lang="en-US" sz="2400" dirty="0"/>
              <a:t>Self-reflection </a:t>
            </a:r>
          </a:p>
          <a:p>
            <a:pPr lvl="0"/>
            <a:r>
              <a:rPr lang="en-US" sz="2400" dirty="0"/>
              <a:t>Humility</a:t>
            </a:r>
          </a:p>
          <a:p>
            <a:pPr marL="0" indent="0">
              <a:buNone/>
            </a:pPr>
            <a:endParaRPr lang="en-US" dirty="0" smtClean="0"/>
          </a:p>
        </p:txBody>
      </p:sp>
      <p:sp>
        <p:nvSpPr>
          <p:cNvPr id="2" name="Title 1"/>
          <p:cNvSpPr>
            <a:spLocks noGrp="1"/>
          </p:cNvSpPr>
          <p:nvPr>
            <p:ph type="title"/>
          </p:nvPr>
        </p:nvSpPr>
        <p:spPr/>
        <p:txBody>
          <a:bodyPr>
            <a:normAutofit fontScale="90000"/>
          </a:bodyPr>
          <a:lstStyle/>
          <a:p>
            <a:r>
              <a:rPr lang="en-US" dirty="0"/>
              <a:t>Effective relationships begin </a:t>
            </a:r>
            <a:r>
              <a:rPr lang="en-US" dirty="0" smtClean="0"/>
              <a:t/>
            </a:r>
            <a:br>
              <a:rPr lang="en-US" dirty="0" smtClean="0"/>
            </a:br>
            <a:r>
              <a:rPr lang="en-US" dirty="0" smtClean="0"/>
              <a:t>with </a:t>
            </a:r>
            <a:r>
              <a:rPr lang="en-US" dirty="0"/>
              <a:t>one’s self</a:t>
            </a:r>
          </a:p>
        </p:txBody>
      </p:sp>
      <p:pic>
        <p:nvPicPr>
          <p:cNvPr id="4" name="Picture 3"/>
          <p:cNvPicPr>
            <a:picLocks noChangeAspect="1"/>
          </p:cNvPicPr>
          <p:nvPr/>
        </p:nvPicPr>
        <p:blipFill>
          <a:blip r:embed="rId3"/>
          <a:stretch>
            <a:fillRect/>
          </a:stretch>
        </p:blipFill>
        <p:spPr>
          <a:xfrm>
            <a:off x="215853" y="1941596"/>
            <a:ext cx="5270547" cy="3508208"/>
          </a:xfrm>
          <a:prstGeom prst="rect">
            <a:avLst/>
          </a:prstGeom>
        </p:spPr>
      </p:pic>
    </p:spTree>
    <p:extLst>
      <p:ext uri="{BB962C8B-B14F-4D97-AF65-F5344CB8AC3E}">
        <p14:creationId xmlns:p14="http://schemas.microsoft.com/office/powerpoint/2010/main" val="1751692350"/>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264174" y="1600200"/>
            <a:ext cx="6614912" cy="4406900"/>
          </a:xfrm>
        </p:spPr>
      </p:pic>
      <p:sp>
        <p:nvSpPr>
          <p:cNvPr id="2" name="Title 1"/>
          <p:cNvSpPr>
            <a:spLocks noGrp="1"/>
          </p:cNvSpPr>
          <p:nvPr>
            <p:ph type="title"/>
          </p:nvPr>
        </p:nvSpPr>
        <p:spPr/>
        <p:txBody>
          <a:bodyPr/>
          <a:lstStyle/>
          <a:p>
            <a:r>
              <a:rPr lang="en-US" dirty="0"/>
              <a:t>Everyday mindfulness</a:t>
            </a:r>
          </a:p>
        </p:txBody>
      </p:sp>
    </p:spTree>
    <p:extLst>
      <p:ext uri="{BB962C8B-B14F-4D97-AF65-F5344CB8AC3E}">
        <p14:creationId xmlns:p14="http://schemas.microsoft.com/office/powerpoint/2010/main" val="395990514"/>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z="2400" dirty="0"/>
              <a:t>Clinical skills are vital, but not enough, to ensure delivery of high-quality care</a:t>
            </a:r>
          </a:p>
          <a:p>
            <a:pPr lvl="0"/>
            <a:r>
              <a:rPr lang="en-US" sz="2400" dirty="0"/>
              <a:t>Values often operate unconsciously</a:t>
            </a:r>
          </a:p>
          <a:p>
            <a:pPr lvl="0"/>
            <a:r>
              <a:rPr lang="en-US" sz="2400" dirty="0"/>
              <a:t>Values and attitudes influence behavior</a:t>
            </a:r>
          </a:p>
          <a:p>
            <a:pPr lvl="0"/>
            <a:r>
              <a:rPr lang="en-US" sz="2400" dirty="0"/>
              <a:t>Without appropriate attitudes, providers may refuse care or provide substandard care</a:t>
            </a:r>
          </a:p>
          <a:p>
            <a:pPr lvl="0"/>
            <a:r>
              <a:rPr lang="en-US" sz="2400" dirty="0"/>
              <a:t>Mentors can help providers avoid stigmatizing behaviors</a:t>
            </a:r>
          </a:p>
          <a:p>
            <a:endParaRPr lang="en-US" dirty="0"/>
          </a:p>
        </p:txBody>
      </p:sp>
      <p:sp>
        <p:nvSpPr>
          <p:cNvPr id="2" name="Title 1"/>
          <p:cNvSpPr>
            <a:spLocks noGrp="1"/>
          </p:cNvSpPr>
          <p:nvPr>
            <p:ph type="title"/>
          </p:nvPr>
        </p:nvSpPr>
        <p:spPr/>
        <p:txBody>
          <a:bodyPr/>
          <a:lstStyle/>
          <a:p>
            <a:r>
              <a:rPr lang="en-US" dirty="0"/>
              <a:t>Addressing </a:t>
            </a:r>
            <a:r>
              <a:rPr lang="en-US" dirty="0" smtClean="0"/>
              <a:t>provider attitudes</a:t>
            </a:r>
            <a:endParaRPr lang="en-US" dirty="0"/>
          </a:p>
        </p:txBody>
      </p:sp>
    </p:spTree>
    <p:extLst>
      <p:ext uri="{BB962C8B-B14F-4D97-AF65-F5344CB8AC3E}">
        <p14:creationId xmlns:p14="http://schemas.microsoft.com/office/powerpoint/2010/main" val="3757900696"/>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50520" y="5105400"/>
            <a:ext cx="8286206" cy="914400"/>
          </a:xfrm>
        </p:spPr>
        <p:txBody>
          <a:bodyPr>
            <a:normAutofit/>
          </a:bodyPr>
          <a:lstStyle/>
          <a:p>
            <a:pPr marL="0" indent="0">
              <a:buNone/>
            </a:pPr>
            <a:r>
              <a:rPr lang="en-US" dirty="0"/>
              <a:t>“Training should be competency based and </a:t>
            </a:r>
            <a:r>
              <a:rPr lang="en-US" b="1" dirty="0"/>
              <a:t>address health-care provider attitudes</a:t>
            </a:r>
            <a:r>
              <a:rPr lang="en-US" dirty="0"/>
              <a:t> and ethical issues…”</a:t>
            </a:r>
          </a:p>
          <a:p>
            <a:pPr marL="0" indent="0">
              <a:buNone/>
            </a:pPr>
            <a:endParaRPr lang="en-US" dirty="0" smtClean="0"/>
          </a:p>
          <a:p>
            <a:endParaRPr lang="en-US" dirty="0"/>
          </a:p>
        </p:txBody>
      </p:sp>
      <p:sp>
        <p:nvSpPr>
          <p:cNvPr id="2" name="Title 1"/>
          <p:cNvSpPr>
            <a:spLocks noGrp="1"/>
          </p:cNvSpPr>
          <p:nvPr>
            <p:ph type="title"/>
          </p:nvPr>
        </p:nvSpPr>
        <p:spPr/>
        <p:txBody>
          <a:bodyPr/>
          <a:lstStyle/>
          <a:p>
            <a:r>
              <a:rPr lang="en-US" dirty="0"/>
              <a:t>According to </a:t>
            </a:r>
            <a:r>
              <a:rPr lang="en-US" dirty="0" smtClean="0"/>
              <a:t>WHO</a:t>
            </a:r>
            <a:endParaRPr lang="en-US" dirty="0"/>
          </a:p>
        </p:txBody>
      </p:sp>
      <p:pic>
        <p:nvPicPr>
          <p:cNvPr id="4" name="Picture 3"/>
          <p:cNvPicPr>
            <a:picLocks noChangeAspect="1"/>
          </p:cNvPicPr>
          <p:nvPr/>
        </p:nvPicPr>
        <p:blipFill>
          <a:blip r:embed="rId2"/>
          <a:stretch>
            <a:fillRect/>
          </a:stretch>
        </p:blipFill>
        <p:spPr>
          <a:xfrm>
            <a:off x="3297979" y="1692614"/>
            <a:ext cx="2391288" cy="3130413"/>
          </a:xfrm>
          <a:prstGeom prst="rect">
            <a:avLst/>
          </a:prstGeom>
        </p:spPr>
      </p:pic>
    </p:spTree>
    <p:extLst>
      <p:ext uri="{BB962C8B-B14F-4D97-AF65-F5344CB8AC3E}">
        <p14:creationId xmlns:p14="http://schemas.microsoft.com/office/powerpoint/2010/main" val="2000397573"/>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4876800"/>
            <a:ext cx="7696200" cy="1219200"/>
          </a:xfrm>
        </p:spPr>
        <p:txBody>
          <a:bodyPr>
            <a:normAutofit fontScale="92500" lnSpcReduction="20000"/>
          </a:bodyPr>
          <a:lstStyle/>
          <a:p>
            <a:pPr marL="0" indent="0">
              <a:buNone/>
            </a:pPr>
            <a:r>
              <a:rPr lang="en-US" sz="2400" dirty="0" smtClean="0"/>
              <a:t>“In addition to skills training, participating in </a:t>
            </a:r>
            <a:r>
              <a:rPr lang="en-US" sz="2400" b="1" dirty="0" smtClean="0"/>
              <a:t>values clarification</a:t>
            </a:r>
            <a:r>
              <a:rPr lang="en-US" sz="2400" dirty="0" smtClean="0"/>
              <a:t> exercises can help providers differentiate their own personal beliefs and attitudes from the needs of women…” </a:t>
            </a:r>
          </a:p>
          <a:p>
            <a:pPr marL="0" indent="0">
              <a:buNone/>
            </a:pPr>
            <a:endParaRPr lang="en-US" sz="2800" dirty="0"/>
          </a:p>
        </p:txBody>
      </p:sp>
      <p:sp>
        <p:nvSpPr>
          <p:cNvPr id="2" name="Title 1"/>
          <p:cNvSpPr>
            <a:spLocks noGrp="1"/>
          </p:cNvSpPr>
          <p:nvPr>
            <p:ph type="title"/>
          </p:nvPr>
        </p:nvSpPr>
        <p:spPr/>
        <p:txBody>
          <a:bodyPr/>
          <a:lstStyle/>
          <a:p>
            <a:r>
              <a:rPr lang="en-US" dirty="0" smtClean="0"/>
              <a:t>According to WHO (continued)</a:t>
            </a:r>
            <a:endParaRPr lang="en-US" dirty="0"/>
          </a:p>
        </p:txBody>
      </p:sp>
      <p:pic>
        <p:nvPicPr>
          <p:cNvPr id="4" name="Picture 3"/>
          <p:cNvPicPr>
            <a:picLocks noChangeAspect="1"/>
          </p:cNvPicPr>
          <p:nvPr/>
        </p:nvPicPr>
        <p:blipFill>
          <a:blip r:embed="rId2"/>
          <a:stretch>
            <a:fillRect/>
          </a:stretch>
        </p:blipFill>
        <p:spPr>
          <a:xfrm>
            <a:off x="3276600" y="1579761"/>
            <a:ext cx="2389839" cy="3127519"/>
          </a:xfrm>
          <a:prstGeom prst="rect">
            <a:avLst/>
          </a:prstGeom>
        </p:spPr>
      </p:pic>
    </p:spTree>
    <p:extLst>
      <p:ext uri="{BB962C8B-B14F-4D97-AF65-F5344CB8AC3E}">
        <p14:creationId xmlns:p14="http://schemas.microsoft.com/office/powerpoint/2010/main" val="1429022389"/>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4724400"/>
            <a:ext cx="8077200" cy="1846659"/>
          </a:xfrm>
          <a:prstGeom prst="rect">
            <a:avLst/>
          </a:prstGeom>
        </p:spPr>
        <p:txBody>
          <a:bodyPr wrap="square">
            <a:spAutoFit/>
          </a:bodyPr>
          <a:lstStyle/>
          <a:p>
            <a:r>
              <a:rPr lang="en-US" sz="2400" i="1" dirty="0"/>
              <a:t>“The words that have made a difference are that ‘every woman matters to someone and they must matter to </a:t>
            </a:r>
            <a:r>
              <a:rPr lang="en-US" sz="2400" i="1" dirty="0" smtClean="0"/>
              <a:t>us.’” </a:t>
            </a:r>
          </a:p>
          <a:p>
            <a:endParaRPr lang="en-US" sz="2400" i="1" dirty="0"/>
          </a:p>
          <a:p>
            <a:r>
              <a:rPr lang="en-US" sz="2400" dirty="0" smtClean="0"/>
              <a:t>—</a:t>
            </a:r>
            <a:r>
              <a:rPr lang="en-US" sz="2400" i="1" dirty="0" smtClean="0"/>
              <a:t> </a:t>
            </a:r>
            <a:r>
              <a:rPr lang="en-US" sz="2400" i="1" dirty="0"/>
              <a:t>Dr. </a:t>
            </a:r>
            <a:r>
              <a:rPr lang="en-US" sz="2400" i="1" dirty="0" err="1"/>
              <a:t>Mutinta</a:t>
            </a:r>
            <a:r>
              <a:rPr lang="en-US" sz="2400" i="1" dirty="0"/>
              <a:t> Lina </a:t>
            </a:r>
            <a:r>
              <a:rPr lang="en-US" sz="2400" i="1" dirty="0" err="1"/>
              <a:t>Muyuni</a:t>
            </a:r>
            <a:r>
              <a:rPr lang="en-US" sz="2400" i="1" dirty="0"/>
              <a:t>, </a:t>
            </a:r>
            <a:r>
              <a:rPr lang="en-US" sz="2400" i="1" dirty="0" smtClean="0"/>
              <a:t>clinical </a:t>
            </a:r>
            <a:r>
              <a:rPr lang="en-US" sz="2400" i="1" dirty="0"/>
              <a:t>mentor, Zambia</a:t>
            </a:r>
            <a:endParaRPr lang="en-US" sz="2400" dirty="0"/>
          </a:p>
          <a:p>
            <a:r>
              <a:rPr lang="en-US" dirty="0"/>
              <a:t> </a:t>
            </a:r>
          </a:p>
        </p:txBody>
      </p:sp>
      <p:pic>
        <p:nvPicPr>
          <p:cNvPr id="3" name="Picture 2"/>
          <p:cNvPicPr>
            <a:picLocks noChangeAspect="1"/>
          </p:cNvPicPr>
          <p:nvPr/>
        </p:nvPicPr>
        <p:blipFill>
          <a:blip r:embed="rId3"/>
          <a:stretch>
            <a:fillRect/>
          </a:stretch>
        </p:blipFill>
        <p:spPr>
          <a:xfrm>
            <a:off x="1629043" y="609600"/>
            <a:ext cx="5885914" cy="3919359"/>
          </a:xfrm>
          <a:prstGeom prst="rect">
            <a:avLst/>
          </a:prstGeom>
        </p:spPr>
      </p:pic>
    </p:spTree>
    <p:extLst>
      <p:ext uri="{BB962C8B-B14F-4D97-AF65-F5344CB8AC3E}">
        <p14:creationId xmlns:p14="http://schemas.microsoft.com/office/powerpoint/2010/main" val="1449497839"/>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581400" y="1600201"/>
            <a:ext cx="5105400" cy="4495800"/>
          </a:xfrm>
        </p:spPr>
        <p:txBody>
          <a:bodyPr/>
          <a:lstStyle/>
          <a:p>
            <a:pPr lvl="0"/>
            <a:r>
              <a:rPr lang="en-US" sz="2400" dirty="0"/>
              <a:t>Replace myths with </a:t>
            </a:r>
            <a:r>
              <a:rPr lang="en-US" sz="2400" dirty="0" smtClean="0"/>
              <a:t>factually correct </a:t>
            </a:r>
            <a:r>
              <a:rPr lang="en-US" sz="2400" dirty="0"/>
              <a:t>information</a:t>
            </a:r>
          </a:p>
          <a:p>
            <a:pPr lvl="0"/>
            <a:r>
              <a:rPr lang="en-US" sz="2400" dirty="0"/>
              <a:t>Clarify values</a:t>
            </a:r>
          </a:p>
          <a:p>
            <a:pPr lvl="0"/>
            <a:r>
              <a:rPr lang="en-US" sz="2400" dirty="0"/>
              <a:t>Transform attitudes</a:t>
            </a:r>
          </a:p>
          <a:p>
            <a:pPr lvl="0"/>
            <a:r>
              <a:rPr lang="en-US" sz="2400" dirty="0"/>
              <a:t>Solidify </a:t>
            </a:r>
            <a:r>
              <a:rPr lang="en-US" sz="2400" dirty="0" smtClean="0"/>
              <a:t>providers’ intention </a:t>
            </a:r>
            <a:r>
              <a:rPr lang="en-US" sz="2400" dirty="0"/>
              <a:t>to perform compassionate abortion care</a:t>
            </a:r>
          </a:p>
          <a:p>
            <a:pPr marL="0" indent="0">
              <a:buNone/>
            </a:pPr>
            <a:endParaRPr lang="en-US" dirty="0"/>
          </a:p>
        </p:txBody>
      </p:sp>
      <p:sp>
        <p:nvSpPr>
          <p:cNvPr id="2" name="Title 1"/>
          <p:cNvSpPr>
            <a:spLocks noGrp="1"/>
          </p:cNvSpPr>
          <p:nvPr>
            <p:ph type="title"/>
          </p:nvPr>
        </p:nvSpPr>
        <p:spPr/>
        <p:txBody>
          <a:bodyPr>
            <a:normAutofit fontScale="90000"/>
          </a:bodyPr>
          <a:lstStyle/>
          <a:p>
            <a:pPr lvl="0"/>
            <a:r>
              <a:rPr lang="en-US" dirty="0" smtClean="0"/>
              <a:t/>
            </a:r>
            <a:br>
              <a:rPr lang="en-US" dirty="0" smtClean="0"/>
            </a:br>
            <a:r>
              <a:rPr lang="en-US" dirty="0" smtClean="0"/>
              <a:t>Values </a:t>
            </a:r>
            <a:r>
              <a:rPr lang="en-US" dirty="0"/>
              <a:t>clarification and attitude transformation (VCAT)</a:t>
            </a:r>
            <a:br>
              <a:rPr lang="en-US" dirty="0"/>
            </a:b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1960" y="1905001"/>
            <a:ext cx="2992374" cy="3886200"/>
          </a:xfrm>
          <a:prstGeom prst="rect">
            <a:avLst/>
          </a:prstGeom>
        </p:spPr>
      </p:pic>
    </p:spTree>
    <p:extLst>
      <p:ext uri="{BB962C8B-B14F-4D97-AF65-F5344CB8AC3E}">
        <p14:creationId xmlns:p14="http://schemas.microsoft.com/office/powerpoint/2010/main" val="2525704853"/>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z="2400" dirty="0"/>
              <a:t>Mentors may act upon abortion-related beliefs and attitudes that negatively affect:</a:t>
            </a:r>
          </a:p>
          <a:p>
            <a:pPr lvl="1">
              <a:buFont typeface="Courier New" panose="02070309020205020404" pitchFamily="49" charset="0"/>
              <a:buChar char="o"/>
            </a:pPr>
            <a:r>
              <a:rPr lang="en-US" sz="2400" dirty="0"/>
              <a:t>Treatment of providers they mentor</a:t>
            </a:r>
          </a:p>
          <a:p>
            <a:pPr lvl="1">
              <a:buFont typeface="Courier New" panose="02070309020205020404" pitchFamily="49" charset="0"/>
              <a:buChar char="o"/>
            </a:pPr>
            <a:r>
              <a:rPr lang="en-US" sz="2400" dirty="0"/>
              <a:t>Treatment of clients seeking abortion </a:t>
            </a:r>
            <a:r>
              <a:rPr lang="en-US" sz="2400" dirty="0" smtClean="0"/>
              <a:t>care</a:t>
            </a:r>
          </a:p>
          <a:p>
            <a:pPr marL="457200" lvl="1" indent="0">
              <a:buNone/>
            </a:pPr>
            <a:endParaRPr lang="en-US" sz="2400" dirty="0"/>
          </a:p>
          <a:p>
            <a:pPr lvl="0"/>
            <a:r>
              <a:rPr lang="en-US" sz="2400" dirty="0"/>
              <a:t>VCAT allows mentors to identify and separate personal beliefs from professional duties</a:t>
            </a:r>
          </a:p>
          <a:p>
            <a:endParaRPr lang="en-US" sz="2800" dirty="0"/>
          </a:p>
          <a:p>
            <a:endParaRPr lang="en-US" dirty="0"/>
          </a:p>
        </p:txBody>
      </p:sp>
      <p:sp>
        <p:nvSpPr>
          <p:cNvPr id="2" name="Title 1"/>
          <p:cNvSpPr>
            <a:spLocks noGrp="1"/>
          </p:cNvSpPr>
          <p:nvPr>
            <p:ph type="title"/>
          </p:nvPr>
        </p:nvSpPr>
        <p:spPr/>
        <p:txBody>
          <a:bodyPr/>
          <a:lstStyle/>
          <a:p>
            <a:r>
              <a:rPr lang="en-US" dirty="0"/>
              <a:t>VCAT for </a:t>
            </a:r>
            <a:r>
              <a:rPr lang="en-US" dirty="0" smtClean="0"/>
              <a:t>mentors</a:t>
            </a:r>
            <a:endParaRPr lang="en-US" dirty="0"/>
          </a:p>
        </p:txBody>
      </p:sp>
    </p:spTree>
    <p:extLst>
      <p:ext uri="{BB962C8B-B14F-4D97-AF65-F5344CB8AC3E}">
        <p14:creationId xmlns:p14="http://schemas.microsoft.com/office/powerpoint/2010/main" val="1056309332"/>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z="2400" dirty="0"/>
              <a:t>Examine how beliefs and attitudes influence client treatment</a:t>
            </a:r>
          </a:p>
          <a:p>
            <a:pPr lvl="0"/>
            <a:r>
              <a:rPr lang="en-US" sz="2400" dirty="0"/>
              <a:t>Focus on professional responsibilities to respect women’s rights and provide high-quality care</a:t>
            </a:r>
          </a:p>
          <a:p>
            <a:pPr lvl="0"/>
            <a:r>
              <a:rPr lang="en-US" sz="2400" dirty="0"/>
              <a:t>Uphold </a:t>
            </a:r>
            <a:r>
              <a:rPr lang="en-US" sz="2400" dirty="0" smtClean="0"/>
              <a:t>young and </a:t>
            </a:r>
            <a:r>
              <a:rPr lang="en-US" sz="2400" dirty="0"/>
              <a:t>unmarried women’s right to abortion care</a:t>
            </a:r>
          </a:p>
          <a:p>
            <a:pPr marL="0" indent="0">
              <a:buNone/>
            </a:pPr>
            <a:endParaRPr lang="en-US" dirty="0"/>
          </a:p>
        </p:txBody>
      </p:sp>
      <p:sp>
        <p:nvSpPr>
          <p:cNvPr id="2" name="Title 1"/>
          <p:cNvSpPr>
            <a:spLocks noGrp="1"/>
          </p:cNvSpPr>
          <p:nvPr>
            <p:ph type="title"/>
          </p:nvPr>
        </p:nvSpPr>
        <p:spPr/>
        <p:txBody>
          <a:bodyPr/>
          <a:lstStyle/>
          <a:p>
            <a:r>
              <a:rPr lang="en-US" dirty="0"/>
              <a:t>VCAT for mentored providers</a:t>
            </a:r>
          </a:p>
        </p:txBody>
      </p:sp>
    </p:spTree>
    <p:extLst>
      <p:ext uri="{BB962C8B-B14F-4D97-AF65-F5344CB8AC3E}">
        <p14:creationId xmlns:p14="http://schemas.microsoft.com/office/powerpoint/2010/main" val="3741780245"/>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lgn="ctr" rtl="0">
              <a:spcBef>
                <a:spcPct val="0"/>
              </a:spcBef>
            </a:pPr>
            <a:r>
              <a:rPr lang="en-US" sz="4400" dirty="0"/>
              <a:t>What is success?</a:t>
            </a:r>
            <a:r>
              <a:rPr lang="en-US" sz="1600" dirty="0"/>
              <a:t/>
            </a:r>
            <a:br>
              <a:rPr lang="en-US" sz="1600" dirty="0"/>
            </a:b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19400" y="1676400"/>
            <a:ext cx="3175000" cy="4316016"/>
          </a:xfrm>
          <a:prstGeom prst="rect">
            <a:avLst/>
          </a:prstGeom>
        </p:spPr>
      </p:pic>
    </p:spTree>
    <p:extLst>
      <p:ext uri="{BB962C8B-B14F-4D97-AF65-F5344CB8AC3E}">
        <p14:creationId xmlns:p14="http://schemas.microsoft.com/office/powerpoint/2010/main" val="128453850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486400"/>
            <a:ext cx="8229600" cy="1143000"/>
          </a:xfrm>
        </p:spPr>
        <p:txBody>
          <a:bodyPr>
            <a:normAutofit/>
          </a:bodyPr>
          <a:lstStyle/>
          <a:p>
            <a:pPr marL="0" lvl="0" indent="0" algn="ctr">
              <a:buNone/>
            </a:pPr>
            <a:r>
              <a:rPr lang="en-US" dirty="0"/>
              <a:t>Provider </a:t>
            </a:r>
            <a:r>
              <a:rPr lang="en-US" dirty="0" smtClean="0"/>
              <a:t>support </a:t>
            </a:r>
            <a:r>
              <a:rPr lang="en-US" dirty="0"/>
              <a:t>= </a:t>
            </a:r>
            <a:endParaRPr lang="en-US" dirty="0" smtClean="0"/>
          </a:p>
          <a:p>
            <a:pPr marL="0" lvl="0" indent="0" algn="ctr">
              <a:buNone/>
            </a:pPr>
            <a:r>
              <a:rPr lang="en-US" dirty="0" smtClean="0"/>
              <a:t>clinical </a:t>
            </a:r>
            <a:r>
              <a:rPr lang="en-US" dirty="0"/>
              <a:t>mentoring + programmatic </a:t>
            </a:r>
            <a:r>
              <a:rPr lang="en-US" dirty="0" smtClean="0"/>
              <a:t>support</a:t>
            </a:r>
          </a:p>
          <a:p>
            <a:pPr marL="0" lvl="0" indent="0">
              <a:buNone/>
            </a:pPr>
            <a:endParaRPr lang="en-US" dirty="0"/>
          </a:p>
          <a:p>
            <a:endParaRPr lang="en-US" dirty="0"/>
          </a:p>
        </p:txBody>
      </p:sp>
      <p:sp>
        <p:nvSpPr>
          <p:cNvPr id="2" name="Title 1"/>
          <p:cNvSpPr>
            <a:spLocks noGrp="1"/>
          </p:cNvSpPr>
          <p:nvPr>
            <p:ph type="title"/>
          </p:nvPr>
        </p:nvSpPr>
        <p:spPr/>
        <p:txBody>
          <a:bodyPr/>
          <a:lstStyle/>
          <a:p>
            <a:r>
              <a:rPr lang="en-US" dirty="0" smtClean="0"/>
              <a:t>Provider support</a:t>
            </a:r>
            <a:endParaRPr lang="en-US" dirty="0"/>
          </a:p>
        </p:txBody>
      </p:sp>
      <p:pic>
        <p:nvPicPr>
          <p:cNvPr id="4" name="Picture 3"/>
          <p:cNvPicPr>
            <a:picLocks noChangeAspect="1"/>
          </p:cNvPicPr>
          <p:nvPr/>
        </p:nvPicPr>
        <p:blipFill>
          <a:blip r:embed="rId3"/>
          <a:stretch>
            <a:fillRect/>
          </a:stretch>
        </p:blipFill>
        <p:spPr>
          <a:xfrm>
            <a:off x="1752600" y="1600200"/>
            <a:ext cx="5638800" cy="3753326"/>
          </a:xfrm>
          <a:prstGeom prst="rect">
            <a:avLst/>
          </a:prstGeom>
        </p:spPr>
      </p:pic>
    </p:spTree>
    <p:extLst>
      <p:ext uri="{BB962C8B-B14F-4D97-AF65-F5344CB8AC3E}">
        <p14:creationId xmlns:p14="http://schemas.microsoft.com/office/powerpoint/2010/main" val="4053639593"/>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lvl="0"/>
            <a:r>
              <a:rPr lang="en-US" sz="2400" dirty="0"/>
              <a:t>Agree on provider’s performance and quality goals at beginning of mentoring process</a:t>
            </a:r>
          </a:p>
          <a:p>
            <a:pPr lvl="0"/>
            <a:r>
              <a:rPr lang="en-US" sz="2400" dirty="0"/>
              <a:t>Goals should be </a:t>
            </a:r>
            <a:r>
              <a:rPr lang="en-US" sz="2400" dirty="0" smtClean="0"/>
              <a:t>SMART</a:t>
            </a:r>
          </a:p>
          <a:p>
            <a:pPr lvl="1">
              <a:buFont typeface="Courier New" panose="02070309020205020404" pitchFamily="49" charset="0"/>
              <a:buChar char="o"/>
            </a:pPr>
            <a:r>
              <a:rPr lang="en-US" sz="2400" dirty="0" smtClean="0"/>
              <a:t>Specific</a:t>
            </a:r>
          </a:p>
          <a:p>
            <a:pPr lvl="1">
              <a:buFont typeface="Courier New" panose="02070309020205020404" pitchFamily="49" charset="0"/>
              <a:buChar char="o"/>
            </a:pPr>
            <a:r>
              <a:rPr lang="en-US" sz="2400" dirty="0" smtClean="0"/>
              <a:t>Measurable</a:t>
            </a:r>
          </a:p>
          <a:p>
            <a:pPr lvl="1">
              <a:buFont typeface="Courier New" panose="02070309020205020404" pitchFamily="49" charset="0"/>
              <a:buChar char="o"/>
            </a:pPr>
            <a:r>
              <a:rPr lang="en-US" sz="2400" dirty="0" smtClean="0"/>
              <a:t>Attainable</a:t>
            </a:r>
          </a:p>
          <a:p>
            <a:pPr lvl="1">
              <a:buFont typeface="Courier New" panose="02070309020205020404" pitchFamily="49" charset="0"/>
              <a:buChar char="o"/>
            </a:pPr>
            <a:r>
              <a:rPr lang="en-US" sz="2400" dirty="0" smtClean="0"/>
              <a:t>Relevant </a:t>
            </a:r>
          </a:p>
          <a:p>
            <a:pPr lvl="1">
              <a:buFont typeface="Courier New" panose="02070309020205020404" pitchFamily="49" charset="0"/>
              <a:buChar char="o"/>
            </a:pPr>
            <a:r>
              <a:rPr lang="en-US" sz="2400" dirty="0" smtClean="0"/>
              <a:t>Timely</a:t>
            </a:r>
            <a:endParaRPr lang="en-US" sz="2400" dirty="0"/>
          </a:p>
          <a:p>
            <a:pPr lvl="0"/>
            <a:r>
              <a:rPr lang="en-US" sz="2400" dirty="0"/>
              <a:t>Can be written in a mentoring agreement form</a:t>
            </a:r>
          </a:p>
          <a:p>
            <a:pPr marL="0" indent="0">
              <a:buNone/>
            </a:pPr>
            <a:endParaRPr lang="en-US" dirty="0"/>
          </a:p>
        </p:txBody>
      </p:sp>
      <p:sp>
        <p:nvSpPr>
          <p:cNvPr id="2" name="Title 1"/>
          <p:cNvSpPr>
            <a:spLocks noGrp="1"/>
          </p:cNvSpPr>
          <p:nvPr>
            <p:ph type="title"/>
          </p:nvPr>
        </p:nvSpPr>
        <p:spPr/>
        <p:txBody>
          <a:bodyPr>
            <a:normAutofit fontScale="90000"/>
          </a:bodyPr>
          <a:lstStyle/>
          <a:p>
            <a:r>
              <a:rPr lang="en-US" dirty="0"/>
              <a:t>Setting clear performance and </a:t>
            </a:r>
            <a:r>
              <a:rPr lang="en-US" dirty="0" smtClean="0"/>
              <a:t/>
            </a:r>
            <a:br>
              <a:rPr lang="en-US" dirty="0" smtClean="0"/>
            </a:br>
            <a:r>
              <a:rPr lang="en-US" dirty="0" smtClean="0"/>
              <a:t>quality </a:t>
            </a:r>
            <a:r>
              <a:rPr lang="en-US" dirty="0"/>
              <a:t>goals</a:t>
            </a:r>
          </a:p>
        </p:txBody>
      </p:sp>
    </p:spTree>
    <p:extLst>
      <p:ext uri="{BB962C8B-B14F-4D97-AF65-F5344CB8AC3E}">
        <p14:creationId xmlns:p14="http://schemas.microsoft.com/office/powerpoint/2010/main" val="102310917"/>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Clinical mentoring inputs </a:t>
            </a:r>
          </a:p>
        </p:txBody>
      </p:sp>
      <p:pic>
        <p:nvPicPr>
          <p:cNvPr id="5" name="Picture 4"/>
          <p:cNvPicPr>
            <a:picLocks noChangeAspect="1"/>
          </p:cNvPicPr>
          <p:nvPr/>
        </p:nvPicPr>
        <p:blipFill>
          <a:blip r:embed="rId3"/>
          <a:stretch>
            <a:fillRect/>
          </a:stretch>
        </p:blipFill>
        <p:spPr>
          <a:xfrm>
            <a:off x="533400" y="1676400"/>
            <a:ext cx="3810000" cy="2867025"/>
          </a:xfrm>
          <a:prstGeom prst="rect">
            <a:avLst/>
          </a:prstGeom>
        </p:spPr>
      </p:pic>
      <p:pic>
        <p:nvPicPr>
          <p:cNvPr id="6" name="Picture 5"/>
          <p:cNvPicPr>
            <a:picLocks noChangeAspect="1"/>
          </p:cNvPicPr>
          <p:nvPr/>
        </p:nvPicPr>
        <p:blipFill>
          <a:blip r:embed="rId4"/>
          <a:stretch>
            <a:fillRect/>
          </a:stretch>
        </p:blipFill>
        <p:spPr>
          <a:xfrm>
            <a:off x="4616261" y="3581400"/>
            <a:ext cx="3816531" cy="2540378"/>
          </a:xfrm>
          <a:prstGeom prst="rect">
            <a:avLst/>
          </a:prstGeom>
        </p:spPr>
      </p:pic>
    </p:spTree>
    <p:extLst>
      <p:ext uri="{BB962C8B-B14F-4D97-AF65-F5344CB8AC3E}">
        <p14:creationId xmlns:p14="http://schemas.microsoft.com/office/powerpoint/2010/main" val="3184167234"/>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5800" y="914400"/>
            <a:ext cx="3352800" cy="4832092"/>
          </a:xfrm>
          <a:prstGeom prst="rect">
            <a:avLst/>
          </a:prstGeom>
        </p:spPr>
        <p:txBody>
          <a:bodyPr wrap="square">
            <a:spAutoFit/>
          </a:bodyPr>
          <a:lstStyle/>
          <a:p>
            <a:r>
              <a:rPr lang="en-US" sz="2800" i="1" dirty="0"/>
              <a:t>“[Clinical mentors] should be open to new challenges and changes in their approach as dictated by the situation on the ground.” </a:t>
            </a:r>
            <a:endParaRPr lang="en-US" sz="2800" dirty="0"/>
          </a:p>
          <a:p>
            <a:r>
              <a:rPr lang="en-US" sz="2800" dirty="0" smtClean="0"/>
              <a:t>—</a:t>
            </a:r>
            <a:r>
              <a:rPr lang="en-US" sz="2800" i="1" dirty="0" smtClean="0"/>
              <a:t> </a:t>
            </a:r>
            <a:r>
              <a:rPr lang="en-US" sz="2800" i="1" dirty="0"/>
              <a:t>Ipas-trained clinical mentor, </a:t>
            </a:r>
            <a:r>
              <a:rPr lang="en-US" sz="2800" i="1" dirty="0" smtClean="0"/>
              <a:t>Zambia</a:t>
            </a:r>
            <a:endParaRPr lang="en-US" sz="2800" dirty="0"/>
          </a:p>
        </p:txBody>
      </p:sp>
      <p:pic>
        <p:nvPicPr>
          <p:cNvPr id="3" name="Picture 2"/>
          <p:cNvPicPr>
            <a:picLocks noChangeAspect="1"/>
          </p:cNvPicPr>
          <p:nvPr/>
        </p:nvPicPr>
        <p:blipFill>
          <a:blip r:embed="rId3"/>
          <a:stretch>
            <a:fillRect/>
          </a:stretch>
        </p:blipFill>
        <p:spPr>
          <a:xfrm>
            <a:off x="4495800" y="453896"/>
            <a:ext cx="3632200" cy="5448300"/>
          </a:xfrm>
          <a:prstGeom prst="rect">
            <a:avLst/>
          </a:prstGeom>
        </p:spPr>
      </p:pic>
    </p:spTree>
    <p:extLst>
      <p:ext uri="{BB962C8B-B14F-4D97-AF65-F5344CB8AC3E}">
        <p14:creationId xmlns:p14="http://schemas.microsoft.com/office/powerpoint/2010/main" val="1920956894"/>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lvl="0"/>
            <a:r>
              <a:rPr lang="en-US" sz="2400" dirty="0"/>
              <a:t>Offer clinical support soon after completion of clinical training</a:t>
            </a:r>
          </a:p>
          <a:p>
            <a:pPr lvl="0"/>
            <a:r>
              <a:rPr lang="en-US" sz="2400" dirty="0"/>
              <a:t>Observe and assess provider performance and service delivery </a:t>
            </a:r>
          </a:p>
          <a:p>
            <a:pPr lvl="0"/>
            <a:r>
              <a:rPr lang="en-US" sz="2400" dirty="0"/>
              <a:t>Develop plans for needed improvements</a:t>
            </a:r>
          </a:p>
          <a:p>
            <a:pPr lvl="0"/>
            <a:r>
              <a:rPr lang="en-US" sz="2400" dirty="0"/>
              <a:t>Respond to provider requests for support in a timely way</a:t>
            </a:r>
          </a:p>
          <a:p>
            <a:pPr lvl="0"/>
            <a:r>
              <a:rPr lang="en-US" sz="2400" dirty="0"/>
              <a:t>Discuss and resolve issues that affect performance </a:t>
            </a:r>
          </a:p>
          <a:p>
            <a:endParaRPr lang="en-US" dirty="0"/>
          </a:p>
        </p:txBody>
      </p:sp>
      <p:sp>
        <p:nvSpPr>
          <p:cNvPr id="2" name="Title 1"/>
          <p:cNvSpPr>
            <a:spLocks noGrp="1"/>
          </p:cNvSpPr>
          <p:nvPr>
            <p:ph type="title"/>
          </p:nvPr>
        </p:nvSpPr>
        <p:spPr/>
        <p:txBody>
          <a:bodyPr>
            <a:noAutofit/>
          </a:bodyPr>
          <a:lstStyle/>
          <a:p>
            <a:pPr lvl="1" algn="ctr" rtl="0">
              <a:spcBef>
                <a:spcPct val="0"/>
              </a:spcBef>
            </a:pPr>
            <a:r>
              <a:rPr lang="en-US" sz="3200" dirty="0">
                <a:solidFill>
                  <a:schemeClr val="bg1"/>
                </a:solidFill>
                <a:latin typeface="+mj-lt"/>
              </a:rPr>
              <a:t>Clinical mentor roles and responsibilities</a:t>
            </a:r>
            <a:br>
              <a:rPr lang="en-US" sz="3200" dirty="0">
                <a:solidFill>
                  <a:schemeClr val="bg1"/>
                </a:solidFill>
                <a:latin typeface="+mj-lt"/>
              </a:rPr>
            </a:br>
            <a:endParaRPr lang="en-US" sz="3200" dirty="0">
              <a:solidFill>
                <a:schemeClr val="bg1"/>
              </a:solidFill>
              <a:latin typeface="+mj-lt"/>
            </a:endParaRPr>
          </a:p>
        </p:txBody>
      </p:sp>
    </p:spTree>
    <p:extLst>
      <p:ext uri="{BB962C8B-B14F-4D97-AF65-F5344CB8AC3E}">
        <p14:creationId xmlns:p14="http://schemas.microsoft.com/office/powerpoint/2010/main" val="2163051827"/>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z="2400" dirty="0"/>
              <a:t>Provide support and guide learning when adverse events occur</a:t>
            </a:r>
          </a:p>
          <a:p>
            <a:pPr lvl="0"/>
            <a:r>
              <a:rPr lang="en-US" sz="2400" dirty="0"/>
              <a:t>Document inputs and performance indicators in timely manner</a:t>
            </a:r>
          </a:p>
          <a:p>
            <a:pPr lvl="0"/>
            <a:r>
              <a:rPr lang="en-US" sz="2400" dirty="0"/>
              <a:t>Help provider assess their confidence</a:t>
            </a:r>
          </a:p>
          <a:p>
            <a:pPr lvl="0"/>
            <a:r>
              <a:rPr lang="en-US" sz="2400" dirty="0"/>
              <a:t>Determine when the provider achieves clinical competence</a:t>
            </a:r>
          </a:p>
          <a:p>
            <a:pPr lvl="0"/>
            <a:r>
              <a:rPr lang="en-US" sz="2400" dirty="0"/>
              <a:t>Support provider in maintaining competence</a:t>
            </a:r>
          </a:p>
          <a:p>
            <a:endParaRPr lang="en-US" dirty="0"/>
          </a:p>
        </p:txBody>
      </p:sp>
      <p:sp>
        <p:nvSpPr>
          <p:cNvPr id="2" name="Title 1"/>
          <p:cNvSpPr>
            <a:spLocks noGrp="1"/>
          </p:cNvSpPr>
          <p:nvPr>
            <p:ph type="title"/>
          </p:nvPr>
        </p:nvSpPr>
        <p:spPr/>
        <p:txBody>
          <a:bodyPr>
            <a:normAutofit fontScale="90000"/>
          </a:bodyPr>
          <a:lstStyle/>
          <a:p>
            <a:r>
              <a:rPr lang="en-US" dirty="0" smtClean="0"/>
              <a:t/>
            </a:r>
            <a:br>
              <a:rPr lang="en-US" dirty="0" smtClean="0"/>
            </a:br>
            <a:r>
              <a:rPr lang="en-US" dirty="0" smtClean="0"/>
              <a:t>Clinical mentor roles and responsibilities (continued)</a:t>
            </a:r>
            <a:r>
              <a:rPr lang="en-US" sz="1800" dirty="0" smtClean="0"/>
              <a:t/>
            </a:r>
            <a:br>
              <a:rPr lang="en-US" sz="1800" dirty="0" smtClean="0"/>
            </a:br>
            <a:endParaRPr lang="en-US" dirty="0"/>
          </a:p>
        </p:txBody>
      </p:sp>
    </p:spTree>
    <p:extLst>
      <p:ext uri="{BB962C8B-B14F-4D97-AF65-F5344CB8AC3E}">
        <p14:creationId xmlns:p14="http://schemas.microsoft.com/office/powerpoint/2010/main" val="3095215661"/>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lvl="0"/>
            <a:r>
              <a:rPr lang="en-US" sz="2400" dirty="0"/>
              <a:t>Provide services to the best of her/his abilities and qualifications </a:t>
            </a:r>
          </a:p>
          <a:p>
            <a:pPr lvl="0"/>
            <a:r>
              <a:rPr lang="en-US" sz="2400" dirty="0"/>
              <a:t>Refer women to other providers and facilities when necessary</a:t>
            </a:r>
          </a:p>
          <a:p>
            <a:pPr lvl="0"/>
            <a:r>
              <a:rPr lang="en-US" sz="2400" dirty="0"/>
              <a:t>Work with clinical mentor as agreed</a:t>
            </a:r>
          </a:p>
          <a:p>
            <a:pPr lvl="0"/>
            <a:r>
              <a:rPr lang="en-US" sz="2400" dirty="0"/>
              <a:t>Receive guidance from other </a:t>
            </a:r>
            <a:r>
              <a:rPr lang="en-US" sz="2400" dirty="0" smtClean="0"/>
              <a:t>Provider Support Team </a:t>
            </a:r>
            <a:r>
              <a:rPr lang="en-US" sz="2400" dirty="0"/>
              <a:t>members </a:t>
            </a:r>
          </a:p>
          <a:p>
            <a:pPr lvl="0"/>
            <a:r>
              <a:rPr lang="en-US" sz="2400" dirty="0"/>
              <a:t>Implement improvements by agreed-upon dates </a:t>
            </a:r>
          </a:p>
          <a:p>
            <a:endParaRPr lang="en-US" dirty="0"/>
          </a:p>
        </p:txBody>
      </p:sp>
      <p:sp>
        <p:nvSpPr>
          <p:cNvPr id="2" name="Title 1"/>
          <p:cNvSpPr>
            <a:spLocks noGrp="1"/>
          </p:cNvSpPr>
          <p:nvPr>
            <p:ph type="title"/>
          </p:nvPr>
        </p:nvSpPr>
        <p:spPr/>
        <p:txBody>
          <a:bodyPr>
            <a:noAutofit/>
          </a:bodyPr>
          <a:lstStyle/>
          <a:p>
            <a:pPr lvl="1" algn="ctr" rtl="0">
              <a:spcBef>
                <a:spcPct val="0"/>
              </a:spcBef>
            </a:pPr>
            <a:r>
              <a:rPr lang="en-US" sz="3200" dirty="0">
                <a:solidFill>
                  <a:schemeClr val="bg1"/>
                </a:solidFill>
                <a:latin typeface="+mj-lt"/>
              </a:rPr>
              <a:t>Provider roles and responsibilities</a:t>
            </a:r>
            <a:r>
              <a:rPr lang="en-US" sz="3600" dirty="0"/>
              <a:t/>
            </a:r>
            <a:br>
              <a:rPr lang="en-US" sz="3600" dirty="0"/>
            </a:br>
            <a:endParaRPr lang="en-US" sz="3600" dirty="0"/>
          </a:p>
        </p:txBody>
      </p:sp>
    </p:spTree>
    <p:extLst>
      <p:ext uri="{BB962C8B-B14F-4D97-AF65-F5344CB8AC3E}">
        <p14:creationId xmlns:p14="http://schemas.microsoft.com/office/powerpoint/2010/main" val="3794660060"/>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z="2400" dirty="0"/>
              <a:t>Keep accurate service records and share with </a:t>
            </a:r>
            <a:r>
              <a:rPr lang="en-US" sz="2400" dirty="0" smtClean="0"/>
              <a:t>Provider Support Team</a:t>
            </a:r>
            <a:endParaRPr lang="en-US" sz="2400" dirty="0"/>
          </a:p>
          <a:p>
            <a:pPr lvl="0"/>
            <a:r>
              <a:rPr lang="en-US" sz="2400" dirty="0"/>
              <a:t>Report and discuss with </a:t>
            </a:r>
            <a:r>
              <a:rPr lang="en-US" sz="2400" dirty="0" smtClean="0"/>
              <a:t>Provider Support Team </a:t>
            </a:r>
            <a:r>
              <a:rPr lang="en-US" sz="2400" dirty="0"/>
              <a:t>any adverse events </a:t>
            </a:r>
          </a:p>
          <a:p>
            <a:pPr lvl="0"/>
            <a:r>
              <a:rPr lang="en-US" sz="2400" dirty="0"/>
              <a:t>Initiate contact with the mentor when clinical support is needed </a:t>
            </a:r>
          </a:p>
          <a:p>
            <a:pPr lvl="0"/>
            <a:r>
              <a:rPr lang="en-US" sz="2400" dirty="0"/>
              <a:t>Provide mentor with changes in contact information</a:t>
            </a:r>
          </a:p>
          <a:p>
            <a:endParaRPr lang="en-US" dirty="0"/>
          </a:p>
        </p:txBody>
      </p:sp>
      <p:sp>
        <p:nvSpPr>
          <p:cNvPr id="2" name="Title 1"/>
          <p:cNvSpPr>
            <a:spLocks noGrp="1"/>
          </p:cNvSpPr>
          <p:nvPr>
            <p:ph type="title"/>
          </p:nvPr>
        </p:nvSpPr>
        <p:spPr/>
        <p:txBody>
          <a:bodyPr>
            <a:normAutofit fontScale="90000"/>
          </a:bodyPr>
          <a:lstStyle/>
          <a:p>
            <a:r>
              <a:rPr lang="en-US" dirty="0"/>
              <a:t>Provider roles and </a:t>
            </a:r>
            <a:r>
              <a:rPr lang="en-US" dirty="0" smtClean="0"/>
              <a:t>responsibilities (continued)</a:t>
            </a:r>
            <a:endParaRPr lang="en-US" dirty="0"/>
          </a:p>
        </p:txBody>
      </p:sp>
    </p:spTree>
    <p:extLst>
      <p:ext uri="{BB962C8B-B14F-4D97-AF65-F5344CB8AC3E}">
        <p14:creationId xmlns:p14="http://schemas.microsoft.com/office/powerpoint/2010/main" val="2389149057"/>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1" algn="ctr"/>
            <a:r>
              <a:rPr lang="en-US" sz="3200" dirty="0">
                <a:solidFill>
                  <a:schemeClr val="bg1"/>
                </a:solidFill>
                <a:latin typeface="+mj-lt"/>
              </a:rPr>
              <a:t>Clinical </a:t>
            </a:r>
            <a:r>
              <a:rPr lang="en-US" sz="3200" dirty="0" smtClean="0">
                <a:solidFill>
                  <a:schemeClr val="bg1"/>
                </a:solidFill>
                <a:latin typeface="+mj-lt"/>
              </a:rPr>
              <a:t>resources</a:t>
            </a:r>
            <a:endParaRPr lang="en-US" sz="3200" dirty="0">
              <a:solidFill>
                <a:schemeClr val="bg1"/>
              </a:solidFill>
              <a:latin typeface="+mj-lt"/>
            </a:endParaRPr>
          </a:p>
        </p:txBody>
      </p:sp>
      <p:pic>
        <p:nvPicPr>
          <p:cNvPr id="5" name="Picture 4"/>
          <p:cNvPicPr>
            <a:picLocks noChangeAspect="1"/>
          </p:cNvPicPr>
          <p:nvPr/>
        </p:nvPicPr>
        <p:blipFill>
          <a:blip r:embed="rId3"/>
          <a:stretch>
            <a:fillRect/>
          </a:stretch>
        </p:blipFill>
        <p:spPr>
          <a:xfrm>
            <a:off x="4478651" y="3566160"/>
            <a:ext cx="1926503" cy="2499577"/>
          </a:xfrm>
          <a:prstGeom prst="rect">
            <a:avLst/>
          </a:prstGeom>
        </p:spPr>
      </p:pic>
      <p:pic>
        <p:nvPicPr>
          <p:cNvPr id="6" name="Picture 5"/>
          <p:cNvPicPr>
            <a:picLocks noChangeAspect="1"/>
          </p:cNvPicPr>
          <p:nvPr/>
        </p:nvPicPr>
        <p:blipFill>
          <a:blip r:embed="rId4"/>
          <a:stretch>
            <a:fillRect/>
          </a:stretch>
        </p:blipFill>
        <p:spPr>
          <a:xfrm>
            <a:off x="381000" y="3581400"/>
            <a:ext cx="1926503" cy="2499577"/>
          </a:xfrm>
          <a:prstGeom prst="rect">
            <a:avLst/>
          </a:prstGeom>
        </p:spPr>
      </p:pic>
      <p:pic>
        <p:nvPicPr>
          <p:cNvPr id="7" name="Picture 6"/>
          <p:cNvPicPr>
            <a:picLocks noChangeAspect="1"/>
          </p:cNvPicPr>
          <p:nvPr/>
        </p:nvPicPr>
        <p:blipFill>
          <a:blip r:embed="rId5"/>
          <a:stretch>
            <a:fillRect/>
          </a:stretch>
        </p:blipFill>
        <p:spPr>
          <a:xfrm>
            <a:off x="2466325" y="1698074"/>
            <a:ext cx="1926503" cy="2496652"/>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03528" y="1676400"/>
            <a:ext cx="1955800" cy="2540000"/>
          </a:xfrm>
          <a:prstGeom prst="rect">
            <a:avLst/>
          </a:prstGeom>
        </p:spPr>
      </p:pic>
    </p:spTree>
    <p:extLst>
      <p:ext uri="{BB962C8B-B14F-4D97-AF65-F5344CB8AC3E}">
        <p14:creationId xmlns:p14="http://schemas.microsoft.com/office/powerpoint/2010/main" val="3361802732"/>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1260" y="5660569"/>
            <a:ext cx="8001000" cy="533401"/>
          </a:xfrm>
        </p:spPr>
        <p:txBody>
          <a:bodyPr>
            <a:normAutofit/>
          </a:bodyPr>
          <a:lstStyle/>
          <a:p>
            <a:pPr marL="0" lvl="0" indent="0" algn="ctr">
              <a:buNone/>
            </a:pPr>
            <a:r>
              <a:rPr lang="en-US" i="1" dirty="0" smtClean="0"/>
              <a:t>Providers </a:t>
            </a:r>
            <a:r>
              <a:rPr lang="en-US" i="1" dirty="0"/>
              <a:t>are clinicians, but they are people, </a:t>
            </a:r>
            <a:r>
              <a:rPr lang="en-US" i="1" dirty="0" smtClean="0"/>
              <a:t>too.</a:t>
            </a:r>
            <a:endParaRPr lang="en-US" i="1" dirty="0"/>
          </a:p>
          <a:p>
            <a:endParaRPr lang="en-US" dirty="0"/>
          </a:p>
        </p:txBody>
      </p:sp>
      <p:sp>
        <p:nvSpPr>
          <p:cNvPr id="2" name="Title 1"/>
          <p:cNvSpPr>
            <a:spLocks noGrp="1"/>
          </p:cNvSpPr>
          <p:nvPr>
            <p:ph type="title"/>
          </p:nvPr>
        </p:nvSpPr>
        <p:spPr/>
        <p:txBody>
          <a:bodyPr/>
          <a:lstStyle/>
          <a:p>
            <a:pPr lvl="1" algn="ctr" rtl="0">
              <a:spcBef>
                <a:spcPct val="0"/>
              </a:spcBef>
            </a:pPr>
            <a:r>
              <a:rPr lang="en-US" sz="3200" dirty="0">
                <a:solidFill>
                  <a:schemeClr val="bg1"/>
                </a:solidFill>
                <a:latin typeface="+mj-lt"/>
              </a:rPr>
              <a:t>Emotional </a:t>
            </a:r>
            <a:r>
              <a:rPr lang="en-US" sz="3200" dirty="0" smtClean="0">
                <a:solidFill>
                  <a:schemeClr val="bg1"/>
                </a:solidFill>
                <a:latin typeface="+mj-lt"/>
              </a:rPr>
              <a:t>support</a:t>
            </a:r>
            <a:endParaRPr lang="en-US" sz="3200" dirty="0">
              <a:solidFill>
                <a:schemeClr val="bg1"/>
              </a:solidFill>
              <a:latin typeface="+mj-lt"/>
            </a:endParaRPr>
          </a:p>
        </p:txBody>
      </p:sp>
      <p:pic>
        <p:nvPicPr>
          <p:cNvPr id="4" name="Picture 3"/>
          <p:cNvPicPr>
            <a:picLocks noChangeAspect="1"/>
          </p:cNvPicPr>
          <p:nvPr/>
        </p:nvPicPr>
        <p:blipFill>
          <a:blip r:embed="rId2"/>
          <a:stretch>
            <a:fillRect/>
          </a:stretch>
        </p:blipFill>
        <p:spPr>
          <a:xfrm>
            <a:off x="3314330" y="1661430"/>
            <a:ext cx="2514600" cy="3771900"/>
          </a:xfrm>
          <a:prstGeom prst="rect">
            <a:avLst/>
          </a:prstGeom>
        </p:spPr>
      </p:pic>
    </p:spTree>
    <p:extLst>
      <p:ext uri="{BB962C8B-B14F-4D97-AF65-F5344CB8AC3E}">
        <p14:creationId xmlns:p14="http://schemas.microsoft.com/office/powerpoint/2010/main" val="1482432422"/>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lvl="0"/>
            <a:r>
              <a:rPr lang="en-US" sz="2400" dirty="0" smtClean="0"/>
              <a:t>Important to address providers’ emotional as well as clinical needs</a:t>
            </a:r>
          </a:p>
          <a:p>
            <a:pPr lvl="0"/>
            <a:r>
              <a:rPr lang="en-US" sz="2400" dirty="0" smtClean="0"/>
              <a:t>Providers may experience stigma for providing abortion-related care</a:t>
            </a:r>
          </a:p>
          <a:p>
            <a:pPr lvl="0"/>
            <a:r>
              <a:rPr lang="en-US" sz="2400" dirty="0" smtClean="0"/>
              <a:t>If we address clinical needs only, we have missed the human side of the service delivery equation</a:t>
            </a:r>
          </a:p>
          <a:p>
            <a:pPr lvl="0"/>
            <a:r>
              <a:rPr lang="en-US" sz="2400" dirty="0" smtClean="0"/>
              <a:t>Mentors should provide information on support resources to providers</a:t>
            </a:r>
          </a:p>
          <a:p>
            <a:endParaRPr lang="en-US" dirty="0"/>
          </a:p>
        </p:txBody>
      </p:sp>
      <p:sp>
        <p:nvSpPr>
          <p:cNvPr id="2" name="Title 1"/>
          <p:cNvSpPr>
            <a:spLocks noGrp="1"/>
          </p:cNvSpPr>
          <p:nvPr>
            <p:ph type="title"/>
          </p:nvPr>
        </p:nvSpPr>
        <p:spPr/>
        <p:txBody>
          <a:bodyPr>
            <a:normAutofit fontScale="90000"/>
          </a:bodyPr>
          <a:lstStyle/>
          <a:p>
            <a:r>
              <a:rPr lang="en-US" sz="3600" dirty="0" smtClean="0"/>
              <a:t>Emotional support (continued)</a:t>
            </a:r>
            <a:r>
              <a:rPr lang="en-US" sz="1800" dirty="0" smtClean="0"/>
              <a:t/>
            </a:r>
            <a:br>
              <a:rPr lang="en-US" sz="1800" dirty="0" smtClean="0"/>
            </a:br>
            <a:endParaRPr lang="en-US" dirty="0"/>
          </a:p>
        </p:txBody>
      </p:sp>
    </p:spTree>
    <p:extLst>
      <p:ext uri="{BB962C8B-B14F-4D97-AF65-F5344CB8AC3E}">
        <p14:creationId xmlns:p14="http://schemas.microsoft.com/office/powerpoint/2010/main" val="67625471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z="2400" dirty="0"/>
              <a:t>A small group of professionals providing individualized support to </a:t>
            </a:r>
            <a:r>
              <a:rPr lang="en-US" sz="2400" dirty="0" smtClean="0"/>
              <a:t>health-care </a:t>
            </a:r>
            <a:r>
              <a:rPr lang="en-US" sz="2400" dirty="0"/>
              <a:t>providers offering abortion-related care to achieve and maintain clinical competence and provide high-quality care according to established standards.</a:t>
            </a:r>
          </a:p>
          <a:p>
            <a:endParaRPr lang="en-US" dirty="0"/>
          </a:p>
        </p:txBody>
      </p:sp>
      <p:sp>
        <p:nvSpPr>
          <p:cNvPr id="2" name="Title 1"/>
          <p:cNvSpPr>
            <a:spLocks noGrp="1"/>
          </p:cNvSpPr>
          <p:nvPr>
            <p:ph type="title"/>
          </p:nvPr>
        </p:nvSpPr>
        <p:spPr>
          <a:xfrm>
            <a:off x="431581" y="381000"/>
            <a:ext cx="8381260" cy="1054394"/>
          </a:xfrm>
        </p:spPr>
        <p:txBody>
          <a:bodyPr>
            <a:normAutofit fontScale="90000"/>
          </a:bodyPr>
          <a:lstStyle/>
          <a:p>
            <a:r>
              <a:rPr lang="en-US" dirty="0" smtClean="0"/>
              <a:t>Clinical mentoring and Provider Support Team</a:t>
            </a:r>
            <a:endParaRPr lang="en-US" dirty="0"/>
          </a:p>
        </p:txBody>
      </p:sp>
    </p:spTree>
    <p:extLst>
      <p:ext uri="{BB962C8B-B14F-4D97-AF65-F5344CB8AC3E}">
        <p14:creationId xmlns:p14="http://schemas.microsoft.com/office/powerpoint/2010/main" val="3074138264"/>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419600" y="1719071"/>
            <a:ext cx="4369292" cy="3767329"/>
          </a:xfrm>
        </p:spPr>
        <p:txBody>
          <a:bodyPr/>
          <a:lstStyle/>
          <a:p>
            <a:pPr lvl="0"/>
            <a:r>
              <a:rPr lang="en-US" sz="2400" dirty="0"/>
              <a:t>Effective communication is needed in mentoring</a:t>
            </a:r>
          </a:p>
          <a:p>
            <a:pPr lvl="0"/>
            <a:r>
              <a:rPr lang="en-US" sz="2400" dirty="0"/>
              <a:t>Communication is verbal and nonverbal</a:t>
            </a:r>
          </a:p>
          <a:p>
            <a:pPr lvl="0"/>
            <a:r>
              <a:rPr lang="en-US" sz="2400" dirty="0"/>
              <a:t>Nonverbal can have a stronger impact than verbal cues</a:t>
            </a:r>
          </a:p>
          <a:p>
            <a:pPr marL="0" indent="0">
              <a:buNone/>
            </a:pPr>
            <a:endParaRPr lang="en-US" dirty="0"/>
          </a:p>
        </p:txBody>
      </p:sp>
      <p:sp>
        <p:nvSpPr>
          <p:cNvPr id="2" name="Title 1"/>
          <p:cNvSpPr>
            <a:spLocks noGrp="1"/>
          </p:cNvSpPr>
          <p:nvPr>
            <p:ph type="title"/>
          </p:nvPr>
        </p:nvSpPr>
        <p:spPr/>
        <p:txBody>
          <a:bodyPr/>
          <a:lstStyle/>
          <a:p>
            <a:pPr lvl="0"/>
            <a:r>
              <a:rPr lang="en-US" dirty="0"/>
              <a:t>Communication</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5800" y="1719071"/>
            <a:ext cx="3257550" cy="4343400"/>
          </a:xfrm>
          <a:prstGeom prst="rect">
            <a:avLst/>
          </a:prstGeom>
        </p:spPr>
      </p:pic>
    </p:spTree>
    <p:extLst>
      <p:ext uri="{BB962C8B-B14F-4D97-AF65-F5344CB8AC3E}">
        <p14:creationId xmlns:p14="http://schemas.microsoft.com/office/powerpoint/2010/main" val="2282824795"/>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1">
              <a:buFont typeface="Arial" panose="020B0604020202020204" pitchFamily="34" charset="0"/>
              <a:buChar char="•"/>
            </a:pPr>
            <a:r>
              <a:rPr lang="en-US" sz="2400" dirty="0" smtClean="0"/>
              <a:t>Mentor </a:t>
            </a:r>
            <a:r>
              <a:rPr lang="en-US" sz="2400" dirty="0"/>
              <a:t>or provider may be communicating </a:t>
            </a:r>
            <a:r>
              <a:rPr lang="en-US" sz="2400" dirty="0" smtClean="0"/>
              <a:t>nonverbally</a:t>
            </a:r>
            <a:endParaRPr lang="en-US" sz="2400" dirty="0"/>
          </a:p>
          <a:p>
            <a:pPr lvl="1">
              <a:buFont typeface="Arial" panose="020B0604020202020204" pitchFamily="34" charset="0"/>
              <a:buChar char="•"/>
            </a:pPr>
            <a:r>
              <a:rPr lang="en-US" sz="2400" dirty="0" smtClean="0"/>
              <a:t>Nonverbal </a:t>
            </a:r>
            <a:r>
              <a:rPr lang="en-US" sz="2400" dirty="0"/>
              <a:t>communication is important in establishing </a:t>
            </a:r>
            <a:r>
              <a:rPr lang="en-US" sz="2400" dirty="0" smtClean="0"/>
              <a:t>rapport</a:t>
            </a:r>
            <a:endParaRPr lang="en-US" sz="2400" dirty="0"/>
          </a:p>
          <a:p>
            <a:pPr lvl="1">
              <a:buFont typeface="Arial" panose="020B0604020202020204" pitchFamily="34" charset="0"/>
              <a:buChar char="•"/>
            </a:pPr>
            <a:r>
              <a:rPr lang="en-US" sz="2400" dirty="0" smtClean="0"/>
              <a:t>Verbal </a:t>
            </a:r>
            <a:r>
              <a:rPr lang="en-US" sz="2400" dirty="0"/>
              <a:t>communication essential for providing feedback and clinical knowledge</a:t>
            </a:r>
          </a:p>
          <a:p>
            <a:endParaRPr lang="en-US" dirty="0"/>
          </a:p>
        </p:txBody>
      </p:sp>
      <p:sp>
        <p:nvSpPr>
          <p:cNvPr id="2" name="Title 1"/>
          <p:cNvSpPr>
            <a:spLocks noGrp="1"/>
          </p:cNvSpPr>
          <p:nvPr>
            <p:ph type="title"/>
          </p:nvPr>
        </p:nvSpPr>
        <p:spPr/>
        <p:txBody>
          <a:bodyPr/>
          <a:lstStyle/>
          <a:p>
            <a:r>
              <a:rPr lang="en-US" dirty="0"/>
              <a:t>Communication in mentoring</a:t>
            </a:r>
          </a:p>
        </p:txBody>
      </p:sp>
    </p:spTree>
    <p:extLst>
      <p:ext uri="{BB962C8B-B14F-4D97-AF65-F5344CB8AC3E}">
        <p14:creationId xmlns:p14="http://schemas.microsoft.com/office/powerpoint/2010/main" val="3836738259"/>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lvl="0"/>
            <a:r>
              <a:rPr lang="en-US" sz="2400" dirty="0"/>
              <a:t>In person or virtual </a:t>
            </a:r>
          </a:p>
          <a:p>
            <a:pPr lvl="0"/>
            <a:r>
              <a:rPr lang="en-US" sz="2400" dirty="0"/>
              <a:t>In person important for establishing rapport</a:t>
            </a:r>
          </a:p>
          <a:p>
            <a:r>
              <a:rPr lang="en-US" sz="2400" dirty="0"/>
              <a:t>Certain clinical inputs </a:t>
            </a:r>
            <a:r>
              <a:rPr lang="en-US" sz="2400" dirty="0" smtClean="0"/>
              <a:t>(such as observation </a:t>
            </a:r>
            <a:r>
              <a:rPr lang="en-US" sz="2400" dirty="0"/>
              <a:t>of a procedure) are most effective in person</a:t>
            </a:r>
          </a:p>
        </p:txBody>
      </p:sp>
      <p:sp>
        <p:nvSpPr>
          <p:cNvPr id="2" name="Title 1"/>
          <p:cNvSpPr>
            <a:spLocks noGrp="1"/>
          </p:cNvSpPr>
          <p:nvPr>
            <p:ph type="title"/>
          </p:nvPr>
        </p:nvSpPr>
        <p:spPr/>
        <p:txBody>
          <a:bodyPr>
            <a:normAutofit fontScale="90000"/>
          </a:bodyPr>
          <a:lstStyle/>
          <a:p>
            <a:pPr lvl="0"/>
            <a:r>
              <a:rPr lang="en-US" dirty="0"/>
              <a:t>Means of communication</a:t>
            </a:r>
            <a:br>
              <a:rPr lang="en-US" dirty="0"/>
            </a:br>
            <a:endParaRPr lang="en-US" dirty="0"/>
          </a:p>
        </p:txBody>
      </p:sp>
    </p:spTree>
    <p:extLst>
      <p:ext uri="{BB962C8B-B14F-4D97-AF65-F5344CB8AC3E}">
        <p14:creationId xmlns:p14="http://schemas.microsoft.com/office/powerpoint/2010/main" val="3437272060"/>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5284673"/>
            <a:ext cx="8305800" cy="963727"/>
          </a:xfrm>
        </p:spPr>
        <p:txBody>
          <a:bodyPr>
            <a:normAutofit fontScale="92500" lnSpcReduction="10000"/>
          </a:bodyPr>
          <a:lstStyle/>
          <a:p>
            <a:pPr marL="0" indent="0">
              <a:spcBef>
                <a:spcPts val="0"/>
              </a:spcBef>
              <a:buNone/>
              <a:defRPr/>
            </a:pPr>
            <a:r>
              <a:rPr lang="en-US" sz="2200" dirty="0" smtClean="0"/>
              <a:t>An </a:t>
            </a:r>
            <a:r>
              <a:rPr lang="en-US" sz="2200" dirty="0"/>
              <a:t>active listener pays full attention to the person talking and avoids interrupting or thinking of a response until the person has finished </a:t>
            </a:r>
            <a:r>
              <a:rPr lang="en-US" sz="2200" dirty="0" smtClean="0"/>
              <a:t>speaking.</a:t>
            </a:r>
          </a:p>
          <a:p>
            <a:pPr marL="0" indent="0">
              <a:buNone/>
            </a:pPr>
            <a:endParaRPr lang="en-US" dirty="0">
              <a:solidFill>
                <a:srgbClr val="FF0000"/>
              </a:solidFill>
            </a:endParaRPr>
          </a:p>
        </p:txBody>
      </p:sp>
      <p:sp>
        <p:nvSpPr>
          <p:cNvPr id="2" name="Title 1"/>
          <p:cNvSpPr>
            <a:spLocks noGrp="1"/>
          </p:cNvSpPr>
          <p:nvPr>
            <p:ph type="title"/>
          </p:nvPr>
        </p:nvSpPr>
        <p:spPr/>
        <p:txBody>
          <a:bodyPr/>
          <a:lstStyle/>
          <a:p>
            <a:pPr lvl="0"/>
            <a:r>
              <a:rPr lang="en-US" dirty="0"/>
              <a:t>Active listening</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3600" y="1651527"/>
            <a:ext cx="5219700" cy="3615729"/>
          </a:xfrm>
          <a:prstGeom prst="rect">
            <a:avLst/>
          </a:prstGeom>
        </p:spPr>
      </p:pic>
    </p:spTree>
    <p:extLst>
      <p:ext uri="{BB962C8B-B14F-4D97-AF65-F5344CB8AC3E}">
        <p14:creationId xmlns:p14="http://schemas.microsoft.com/office/powerpoint/2010/main" val="1779071064"/>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5410200"/>
            <a:ext cx="8382000" cy="762000"/>
          </a:xfrm>
        </p:spPr>
        <p:txBody>
          <a:bodyPr/>
          <a:lstStyle/>
          <a:p>
            <a:pPr marL="0" indent="0">
              <a:buNone/>
            </a:pPr>
            <a:r>
              <a:rPr lang="en-US" dirty="0"/>
              <a:t>The process of verbally reflecting what someone </a:t>
            </a:r>
            <a:r>
              <a:rPr lang="en-US" dirty="0" smtClean="0"/>
              <a:t>said</a:t>
            </a:r>
          </a:p>
        </p:txBody>
      </p:sp>
      <p:sp>
        <p:nvSpPr>
          <p:cNvPr id="2" name="Title 1"/>
          <p:cNvSpPr>
            <a:spLocks noGrp="1"/>
          </p:cNvSpPr>
          <p:nvPr>
            <p:ph type="title"/>
          </p:nvPr>
        </p:nvSpPr>
        <p:spPr/>
        <p:txBody>
          <a:bodyPr/>
          <a:lstStyle/>
          <a:p>
            <a:r>
              <a:rPr lang="en-US" dirty="0"/>
              <a:t>Reflective listening</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9380" y="1586137"/>
            <a:ext cx="5524500" cy="3683000"/>
          </a:xfrm>
          <a:prstGeom prst="rect">
            <a:avLst/>
          </a:prstGeom>
        </p:spPr>
      </p:pic>
    </p:spTree>
    <p:extLst>
      <p:ext uri="{BB962C8B-B14F-4D97-AF65-F5344CB8AC3E}">
        <p14:creationId xmlns:p14="http://schemas.microsoft.com/office/powerpoint/2010/main" val="3501524042"/>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5257800"/>
            <a:ext cx="7924800" cy="1143000"/>
          </a:xfrm>
        </p:spPr>
        <p:txBody>
          <a:bodyPr>
            <a:normAutofit/>
          </a:bodyPr>
          <a:lstStyle/>
          <a:p>
            <a:pPr marL="0" indent="0">
              <a:buNone/>
            </a:pPr>
            <a:r>
              <a:rPr lang="en-US" dirty="0"/>
              <a:t>Summarizing —</a:t>
            </a:r>
            <a:r>
              <a:rPr lang="en-US" dirty="0" smtClean="0"/>
              <a:t> </a:t>
            </a:r>
            <a:r>
              <a:rPr lang="en-US" dirty="0"/>
              <a:t>the process of synthesizing and stating what </a:t>
            </a:r>
            <a:r>
              <a:rPr lang="en-US" dirty="0" smtClean="0"/>
              <a:t>a person </a:t>
            </a:r>
            <a:r>
              <a:rPr lang="en-US" dirty="0"/>
              <a:t>has said in order to capture key concerns and </a:t>
            </a:r>
            <a:r>
              <a:rPr lang="en-US" dirty="0" smtClean="0"/>
              <a:t>issues; also </a:t>
            </a:r>
            <a:r>
              <a:rPr lang="en-US" dirty="0"/>
              <a:t>called </a:t>
            </a:r>
            <a:r>
              <a:rPr lang="en-US" dirty="0" smtClean="0"/>
              <a:t>paraphrasing</a:t>
            </a:r>
          </a:p>
          <a:p>
            <a:endParaRPr lang="en-US" dirty="0"/>
          </a:p>
          <a:p>
            <a:endParaRPr lang="en-US" dirty="0"/>
          </a:p>
        </p:txBody>
      </p:sp>
      <p:sp>
        <p:nvSpPr>
          <p:cNvPr id="2" name="Title 1"/>
          <p:cNvSpPr>
            <a:spLocks noGrp="1"/>
          </p:cNvSpPr>
          <p:nvPr>
            <p:ph type="title"/>
          </p:nvPr>
        </p:nvSpPr>
        <p:spPr/>
        <p:txBody>
          <a:bodyPr>
            <a:normAutofit fontScale="90000"/>
          </a:bodyPr>
          <a:lstStyle/>
          <a:p>
            <a:pPr lvl="0"/>
            <a:r>
              <a:rPr lang="en-US" dirty="0"/>
              <a:t>Summarizing</a:t>
            </a:r>
            <a:br>
              <a:rPr lang="en-US" dirty="0"/>
            </a:b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66900" y="1524000"/>
            <a:ext cx="4876800" cy="3812419"/>
          </a:xfrm>
          <a:prstGeom prst="rect">
            <a:avLst/>
          </a:prstGeom>
        </p:spPr>
      </p:pic>
    </p:spTree>
    <p:extLst>
      <p:ext uri="{BB962C8B-B14F-4D97-AF65-F5344CB8AC3E}">
        <p14:creationId xmlns:p14="http://schemas.microsoft.com/office/powerpoint/2010/main" val="143416666"/>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5029200"/>
            <a:ext cx="7802479" cy="1143000"/>
          </a:xfrm>
        </p:spPr>
        <p:txBody>
          <a:bodyPr>
            <a:normAutofit/>
          </a:bodyPr>
          <a:lstStyle/>
          <a:p>
            <a:pPr marL="0" indent="0">
              <a:buNone/>
            </a:pPr>
            <a:r>
              <a:rPr lang="en-US" sz="2200" dirty="0"/>
              <a:t>A mindset in which the person focuses on what is needed to strengthen that which is not yet optimal rather than believing something is </a:t>
            </a:r>
            <a:r>
              <a:rPr lang="en-US" sz="2200" dirty="0" smtClean="0"/>
              <a:t>broken</a:t>
            </a:r>
            <a:endParaRPr lang="en-US" sz="2200" dirty="0"/>
          </a:p>
          <a:p>
            <a:pPr marL="0" indent="0">
              <a:buNone/>
            </a:pPr>
            <a:endParaRPr lang="en-US" dirty="0" smtClean="0"/>
          </a:p>
        </p:txBody>
      </p:sp>
      <p:sp>
        <p:nvSpPr>
          <p:cNvPr id="2" name="Title 1"/>
          <p:cNvSpPr>
            <a:spLocks noGrp="1"/>
          </p:cNvSpPr>
          <p:nvPr>
            <p:ph type="title"/>
          </p:nvPr>
        </p:nvSpPr>
        <p:spPr/>
        <p:txBody>
          <a:bodyPr>
            <a:normAutofit fontScale="90000"/>
          </a:bodyPr>
          <a:lstStyle/>
          <a:p>
            <a:pPr lvl="0"/>
            <a:r>
              <a:rPr lang="en-US" dirty="0"/>
              <a:t>Solution-oriented mentors</a:t>
            </a:r>
            <a:r>
              <a:rPr lang="en-US" dirty="0" smtClean="0">
                <a:effectLst/>
              </a:rPr>
              <a:t/>
            </a:r>
            <a:br>
              <a:rPr lang="en-US" dirty="0" smtClean="0">
                <a:effectLst/>
              </a:rPr>
            </a:br>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37202" y="1664493"/>
            <a:ext cx="4147273" cy="3110455"/>
          </a:xfrm>
          <a:prstGeom prst="rect">
            <a:avLst/>
          </a:prstGeom>
        </p:spPr>
      </p:pic>
    </p:spTree>
    <p:extLst>
      <p:ext uri="{BB962C8B-B14F-4D97-AF65-F5344CB8AC3E}">
        <p14:creationId xmlns:p14="http://schemas.microsoft.com/office/powerpoint/2010/main" val="245259794"/>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n-US" sz="2400" b="1" dirty="0"/>
              <a:t>Criticism</a:t>
            </a:r>
            <a:r>
              <a:rPr lang="en-US" sz="2400" dirty="0"/>
              <a:t> —</a:t>
            </a:r>
            <a:r>
              <a:rPr lang="en-US" sz="2400" dirty="0" smtClean="0"/>
              <a:t> </a:t>
            </a:r>
            <a:r>
              <a:rPr lang="en-US" sz="2400" dirty="0"/>
              <a:t>the act of passing judgments on the merits of something, often done negatively</a:t>
            </a:r>
          </a:p>
          <a:p>
            <a:pPr marL="0" indent="0">
              <a:buNone/>
            </a:pPr>
            <a:endParaRPr lang="en-US" sz="2400" dirty="0"/>
          </a:p>
          <a:p>
            <a:pPr marL="0" indent="0">
              <a:buNone/>
            </a:pPr>
            <a:r>
              <a:rPr lang="en-US" sz="2400" b="1" dirty="0"/>
              <a:t>Constructive criticism</a:t>
            </a:r>
            <a:r>
              <a:rPr lang="en-US" sz="2400" dirty="0"/>
              <a:t> —</a:t>
            </a:r>
            <a:r>
              <a:rPr lang="en-US" sz="2400" dirty="0" smtClean="0"/>
              <a:t> </a:t>
            </a:r>
            <a:r>
              <a:rPr lang="en-US" sz="2400" dirty="0"/>
              <a:t>the process of offering valid and well-reasoned opinions about the work of others, </a:t>
            </a:r>
            <a:r>
              <a:rPr lang="en-US" sz="2400" dirty="0" smtClean="0"/>
              <a:t>usually </a:t>
            </a:r>
            <a:r>
              <a:rPr lang="en-US" sz="2400" dirty="0"/>
              <a:t>involving both positive and negative comments, in a constructive and compassionate manner</a:t>
            </a:r>
          </a:p>
          <a:p>
            <a:endParaRPr lang="en-US" dirty="0"/>
          </a:p>
        </p:txBody>
      </p:sp>
      <p:sp>
        <p:nvSpPr>
          <p:cNvPr id="2" name="Title 1"/>
          <p:cNvSpPr>
            <a:spLocks noGrp="1"/>
          </p:cNvSpPr>
          <p:nvPr>
            <p:ph type="title"/>
          </p:nvPr>
        </p:nvSpPr>
        <p:spPr/>
        <p:txBody>
          <a:bodyPr>
            <a:normAutofit fontScale="90000"/>
          </a:bodyPr>
          <a:lstStyle/>
          <a:p>
            <a:pPr lvl="0"/>
            <a:r>
              <a:rPr lang="en-US" dirty="0" smtClean="0"/>
              <a:t/>
            </a:r>
            <a:br>
              <a:rPr lang="en-US" dirty="0" smtClean="0"/>
            </a:br>
            <a:r>
              <a:rPr lang="en-US" dirty="0" smtClean="0"/>
              <a:t>Criticism </a:t>
            </a:r>
            <a:r>
              <a:rPr lang="en-US" dirty="0"/>
              <a:t>versus constructive criticism</a:t>
            </a:r>
            <a:br>
              <a:rPr lang="en-US" dirty="0"/>
            </a:br>
            <a:r>
              <a:rPr lang="en-US" i="1" dirty="0"/>
              <a:t> </a:t>
            </a:r>
            <a:r>
              <a:rPr lang="en-US" dirty="0"/>
              <a:t/>
            </a:r>
            <a:br>
              <a:rPr lang="en-US" dirty="0"/>
            </a:br>
            <a:endParaRPr lang="en-US" dirty="0"/>
          </a:p>
        </p:txBody>
      </p:sp>
    </p:spTree>
    <p:extLst>
      <p:ext uri="{BB962C8B-B14F-4D97-AF65-F5344CB8AC3E}">
        <p14:creationId xmlns:p14="http://schemas.microsoft.com/office/powerpoint/2010/main" val="2354595541"/>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US" sz="2400" dirty="0"/>
              <a:t>Ineffective communication means that the message did not go from the sender to the receiver successfully, </a:t>
            </a:r>
            <a:r>
              <a:rPr lang="en-US" sz="2400" dirty="0" smtClean="0"/>
              <a:t>that is, it did not go in </a:t>
            </a:r>
            <a:r>
              <a:rPr lang="en-US" sz="2400" dirty="0"/>
              <a:t>the way the sender </a:t>
            </a:r>
            <a:r>
              <a:rPr lang="en-US" sz="2400" dirty="0" smtClean="0"/>
              <a:t>intended, and </a:t>
            </a:r>
            <a:r>
              <a:rPr lang="en-US" sz="2400" dirty="0"/>
              <a:t>with the desired </a:t>
            </a:r>
            <a:r>
              <a:rPr lang="en-US" sz="2400" dirty="0" smtClean="0"/>
              <a:t>outcomes.</a:t>
            </a:r>
            <a:endParaRPr lang="en-US" sz="2400" dirty="0"/>
          </a:p>
          <a:p>
            <a:endParaRPr lang="en-US" dirty="0"/>
          </a:p>
        </p:txBody>
      </p:sp>
      <p:sp>
        <p:nvSpPr>
          <p:cNvPr id="2" name="Title 1"/>
          <p:cNvSpPr>
            <a:spLocks noGrp="1"/>
          </p:cNvSpPr>
          <p:nvPr>
            <p:ph type="title"/>
          </p:nvPr>
        </p:nvSpPr>
        <p:spPr/>
        <p:txBody>
          <a:bodyPr>
            <a:normAutofit/>
          </a:bodyPr>
          <a:lstStyle/>
          <a:p>
            <a:r>
              <a:rPr lang="en-US" dirty="0"/>
              <a:t>Barriers to effective communication</a:t>
            </a:r>
          </a:p>
        </p:txBody>
      </p:sp>
    </p:spTree>
    <p:extLst>
      <p:ext uri="{BB962C8B-B14F-4D97-AF65-F5344CB8AC3E}">
        <p14:creationId xmlns:p14="http://schemas.microsoft.com/office/powerpoint/2010/main" val="1252658420"/>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lvl="0"/>
            <a:r>
              <a:rPr lang="en-US" sz="2400" dirty="0"/>
              <a:t>Messages are not always received accurately</a:t>
            </a:r>
          </a:p>
          <a:p>
            <a:r>
              <a:rPr lang="en-US" sz="2400" dirty="0"/>
              <a:t>Many things can occur to disrupt communication</a:t>
            </a:r>
          </a:p>
          <a:p>
            <a:pPr lvl="0"/>
            <a:r>
              <a:rPr lang="en-US" sz="2400" dirty="0" smtClean="0"/>
              <a:t>Effective </a:t>
            </a:r>
            <a:r>
              <a:rPr lang="en-US" sz="2400" dirty="0"/>
              <a:t>communication requires sender and receiver to:</a:t>
            </a:r>
          </a:p>
          <a:p>
            <a:pPr lvl="1"/>
            <a:r>
              <a:rPr lang="en-US" sz="2400" dirty="0"/>
              <a:t>Listen                                                                                                                                                                                                                                                                                                                                                                                                                                                                                                                                                                                                                                                                                                                                                    </a:t>
            </a:r>
          </a:p>
          <a:p>
            <a:pPr lvl="1"/>
            <a:r>
              <a:rPr lang="en-US" sz="2400" dirty="0"/>
              <a:t>Pay attention</a:t>
            </a:r>
          </a:p>
          <a:p>
            <a:pPr lvl="1"/>
            <a:r>
              <a:rPr lang="en-US" sz="2400" dirty="0"/>
              <a:t>Perceive what the other is trying to say </a:t>
            </a:r>
          </a:p>
          <a:p>
            <a:pPr lvl="1"/>
            <a:r>
              <a:rPr lang="en-US" sz="2400" dirty="0"/>
              <a:t>React verbally or nonverbally</a:t>
            </a:r>
          </a:p>
          <a:p>
            <a:pPr lvl="1"/>
            <a:r>
              <a:rPr lang="en-US" sz="2400" dirty="0"/>
              <a:t>Consider </a:t>
            </a:r>
            <a:r>
              <a:rPr lang="en-US" sz="2400" dirty="0" smtClean="0"/>
              <a:t>whether the </a:t>
            </a:r>
            <a:r>
              <a:rPr lang="en-US" sz="2400" dirty="0"/>
              <a:t>reaction indicates that </a:t>
            </a:r>
            <a:r>
              <a:rPr lang="en-US" sz="2400" dirty="0" smtClean="0"/>
              <a:t>the message </a:t>
            </a:r>
            <a:r>
              <a:rPr lang="en-US" sz="2400" dirty="0"/>
              <a:t>was sent successfully</a:t>
            </a:r>
          </a:p>
          <a:p>
            <a:endParaRPr lang="en-US" dirty="0"/>
          </a:p>
        </p:txBody>
      </p:sp>
      <p:sp>
        <p:nvSpPr>
          <p:cNvPr id="2" name="Title 1"/>
          <p:cNvSpPr>
            <a:spLocks noGrp="1"/>
          </p:cNvSpPr>
          <p:nvPr>
            <p:ph type="title"/>
          </p:nvPr>
        </p:nvSpPr>
        <p:spPr/>
        <p:txBody>
          <a:bodyPr>
            <a:noAutofit/>
          </a:bodyPr>
          <a:lstStyle/>
          <a:p>
            <a:r>
              <a:rPr lang="en-US" dirty="0" smtClean="0"/>
              <a:t>What is needed for effective communication</a:t>
            </a:r>
            <a:endParaRPr lang="en-US" dirty="0"/>
          </a:p>
        </p:txBody>
      </p:sp>
    </p:spTree>
    <p:extLst>
      <p:ext uri="{BB962C8B-B14F-4D97-AF65-F5344CB8AC3E}">
        <p14:creationId xmlns:p14="http://schemas.microsoft.com/office/powerpoint/2010/main" val="218172331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1260" y="1467120"/>
            <a:ext cx="8001000" cy="419101"/>
          </a:xfrm>
        </p:spPr>
        <p:txBody>
          <a:bodyPr/>
          <a:lstStyle/>
          <a:p>
            <a:pPr marL="0" indent="0">
              <a:buNone/>
            </a:pPr>
            <a:r>
              <a:rPr lang="en-US" dirty="0" smtClean="0">
                <a:solidFill>
                  <a:srgbClr val="FF0000"/>
                </a:solidFill>
              </a:rPr>
              <a:t>Prompt </a:t>
            </a:r>
            <a:r>
              <a:rPr lang="en-US" dirty="0">
                <a:solidFill>
                  <a:srgbClr val="FF0000"/>
                </a:solidFill>
              </a:rPr>
              <a:t>for </a:t>
            </a:r>
            <a:r>
              <a:rPr lang="en-US" dirty="0" smtClean="0">
                <a:solidFill>
                  <a:srgbClr val="FF0000"/>
                </a:solidFill>
              </a:rPr>
              <a:t>facilitator </a:t>
            </a:r>
            <a:r>
              <a:rPr lang="en-US" dirty="0">
                <a:solidFill>
                  <a:srgbClr val="FF0000"/>
                </a:solidFill>
              </a:rPr>
              <a:t>to fill in this slide(s). </a:t>
            </a:r>
            <a:endParaRPr lang="en-US" dirty="0" smtClean="0">
              <a:solidFill>
                <a:srgbClr val="FF0000"/>
              </a:solidFill>
            </a:endParaRPr>
          </a:p>
          <a:p>
            <a:pPr marL="0" indent="0">
              <a:buNone/>
            </a:pPr>
            <a:endParaRPr lang="en-US" dirty="0">
              <a:solidFill>
                <a:srgbClr val="FF0000"/>
              </a:solidFill>
            </a:endParaRPr>
          </a:p>
          <a:p>
            <a:pPr marL="0" indent="0">
              <a:buNone/>
            </a:pPr>
            <a:endParaRPr lang="en-US" dirty="0"/>
          </a:p>
        </p:txBody>
      </p:sp>
      <p:sp>
        <p:nvSpPr>
          <p:cNvPr id="2" name="Title 1"/>
          <p:cNvSpPr>
            <a:spLocks noGrp="1"/>
          </p:cNvSpPr>
          <p:nvPr>
            <p:ph type="title"/>
          </p:nvPr>
        </p:nvSpPr>
        <p:spPr/>
        <p:txBody>
          <a:bodyPr>
            <a:normAutofit/>
          </a:bodyPr>
          <a:lstStyle/>
          <a:p>
            <a:r>
              <a:rPr lang="en-US" dirty="0"/>
              <a:t>B</a:t>
            </a:r>
            <a:r>
              <a:rPr lang="en-US" dirty="0" smtClean="0"/>
              <a:t>roader </a:t>
            </a:r>
            <a:r>
              <a:rPr lang="en-US" dirty="0"/>
              <a:t>program and health system</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0" y="1943101"/>
            <a:ext cx="6096000" cy="4057650"/>
          </a:xfrm>
          <a:prstGeom prst="rect">
            <a:avLst/>
          </a:prstGeom>
        </p:spPr>
      </p:pic>
    </p:spTree>
    <p:extLst>
      <p:ext uri="{BB962C8B-B14F-4D97-AF65-F5344CB8AC3E}">
        <p14:creationId xmlns:p14="http://schemas.microsoft.com/office/powerpoint/2010/main" val="2536262831"/>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z="2400" dirty="0"/>
              <a:t>An important part of mentoring</a:t>
            </a:r>
          </a:p>
          <a:p>
            <a:pPr lvl="0"/>
            <a:r>
              <a:rPr lang="en-US" sz="2400" dirty="0"/>
              <a:t>Some conflict is inevitable</a:t>
            </a:r>
          </a:p>
          <a:p>
            <a:pPr lvl="0"/>
            <a:r>
              <a:rPr lang="en-US" sz="2400" dirty="0"/>
              <a:t>People have different comfort levels with conflict</a:t>
            </a:r>
          </a:p>
          <a:p>
            <a:pPr lvl="0"/>
            <a:r>
              <a:rPr lang="en-US" sz="2400" dirty="0"/>
              <a:t>Mentor and provider differences can make conflict more </a:t>
            </a:r>
            <a:r>
              <a:rPr lang="en-US" sz="2400" dirty="0" smtClean="0"/>
              <a:t>difficult to resolve</a:t>
            </a:r>
            <a:endParaRPr lang="en-US" sz="2400" dirty="0"/>
          </a:p>
          <a:p>
            <a:pPr lvl="0"/>
            <a:r>
              <a:rPr lang="en-US" sz="2400" dirty="0"/>
              <a:t>Need structured process to manage conflict </a:t>
            </a:r>
          </a:p>
          <a:p>
            <a:pPr marL="0" indent="0">
              <a:buNone/>
            </a:pPr>
            <a:endParaRPr lang="en-US" dirty="0"/>
          </a:p>
        </p:txBody>
      </p:sp>
      <p:sp>
        <p:nvSpPr>
          <p:cNvPr id="2" name="Title 1"/>
          <p:cNvSpPr>
            <a:spLocks noGrp="1"/>
          </p:cNvSpPr>
          <p:nvPr>
            <p:ph type="title"/>
          </p:nvPr>
        </p:nvSpPr>
        <p:spPr/>
        <p:txBody>
          <a:bodyPr>
            <a:noAutofit/>
          </a:bodyPr>
          <a:lstStyle/>
          <a:p>
            <a:pPr lvl="0"/>
            <a:r>
              <a:rPr lang="en-US" dirty="0"/>
              <a:t>Conflict management</a:t>
            </a:r>
            <a:br>
              <a:rPr lang="en-US" dirty="0"/>
            </a:br>
            <a:endParaRPr lang="en-US" dirty="0"/>
          </a:p>
        </p:txBody>
      </p:sp>
    </p:spTree>
    <p:extLst>
      <p:ext uri="{BB962C8B-B14F-4D97-AF65-F5344CB8AC3E}">
        <p14:creationId xmlns:p14="http://schemas.microsoft.com/office/powerpoint/2010/main" val="520508458"/>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3029" y="1676400"/>
            <a:ext cx="3733800" cy="4191000"/>
          </a:xfrm>
        </p:spPr>
        <p:txBody>
          <a:bodyPr>
            <a:normAutofit/>
          </a:bodyPr>
          <a:lstStyle/>
          <a:p>
            <a:pPr lvl="0"/>
            <a:r>
              <a:rPr lang="en-US" sz="2200" dirty="0"/>
              <a:t>Active listening and clarifying questions</a:t>
            </a:r>
          </a:p>
          <a:p>
            <a:pPr lvl="0"/>
            <a:r>
              <a:rPr lang="en-US" sz="2200" dirty="0"/>
              <a:t>Reflecting or summarizing feelings and thoughts</a:t>
            </a:r>
          </a:p>
          <a:p>
            <a:pPr lvl="0"/>
            <a:r>
              <a:rPr lang="en-US" sz="2200" dirty="0"/>
              <a:t>Revising your understanding as needed</a:t>
            </a:r>
          </a:p>
          <a:p>
            <a:pPr marL="0" indent="0">
              <a:buNone/>
            </a:pPr>
            <a:endParaRPr lang="en-US" dirty="0"/>
          </a:p>
        </p:txBody>
      </p:sp>
      <p:sp>
        <p:nvSpPr>
          <p:cNvPr id="2" name="Title 1"/>
          <p:cNvSpPr>
            <a:spLocks noGrp="1"/>
          </p:cNvSpPr>
          <p:nvPr>
            <p:ph type="title"/>
          </p:nvPr>
        </p:nvSpPr>
        <p:spPr/>
        <p:txBody>
          <a:bodyPr>
            <a:normAutofit fontScale="90000"/>
          </a:bodyPr>
          <a:lstStyle/>
          <a:p>
            <a:pPr lvl="0"/>
            <a:r>
              <a:rPr lang="en-US" sz="3600" dirty="0"/>
              <a:t>Conflict management skills</a:t>
            </a:r>
            <a:r>
              <a:rPr lang="en-US" dirty="0"/>
              <a:t/>
            </a:r>
            <a:br>
              <a:rPr lang="en-US" dirty="0"/>
            </a:br>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38600" y="2095501"/>
            <a:ext cx="4808112" cy="3200400"/>
          </a:xfrm>
          <a:prstGeom prst="rect">
            <a:avLst/>
          </a:prstGeom>
        </p:spPr>
      </p:pic>
    </p:spTree>
    <p:extLst>
      <p:ext uri="{BB962C8B-B14F-4D97-AF65-F5344CB8AC3E}">
        <p14:creationId xmlns:p14="http://schemas.microsoft.com/office/powerpoint/2010/main" val="70804573"/>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lvl="0"/>
            <a:r>
              <a:rPr lang="en-US" sz="2400" dirty="0"/>
              <a:t>Share and listen to perceptions</a:t>
            </a:r>
          </a:p>
          <a:p>
            <a:pPr lvl="0"/>
            <a:r>
              <a:rPr lang="en-US" sz="2400" dirty="0"/>
              <a:t>Commit to working together</a:t>
            </a:r>
          </a:p>
          <a:p>
            <a:pPr lvl="0"/>
            <a:r>
              <a:rPr lang="en-US" sz="2400" dirty="0"/>
              <a:t>Identify what each person needs</a:t>
            </a:r>
          </a:p>
          <a:p>
            <a:pPr lvl="0"/>
            <a:r>
              <a:rPr lang="en-US" sz="2400" dirty="0"/>
              <a:t>Focus on interests</a:t>
            </a:r>
          </a:p>
          <a:p>
            <a:pPr lvl="0"/>
            <a:r>
              <a:rPr lang="en-US" sz="2400" dirty="0"/>
              <a:t>Have them create options they are willing to implement</a:t>
            </a:r>
          </a:p>
          <a:p>
            <a:pPr lvl="0"/>
            <a:r>
              <a:rPr lang="en-US" sz="2400" dirty="0"/>
              <a:t>Set goals so both people’s needs are met: </a:t>
            </a:r>
            <a:r>
              <a:rPr lang="en-US" sz="2400" dirty="0" smtClean="0"/>
              <a:t>“A </a:t>
            </a:r>
            <a:r>
              <a:rPr lang="en-US" sz="2400" dirty="0"/>
              <a:t>good solution will have _____.”</a:t>
            </a:r>
          </a:p>
          <a:p>
            <a:pPr lvl="0"/>
            <a:r>
              <a:rPr lang="en-US" sz="2400" dirty="0"/>
              <a:t>Write down agreements</a:t>
            </a:r>
          </a:p>
        </p:txBody>
      </p:sp>
      <p:sp>
        <p:nvSpPr>
          <p:cNvPr id="2" name="Title 1"/>
          <p:cNvSpPr>
            <a:spLocks noGrp="1"/>
          </p:cNvSpPr>
          <p:nvPr>
            <p:ph type="title"/>
          </p:nvPr>
        </p:nvSpPr>
        <p:spPr/>
        <p:txBody>
          <a:bodyPr>
            <a:noAutofit/>
          </a:bodyPr>
          <a:lstStyle/>
          <a:p>
            <a:pPr lvl="0"/>
            <a:r>
              <a:rPr lang="en-US" dirty="0"/>
              <a:t>To find a joint solution (win/win)</a:t>
            </a:r>
            <a:br>
              <a:rPr lang="en-US" dirty="0"/>
            </a:br>
            <a:endParaRPr lang="en-US" dirty="0"/>
          </a:p>
        </p:txBody>
      </p:sp>
    </p:spTree>
    <p:extLst>
      <p:ext uri="{BB962C8B-B14F-4D97-AF65-F5344CB8AC3E}">
        <p14:creationId xmlns:p14="http://schemas.microsoft.com/office/powerpoint/2010/main" val="1239259814"/>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1"/>
            <a:ext cx="2209800" cy="3733799"/>
          </a:xfrm>
        </p:spPr>
        <p:txBody>
          <a:bodyPr>
            <a:normAutofit/>
          </a:bodyPr>
          <a:lstStyle/>
          <a:p>
            <a:r>
              <a:rPr lang="en-US" sz="2400" dirty="0" smtClean="0"/>
              <a:t>Paralysis</a:t>
            </a:r>
            <a:endParaRPr lang="en-US" sz="2400" dirty="0"/>
          </a:p>
          <a:p>
            <a:pPr lvl="0"/>
            <a:r>
              <a:rPr lang="en-US" sz="2400" dirty="0"/>
              <a:t>Distancing </a:t>
            </a:r>
          </a:p>
          <a:p>
            <a:pPr lvl="0"/>
            <a:r>
              <a:rPr lang="en-US" sz="2400" dirty="0"/>
              <a:t>Provocation </a:t>
            </a:r>
          </a:p>
          <a:p>
            <a:pPr lvl="0"/>
            <a:r>
              <a:rPr lang="en-US" sz="2400" dirty="0"/>
              <a:t>Sabotage </a:t>
            </a:r>
          </a:p>
          <a:p>
            <a:endParaRPr lang="en-US" dirty="0"/>
          </a:p>
        </p:txBody>
      </p:sp>
      <p:sp>
        <p:nvSpPr>
          <p:cNvPr id="2" name="Title 1"/>
          <p:cNvSpPr>
            <a:spLocks noGrp="1"/>
          </p:cNvSpPr>
          <p:nvPr>
            <p:ph type="title"/>
          </p:nvPr>
        </p:nvSpPr>
        <p:spPr/>
        <p:txBody>
          <a:bodyPr/>
          <a:lstStyle/>
          <a:p>
            <a:r>
              <a:rPr lang="en-US" dirty="0"/>
              <a:t>Avoid </a:t>
            </a:r>
            <a:r>
              <a:rPr lang="en-US" dirty="0" smtClean="0"/>
              <a:t>self-defeating behaviors</a:t>
            </a:r>
            <a:endParaRPr lang="en-US" dirty="0"/>
          </a:p>
        </p:txBody>
      </p:sp>
      <p:pic>
        <p:nvPicPr>
          <p:cNvPr id="4" name="Picture 3"/>
          <p:cNvPicPr>
            <a:picLocks noChangeAspect="1"/>
          </p:cNvPicPr>
          <p:nvPr/>
        </p:nvPicPr>
        <p:blipFill>
          <a:blip r:embed="rId3"/>
          <a:stretch>
            <a:fillRect/>
          </a:stretch>
        </p:blipFill>
        <p:spPr>
          <a:xfrm>
            <a:off x="3048000" y="1600201"/>
            <a:ext cx="5871575" cy="4410573"/>
          </a:xfrm>
          <a:prstGeom prst="rect">
            <a:avLst/>
          </a:prstGeom>
        </p:spPr>
      </p:pic>
    </p:spTree>
    <p:extLst>
      <p:ext uri="{BB962C8B-B14F-4D97-AF65-F5344CB8AC3E}">
        <p14:creationId xmlns:p14="http://schemas.microsoft.com/office/powerpoint/2010/main" val="3685676369"/>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4893300"/>
            <a:ext cx="8610600" cy="1391653"/>
          </a:xfrm>
        </p:spPr>
        <p:txBody>
          <a:bodyPr>
            <a:normAutofit lnSpcReduction="10000"/>
          </a:bodyPr>
          <a:lstStyle/>
          <a:p>
            <a:pPr marL="0" indent="0">
              <a:buNone/>
            </a:pPr>
            <a:r>
              <a:rPr lang="en-US" sz="2200" dirty="0"/>
              <a:t>Comments that reflect opinions about or reactions to a person’s performance to evaluate or modify a process, or to provide useful information for future decisions and </a:t>
            </a:r>
            <a:r>
              <a:rPr lang="en-US" sz="2200" dirty="0" smtClean="0"/>
              <a:t>development</a:t>
            </a:r>
          </a:p>
          <a:p>
            <a:pPr marL="0" indent="0">
              <a:buNone/>
            </a:pPr>
            <a:endParaRPr lang="en-US" dirty="0"/>
          </a:p>
          <a:p>
            <a:endParaRPr lang="en-US" dirty="0"/>
          </a:p>
        </p:txBody>
      </p:sp>
      <p:sp>
        <p:nvSpPr>
          <p:cNvPr id="2" name="Title 1"/>
          <p:cNvSpPr>
            <a:spLocks noGrp="1"/>
          </p:cNvSpPr>
          <p:nvPr>
            <p:ph type="title"/>
          </p:nvPr>
        </p:nvSpPr>
        <p:spPr/>
        <p:txBody>
          <a:bodyPr/>
          <a:lstStyle/>
          <a:p>
            <a:r>
              <a:rPr lang="en-US" dirty="0"/>
              <a:t> Feedback</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30397" y="1769426"/>
            <a:ext cx="4682466" cy="3123874"/>
          </a:xfrm>
          <a:prstGeom prst="rect">
            <a:avLst/>
          </a:prstGeom>
        </p:spPr>
      </p:pic>
    </p:spTree>
    <p:extLst>
      <p:ext uri="{BB962C8B-B14F-4D97-AF65-F5344CB8AC3E}">
        <p14:creationId xmlns:p14="http://schemas.microsoft.com/office/powerpoint/2010/main" val="2990789014"/>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5506588"/>
            <a:ext cx="8381260" cy="650296"/>
          </a:xfrm>
        </p:spPr>
        <p:txBody>
          <a:bodyPr>
            <a:normAutofit fontScale="92500" lnSpcReduction="20000"/>
          </a:bodyPr>
          <a:lstStyle/>
          <a:p>
            <a:pPr marL="0" indent="0">
              <a:buNone/>
            </a:pPr>
            <a:r>
              <a:rPr lang="en-US" sz="2400" dirty="0"/>
              <a:t>If the issue is </a:t>
            </a:r>
            <a:r>
              <a:rPr lang="en-US" sz="2400" dirty="0" smtClean="0"/>
              <a:t>health threatening</a:t>
            </a:r>
            <a:r>
              <a:rPr lang="en-US" sz="2400" dirty="0"/>
              <a:t>, feedback must be firm and clear</a:t>
            </a:r>
            <a:r>
              <a:rPr lang="en-US" sz="2400" dirty="0" smtClean="0"/>
              <a:t>.</a:t>
            </a:r>
          </a:p>
        </p:txBody>
      </p:sp>
      <p:sp>
        <p:nvSpPr>
          <p:cNvPr id="2" name="Title 1"/>
          <p:cNvSpPr>
            <a:spLocks noGrp="1"/>
          </p:cNvSpPr>
          <p:nvPr>
            <p:ph type="title"/>
          </p:nvPr>
        </p:nvSpPr>
        <p:spPr/>
        <p:txBody>
          <a:bodyPr>
            <a:normAutofit fontScale="90000"/>
          </a:bodyPr>
          <a:lstStyle/>
          <a:p>
            <a:pPr lvl="0"/>
            <a:r>
              <a:rPr lang="en-US" dirty="0"/>
              <a:t>Giving negative feedback</a:t>
            </a:r>
            <a:br>
              <a:rPr lang="en-US" dirty="0"/>
            </a:b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00063" y="1564150"/>
            <a:ext cx="3143133" cy="3823363"/>
          </a:xfrm>
          <a:prstGeom prst="rect">
            <a:avLst/>
          </a:prstGeom>
        </p:spPr>
      </p:pic>
    </p:spTree>
    <p:extLst>
      <p:ext uri="{BB962C8B-B14F-4D97-AF65-F5344CB8AC3E}">
        <p14:creationId xmlns:p14="http://schemas.microsoft.com/office/powerpoint/2010/main" val="3610286003"/>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828800"/>
            <a:ext cx="4572000" cy="3962400"/>
          </a:xfrm>
        </p:spPr>
        <p:txBody>
          <a:bodyPr>
            <a:normAutofit/>
          </a:bodyPr>
          <a:lstStyle/>
          <a:p>
            <a:pPr marL="0" indent="0">
              <a:buNone/>
            </a:pPr>
            <a:r>
              <a:rPr lang="en-US" sz="2400" dirty="0" smtClean="0"/>
              <a:t>Mentors </a:t>
            </a:r>
            <a:r>
              <a:rPr lang="en-US" sz="2400" dirty="0"/>
              <a:t>must also be skilled in asking for and receiving feedback from providers and other members of the </a:t>
            </a:r>
            <a:r>
              <a:rPr lang="en-US" sz="2400" dirty="0" smtClean="0"/>
              <a:t>Provider Support Team</a:t>
            </a:r>
            <a:r>
              <a:rPr lang="en-US" sz="2400" dirty="0"/>
              <a:t>.</a:t>
            </a:r>
          </a:p>
          <a:p>
            <a:endParaRPr lang="en-US" dirty="0"/>
          </a:p>
        </p:txBody>
      </p:sp>
      <p:sp>
        <p:nvSpPr>
          <p:cNvPr id="2" name="Title 1"/>
          <p:cNvSpPr>
            <a:spLocks noGrp="1"/>
          </p:cNvSpPr>
          <p:nvPr>
            <p:ph type="title"/>
          </p:nvPr>
        </p:nvSpPr>
        <p:spPr>
          <a:xfrm>
            <a:off x="522514" y="81280"/>
            <a:ext cx="8229600" cy="1143000"/>
          </a:xfrm>
        </p:spPr>
        <p:txBody>
          <a:bodyPr/>
          <a:lstStyle/>
          <a:p>
            <a:pPr lvl="0"/>
            <a:r>
              <a:rPr lang="en-US" dirty="0"/>
              <a:t>Receiving feedback</a:t>
            </a:r>
          </a:p>
        </p:txBody>
      </p:sp>
      <p:pic>
        <p:nvPicPr>
          <p:cNvPr id="4" name="Picture 3"/>
          <p:cNvPicPr>
            <a:picLocks noChangeAspect="1"/>
          </p:cNvPicPr>
          <p:nvPr/>
        </p:nvPicPr>
        <p:blipFill>
          <a:blip r:embed="rId3"/>
          <a:stretch>
            <a:fillRect/>
          </a:stretch>
        </p:blipFill>
        <p:spPr>
          <a:xfrm>
            <a:off x="5488034" y="1828800"/>
            <a:ext cx="2971800" cy="3962400"/>
          </a:xfrm>
          <a:prstGeom prst="rect">
            <a:avLst/>
          </a:prstGeom>
        </p:spPr>
      </p:pic>
    </p:spTree>
    <p:extLst>
      <p:ext uri="{BB962C8B-B14F-4D97-AF65-F5344CB8AC3E}">
        <p14:creationId xmlns:p14="http://schemas.microsoft.com/office/powerpoint/2010/main" val="415433732"/>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600201"/>
            <a:ext cx="8001000" cy="1295399"/>
          </a:xfrm>
        </p:spPr>
        <p:txBody>
          <a:bodyPr/>
          <a:lstStyle/>
          <a:p>
            <a:pPr marL="0" indent="0">
              <a:buNone/>
            </a:pPr>
            <a:r>
              <a:rPr lang="en-US" sz="2400" dirty="0"/>
              <a:t>Clinical coaching is both an approach to training and a specific activity that is carried out by </a:t>
            </a:r>
            <a:r>
              <a:rPr lang="en-US" sz="2400" dirty="0" smtClean="0"/>
              <a:t>mentors.</a:t>
            </a:r>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p:txBody>
      </p:sp>
      <p:sp>
        <p:nvSpPr>
          <p:cNvPr id="2" name="Title 1"/>
          <p:cNvSpPr>
            <a:spLocks noGrp="1"/>
          </p:cNvSpPr>
          <p:nvPr>
            <p:ph type="title"/>
          </p:nvPr>
        </p:nvSpPr>
        <p:spPr/>
        <p:txBody>
          <a:bodyPr>
            <a:normAutofit fontScale="90000"/>
          </a:bodyPr>
          <a:lstStyle/>
          <a:p>
            <a:pPr lvl="0"/>
            <a:r>
              <a:rPr lang="en-US" sz="3600" dirty="0"/>
              <a:t>Clinical coaching</a:t>
            </a:r>
            <a:r>
              <a:rPr lang="en-US" dirty="0"/>
              <a:t/>
            </a:r>
            <a:br>
              <a:rPr lang="en-US" dirty="0"/>
            </a:br>
            <a:endParaRPr lang="en-US" dirty="0"/>
          </a:p>
        </p:txBody>
      </p:sp>
      <p:pic>
        <p:nvPicPr>
          <p:cNvPr id="4" name="Picture 3"/>
          <p:cNvPicPr>
            <a:picLocks noChangeAspect="1"/>
          </p:cNvPicPr>
          <p:nvPr/>
        </p:nvPicPr>
        <p:blipFill>
          <a:blip r:embed="rId3"/>
          <a:stretch>
            <a:fillRect/>
          </a:stretch>
        </p:blipFill>
        <p:spPr>
          <a:xfrm>
            <a:off x="2286000" y="2895600"/>
            <a:ext cx="4267200" cy="3200400"/>
          </a:xfrm>
          <a:prstGeom prst="rect">
            <a:avLst/>
          </a:prstGeom>
        </p:spPr>
      </p:pic>
    </p:spTree>
    <p:extLst>
      <p:ext uri="{BB962C8B-B14F-4D97-AF65-F5344CB8AC3E}">
        <p14:creationId xmlns:p14="http://schemas.microsoft.com/office/powerpoint/2010/main" val="40946040"/>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419600"/>
            <a:ext cx="8305800" cy="2246769"/>
          </a:xfrm>
          <a:prstGeom prst="rect">
            <a:avLst/>
          </a:prstGeom>
        </p:spPr>
        <p:txBody>
          <a:bodyPr wrap="square">
            <a:spAutoFit/>
          </a:bodyPr>
          <a:lstStyle/>
          <a:p>
            <a:pPr algn="ctr"/>
            <a:r>
              <a:rPr lang="en-US" sz="2000" i="1" dirty="0"/>
              <a:t>“The most important responsibilities [as a clinical mentor] are to ensure my mentees never feel orphaned or alone. They must have confidence that I will be there when they need me even when complications </a:t>
            </a:r>
            <a:r>
              <a:rPr lang="en-US" sz="2000" i="1" dirty="0" smtClean="0"/>
              <a:t>or challenging </a:t>
            </a:r>
            <a:r>
              <a:rPr lang="en-US" sz="2000" i="1" dirty="0"/>
              <a:t>cases arise, and that they will be competent in time. My other responsibility as a mentor is to ensure that the standard of care is maintained for all patients without discrimination.” </a:t>
            </a:r>
            <a:br>
              <a:rPr lang="en-US" sz="2000" i="1" dirty="0"/>
            </a:br>
            <a:r>
              <a:rPr lang="en-US" sz="2000" dirty="0" smtClean="0"/>
              <a:t>— Ipas-trained </a:t>
            </a:r>
            <a:r>
              <a:rPr lang="en-US" sz="2000" dirty="0"/>
              <a:t>clinical mentor, </a:t>
            </a:r>
            <a:r>
              <a:rPr lang="en-US" sz="2000" dirty="0" smtClean="0"/>
              <a:t>Zambia</a:t>
            </a:r>
            <a:endParaRPr lang="en-US" sz="2000" dirty="0"/>
          </a:p>
        </p:txBody>
      </p:sp>
      <p:pic>
        <p:nvPicPr>
          <p:cNvPr id="3" name="Picture 2"/>
          <p:cNvPicPr>
            <a:picLocks noChangeAspect="1"/>
          </p:cNvPicPr>
          <p:nvPr/>
        </p:nvPicPr>
        <p:blipFill>
          <a:blip r:embed="rId3"/>
          <a:stretch>
            <a:fillRect/>
          </a:stretch>
        </p:blipFill>
        <p:spPr>
          <a:xfrm>
            <a:off x="1676400" y="381000"/>
            <a:ext cx="5715000" cy="3810000"/>
          </a:xfrm>
          <a:prstGeom prst="rect">
            <a:avLst/>
          </a:prstGeom>
        </p:spPr>
      </p:pic>
    </p:spTree>
    <p:extLst>
      <p:ext uri="{BB962C8B-B14F-4D97-AF65-F5344CB8AC3E}">
        <p14:creationId xmlns:p14="http://schemas.microsoft.com/office/powerpoint/2010/main" val="3842966900"/>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971550" lvl="1" indent="-514350">
              <a:buFont typeface="+mj-lt"/>
              <a:buAutoNum type="arabicPeriod"/>
            </a:pPr>
            <a:r>
              <a:rPr lang="en-US" sz="2400" dirty="0"/>
              <a:t>Observation and </a:t>
            </a:r>
            <a:r>
              <a:rPr lang="en-US" sz="2400" dirty="0" smtClean="0"/>
              <a:t>demonstration</a:t>
            </a:r>
          </a:p>
          <a:p>
            <a:pPr marL="971550" lvl="1" indent="-514350">
              <a:buFont typeface="+mj-lt"/>
              <a:buAutoNum type="arabicPeriod"/>
            </a:pPr>
            <a:r>
              <a:rPr lang="en-US" sz="2400" dirty="0" smtClean="0"/>
              <a:t>Practice</a:t>
            </a:r>
          </a:p>
          <a:p>
            <a:pPr marL="971550" lvl="1" indent="-514350">
              <a:buFont typeface="+mj-lt"/>
              <a:buAutoNum type="arabicPeriod"/>
            </a:pPr>
            <a:r>
              <a:rPr lang="en-US" sz="2400" dirty="0" smtClean="0"/>
              <a:t>Evaluation (assessment </a:t>
            </a:r>
            <a:r>
              <a:rPr lang="en-US" sz="2400" dirty="0"/>
              <a:t>of competency)</a:t>
            </a:r>
          </a:p>
          <a:p>
            <a:endParaRPr lang="en-US" dirty="0"/>
          </a:p>
        </p:txBody>
      </p:sp>
      <p:sp>
        <p:nvSpPr>
          <p:cNvPr id="2" name="Title 1"/>
          <p:cNvSpPr>
            <a:spLocks noGrp="1"/>
          </p:cNvSpPr>
          <p:nvPr>
            <p:ph type="title"/>
          </p:nvPr>
        </p:nvSpPr>
        <p:spPr/>
        <p:txBody>
          <a:bodyPr>
            <a:normAutofit fontScale="90000"/>
          </a:bodyPr>
          <a:lstStyle/>
          <a:p>
            <a:pPr lvl="0"/>
            <a:r>
              <a:rPr lang="en-US" sz="3600" dirty="0"/>
              <a:t>Three phases of coaching</a:t>
            </a:r>
            <a:r>
              <a:rPr lang="en-US" dirty="0"/>
              <a:t/>
            </a:r>
            <a:br>
              <a:rPr lang="en-US" dirty="0"/>
            </a:br>
            <a:endParaRPr lang="en-US" dirty="0"/>
          </a:p>
        </p:txBody>
      </p:sp>
    </p:spTree>
    <p:extLst>
      <p:ext uri="{BB962C8B-B14F-4D97-AF65-F5344CB8AC3E}">
        <p14:creationId xmlns:p14="http://schemas.microsoft.com/office/powerpoint/2010/main" val="149272254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solidFill>
                  <a:srgbClr val="FF0000"/>
                </a:solidFill>
              </a:rPr>
              <a:t>Prompt for </a:t>
            </a:r>
            <a:r>
              <a:rPr lang="en-US" dirty="0" smtClean="0">
                <a:solidFill>
                  <a:srgbClr val="FF0000"/>
                </a:solidFill>
              </a:rPr>
              <a:t>facilitator </a:t>
            </a:r>
            <a:r>
              <a:rPr lang="en-US" dirty="0">
                <a:solidFill>
                  <a:srgbClr val="FF0000"/>
                </a:solidFill>
              </a:rPr>
              <a:t>to fill in this slide(s). </a:t>
            </a:r>
          </a:p>
          <a:p>
            <a:pPr marL="0" indent="0">
              <a:buNone/>
            </a:pPr>
            <a:endParaRPr lang="en-US" dirty="0"/>
          </a:p>
        </p:txBody>
      </p:sp>
      <p:sp>
        <p:nvSpPr>
          <p:cNvPr id="2" name="Title 1"/>
          <p:cNvSpPr>
            <a:spLocks noGrp="1"/>
          </p:cNvSpPr>
          <p:nvPr>
            <p:ph type="title"/>
          </p:nvPr>
        </p:nvSpPr>
        <p:spPr/>
        <p:txBody>
          <a:bodyPr/>
          <a:lstStyle/>
          <a:p>
            <a:r>
              <a:rPr lang="en-US" dirty="0" smtClean="0"/>
              <a:t>Global and local abortion data</a:t>
            </a:r>
            <a:endParaRPr lang="en-US" dirty="0"/>
          </a:p>
        </p:txBody>
      </p:sp>
    </p:spTree>
    <p:extLst>
      <p:ext uri="{BB962C8B-B14F-4D97-AF65-F5344CB8AC3E}">
        <p14:creationId xmlns:p14="http://schemas.microsoft.com/office/powerpoint/2010/main" val="271356831"/>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646767" y="1719263"/>
            <a:ext cx="5875866" cy="4406900"/>
          </a:xfrm>
        </p:spPr>
      </p:pic>
      <p:sp>
        <p:nvSpPr>
          <p:cNvPr id="2" name="Title 1"/>
          <p:cNvSpPr>
            <a:spLocks noGrp="1"/>
          </p:cNvSpPr>
          <p:nvPr>
            <p:ph type="title"/>
          </p:nvPr>
        </p:nvSpPr>
        <p:spPr/>
        <p:txBody>
          <a:bodyPr>
            <a:noAutofit/>
          </a:bodyPr>
          <a:lstStyle/>
          <a:p>
            <a:r>
              <a:rPr lang="en-US" dirty="0"/>
              <a:t>Phase 1</a:t>
            </a:r>
            <a:r>
              <a:rPr lang="en-US" dirty="0" smtClean="0"/>
              <a:t>: </a:t>
            </a:r>
            <a:br>
              <a:rPr lang="en-US" dirty="0" smtClean="0"/>
            </a:br>
            <a:r>
              <a:rPr lang="en-US" dirty="0" smtClean="0"/>
              <a:t>Observation </a:t>
            </a:r>
            <a:r>
              <a:rPr lang="en-US" dirty="0"/>
              <a:t>and </a:t>
            </a:r>
            <a:r>
              <a:rPr lang="en-US" dirty="0" smtClean="0"/>
              <a:t>demonstration</a:t>
            </a:r>
            <a:endParaRPr lang="en-US" dirty="0"/>
          </a:p>
        </p:txBody>
      </p:sp>
    </p:spTree>
    <p:extLst>
      <p:ext uri="{BB962C8B-B14F-4D97-AF65-F5344CB8AC3E}">
        <p14:creationId xmlns:p14="http://schemas.microsoft.com/office/powerpoint/2010/main" val="3509436476"/>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sz="3600" dirty="0"/>
              <a:t>Phase 2: Practice</a:t>
            </a:r>
            <a:r>
              <a:rPr lang="en-US" dirty="0"/>
              <a:t/>
            </a:r>
            <a:br>
              <a:rPr lang="en-US" dirty="0"/>
            </a:br>
            <a:endParaRPr lang="en-US" dirty="0"/>
          </a:p>
        </p:txBody>
      </p:sp>
      <p:pic>
        <p:nvPicPr>
          <p:cNvPr id="5" name="Picture 4"/>
          <p:cNvPicPr>
            <a:picLocks noChangeAspect="1"/>
          </p:cNvPicPr>
          <p:nvPr/>
        </p:nvPicPr>
        <p:blipFill>
          <a:blip r:embed="rId3"/>
          <a:stretch>
            <a:fillRect/>
          </a:stretch>
        </p:blipFill>
        <p:spPr>
          <a:xfrm>
            <a:off x="1781995" y="1752600"/>
            <a:ext cx="5579269" cy="4191000"/>
          </a:xfrm>
          <a:prstGeom prst="rect">
            <a:avLst/>
          </a:prstGeom>
        </p:spPr>
      </p:pic>
    </p:spTree>
    <p:extLst>
      <p:ext uri="{BB962C8B-B14F-4D97-AF65-F5344CB8AC3E}">
        <p14:creationId xmlns:p14="http://schemas.microsoft.com/office/powerpoint/2010/main" val="1488150672"/>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sz="3600" dirty="0"/>
              <a:t>Phase 3: Evaluation</a:t>
            </a:r>
            <a:r>
              <a:rPr lang="en-US" dirty="0"/>
              <a:t/>
            </a:r>
            <a:br>
              <a:rPr lang="en-US" dirty="0"/>
            </a:br>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14265" y="1676400"/>
            <a:ext cx="6514730" cy="4316009"/>
          </a:xfrm>
          <a:prstGeom prst="rect">
            <a:avLst/>
          </a:prstGeom>
        </p:spPr>
      </p:pic>
    </p:spTree>
    <p:extLst>
      <p:ext uri="{BB962C8B-B14F-4D97-AF65-F5344CB8AC3E}">
        <p14:creationId xmlns:p14="http://schemas.microsoft.com/office/powerpoint/2010/main" val="767934917"/>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514350" lvl="0" indent="-514350">
              <a:buAutoNum type="arabicPeriod"/>
            </a:pPr>
            <a:r>
              <a:rPr lang="en-US" sz="2400" dirty="0" smtClean="0"/>
              <a:t>Identify problem</a:t>
            </a:r>
          </a:p>
          <a:p>
            <a:pPr marL="514350" lvl="0" indent="-514350">
              <a:buAutoNum type="arabicPeriod"/>
            </a:pPr>
            <a:r>
              <a:rPr lang="en-US" sz="2400" dirty="0" smtClean="0"/>
              <a:t>Analyze </a:t>
            </a:r>
            <a:r>
              <a:rPr lang="en-US" sz="2400" dirty="0"/>
              <a:t>problem, especially root </a:t>
            </a:r>
            <a:r>
              <a:rPr lang="en-US" sz="2400" dirty="0" smtClean="0"/>
              <a:t>causes</a:t>
            </a:r>
          </a:p>
          <a:p>
            <a:pPr marL="514350" lvl="0" indent="-514350">
              <a:buAutoNum type="arabicPeriod"/>
            </a:pPr>
            <a:r>
              <a:rPr lang="en-US" sz="2400" dirty="0" smtClean="0"/>
              <a:t>Identify </a:t>
            </a:r>
            <a:r>
              <a:rPr lang="en-US" sz="2400" dirty="0"/>
              <a:t>possible solutions and what’s been tried </a:t>
            </a:r>
            <a:r>
              <a:rPr lang="en-US" sz="2400" dirty="0" smtClean="0"/>
              <a:t>before</a:t>
            </a:r>
          </a:p>
          <a:p>
            <a:pPr marL="514350" lvl="0" indent="-514350">
              <a:buAutoNum type="arabicPeriod"/>
            </a:pPr>
            <a:r>
              <a:rPr lang="en-US" sz="2400" dirty="0" smtClean="0"/>
              <a:t>Select </a:t>
            </a:r>
            <a:r>
              <a:rPr lang="en-US" sz="2400" dirty="0"/>
              <a:t>best </a:t>
            </a:r>
            <a:r>
              <a:rPr lang="en-US" sz="2400" dirty="0" smtClean="0"/>
              <a:t>solutions</a:t>
            </a:r>
          </a:p>
          <a:p>
            <a:pPr marL="514350" lvl="0" indent="-514350">
              <a:buAutoNum type="arabicPeriod"/>
            </a:pPr>
            <a:r>
              <a:rPr lang="en-US" sz="2400" dirty="0" smtClean="0"/>
              <a:t>Evaluate solutions</a:t>
            </a:r>
          </a:p>
          <a:p>
            <a:pPr marL="514350" lvl="0" indent="-514350">
              <a:buAutoNum type="arabicPeriod"/>
            </a:pPr>
            <a:r>
              <a:rPr lang="en-US" sz="2400" dirty="0" smtClean="0"/>
              <a:t>Develop </a:t>
            </a:r>
            <a:r>
              <a:rPr lang="en-US" sz="2400" dirty="0"/>
              <a:t>action plan with sequential </a:t>
            </a:r>
            <a:r>
              <a:rPr lang="en-US" sz="2400" dirty="0" smtClean="0"/>
              <a:t>steps</a:t>
            </a:r>
          </a:p>
          <a:p>
            <a:pPr marL="514350" lvl="0" indent="-514350">
              <a:buAutoNum type="arabicPeriod"/>
            </a:pPr>
            <a:r>
              <a:rPr lang="en-US" sz="2400" dirty="0" smtClean="0"/>
              <a:t>Implement </a:t>
            </a:r>
            <a:r>
              <a:rPr lang="en-US" sz="2400" dirty="0"/>
              <a:t>solution and monitor effectiveness</a:t>
            </a:r>
          </a:p>
        </p:txBody>
      </p:sp>
      <p:sp>
        <p:nvSpPr>
          <p:cNvPr id="2" name="Title 1"/>
          <p:cNvSpPr>
            <a:spLocks noGrp="1"/>
          </p:cNvSpPr>
          <p:nvPr>
            <p:ph type="title"/>
          </p:nvPr>
        </p:nvSpPr>
        <p:spPr/>
        <p:txBody>
          <a:bodyPr>
            <a:noAutofit/>
          </a:bodyPr>
          <a:lstStyle/>
          <a:p>
            <a:pPr lvl="0"/>
            <a:r>
              <a:rPr lang="en-US" dirty="0"/>
              <a:t>Problem-solving steps</a:t>
            </a:r>
            <a:br>
              <a:rPr lang="en-US" dirty="0"/>
            </a:br>
            <a:endParaRPr lang="en-US" dirty="0"/>
          </a:p>
        </p:txBody>
      </p:sp>
    </p:spTree>
    <p:extLst>
      <p:ext uri="{BB962C8B-B14F-4D97-AF65-F5344CB8AC3E}">
        <p14:creationId xmlns:p14="http://schemas.microsoft.com/office/powerpoint/2010/main" val="3781432198"/>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600201"/>
            <a:ext cx="8077200" cy="1066800"/>
          </a:xfrm>
        </p:spPr>
        <p:txBody>
          <a:bodyPr/>
          <a:lstStyle/>
          <a:p>
            <a:pPr marL="0" indent="0">
              <a:buNone/>
            </a:pPr>
            <a:r>
              <a:rPr lang="en-US" sz="2400" dirty="0"/>
              <a:t>Serious adverse events (SAEs) are rare and require special </a:t>
            </a:r>
            <a:r>
              <a:rPr lang="en-US" sz="2400" dirty="0" smtClean="0"/>
              <a:t>attention. </a:t>
            </a:r>
          </a:p>
          <a:p>
            <a:pPr marL="0" indent="0">
              <a:buNone/>
            </a:pPr>
            <a:endParaRPr lang="en-US" dirty="0"/>
          </a:p>
        </p:txBody>
      </p:sp>
      <p:sp>
        <p:nvSpPr>
          <p:cNvPr id="2" name="Title 1"/>
          <p:cNvSpPr>
            <a:spLocks noGrp="1"/>
          </p:cNvSpPr>
          <p:nvPr>
            <p:ph type="title"/>
          </p:nvPr>
        </p:nvSpPr>
        <p:spPr/>
        <p:txBody>
          <a:bodyPr/>
          <a:lstStyle/>
          <a:p>
            <a:r>
              <a:rPr lang="en-US" dirty="0"/>
              <a:t>Serious adverse event</a:t>
            </a:r>
          </a:p>
        </p:txBody>
      </p:sp>
      <p:pic>
        <p:nvPicPr>
          <p:cNvPr id="4" name="Picture 3"/>
          <p:cNvPicPr>
            <a:picLocks noChangeAspect="1"/>
          </p:cNvPicPr>
          <p:nvPr/>
        </p:nvPicPr>
        <p:blipFill>
          <a:blip r:embed="rId2"/>
          <a:stretch>
            <a:fillRect/>
          </a:stretch>
        </p:blipFill>
        <p:spPr>
          <a:xfrm>
            <a:off x="2514600" y="2514600"/>
            <a:ext cx="3962400" cy="3496235"/>
          </a:xfrm>
          <a:prstGeom prst="rect">
            <a:avLst/>
          </a:prstGeom>
        </p:spPr>
      </p:pic>
    </p:spTree>
    <p:extLst>
      <p:ext uri="{BB962C8B-B14F-4D97-AF65-F5344CB8AC3E}">
        <p14:creationId xmlns:p14="http://schemas.microsoft.com/office/powerpoint/2010/main" val="1104475403"/>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lvl="0"/>
            <a:r>
              <a:rPr lang="en-US" sz="2400" b="1" dirty="0"/>
              <a:t>Just culture</a:t>
            </a:r>
            <a:r>
              <a:rPr lang="en-US" sz="2400" dirty="0"/>
              <a:t>: </a:t>
            </a:r>
            <a:r>
              <a:rPr lang="en-US" sz="2400" dirty="0" smtClean="0"/>
              <a:t>Human </a:t>
            </a:r>
            <a:r>
              <a:rPr lang="en-US" sz="2400" dirty="0"/>
              <a:t>actions are judged fairly and viewed within the complexity of the system factors </a:t>
            </a:r>
          </a:p>
          <a:p>
            <a:pPr lvl="0"/>
            <a:r>
              <a:rPr lang="en-US" sz="2400" b="1" dirty="0"/>
              <a:t>Reporting</a:t>
            </a:r>
            <a:r>
              <a:rPr lang="en-US" sz="2400" dirty="0"/>
              <a:t> </a:t>
            </a:r>
            <a:r>
              <a:rPr lang="en-US" sz="2400" b="1" dirty="0"/>
              <a:t>culture</a:t>
            </a:r>
            <a:r>
              <a:rPr lang="en-US" sz="2400" dirty="0"/>
              <a:t>: </a:t>
            </a:r>
            <a:r>
              <a:rPr lang="en-US" sz="2400" dirty="0" smtClean="0"/>
              <a:t>Staff </a:t>
            </a:r>
            <a:r>
              <a:rPr lang="en-US" sz="2400" dirty="0"/>
              <a:t>feel safe from retribution and report information about safety concerns even when it involves human error</a:t>
            </a:r>
          </a:p>
          <a:p>
            <a:pPr lvl="0"/>
            <a:r>
              <a:rPr lang="en-US" sz="2400" b="1" dirty="0"/>
              <a:t>Learning culture</a:t>
            </a:r>
            <a:r>
              <a:rPr lang="en-US" sz="2400" dirty="0"/>
              <a:t>: </a:t>
            </a:r>
            <a:r>
              <a:rPr lang="en-US" sz="2400" dirty="0" smtClean="0"/>
              <a:t>When </a:t>
            </a:r>
            <a:r>
              <a:rPr lang="en-US" sz="2400" dirty="0"/>
              <a:t>active improvement efforts are directed at system </a:t>
            </a:r>
            <a:r>
              <a:rPr lang="en-US" sz="2400" dirty="0" smtClean="0"/>
              <a:t>redesign</a:t>
            </a:r>
          </a:p>
          <a:p>
            <a:pPr marL="0" lvl="0" indent="0">
              <a:buNone/>
            </a:pPr>
            <a:endParaRPr lang="en-US" dirty="0"/>
          </a:p>
          <a:p>
            <a:endParaRPr lang="en-US" dirty="0"/>
          </a:p>
        </p:txBody>
      </p:sp>
      <p:sp>
        <p:nvSpPr>
          <p:cNvPr id="2" name="Title 1"/>
          <p:cNvSpPr>
            <a:spLocks noGrp="1"/>
          </p:cNvSpPr>
          <p:nvPr>
            <p:ph type="title"/>
          </p:nvPr>
        </p:nvSpPr>
        <p:spPr/>
        <p:txBody>
          <a:bodyPr>
            <a:noAutofit/>
          </a:bodyPr>
          <a:lstStyle/>
          <a:p>
            <a:pPr lvl="0"/>
            <a:r>
              <a:rPr lang="en-US" dirty="0"/>
              <a:t>Just versus Blame </a:t>
            </a:r>
            <a:r>
              <a:rPr lang="en-US" dirty="0" smtClean="0"/>
              <a:t>Culture </a:t>
            </a:r>
            <a:r>
              <a:rPr lang="en-US" dirty="0"/>
              <a:t/>
            </a:r>
            <a:br>
              <a:rPr lang="en-US" dirty="0"/>
            </a:br>
            <a:endParaRPr lang="en-US" dirty="0"/>
          </a:p>
        </p:txBody>
      </p:sp>
    </p:spTree>
    <p:extLst>
      <p:ext uri="{BB962C8B-B14F-4D97-AF65-F5344CB8AC3E}">
        <p14:creationId xmlns:p14="http://schemas.microsoft.com/office/powerpoint/2010/main" val="3187539170"/>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Just versus Blame </a:t>
            </a:r>
            <a:r>
              <a:rPr lang="en-US" dirty="0" smtClean="0"/>
              <a:t>Culture (continued)</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9430" y="1828800"/>
            <a:ext cx="4724400" cy="4294909"/>
          </a:xfrm>
          <a:prstGeom prst="rect">
            <a:avLst/>
          </a:prstGeom>
        </p:spPr>
      </p:pic>
    </p:spTree>
    <p:extLst>
      <p:ext uri="{BB962C8B-B14F-4D97-AF65-F5344CB8AC3E}">
        <p14:creationId xmlns:p14="http://schemas.microsoft.com/office/powerpoint/2010/main" val="111367059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95300" y="5341397"/>
            <a:ext cx="8266960" cy="754603"/>
          </a:xfrm>
        </p:spPr>
        <p:txBody>
          <a:bodyPr>
            <a:noAutofit/>
          </a:bodyPr>
          <a:lstStyle/>
          <a:p>
            <a:pPr marL="0" indent="0">
              <a:buNone/>
            </a:pPr>
            <a:r>
              <a:rPr lang="en-US" sz="1800" dirty="0"/>
              <a:t>Abortion laws of the world: </a:t>
            </a:r>
            <a:r>
              <a:rPr lang="en-US" sz="1800" dirty="0">
                <a:hlinkClick r:id="rId2"/>
              </a:rPr>
              <a:t>http://www.hsph.harvard.edu/population/abortion/abortionlaws.htm</a:t>
            </a:r>
            <a:endParaRPr lang="en-US" sz="1800" dirty="0"/>
          </a:p>
        </p:txBody>
      </p:sp>
      <p:sp>
        <p:nvSpPr>
          <p:cNvPr id="2" name="Title 1"/>
          <p:cNvSpPr>
            <a:spLocks noGrp="1"/>
          </p:cNvSpPr>
          <p:nvPr>
            <p:ph type="title"/>
          </p:nvPr>
        </p:nvSpPr>
        <p:spPr/>
        <p:txBody>
          <a:bodyPr/>
          <a:lstStyle/>
          <a:p>
            <a:r>
              <a:rPr lang="en-US" dirty="0" smtClean="0"/>
              <a:t>Global Abortion Data</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95400" y="1610023"/>
            <a:ext cx="6108700" cy="3531592"/>
          </a:xfrm>
          <a:prstGeom prst="rect">
            <a:avLst/>
          </a:prstGeom>
        </p:spPr>
      </p:pic>
    </p:spTree>
    <p:extLst>
      <p:ext uri="{BB962C8B-B14F-4D97-AF65-F5344CB8AC3E}">
        <p14:creationId xmlns:p14="http://schemas.microsoft.com/office/powerpoint/2010/main" val="28796249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US" dirty="0">
                <a:solidFill>
                  <a:srgbClr val="FF0000"/>
                </a:solidFill>
              </a:rPr>
              <a:t>Prompt for </a:t>
            </a:r>
            <a:r>
              <a:rPr lang="en-US" dirty="0" smtClean="0">
                <a:solidFill>
                  <a:srgbClr val="FF0000"/>
                </a:solidFill>
              </a:rPr>
              <a:t>facilitator </a:t>
            </a:r>
            <a:r>
              <a:rPr lang="en-US" dirty="0">
                <a:solidFill>
                  <a:srgbClr val="FF0000"/>
                </a:solidFill>
              </a:rPr>
              <a:t>to fill in this slide(s). </a:t>
            </a:r>
          </a:p>
          <a:p>
            <a:pPr marL="0" lvl="0" indent="0">
              <a:buNone/>
            </a:pPr>
            <a:endParaRPr lang="en-US" dirty="0"/>
          </a:p>
        </p:txBody>
      </p:sp>
      <p:sp>
        <p:nvSpPr>
          <p:cNvPr id="2" name="Title 1"/>
          <p:cNvSpPr>
            <a:spLocks noGrp="1"/>
          </p:cNvSpPr>
          <p:nvPr>
            <p:ph type="title"/>
          </p:nvPr>
        </p:nvSpPr>
        <p:spPr/>
        <p:txBody>
          <a:bodyPr/>
          <a:lstStyle/>
          <a:p>
            <a:r>
              <a:rPr lang="en-US" dirty="0" smtClean="0"/>
              <a:t>Local laws</a:t>
            </a:r>
            <a:endParaRPr lang="en-US" dirty="0"/>
          </a:p>
        </p:txBody>
      </p:sp>
    </p:spTree>
    <p:extLst>
      <p:ext uri="{BB962C8B-B14F-4D97-AF65-F5344CB8AC3E}">
        <p14:creationId xmlns:p14="http://schemas.microsoft.com/office/powerpoint/2010/main" val="50185007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stretch>
            <a:fillRect/>
          </a:stretch>
        </p:blipFill>
        <p:spPr>
          <a:xfrm>
            <a:off x="1536700" y="1893888"/>
            <a:ext cx="6096000" cy="4057650"/>
          </a:xfrm>
          <a:prstGeom prst="rect">
            <a:avLst/>
          </a:prstGeom>
        </p:spPr>
      </p:pic>
      <p:sp>
        <p:nvSpPr>
          <p:cNvPr id="2" name="Title 1"/>
          <p:cNvSpPr>
            <a:spLocks noGrp="1"/>
          </p:cNvSpPr>
          <p:nvPr>
            <p:ph type="title"/>
          </p:nvPr>
        </p:nvSpPr>
        <p:spPr/>
        <p:txBody>
          <a:bodyPr>
            <a:normAutofit fontScale="90000"/>
          </a:bodyPr>
          <a:lstStyle/>
          <a:p>
            <a:pPr lvl="0"/>
            <a:r>
              <a:rPr lang="en-US" dirty="0"/>
              <a:t/>
            </a:r>
            <a:br>
              <a:rPr lang="en-US" dirty="0"/>
            </a:br>
            <a:r>
              <a:rPr lang="en-US" dirty="0" smtClean="0"/>
              <a:t>Laws </a:t>
            </a:r>
            <a:r>
              <a:rPr lang="en-US" dirty="0"/>
              <a:t>on abortion-related care —</a:t>
            </a:r>
            <a:r>
              <a:rPr lang="en-US" dirty="0" smtClean="0"/>
              <a:t> </a:t>
            </a:r>
            <a:r>
              <a:rPr lang="en-US" dirty="0"/>
              <a:t>special considerations</a:t>
            </a:r>
            <a:br>
              <a:rPr lang="en-US" dirty="0"/>
            </a:br>
            <a:endParaRPr lang="en-US" dirty="0"/>
          </a:p>
        </p:txBody>
      </p:sp>
    </p:spTree>
    <p:extLst>
      <p:ext uri="{BB962C8B-B14F-4D97-AF65-F5344CB8AC3E}">
        <p14:creationId xmlns:p14="http://schemas.microsoft.com/office/powerpoint/2010/main" val="214638366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Standards and </a:t>
            </a:r>
            <a:r>
              <a:rPr lang="en-US" dirty="0" smtClean="0"/>
              <a:t>guidelines </a:t>
            </a:r>
            <a:r>
              <a:rPr lang="en-US" dirty="0"/>
              <a:t>for </a:t>
            </a:r>
            <a:r>
              <a:rPr lang="en-US" dirty="0" smtClean="0"/>
              <a:t>abortion-related </a:t>
            </a:r>
            <a:r>
              <a:rPr lang="en-US" dirty="0"/>
              <a:t>c</a:t>
            </a:r>
            <a:r>
              <a:rPr lang="en-US" dirty="0" smtClean="0"/>
              <a:t>are</a:t>
            </a:r>
            <a:endParaRPr lang="en-US" dirty="0"/>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472718" y="1600200"/>
            <a:ext cx="6197824" cy="4135111"/>
          </a:xfrm>
        </p:spPr>
      </p:pic>
      <p:sp>
        <p:nvSpPr>
          <p:cNvPr id="6" name="TextBox 5"/>
          <p:cNvSpPr txBox="1"/>
          <p:nvPr/>
        </p:nvSpPr>
        <p:spPr>
          <a:xfrm>
            <a:off x="1472718" y="5925270"/>
            <a:ext cx="1324402" cy="261610"/>
          </a:xfrm>
          <a:prstGeom prst="rect">
            <a:avLst/>
          </a:prstGeom>
          <a:noFill/>
        </p:spPr>
        <p:txBody>
          <a:bodyPr wrap="none" rtlCol="0">
            <a:spAutoFit/>
          </a:bodyPr>
          <a:lstStyle/>
          <a:p>
            <a:r>
              <a:rPr lang="en-US" sz="1100" dirty="0" smtClean="0"/>
              <a:t>© Stephanie Asher</a:t>
            </a:r>
            <a:endParaRPr lang="en-US" sz="1100" dirty="0"/>
          </a:p>
        </p:txBody>
      </p:sp>
    </p:spTree>
    <p:extLst>
      <p:ext uri="{BB962C8B-B14F-4D97-AF65-F5344CB8AC3E}">
        <p14:creationId xmlns:p14="http://schemas.microsoft.com/office/powerpoint/2010/main" val="129627093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sz="2400" dirty="0" smtClean="0"/>
              <a:t>Clinical </a:t>
            </a:r>
            <a:r>
              <a:rPr lang="en-US" sz="2400" dirty="0"/>
              <a:t>mentors must be familiar with these details and ensure that providers are performing according to standards and </a:t>
            </a:r>
            <a:r>
              <a:rPr lang="en-US" sz="2400" dirty="0" smtClean="0"/>
              <a:t>guidelines </a:t>
            </a:r>
            <a:endParaRPr lang="en-US" sz="2400" dirty="0"/>
          </a:p>
          <a:p>
            <a:pPr lvl="0"/>
            <a:r>
              <a:rPr lang="en-US" sz="2400" dirty="0"/>
              <a:t>Performance assessment checklists and other tools may require modifications to match local standards and guidelines </a:t>
            </a:r>
          </a:p>
          <a:p>
            <a:endParaRPr lang="en-US" dirty="0"/>
          </a:p>
        </p:txBody>
      </p:sp>
      <p:sp>
        <p:nvSpPr>
          <p:cNvPr id="2" name="Title 1"/>
          <p:cNvSpPr>
            <a:spLocks noGrp="1"/>
          </p:cNvSpPr>
          <p:nvPr>
            <p:ph type="title"/>
          </p:nvPr>
        </p:nvSpPr>
        <p:spPr>
          <a:xfrm>
            <a:off x="457200" y="274638"/>
            <a:ext cx="8229600" cy="1477962"/>
          </a:xfrm>
        </p:spPr>
        <p:txBody>
          <a:bodyPr>
            <a:normAutofit/>
          </a:bodyPr>
          <a:lstStyle/>
          <a:p>
            <a:r>
              <a:rPr lang="en-US" sz="2800" dirty="0" smtClean="0"/>
              <a:t>Service </a:t>
            </a:r>
            <a:r>
              <a:rPr lang="en-US" sz="2800" dirty="0"/>
              <a:t>delivery and </a:t>
            </a:r>
            <a:r>
              <a:rPr lang="en-US" sz="2800" dirty="0" smtClean="0"/>
              <a:t>clinical </a:t>
            </a:r>
            <a:r>
              <a:rPr lang="en-US" sz="2800" dirty="0"/>
              <a:t>considerations </a:t>
            </a:r>
            <a:r>
              <a:rPr lang="en-US" sz="2800" dirty="0" smtClean="0"/>
              <a:t/>
            </a:r>
            <a:br>
              <a:rPr lang="en-US" sz="2800" dirty="0" smtClean="0"/>
            </a:br>
            <a:r>
              <a:rPr lang="en-US" sz="2800" dirty="0" smtClean="0"/>
              <a:t>in </a:t>
            </a:r>
            <a:r>
              <a:rPr lang="en-US" sz="2800" dirty="0"/>
              <a:t>standards and guidelines</a:t>
            </a:r>
          </a:p>
        </p:txBody>
      </p:sp>
    </p:spTree>
    <p:extLst>
      <p:ext uri="{BB962C8B-B14F-4D97-AF65-F5344CB8AC3E}">
        <p14:creationId xmlns:p14="http://schemas.microsoft.com/office/powerpoint/2010/main" val="411064793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90800" y="1524000"/>
            <a:ext cx="3608198" cy="4670387"/>
          </a:xfrm>
        </p:spPr>
      </p:pic>
      <p:sp>
        <p:nvSpPr>
          <p:cNvPr id="3" name="Title 1"/>
          <p:cNvSpPr>
            <a:spLocks noGrp="1"/>
          </p:cNvSpPr>
          <p:nvPr>
            <p:ph type="title"/>
          </p:nvPr>
        </p:nvSpPr>
        <p:spPr>
          <a:xfrm>
            <a:off x="381000" y="355847"/>
            <a:ext cx="8381260" cy="1054394"/>
          </a:xfrm>
        </p:spPr>
        <p:txBody>
          <a:bodyPr/>
          <a:lstStyle/>
          <a:p>
            <a:r>
              <a:rPr lang="en-US" dirty="0" smtClean="0"/>
              <a:t>Module 1: Overview</a:t>
            </a:r>
            <a:endParaRPr lang="en-US" dirty="0"/>
          </a:p>
        </p:txBody>
      </p:sp>
    </p:spTree>
    <p:extLst>
      <p:ext uri="{BB962C8B-B14F-4D97-AF65-F5344CB8AC3E}">
        <p14:creationId xmlns:p14="http://schemas.microsoft.com/office/powerpoint/2010/main" val="18833521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58738" y="1719263"/>
            <a:ext cx="6651924" cy="4406900"/>
          </a:xfrm>
        </p:spPr>
      </p:pic>
      <p:sp>
        <p:nvSpPr>
          <p:cNvPr id="2" name="Title 1"/>
          <p:cNvSpPr>
            <a:spLocks noGrp="1"/>
          </p:cNvSpPr>
          <p:nvPr>
            <p:ph type="title"/>
          </p:nvPr>
        </p:nvSpPr>
        <p:spPr/>
        <p:txBody>
          <a:bodyPr>
            <a:normAutofit fontScale="90000"/>
          </a:bodyPr>
          <a:lstStyle/>
          <a:p>
            <a:r>
              <a:rPr lang="en-US" dirty="0" smtClean="0"/>
              <a:t>Module 2: Clinical Mentors and Provider Support Team</a:t>
            </a:r>
            <a:endParaRPr lang="en-US" dirty="0"/>
          </a:p>
        </p:txBody>
      </p:sp>
    </p:spTree>
    <p:extLst>
      <p:ext uri="{BB962C8B-B14F-4D97-AF65-F5344CB8AC3E}">
        <p14:creationId xmlns:p14="http://schemas.microsoft.com/office/powerpoint/2010/main" val="84445402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US" sz="2400" dirty="0" smtClean="0"/>
              <a:t>To identify potential </a:t>
            </a:r>
            <a:r>
              <a:rPr lang="en-US" sz="2400" dirty="0"/>
              <a:t>members of a </a:t>
            </a:r>
            <a:r>
              <a:rPr lang="en-US" sz="2400" dirty="0" smtClean="0"/>
              <a:t>Provider Support Team</a:t>
            </a:r>
            <a:r>
              <a:rPr lang="en-US" sz="2400" dirty="0"/>
              <a:t>, outline their roles and responsibilities </a:t>
            </a:r>
            <a:r>
              <a:rPr lang="en-US" sz="2400" dirty="0" smtClean="0"/>
              <a:t>and </a:t>
            </a:r>
            <a:r>
              <a:rPr lang="en-US" sz="2400" dirty="0"/>
              <a:t>help them work collaboratively to offer providers clinical and programmatic assistance to put their training into practice and achieve and maintain desired </a:t>
            </a:r>
            <a:r>
              <a:rPr lang="en-US" sz="2400" dirty="0" smtClean="0"/>
              <a:t>performance</a:t>
            </a:r>
            <a:endParaRPr lang="en-US" sz="2400" dirty="0"/>
          </a:p>
          <a:p>
            <a:endParaRPr lang="en-US" dirty="0"/>
          </a:p>
        </p:txBody>
      </p:sp>
      <p:sp>
        <p:nvSpPr>
          <p:cNvPr id="2" name="Title 1"/>
          <p:cNvSpPr>
            <a:spLocks noGrp="1"/>
          </p:cNvSpPr>
          <p:nvPr>
            <p:ph type="title"/>
          </p:nvPr>
        </p:nvSpPr>
        <p:spPr/>
        <p:txBody>
          <a:bodyPr/>
          <a:lstStyle/>
          <a:p>
            <a:r>
              <a:rPr lang="en-US" dirty="0" smtClean="0"/>
              <a:t>Module purpose</a:t>
            </a:r>
            <a:endParaRPr lang="en-US" dirty="0"/>
          </a:p>
        </p:txBody>
      </p:sp>
    </p:spTree>
    <p:extLst>
      <p:ext uri="{BB962C8B-B14F-4D97-AF65-F5344CB8AC3E}">
        <p14:creationId xmlns:p14="http://schemas.microsoft.com/office/powerpoint/2010/main" val="166671008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US" sz="2400" dirty="0"/>
              <a:t>By the end of this session, participants will be able to:</a:t>
            </a:r>
          </a:p>
          <a:p>
            <a:pPr lvl="0"/>
            <a:r>
              <a:rPr lang="en-US" sz="2400" dirty="0"/>
              <a:t>Identify the members of a </a:t>
            </a:r>
            <a:r>
              <a:rPr lang="en-US" sz="2400" dirty="0" smtClean="0"/>
              <a:t>Provider Support Team </a:t>
            </a:r>
            <a:r>
              <a:rPr lang="en-US" sz="2400" dirty="0"/>
              <a:t>and their roles and responsibilities </a:t>
            </a:r>
          </a:p>
          <a:p>
            <a:pPr lvl="0"/>
            <a:r>
              <a:rPr lang="en-US" sz="2400" dirty="0"/>
              <a:t>Articulate how the </a:t>
            </a:r>
            <a:r>
              <a:rPr lang="en-US" sz="2400" dirty="0" smtClean="0"/>
              <a:t>Provider Support Team </a:t>
            </a:r>
            <a:r>
              <a:rPr lang="en-US" sz="2400" dirty="0"/>
              <a:t>works collaboratively to support providers in achieving and maintaining desired performance</a:t>
            </a:r>
          </a:p>
          <a:p>
            <a:pPr marL="0" indent="0">
              <a:buNone/>
            </a:pPr>
            <a:endParaRPr lang="en-US" dirty="0"/>
          </a:p>
        </p:txBody>
      </p:sp>
      <p:sp>
        <p:nvSpPr>
          <p:cNvPr id="2" name="Title 1"/>
          <p:cNvSpPr>
            <a:spLocks noGrp="1"/>
          </p:cNvSpPr>
          <p:nvPr>
            <p:ph type="title"/>
          </p:nvPr>
        </p:nvSpPr>
        <p:spPr/>
        <p:txBody>
          <a:bodyPr/>
          <a:lstStyle/>
          <a:p>
            <a:r>
              <a:rPr lang="en-US" dirty="0"/>
              <a:t>Module </a:t>
            </a:r>
            <a:r>
              <a:rPr lang="en-US" dirty="0" smtClean="0"/>
              <a:t>objectives</a:t>
            </a:r>
            <a:endParaRPr lang="en-US" dirty="0"/>
          </a:p>
        </p:txBody>
      </p:sp>
    </p:spTree>
    <p:extLst>
      <p:ext uri="{BB962C8B-B14F-4D97-AF65-F5344CB8AC3E}">
        <p14:creationId xmlns:p14="http://schemas.microsoft.com/office/powerpoint/2010/main" val="349281484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171450" lvl="0" indent="-171450"/>
            <a:r>
              <a:rPr lang="en-US" sz="2400" dirty="0"/>
              <a:t>Offers </a:t>
            </a:r>
            <a:r>
              <a:rPr lang="en-US" sz="2400" dirty="0" smtClean="0"/>
              <a:t>newly trained </a:t>
            </a:r>
            <a:r>
              <a:rPr lang="en-US" sz="2400" dirty="0"/>
              <a:t>providers and </a:t>
            </a:r>
            <a:r>
              <a:rPr lang="en-US" sz="2400" dirty="0" smtClean="0"/>
              <a:t>facilities </a:t>
            </a:r>
            <a:r>
              <a:rPr lang="en-US" sz="2400" dirty="0"/>
              <a:t>full range of clinical and programmatic support to achieve and maintain performance expectations</a:t>
            </a:r>
          </a:p>
          <a:p>
            <a:pPr marL="171450" lvl="0" indent="-171450"/>
            <a:r>
              <a:rPr lang="en-US" sz="2400" dirty="0"/>
              <a:t>Comprised of people who are positioned to provide support to providers of abortion-related care</a:t>
            </a:r>
          </a:p>
          <a:p>
            <a:pPr marL="171450" lvl="0" indent="-171450"/>
            <a:r>
              <a:rPr lang="en-US" sz="2400" dirty="0"/>
              <a:t>Are knowledgeable about evidence-based clinical practices, performance expectations and indicators of </a:t>
            </a:r>
            <a:r>
              <a:rPr lang="en-US" sz="2400" dirty="0" smtClean="0"/>
              <a:t>success</a:t>
            </a:r>
            <a:endParaRPr lang="en-US" sz="2400" dirty="0"/>
          </a:p>
        </p:txBody>
      </p:sp>
      <p:sp>
        <p:nvSpPr>
          <p:cNvPr id="2" name="Title 1"/>
          <p:cNvSpPr>
            <a:spLocks noGrp="1"/>
          </p:cNvSpPr>
          <p:nvPr>
            <p:ph type="title"/>
          </p:nvPr>
        </p:nvSpPr>
        <p:spPr/>
        <p:txBody>
          <a:bodyPr/>
          <a:lstStyle/>
          <a:p>
            <a:r>
              <a:rPr lang="en-US" dirty="0"/>
              <a:t>Provider </a:t>
            </a:r>
            <a:r>
              <a:rPr lang="en-US" dirty="0" smtClean="0"/>
              <a:t>Support Team</a:t>
            </a:r>
            <a:endParaRPr lang="en-US" dirty="0"/>
          </a:p>
        </p:txBody>
      </p:sp>
    </p:spTree>
    <p:extLst>
      <p:ext uri="{BB962C8B-B14F-4D97-AF65-F5344CB8AC3E}">
        <p14:creationId xmlns:p14="http://schemas.microsoft.com/office/powerpoint/2010/main" val="296278324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lvl="0"/>
            <a:r>
              <a:rPr lang="en-US" sz="2400" dirty="0"/>
              <a:t>Providers do not work in isolation</a:t>
            </a:r>
            <a:endParaRPr lang="en-US" sz="2400" dirty="0" smtClean="0">
              <a:effectLst/>
            </a:endParaRPr>
          </a:p>
          <a:p>
            <a:pPr lvl="0"/>
            <a:r>
              <a:rPr lang="en-US" sz="2400" dirty="0"/>
              <a:t>A </a:t>
            </a:r>
            <a:r>
              <a:rPr lang="en-US" sz="2400" dirty="0" smtClean="0"/>
              <a:t>highly functioning </a:t>
            </a:r>
            <a:r>
              <a:rPr lang="en-US" sz="2400" dirty="0"/>
              <a:t>support team bolsters providers’ confidence and competence to provide high-quality care</a:t>
            </a:r>
            <a:endParaRPr lang="en-US" sz="2400" dirty="0" smtClean="0">
              <a:effectLst/>
            </a:endParaRPr>
          </a:p>
          <a:p>
            <a:pPr lvl="0"/>
            <a:r>
              <a:rPr lang="en-US" sz="2400" dirty="0"/>
              <a:t>Support team creates an enabling environment for desired provider and </a:t>
            </a:r>
            <a:r>
              <a:rPr lang="en-US" sz="2400" dirty="0" smtClean="0"/>
              <a:t>facility </a:t>
            </a:r>
            <a:r>
              <a:rPr lang="en-US" sz="2400" dirty="0"/>
              <a:t>performance</a:t>
            </a:r>
            <a:endParaRPr lang="en-US" sz="2400" dirty="0" smtClean="0">
              <a:effectLst/>
            </a:endParaRPr>
          </a:p>
          <a:p>
            <a:pPr lvl="0"/>
            <a:r>
              <a:rPr lang="en-US" sz="2400" dirty="0"/>
              <a:t>More people are responsible for ensuring evidence-based practices and high-quality services </a:t>
            </a:r>
            <a:r>
              <a:rPr lang="en-US" sz="2400" dirty="0" smtClean="0">
                <a:effectLst/>
              </a:rPr>
              <a:t> </a:t>
            </a:r>
          </a:p>
        </p:txBody>
      </p:sp>
      <p:sp>
        <p:nvSpPr>
          <p:cNvPr id="2" name="Title 1"/>
          <p:cNvSpPr>
            <a:spLocks noGrp="1"/>
          </p:cNvSpPr>
          <p:nvPr>
            <p:ph type="title"/>
          </p:nvPr>
        </p:nvSpPr>
        <p:spPr/>
        <p:txBody>
          <a:bodyPr>
            <a:normAutofit/>
          </a:bodyPr>
          <a:lstStyle/>
          <a:p>
            <a:r>
              <a:rPr lang="en-US" dirty="0"/>
              <a:t>Importance of </a:t>
            </a:r>
            <a:r>
              <a:rPr lang="en-US" dirty="0" smtClean="0"/>
              <a:t>Provider Support Team</a:t>
            </a:r>
            <a:endParaRPr lang="en-US" dirty="0"/>
          </a:p>
        </p:txBody>
      </p:sp>
    </p:spTree>
    <p:extLst>
      <p:ext uri="{BB962C8B-B14F-4D97-AF65-F5344CB8AC3E}">
        <p14:creationId xmlns:p14="http://schemas.microsoft.com/office/powerpoint/2010/main" val="357931915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lvl="0" indent="0">
              <a:buNone/>
            </a:pPr>
            <a:r>
              <a:rPr lang="en-US" sz="2400" dirty="0"/>
              <a:t>May include:</a:t>
            </a:r>
          </a:p>
          <a:p>
            <a:pPr lvl="1">
              <a:buFont typeface="Arial" panose="020B0604020202020204" pitchFamily="34" charset="0"/>
              <a:buChar char="•"/>
            </a:pPr>
            <a:r>
              <a:rPr lang="en-US" sz="2400" dirty="0"/>
              <a:t>Clinical mentor</a:t>
            </a:r>
          </a:p>
          <a:p>
            <a:pPr lvl="1">
              <a:buFont typeface="Arial" panose="020B0604020202020204" pitchFamily="34" charset="0"/>
              <a:buChar char="•"/>
            </a:pPr>
            <a:r>
              <a:rPr lang="en-US" sz="2400" dirty="0"/>
              <a:t>On-site supervisor</a:t>
            </a:r>
          </a:p>
          <a:p>
            <a:pPr lvl="1">
              <a:buFont typeface="Arial" panose="020B0604020202020204" pitchFamily="34" charset="0"/>
              <a:buChar char="•"/>
            </a:pPr>
            <a:r>
              <a:rPr lang="en-US" sz="2400" dirty="0"/>
              <a:t>Facility manager</a:t>
            </a:r>
          </a:p>
          <a:p>
            <a:pPr lvl="1">
              <a:buFont typeface="Arial" panose="020B0604020202020204" pitchFamily="34" charset="0"/>
              <a:buChar char="•"/>
            </a:pPr>
            <a:r>
              <a:rPr lang="en-US" sz="2400" dirty="0"/>
              <a:t>Program coordinator</a:t>
            </a:r>
          </a:p>
          <a:p>
            <a:pPr lvl="1">
              <a:buFont typeface="Arial" panose="020B0604020202020204" pitchFamily="34" charset="0"/>
              <a:buChar char="•"/>
            </a:pPr>
            <a:r>
              <a:rPr lang="en-US" sz="2400" dirty="0"/>
              <a:t>Other </a:t>
            </a:r>
            <a:r>
              <a:rPr lang="en-US" sz="2400" dirty="0" smtClean="0"/>
              <a:t>health-system </a:t>
            </a:r>
            <a:r>
              <a:rPr lang="en-US" sz="2400" dirty="0"/>
              <a:t>or </a:t>
            </a:r>
            <a:r>
              <a:rPr lang="en-US" sz="2400" dirty="0" smtClean="0"/>
              <a:t>technical-assistance </a:t>
            </a:r>
            <a:r>
              <a:rPr lang="en-US" sz="2400" dirty="0"/>
              <a:t>agency staff or consultant</a:t>
            </a:r>
          </a:p>
          <a:p>
            <a:pPr lvl="1">
              <a:buFont typeface="Arial" panose="020B0604020202020204" pitchFamily="34" charset="0"/>
              <a:buChar char="•"/>
            </a:pPr>
            <a:r>
              <a:rPr lang="en-US" sz="2400" dirty="0" smtClean="0"/>
              <a:t>Facility, </a:t>
            </a:r>
            <a:r>
              <a:rPr lang="en-US" sz="2400" dirty="0"/>
              <a:t>district or regional focal person</a:t>
            </a:r>
          </a:p>
          <a:p>
            <a:pPr lvl="1">
              <a:buFont typeface="Arial" panose="020B0604020202020204" pitchFamily="34" charset="0"/>
              <a:buChar char="•"/>
            </a:pPr>
            <a:r>
              <a:rPr lang="en-US" sz="2400" dirty="0"/>
              <a:t>Community advisory committee</a:t>
            </a:r>
          </a:p>
          <a:p>
            <a:endParaRPr lang="en-US" dirty="0"/>
          </a:p>
        </p:txBody>
      </p:sp>
      <p:sp>
        <p:nvSpPr>
          <p:cNvPr id="2" name="Title 1"/>
          <p:cNvSpPr>
            <a:spLocks noGrp="1"/>
          </p:cNvSpPr>
          <p:nvPr>
            <p:ph type="title"/>
          </p:nvPr>
        </p:nvSpPr>
        <p:spPr/>
        <p:txBody>
          <a:bodyPr/>
          <a:lstStyle/>
          <a:p>
            <a:r>
              <a:rPr lang="en-US" dirty="0"/>
              <a:t>Provider </a:t>
            </a:r>
            <a:r>
              <a:rPr lang="en-US" dirty="0" smtClean="0"/>
              <a:t>Support Team members</a:t>
            </a:r>
            <a:endParaRPr lang="en-US" dirty="0"/>
          </a:p>
        </p:txBody>
      </p:sp>
    </p:spTree>
    <p:extLst>
      <p:ext uri="{BB962C8B-B14F-4D97-AF65-F5344CB8AC3E}">
        <p14:creationId xmlns:p14="http://schemas.microsoft.com/office/powerpoint/2010/main" val="178369968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676400"/>
            <a:ext cx="3886200" cy="4114800"/>
          </a:xfrm>
        </p:spPr>
        <p:txBody>
          <a:bodyPr>
            <a:normAutofit/>
          </a:bodyPr>
          <a:lstStyle/>
          <a:p>
            <a:pPr lvl="0"/>
            <a:r>
              <a:rPr lang="en-US" sz="2400" dirty="0"/>
              <a:t>Defined by </a:t>
            </a:r>
            <a:r>
              <a:rPr lang="en-US" sz="2400" dirty="0" smtClean="0"/>
              <a:t>health-system </a:t>
            </a:r>
            <a:r>
              <a:rPr lang="en-US" sz="2400" dirty="0"/>
              <a:t>staff, program managers and the team</a:t>
            </a:r>
          </a:p>
          <a:p>
            <a:pPr lvl="0"/>
            <a:r>
              <a:rPr lang="en-US" sz="2400" dirty="0"/>
              <a:t>Should be clearly outlined</a:t>
            </a:r>
          </a:p>
          <a:p>
            <a:pPr lvl="0"/>
            <a:r>
              <a:rPr lang="en-US" sz="2400" dirty="0"/>
              <a:t>All team members’ contributions should be </a:t>
            </a:r>
            <a:r>
              <a:rPr lang="en-US" sz="2400" dirty="0" smtClean="0"/>
              <a:t>recognized</a:t>
            </a:r>
          </a:p>
          <a:p>
            <a:pPr marL="0" lvl="0" indent="0">
              <a:buNone/>
            </a:pPr>
            <a:endParaRPr lang="en-US" dirty="0"/>
          </a:p>
          <a:p>
            <a:pPr marL="0" indent="0">
              <a:buNone/>
            </a:pPr>
            <a:endParaRPr lang="en-US" dirty="0"/>
          </a:p>
        </p:txBody>
      </p:sp>
      <p:sp>
        <p:nvSpPr>
          <p:cNvPr id="2" name="Title 1"/>
          <p:cNvSpPr>
            <a:spLocks noGrp="1"/>
          </p:cNvSpPr>
          <p:nvPr>
            <p:ph type="title"/>
          </p:nvPr>
        </p:nvSpPr>
        <p:spPr/>
        <p:txBody>
          <a:bodyPr>
            <a:noAutofit/>
          </a:bodyPr>
          <a:lstStyle/>
          <a:p>
            <a:pPr lvl="0"/>
            <a:r>
              <a:rPr lang="en-US" dirty="0"/>
              <a:t>Provider Support Team </a:t>
            </a:r>
            <a:r>
              <a:rPr lang="en-US" dirty="0" smtClean="0"/>
              <a:t>roles</a:t>
            </a:r>
            <a:r>
              <a:rPr lang="en-US" dirty="0"/>
              <a:t/>
            </a:r>
            <a:br>
              <a:rPr lang="en-US" dirty="0"/>
            </a:br>
            <a:endParaRPr lang="en-US" dirty="0"/>
          </a:p>
        </p:txBody>
      </p:sp>
      <p:pic>
        <p:nvPicPr>
          <p:cNvPr id="5" name="Picture 4"/>
          <p:cNvPicPr>
            <a:picLocks noChangeAspect="1"/>
          </p:cNvPicPr>
          <p:nvPr/>
        </p:nvPicPr>
        <p:blipFill>
          <a:blip r:embed="rId3"/>
          <a:stretch>
            <a:fillRect/>
          </a:stretch>
        </p:blipFill>
        <p:spPr>
          <a:xfrm>
            <a:off x="4343400" y="1983581"/>
            <a:ext cx="4502671" cy="3385839"/>
          </a:xfrm>
          <a:prstGeom prst="rect">
            <a:avLst/>
          </a:prstGeom>
        </p:spPr>
      </p:pic>
    </p:spTree>
    <p:extLst>
      <p:ext uri="{BB962C8B-B14F-4D97-AF65-F5344CB8AC3E}">
        <p14:creationId xmlns:p14="http://schemas.microsoft.com/office/powerpoint/2010/main" val="399444625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171450" lvl="0" indent="-171450"/>
            <a:r>
              <a:rPr lang="en-US" sz="2200" dirty="0" smtClean="0"/>
              <a:t>Health-system staff or independent consultant</a:t>
            </a:r>
          </a:p>
          <a:p>
            <a:pPr marL="171450" indent="-171450"/>
            <a:r>
              <a:rPr lang="en-US" sz="2200" dirty="0" smtClean="0"/>
              <a:t>Communicates regularly and collaborates closely with on-site supervisor </a:t>
            </a:r>
            <a:r>
              <a:rPr lang="en-US" sz="2200" dirty="0"/>
              <a:t>or facility manager to ensure provider has support needed to achieve and maintain desired </a:t>
            </a:r>
            <a:r>
              <a:rPr lang="en-US" sz="2200" dirty="0" smtClean="0"/>
              <a:t>performance</a:t>
            </a:r>
          </a:p>
          <a:p>
            <a:pPr marL="171450" lvl="0" indent="-171450"/>
            <a:r>
              <a:rPr lang="en-US" sz="2200" dirty="0" smtClean="0"/>
              <a:t>On- </a:t>
            </a:r>
            <a:r>
              <a:rPr lang="en-US" sz="2200" dirty="0"/>
              <a:t>or off-site</a:t>
            </a:r>
          </a:p>
          <a:p>
            <a:pPr marL="171450" lvl="0" indent="-171450"/>
            <a:r>
              <a:rPr lang="en-US" sz="2200" dirty="0"/>
              <a:t>Experienced physician or other provider cadre; may also be clinical trainer</a:t>
            </a:r>
          </a:p>
          <a:p>
            <a:pPr marL="171450" lvl="0" indent="-171450"/>
            <a:r>
              <a:rPr lang="en-US" sz="2200" dirty="0"/>
              <a:t>Provides individualized clinical support</a:t>
            </a:r>
          </a:p>
          <a:p>
            <a:pPr marL="171450" lvl="0" indent="-171450"/>
            <a:r>
              <a:rPr lang="en-US" sz="2200" dirty="0"/>
              <a:t>Provides programmatic support when possible or alerts appropriate </a:t>
            </a:r>
            <a:r>
              <a:rPr lang="en-US" sz="2200" dirty="0" smtClean="0"/>
              <a:t>Provider Support Team </a:t>
            </a:r>
            <a:r>
              <a:rPr lang="en-US" sz="2200" dirty="0"/>
              <a:t>member</a:t>
            </a:r>
          </a:p>
          <a:p>
            <a:pPr marL="0" indent="0">
              <a:buNone/>
            </a:pPr>
            <a:endParaRPr lang="en-US" dirty="0"/>
          </a:p>
        </p:txBody>
      </p:sp>
      <p:sp>
        <p:nvSpPr>
          <p:cNvPr id="2" name="Title 1"/>
          <p:cNvSpPr>
            <a:spLocks noGrp="1"/>
          </p:cNvSpPr>
          <p:nvPr>
            <p:ph type="title"/>
          </p:nvPr>
        </p:nvSpPr>
        <p:spPr/>
        <p:txBody>
          <a:bodyPr>
            <a:normAutofit/>
          </a:bodyPr>
          <a:lstStyle/>
          <a:p>
            <a:r>
              <a:rPr lang="en-US" dirty="0"/>
              <a:t>Clinical </a:t>
            </a:r>
            <a:r>
              <a:rPr lang="en-US" dirty="0" smtClean="0"/>
              <a:t>mentor</a:t>
            </a:r>
            <a:r>
              <a:rPr lang="en-US" b="1" dirty="0" smtClean="0"/>
              <a:t> </a:t>
            </a:r>
            <a:endParaRPr lang="en-US" dirty="0"/>
          </a:p>
        </p:txBody>
      </p:sp>
    </p:spTree>
    <p:extLst>
      <p:ext uri="{BB962C8B-B14F-4D97-AF65-F5344CB8AC3E}">
        <p14:creationId xmlns:p14="http://schemas.microsoft.com/office/powerpoint/2010/main" val="310723996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171450" lvl="0" indent="-171450">
              <a:spcBef>
                <a:spcPts val="0"/>
              </a:spcBef>
              <a:defRPr/>
            </a:pPr>
            <a:r>
              <a:rPr lang="en-US" dirty="0"/>
              <a:t>Provides on-site, continuous programmatic support and oversight</a:t>
            </a:r>
          </a:p>
          <a:p>
            <a:pPr marL="171450" lvl="0" indent="-171450"/>
            <a:r>
              <a:rPr lang="en-US" dirty="0"/>
              <a:t>Provides clinical support, depending on clinical competence; may be designated as clinical mentor</a:t>
            </a:r>
          </a:p>
          <a:p>
            <a:pPr marL="171450" lvl="0" indent="-171450"/>
            <a:r>
              <a:rPr lang="en-US" dirty="0"/>
              <a:t>Ensures compliance with health policies, standards, guidelines and protocols</a:t>
            </a:r>
          </a:p>
          <a:p>
            <a:pPr marL="171450" lvl="0" indent="-171450"/>
            <a:r>
              <a:rPr lang="en-US" dirty="0"/>
              <a:t>Assists in resolving infrastructural, supply and equipment problems </a:t>
            </a:r>
          </a:p>
          <a:p>
            <a:pPr marL="171450" lvl="0" indent="-171450"/>
            <a:r>
              <a:rPr lang="en-US" dirty="0"/>
              <a:t>Uses performance results to implement service delivery changes for quality improvement</a:t>
            </a:r>
          </a:p>
          <a:p>
            <a:pPr marL="171450" indent="-171450"/>
            <a:r>
              <a:rPr lang="en-US" dirty="0" smtClean="0"/>
              <a:t>Communicates regularly and collaborates closely with clinical mentor to ensure provider has support needed to achieve and maintain desired performance</a:t>
            </a:r>
          </a:p>
          <a:p>
            <a:pPr marL="171450" indent="-171450"/>
            <a:endParaRPr lang="en-US" dirty="0" smtClean="0"/>
          </a:p>
          <a:p>
            <a:pPr marL="171450" indent="-171450"/>
            <a:endParaRPr lang="en-US" dirty="0"/>
          </a:p>
          <a:p>
            <a:endParaRPr lang="en-US" dirty="0"/>
          </a:p>
        </p:txBody>
      </p:sp>
      <p:sp>
        <p:nvSpPr>
          <p:cNvPr id="2" name="Title 1"/>
          <p:cNvSpPr>
            <a:spLocks noGrp="1"/>
          </p:cNvSpPr>
          <p:nvPr>
            <p:ph type="title"/>
          </p:nvPr>
        </p:nvSpPr>
        <p:spPr/>
        <p:txBody>
          <a:bodyPr>
            <a:normAutofit/>
          </a:bodyPr>
          <a:lstStyle/>
          <a:p>
            <a:r>
              <a:rPr lang="en-US" dirty="0" smtClean="0"/>
              <a:t>On-site supervisor </a:t>
            </a:r>
            <a:r>
              <a:rPr lang="en-US" dirty="0"/>
              <a:t>or </a:t>
            </a:r>
            <a:r>
              <a:rPr lang="en-US" dirty="0" smtClean="0"/>
              <a:t>facility manager</a:t>
            </a:r>
            <a:endParaRPr lang="en-US" dirty="0"/>
          </a:p>
        </p:txBody>
      </p:sp>
    </p:spTree>
    <p:extLst>
      <p:ext uri="{BB962C8B-B14F-4D97-AF65-F5344CB8AC3E}">
        <p14:creationId xmlns:p14="http://schemas.microsoft.com/office/powerpoint/2010/main" val="250403307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a:bodyPr>
          <a:lstStyle/>
          <a:p>
            <a:r>
              <a:rPr lang="en-US" dirty="0" smtClean="0"/>
              <a:t>Health-system </a:t>
            </a:r>
            <a:r>
              <a:rPr lang="en-US" dirty="0"/>
              <a:t>or </a:t>
            </a:r>
            <a:r>
              <a:rPr lang="en-US" dirty="0" smtClean="0"/>
              <a:t>technical-assistance </a:t>
            </a:r>
            <a:r>
              <a:rPr lang="en-US" dirty="0"/>
              <a:t>agency staff or consultant </a:t>
            </a:r>
          </a:p>
          <a:p>
            <a:r>
              <a:rPr lang="en-US" dirty="0"/>
              <a:t>Off-site</a:t>
            </a:r>
          </a:p>
          <a:p>
            <a:r>
              <a:rPr lang="en-US" dirty="0" smtClean="0"/>
              <a:t>Oversees </a:t>
            </a:r>
            <a:r>
              <a:rPr lang="en-US" dirty="0"/>
              <a:t>implementation of clinical mentoring and programmatic support, ensures compliance with </a:t>
            </a:r>
            <a:r>
              <a:rPr lang="en-US" dirty="0" smtClean="0"/>
              <a:t>program goals </a:t>
            </a:r>
            <a:r>
              <a:rPr lang="en-US" dirty="0"/>
              <a:t>and strategies</a:t>
            </a:r>
          </a:p>
          <a:p>
            <a:r>
              <a:rPr lang="en-US" dirty="0" smtClean="0"/>
              <a:t>Provides </a:t>
            </a:r>
            <a:r>
              <a:rPr lang="en-US" dirty="0"/>
              <a:t>technical assistance, tools and resources </a:t>
            </a:r>
          </a:p>
          <a:p>
            <a:r>
              <a:rPr lang="en-US" dirty="0" smtClean="0"/>
              <a:t>Provides </a:t>
            </a:r>
            <a:r>
              <a:rPr lang="en-US" dirty="0"/>
              <a:t>back-up programmatic support as needed</a:t>
            </a:r>
          </a:p>
          <a:p>
            <a:r>
              <a:rPr lang="en-US" dirty="0" smtClean="0"/>
              <a:t>Ensures </a:t>
            </a:r>
            <a:r>
              <a:rPr lang="en-US" dirty="0"/>
              <a:t>appropriate documentation by providers and </a:t>
            </a:r>
            <a:r>
              <a:rPr lang="en-US" dirty="0" smtClean="0"/>
              <a:t>facilities </a:t>
            </a:r>
            <a:r>
              <a:rPr lang="en-US" dirty="0"/>
              <a:t>and data feedback loops</a:t>
            </a:r>
          </a:p>
          <a:p>
            <a:r>
              <a:rPr lang="en-US" dirty="0" smtClean="0"/>
              <a:t>Clarifies </a:t>
            </a:r>
            <a:r>
              <a:rPr lang="en-US" dirty="0"/>
              <a:t>team member roles as needed</a:t>
            </a:r>
          </a:p>
          <a:p>
            <a:r>
              <a:rPr lang="en-US" dirty="0" smtClean="0"/>
              <a:t>Facilitates </a:t>
            </a:r>
            <a:r>
              <a:rPr lang="en-US" dirty="0"/>
              <a:t>communication among team members</a:t>
            </a:r>
          </a:p>
          <a:p>
            <a:r>
              <a:rPr lang="en-US" dirty="0" smtClean="0"/>
              <a:t>Helps </a:t>
            </a:r>
            <a:r>
              <a:rPr lang="en-US" dirty="0"/>
              <a:t>resolve conflicts among </a:t>
            </a:r>
            <a:r>
              <a:rPr lang="en-US" dirty="0" smtClean="0"/>
              <a:t>providers</a:t>
            </a:r>
          </a:p>
          <a:p>
            <a:r>
              <a:rPr lang="en-US" dirty="0" smtClean="0"/>
              <a:t>Supports </a:t>
            </a:r>
            <a:r>
              <a:rPr lang="en-US" dirty="0"/>
              <a:t>team members</a:t>
            </a:r>
          </a:p>
        </p:txBody>
      </p:sp>
      <p:sp>
        <p:nvSpPr>
          <p:cNvPr id="2" name="Title 1"/>
          <p:cNvSpPr>
            <a:spLocks noGrp="1"/>
          </p:cNvSpPr>
          <p:nvPr>
            <p:ph type="title"/>
          </p:nvPr>
        </p:nvSpPr>
        <p:spPr/>
        <p:txBody>
          <a:bodyPr>
            <a:normAutofit/>
          </a:bodyPr>
          <a:lstStyle/>
          <a:p>
            <a:r>
              <a:rPr lang="en-US" dirty="0" smtClean="0"/>
              <a:t>Program coordinator</a:t>
            </a:r>
            <a:endParaRPr lang="en-US" dirty="0"/>
          </a:p>
        </p:txBody>
      </p:sp>
    </p:spTree>
    <p:extLst>
      <p:ext uri="{BB962C8B-B14F-4D97-AF65-F5344CB8AC3E}">
        <p14:creationId xmlns:p14="http://schemas.microsoft.com/office/powerpoint/2010/main" val="28999313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71230" y="1676400"/>
            <a:ext cx="6400800" cy="4270248"/>
          </a:xfrm>
        </p:spPr>
      </p:pic>
      <p:sp>
        <p:nvSpPr>
          <p:cNvPr id="2" name="Title 1"/>
          <p:cNvSpPr>
            <a:spLocks noGrp="1"/>
          </p:cNvSpPr>
          <p:nvPr>
            <p:ph type="title"/>
          </p:nvPr>
        </p:nvSpPr>
        <p:spPr/>
        <p:txBody>
          <a:bodyPr/>
          <a:lstStyle/>
          <a:p>
            <a:r>
              <a:rPr lang="en-US" dirty="0" smtClean="0"/>
              <a:t>Module 1: Overview</a:t>
            </a:r>
            <a:endParaRPr lang="en-US" dirty="0"/>
          </a:p>
        </p:txBody>
      </p:sp>
    </p:spTree>
    <p:extLst>
      <p:ext uri="{BB962C8B-B14F-4D97-AF65-F5344CB8AC3E}">
        <p14:creationId xmlns:p14="http://schemas.microsoft.com/office/powerpoint/2010/main" val="342227247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171450" lvl="0" indent="-171450"/>
            <a:r>
              <a:rPr lang="en-US" sz="2400" dirty="0"/>
              <a:t>Off-site</a:t>
            </a:r>
          </a:p>
          <a:p>
            <a:pPr marL="171450" lvl="0" indent="-171450"/>
            <a:r>
              <a:rPr lang="en-US" sz="2400" dirty="0"/>
              <a:t>Oversees the training, mentoring and service delivery program</a:t>
            </a:r>
          </a:p>
          <a:p>
            <a:pPr marL="171450" lvl="0" indent="-171450"/>
            <a:r>
              <a:rPr lang="en-US" sz="2400" dirty="0"/>
              <a:t>Ensures that programmatic strategies are being implemented and documented according to standard operating procedures</a:t>
            </a:r>
          </a:p>
          <a:p>
            <a:pPr marL="171450" lvl="0" indent="-171450"/>
            <a:r>
              <a:rPr lang="en-US" sz="2400" dirty="0"/>
              <a:t>Supports program coordinator </a:t>
            </a:r>
          </a:p>
          <a:p>
            <a:pPr marL="171450" lvl="0" indent="-171450"/>
            <a:r>
              <a:rPr lang="en-US" sz="2400" dirty="0"/>
              <a:t>Provides back-up programmatic support as </a:t>
            </a:r>
            <a:r>
              <a:rPr lang="en-US" sz="2400" dirty="0" smtClean="0"/>
              <a:t>needed</a:t>
            </a:r>
            <a:endParaRPr lang="en-US" sz="2400" dirty="0">
              <a:solidFill>
                <a:srgbClr val="FF0000"/>
              </a:solidFill>
            </a:endParaRPr>
          </a:p>
        </p:txBody>
      </p:sp>
      <p:sp>
        <p:nvSpPr>
          <p:cNvPr id="2" name="Title 1"/>
          <p:cNvSpPr>
            <a:spLocks noGrp="1"/>
          </p:cNvSpPr>
          <p:nvPr>
            <p:ph type="title"/>
          </p:nvPr>
        </p:nvSpPr>
        <p:spPr/>
        <p:txBody>
          <a:bodyPr>
            <a:normAutofit fontScale="90000"/>
          </a:bodyPr>
          <a:lstStyle/>
          <a:p>
            <a:r>
              <a:rPr lang="en-US" dirty="0"/>
              <a:t>Other </a:t>
            </a:r>
            <a:r>
              <a:rPr lang="en-US" dirty="0" smtClean="0"/>
              <a:t>health-system </a:t>
            </a:r>
            <a:r>
              <a:rPr lang="en-US" dirty="0"/>
              <a:t>or </a:t>
            </a:r>
            <a:r>
              <a:rPr lang="en-US" dirty="0" smtClean="0"/>
              <a:t>technical-assistance </a:t>
            </a:r>
            <a:r>
              <a:rPr lang="en-US" dirty="0"/>
              <a:t>agency staff or consultant</a:t>
            </a:r>
          </a:p>
        </p:txBody>
      </p:sp>
    </p:spTree>
    <p:extLst>
      <p:ext uri="{BB962C8B-B14F-4D97-AF65-F5344CB8AC3E}">
        <p14:creationId xmlns:p14="http://schemas.microsoft.com/office/powerpoint/2010/main" val="142964263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1"/>
            <a:ext cx="3124200" cy="4495799"/>
          </a:xfrm>
        </p:spPr>
        <p:txBody>
          <a:bodyPr>
            <a:normAutofit/>
          </a:bodyPr>
          <a:lstStyle/>
          <a:p>
            <a:pPr marL="171450" lvl="0" indent="-171450"/>
            <a:r>
              <a:rPr lang="en-US" sz="2800" dirty="0" smtClean="0"/>
              <a:t>On- </a:t>
            </a:r>
            <a:r>
              <a:rPr lang="en-US" sz="2800" dirty="0"/>
              <a:t>or off-site</a:t>
            </a:r>
          </a:p>
          <a:p>
            <a:pPr marL="171450" indent="-171450"/>
            <a:r>
              <a:rPr lang="en-US" sz="2800" dirty="0"/>
              <a:t>Ensures consistency with program goals and strategies</a:t>
            </a:r>
          </a:p>
        </p:txBody>
      </p:sp>
      <p:sp>
        <p:nvSpPr>
          <p:cNvPr id="2" name="Title 1"/>
          <p:cNvSpPr>
            <a:spLocks noGrp="1"/>
          </p:cNvSpPr>
          <p:nvPr>
            <p:ph type="title"/>
          </p:nvPr>
        </p:nvSpPr>
        <p:spPr/>
        <p:txBody>
          <a:bodyPr>
            <a:normAutofit/>
          </a:bodyPr>
          <a:lstStyle/>
          <a:p>
            <a:r>
              <a:rPr lang="en-US" dirty="0" smtClean="0"/>
              <a:t>Facility, </a:t>
            </a:r>
            <a:r>
              <a:rPr lang="en-US" dirty="0"/>
              <a:t>district or regional focal person</a:t>
            </a:r>
          </a:p>
        </p:txBody>
      </p:sp>
      <p:pic>
        <p:nvPicPr>
          <p:cNvPr id="4" name="Picture 3"/>
          <p:cNvPicPr>
            <a:picLocks noChangeAspect="1"/>
          </p:cNvPicPr>
          <p:nvPr/>
        </p:nvPicPr>
        <p:blipFill>
          <a:blip r:embed="rId3"/>
          <a:stretch>
            <a:fillRect/>
          </a:stretch>
        </p:blipFill>
        <p:spPr>
          <a:xfrm>
            <a:off x="3815906" y="1600201"/>
            <a:ext cx="4886134" cy="3252333"/>
          </a:xfrm>
          <a:prstGeom prst="rect">
            <a:avLst/>
          </a:prstGeom>
        </p:spPr>
      </p:pic>
    </p:spTree>
    <p:extLst>
      <p:ext uri="{BB962C8B-B14F-4D97-AF65-F5344CB8AC3E}">
        <p14:creationId xmlns:p14="http://schemas.microsoft.com/office/powerpoint/2010/main" val="10594706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3124200" cy="4952999"/>
          </a:xfrm>
        </p:spPr>
        <p:txBody>
          <a:bodyPr>
            <a:noAutofit/>
          </a:bodyPr>
          <a:lstStyle/>
          <a:p>
            <a:pPr marL="171450" lvl="0" indent="-171450"/>
            <a:r>
              <a:rPr lang="en-US" sz="2200" dirty="0"/>
              <a:t>Involves community in defining and assessing provider and </a:t>
            </a:r>
            <a:r>
              <a:rPr lang="en-US" sz="2200" dirty="0" smtClean="0"/>
              <a:t>facility </a:t>
            </a:r>
            <a:r>
              <a:rPr lang="en-US" sz="2200" dirty="0"/>
              <a:t>performance and quality of care</a:t>
            </a:r>
          </a:p>
          <a:p>
            <a:pPr marL="171450" lvl="0" indent="-171450"/>
            <a:r>
              <a:rPr lang="en-US" sz="2200" dirty="0"/>
              <a:t>Advocates for community needs and priorities</a:t>
            </a:r>
          </a:p>
          <a:p>
            <a:pPr marL="171450" indent="-171450"/>
            <a:r>
              <a:rPr lang="en-US" sz="2200" dirty="0"/>
              <a:t>Ensures compliance with health policies</a:t>
            </a:r>
          </a:p>
        </p:txBody>
      </p:sp>
      <p:sp>
        <p:nvSpPr>
          <p:cNvPr id="2" name="Title 1"/>
          <p:cNvSpPr>
            <a:spLocks noGrp="1"/>
          </p:cNvSpPr>
          <p:nvPr>
            <p:ph type="title"/>
          </p:nvPr>
        </p:nvSpPr>
        <p:spPr/>
        <p:txBody>
          <a:bodyPr>
            <a:normAutofit/>
          </a:bodyPr>
          <a:lstStyle/>
          <a:p>
            <a:r>
              <a:rPr lang="en-US" dirty="0"/>
              <a:t>Community advisory committee</a:t>
            </a:r>
          </a:p>
        </p:txBody>
      </p:sp>
      <p:pic>
        <p:nvPicPr>
          <p:cNvPr id="4" name="Picture 3"/>
          <p:cNvPicPr>
            <a:picLocks noChangeAspect="1"/>
          </p:cNvPicPr>
          <p:nvPr/>
        </p:nvPicPr>
        <p:blipFill>
          <a:blip r:embed="rId3"/>
          <a:stretch>
            <a:fillRect/>
          </a:stretch>
        </p:blipFill>
        <p:spPr>
          <a:xfrm>
            <a:off x="3833374" y="2461418"/>
            <a:ext cx="4853426" cy="3230562"/>
          </a:xfrm>
          <a:prstGeom prst="rect">
            <a:avLst/>
          </a:prstGeom>
        </p:spPr>
      </p:pic>
    </p:spTree>
    <p:extLst>
      <p:ext uri="{BB962C8B-B14F-4D97-AF65-F5344CB8AC3E}">
        <p14:creationId xmlns:p14="http://schemas.microsoft.com/office/powerpoint/2010/main" val="288667709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90600" y="2133600"/>
            <a:ext cx="2362200" cy="2514599"/>
          </a:xfrm>
        </p:spPr>
        <p:txBody>
          <a:bodyPr>
            <a:normAutofit lnSpcReduction="10000"/>
          </a:bodyPr>
          <a:lstStyle/>
          <a:p>
            <a:pPr lvl="0"/>
            <a:r>
              <a:rPr lang="en-US" sz="2400" dirty="0"/>
              <a:t>Assist</a:t>
            </a:r>
            <a:endParaRPr lang="en-US" sz="2400" dirty="0" smtClean="0">
              <a:effectLst/>
            </a:endParaRPr>
          </a:p>
          <a:p>
            <a:pPr lvl="0"/>
            <a:r>
              <a:rPr lang="en-US" sz="2400" dirty="0"/>
              <a:t>Identify</a:t>
            </a:r>
            <a:endParaRPr lang="en-US" sz="2400" dirty="0" smtClean="0">
              <a:effectLst/>
            </a:endParaRPr>
          </a:p>
          <a:p>
            <a:pPr lvl="0"/>
            <a:r>
              <a:rPr lang="en-US" sz="2400" dirty="0"/>
              <a:t>Inform</a:t>
            </a:r>
            <a:endParaRPr lang="en-US" sz="2400" dirty="0" smtClean="0">
              <a:effectLst/>
            </a:endParaRPr>
          </a:p>
          <a:p>
            <a:pPr lvl="0"/>
            <a:r>
              <a:rPr lang="en-US" sz="2400" dirty="0"/>
              <a:t>Engage</a:t>
            </a:r>
            <a:endParaRPr lang="en-US" sz="2400" dirty="0" smtClean="0">
              <a:effectLst/>
            </a:endParaRPr>
          </a:p>
          <a:p>
            <a:pPr lvl="0"/>
            <a:r>
              <a:rPr lang="en-US" sz="2400" dirty="0"/>
              <a:t>Document</a:t>
            </a:r>
            <a:endParaRPr lang="en-US" sz="2400" dirty="0" smtClean="0">
              <a:effectLst/>
            </a:endParaRPr>
          </a:p>
          <a:p>
            <a:pPr lvl="0"/>
            <a:r>
              <a:rPr lang="en-US" sz="2400" dirty="0" smtClean="0"/>
              <a:t>Follow up </a:t>
            </a:r>
            <a:endParaRPr lang="en-US" sz="2400" dirty="0" smtClean="0">
              <a:effectLst/>
            </a:endParaRPr>
          </a:p>
          <a:p>
            <a:pPr marL="0" indent="0">
              <a:buNone/>
            </a:pPr>
            <a:endParaRPr lang="en-US" dirty="0"/>
          </a:p>
        </p:txBody>
      </p:sp>
      <p:sp>
        <p:nvSpPr>
          <p:cNvPr id="2" name="Title 1"/>
          <p:cNvSpPr>
            <a:spLocks noGrp="1"/>
          </p:cNvSpPr>
          <p:nvPr>
            <p:ph type="title"/>
          </p:nvPr>
        </p:nvSpPr>
        <p:spPr/>
        <p:txBody>
          <a:bodyPr/>
          <a:lstStyle/>
          <a:p>
            <a:r>
              <a:rPr lang="en-US" dirty="0" smtClean="0"/>
              <a:t>Clinical mentor responsibilities</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29200" y="1828800"/>
            <a:ext cx="2796541" cy="4191817"/>
          </a:xfrm>
          <a:prstGeom prst="rect">
            <a:avLst/>
          </a:prstGeom>
        </p:spPr>
      </p:pic>
    </p:spTree>
    <p:extLst>
      <p:ext uri="{BB962C8B-B14F-4D97-AF65-F5344CB8AC3E}">
        <p14:creationId xmlns:p14="http://schemas.microsoft.com/office/powerpoint/2010/main" val="9645271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1"/>
            <a:ext cx="3733800" cy="4495799"/>
          </a:xfrm>
        </p:spPr>
        <p:txBody>
          <a:bodyPr>
            <a:normAutofit lnSpcReduction="10000"/>
          </a:bodyPr>
          <a:lstStyle/>
          <a:p>
            <a:pPr marL="0" indent="0">
              <a:buNone/>
            </a:pPr>
            <a:r>
              <a:rPr lang="en-US" sz="2800" dirty="0"/>
              <a:t>High-quality services are bolstered by well-functioning systems:</a:t>
            </a:r>
            <a:endParaRPr lang="en-US" sz="2800" dirty="0" smtClean="0">
              <a:effectLst/>
            </a:endParaRPr>
          </a:p>
          <a:p>
            <a:pPr lvl="0"/>
            <a:r>
              <a:rPr lang="en-US" sz="2800" dirty="0"/>
              <a:t>Logistics</a:t>
            </a:r>
            <a:endParaRPr lang="en-US" sz="2800" dirty="0" smtClean="0">
              <a:effectLst/>
            </a:endParaRPr>
          </a:p>
          <a:p>
            <a:pPr lvl="0"/>
            <a:r>
              <a:rPr lang="en-US" sz="2800" dirty="0"/>
              <a:t>Management</a:t>
            </a:r>
            <a:endParaRPr lang="en-US" sz="2800" dirty="0" smtClean="0">
              <a:effectLst/>
            </a:endParaRPr>
          </a:p>
          <a:p>
            <a:pPr lvl="0"/>
            <a:r>
              <a:rPr lang="en-US" sz="2800" dirty="0"/>
              <a:t>Administrative</a:t>
            </a:r>
            <a:endParaRPr lang="en-US" sz="2800" dirty="0" smtClean="0">
              <a:effectLst/>
            </a:endParaRPr>
          </a:p>
          <a:p>
            <a:pPr lvl="0"/>
            <a:r>
              <a:rPr lang="en-US" sz="2800" dirty="0"/>
              <a:t>Community outreach and referral </a:t>
            </a:r>
            <a:endParaRPr lang="en-US" sz="2800" dirty="0" smtClean="0">
              <a:effectLst/>
            </a:endParaRPr>
          </a:p>
          <a:p>
            <a:endParaRPr lang="en-US" dirty="0"/>
          </a:p>
        </p:txBody>
      </p:sp>
      <p:sp>
        <p:nvSpPr>
          <p:cNvPr id="2" name="Title 1"/>
          <p:cNvSpPr>
            <a:spLocks noGrp="1"/>
          </p:cNvSpPr>
          <p:nvPr>
            <p:ph type="title"/>
          </p:nvPr>
        </p:nvSpPr>
        <p:spPr/>
        <p:txBody>
          <a:bodyPr/>
          <a:lstStyle/>
          <a:p>
            <a:r>
              <a:rPr lang="en-US" dirty="0" smtClean="0"/>
              <a:t>Programmatic support</a:t>
            </a:r>
            <a:endParaRPr lang="en-US" dirty="0"/>
          </a:p>
        </p:txBody>
      </p:sp>
      <p:pic>
        <p:nvPicPr>
          <p:cNvPr id="4" name="Picture 3"/>
          <p:cNvPicPr>
            <a:picLocks noChangeAspect="1"/>
          </p:cNvPicPr>
          <p:nvPr/>
        </p:nvPicPr>
        <p:blipFill>
          <a:blip r:embed="rId3"/>
          <a:stretch>
            <a:fillRect/>
          </a:stretch>
        </p:blipFill>
        <p:spPr>
          <a:xfrm>
            <a:off x="4221480" y="2300287"/>
            <a:ext cx="4650704" cy="3095625"/>
          </a:xfrm>
          <a:prstGeom prst="rect">
            <a:avLst/>
          </a:prstGeom>
        </p:spPr>
      </p:pic>
    </p:spTree>
    <p:extLst>
      <p:ext uri="{BB962C8B-B14F-4D97-AF65-F5344CB8AC3E}">
        <p14:creationId xmlns:p14="http://schemas.microsoft.com/office/powerpoint/2010/main" val="420389325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734467"/>
            <a:ext cx="4114800" cy="5262979"/>
          </a:xfrm>
          <a:prstGeom prst="rect">
            <a:avLst/>
          </a:prstGeom>
        </p:spPr>
        <p:txBody>
          <a:bodyPr wrap="square">
            <a:spAutoFit/>
          </a:bodyPr>
          <a:lstStyle/>
          <a:p>
            <a:r>
              <a:rPr lang="en-US" sz="2800" i="1" dirty="0"/>
              <a:t>“[The most challenging issues in mentoring providers in our setting are] difficulties due to insufficient materials, replacement of medicine,… follow up in the upper level and coordination with referral sites for complication management.” </a:t>
            </a:r>
            <a:endParaRPr lang="en-US" sz="2800" i="1" dirty="0" smtClean="0"/>
          </a:p>
          <a:p>
            <a:r>
              <a:rPr lang="en-US" sz="2800" dirty="0" smtClean="0"/>
              <a:t>— </a:t>
            </a:r>
            <a:r>
              <a:rPr lang="en-US" sz="2800" i="1" dirty="0" smtClean="0"/>
              <a:t>Clinical </a:t>
            </a:r>
            <a:r>
              <a:rPr lang="en-US" sz="2800" i="1" dirty="0"/>
              <a:t>mentor, Nepal</a:t>
            </a:r>
            <a:endParaRPr lang="en-US" sz="2800" dirty="0"/>
          </a:p>
        </p:txBody>
      </p:sp>
      <p:pic>
        <p:nvPicPr>
          <p:cNvPr id="3" name="Picture 2"/>
          <p:cNvPicPr>
            <a:picLocks noChangeAspect="1"/>
          </p:cNvPicPr>
          <p:nvPr/>
        </p:nvPicPr>
        <p:blipFill>
          <a:blip r:embed="rId3"/>
          <a:stretch>
            <a:fillRect/>
          </a:stretch>
        </p:blipFill>
        <p:spPr>
          <a:xfrm>
            <a:off x="5562600" y="1295400"/>
            <a:ext cx="3048000" cy="4572000"/>
          </a:xfrm>
          <a:prstGeom prst="rect">
            <a:avLst/>
          </a:prstGeom>
        </p:spPr>
      </p:pic>
    </p:spTree>
    <p:extLst>
      <p:ext uri="{BB962C8B-B14F-4D97-AF65-F5344CB8AC3E}">
        <p14:creationId xmlns:p14="http://schemas.microsoft.com/office/powerpoint/2010/main" val="374658501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US" sz="2400" dirty="0"/>
              <a:t>Together with provider and relevant </a:t>
            </a:r>
            <a:r>
              <a:rPr lang="en-US" sz="2400" dirty="0" smtClean="0"/>
              <a:t>facility </a:t>
            </a:r>
            <a:r>
              <a:rPr lang="en-US" sz="2400" dirty="0"/>
              <a:t>staff if appropriate:</a:t>
            </a:r>
          </a:p>
          <a:p>
            <a:pPr marL="514350" lvl="0" indent="-514350">
              <a:buFont typeface="+mj-lt"/>
              <a:buAutoNum type="arabicPeriod"/>
            </a:pPr>
            <a:r>
              <a:rPr lang="en-US" sz="2400" dirty="0" smtClean="0"/>
              <a:t>Identify problem</a:t>
            </a:r>
          </a:p>
          <a:p>
            <a:pPr marL="514350" lvl="0" indent="-514350">
              <a:buFont typeface="+mj-lt"/>
              <a:buAutoNum type="arabicPeriod"/>
            </a:pPr>
            <a:r>
              <a:rPr lang="en-US" sz="2400" dirty="0" smtClean="0"/>
              <a:t>Assess problem</a:t>
            </a:r>
          </a:p>
          <a:p>
            <a:pPr marL="514350" lvl="0" indent="-514350">
              <a:buFont typeface="+mj-lt"/>
              <a:buAutoNum type="arabicPeriod"/>
            </a:pPr>
            <a:r>
              <a:rPr lang="en-US" sz="2400" dirty="0" smtClean="0"/>
              <a:t>Check </a:t>
            </a:r>
            <a:r>
              <a:rPr lang="en-US" sz="2400" dirty="0"/>
              <a:t>documentation </a:t>
            </a:r>
            <a:endParaRPr lang="en-US" sz="2400" dirty="0" smtClean="0"/>
          </a:p>
          <a:p>
            <a:pPr marL="514350" lvl="0" indent="-514350">
              <a:buFont typeface="+mj-lt"/>
              <a:buAutoNum type="arabicPeriod"/>
            </a:pPr>
            <a:r>
              <a:rPr lang="en-US" sz="2400" dirty="0" smtClean="0"/>
              <a:t>Determine </a:t>
            </a:r>
            <a:r>
              <a:rPr lang="en-US" sz="2400" dirty="0" err="1" smtClean="0"/>
              <a:t>decisionmakers</a:t>
            </a:r>
            <a:r>
              <a:rPr lang="en-US" sz="2400" dirty="0" smtClean="0"/>
              <a:t> </a:t>
            </a:r>
            <a:r>
              <a:rPr lang="en-US" sz="2400" dirty="0"/>
              <a:t>for that </a:t>
            </a:r>
            <a:r>
              <a:rPr lang="en-US" sz="2400" dirty="0" smtClean="0"/>
              <a:t>problem</a:t>
            </a:r>
          </a:p>
          <a:p>
            <a:pPr marL="514350" lvl="0" indent="-514350">
              <a:buFont typeface="+mj-lt"/>
              <a:buAutoNum type="arabicPeriod"/>
            </a:pPr>
            <a:r>
              <a:rPr lang="en-US" sz="2400" dirty="0" smtClean="0"/>
              <a:t>Discuss </a:t>
            </a:r>
            <a:r>
              <a:rPr lang="en-US" sz="2400" dirty="0"/>
              <a:t>and determine solution with </a:t>
            </a:r>
            <a:r>
              <a:rPr lang="en-US" sz="2400" dirty="0" err="1" smtClean="0"/>
              <a:t>decisionmakers</a:t>
            </a:r>
            <a:endParaRPr lang="en-US" sz="2400" dirty="0"/>
          </a:p>
          <a:p>
            <a:endParaRPr lang="en-US" dirty="0"/>
          </a:p>
        </p:txBody>
      </p:sp>
      <p:sp>
        <p:nvSpPr>
          <p:cNvPr id="2" name="Title 1"/>
          <p:cNvSpPr>
            <a:spLocks noGrp="1"/>
          </p:cNvSpPr>
          <p:nvPr>
            <p:ph type="title"/>
          </p:nvPr>
        </p:nvSpPr>
        <p:spPr/>
        <p:txBody>
          <a:bodyPr>
            <a:normAutofit/>
          </a:bodyPr>
          <a:lstStyle/>
          <a:p>
            <a:r>
              <a:rPr lang="en-US" dirty="0"/>
              <a:t>Steps to </a:t>
            </a:r>
            <a:r>
              <a:rPr lang="en-US" dirty="0" smtClean="0"/>
              <a:t>address programmatic issues</a:t>
            </a:r>
            <a:endParaRPr lang="en-US" dirty="0"/>
          </a:p>
        </p:txBody>
      </p:sp>
    </p:spTree>
    <p:extLst>
      <p:ext uri="{BB962C8B-B14F-4D97-AF65-F5344CB8AC3E}">
        <p14:creationId xmlns:p14="http://schemas.microsoft.com/office/powerpoint/2010/main" val="370078362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lvl="0" indent="0">
              <a:buNone/>
            </a:pPr>
            <a:r>
              <a:rPr lang="en-US" sz="2400" dirty="0" smtClean="0"/>
              <a:t>6. Implement </a:t>
            </a:r>
            <a:r>
              <a:rPr lang="en-US" sz="2400" dirty="0"/>
              <a:t>the </a:t>
            </a:r>
            <a:r>
              <a:rPr lang="en-US" sz="2400" dirty="0" smtClean="0"/>
              <a:t>solution</a:t>
            </a:r>
          </a:p>
          <a:p>
            <a:pPr marL="0" lvl="0" indent="0">
              <a:buNone/>
            </a:pPr>
            <a:r>
              <a:rPr lang="en-US" sz="2400" dirty="0" smtClean="0"/>
              <a:t>7. Inform </a:t>
            </a:r>
            <a:r>
              <a:rPr lang="en-US" sz="2400" dirty="0"/>
              <a:t>other team members if </a:t>
            </a:r>
            <a:r>
              <a:rPr lang="en-US" sz="2400" dirty="0" smtClean="0"/>
              <a:t>needed</a:t>
            </a:r>
          </a:p>
          <a:p>
            <a:pPr marL="0" lvl="0" indent="0">
              <a:buNone/>
            </a:pPr>
            <a:r>
              <a:rPr lang="en-US" sz="2400" dirty="0" smtClean="0"/>
              <a:t>8. Follow </a:t>
            </a:r>
            <a:r>
              <a:rPr lang="en-US" sz="2400" dirty="0"/>
              <a:t>up and determine if further action is </a:t>
            </a:r>
            <a:r>
              <a:rPr lang="en-US" sz="2400" dirty="0" smtClean="0"/>
              <a:t>needed</a:t>
            </a:r>
          </a:p>
          <a:p>
            <a:pPr marL="0" lvl="0" indent="0">
              <a:buNone/>
            </a:pPr>
            <a:r>
              <a:rPr lang="en-US" sz="2400" dirty="0" smtClean="0"/>
              <a:t>9. Implement </a:t>
            </a:r>
            <a:r>
              <a:rPr lang="en-US" sz="2400" dirty="0"/>
              <a:t>any further actions </a:t>
            </a:r>
            <a:r>
              <a:rPr lang="en-US" sz="2400" dirty="0" smtClean="0"/>
              <a:t>required</a:t>
            </a:r>
          </a:p>
          <a:p>
            <a:pPr marL="0" lvl="0" indent="0">
              <a:buNone/>
            </a:pPr>
            <a:r>
              <a:rPr lang="en-US" sz="2400" dirty="0" smtClean="0"/>
              <a:t>10. Follow </a:t>
            </a:r>
            <a:r>
              <a:rPr lang="en-US" sz="2400" dirty="0"/>
              <a:t>up and determine if further action is again </a:t>
            </a:r>
            <a:r>
              <a:rPr lang="en-US" sz="2400" dirty="0" smtClean="0"/>
              <a:t>needed</a:t>
            </a:r>
          </a:p>
          <a:p>
            <a:pPr marL="0" lvl="0" indent="0">
              <a:buNone/>
            </a:pPr>
            <a:r>
              <a:rPr lang="en-US" sz="2400" dirty="0" smtClean="0"/>
              <a:t>11. Document </a:t>
            </a:r>
            <a:r>
              <a:rPr lang="en-US" sz="2400" dirty="0"/>
              <a:t>inputs and </a:t>
            </a:r>
            <a:r>
              <a:rPr lang="en-US" sz="2400" dirty="0" smtClean="0"/>
              <a:t>outcomes</a:t>
            </a:r>
            <a:endParaRPr lang="en-US" sz="2400" dirty="0"/>
          </a:p>
          <a:p>
            <a:endParaRPr lang="en-US" dirty="0"/>
          </a:p>
        </p:txBody>
      </p:sp>
      <p:sp>
        <p:nvSpPr>
          <p:cNvPr id="2" name="Title 1"/>
          <p:cNvSpPr>
            <a:spLocks noGrp="1"/>
          </p:cNvSpPr>
          <p:nvPr>
            <p:ph type="title"/>
          </p:nvPr>
        </p:nvSpPr>
        <p:spPr/>
        <p:txBody>
          <a:bodyPr>
            <a:normAutofit fontScale="90000"/>
          </a:bodyPr>
          <a:lstStyle/>
          <a:p>
            <a:r>
              <a:rPr lang="en-US" dirty="0" smtClean="0"/>
              <a:t>Steps to address programmatic issues (continued)</a:t>
            </a:r>
            <a:endParaRPr lang="en-US" dirty="0"/>
          </a:p>
        </p:txBody>
      </p:sp>
    </p:spTree>
    <p:extLst>
      <p:ext uri="{BB962C8B-B14F-4D97-AF65-F5344CB8AC3E}">
        <p14:creationId xmlns:p14="http://schemas.microsoft.com/office/powerpoint/2010/main" val="350616153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514350" lvl="0" indent="-514350">
              <a:buFont typeface="+mj-lt"/>
              <a:buAutoNum type="arabicPeriod"/>
            </a:pPr>
            <a:r>
              <a:rPr lang="en-US" sz="2400" dirty="0" smtClean="0"/>
              <a:t>Identify </a:t>
            </a:r>
            <a:r>
              <a:rPr lang="en-US" sz="2400" dirty="0"/>
              <a:t>the </a:t>
            </a:r>
            <a:r>
              <a:rPr lang="en-US" sz="2400" dirty="0" smtClean="0"/>
              <a:t>problem</a:t>
            </a:r>
          </a:p>
          <a:p>
            <a:pPr marL="514350" lvl="0" indent="-514350">
              <a:buFont typeface="+mj-lt"/>
              <a:buAutoNum type="arabicPeriod"/>
            </a:pPr>
            <a:r>
              <a:rPr lang="en-US" sz="2400" dirty="0" smtClean="0"/>
              <a:t>Analyze </a:t>
            </a:r>
            <a:r>
              <a:rPr lang="en-US" sz="2400" dirty="0"/>
              <a:t>problem, especially root </a:t>
            </a:r>
            <a:r>
              <a:rPr lang="en-US" sz="2400" dirty="0" smtClean="0"/>
              <a:t>causes</a:t>
            </a:r>
          </a:p>
          <a:p>
            <a:pPr marL="514350" lvl="0" indent="-514350">
              <a:buFont typeface="+mj-lt"/>
              <a:buAutoNum type="arabicPeriod"/>
            </a:pPr>
            <a:r>
              <a:rPr lang="en-US" sz="2400" dirty="0" smtClean="0"/>
              <a:t>Identify </a:t>
            </a:r>
            <a:r>
              <a:rPr lang="en-US" sz="2400" dirty="0"/>
              <a:t>possible solutions and what’s been tried </a:t>
            </a:r>
            <a:r>
              <a:rPr lang="en-US" sz="2400" dirty="0" smtClean="0"/>
              <a:t>before</a:t>
            </a:r>
          </a:p>
          <a:p>
            <a:pPr marL="514350" lvl="0" indent="-514350">
              <a:buFont typeface="+mj-lt"/>
              <a:buAutoNum type="arabicPeriod"/>
            </a:pPr>
            <a:r>
              <a:rPr lang="en-US" sz="2400" dirty="0" smtClean="0"/>
              <a:t>Select </a:t>
            </a:r>
            <a:r>
              <a:rPr lang="en-US" sz="2400" dirty="0"/>
              <a:t>best </a:t>
            </a:r>
            <a:r>
              <a:rPr lang="en-US" sz="2400" dirty="0" smtClean="0"/>
              <a:t>solutions</a:t>
            </a:r>
          </a:p>
          <a:p>
            <a:pPr marL="514350" lvl="0" indent="-514350">
              <a:buFont typeface="+mj-lt"/>
              <a:buAutoNum type="arabicPeriod"/>
            </a:pPr>
            <a:r>
              <a:rPr lang="en-US" sz="2400" dirty="0" smtClean="0"/>
              <a:t>Evaluate solutions</a:t>
            </a:r>
          </a:p>
          <a:p>
            <a:pPr marL="514350" lvl="0" indent="-514350">
              <a:buFont typeface="+mj-lt"/>
              <a:buAutoNum type="arabicPeriod"/>
            </a:pPr>
            <a:r>
              <a:rPr lang="en-US" sz="2400" dirty="0" smtClean="0"/>
              <a:t>Develop </a:t>
            </a:r>
            <a:r>
              <a:rPr lang="en-US" sz="2400" dirty="0"/>
              <a:t>action plan with sequential </a:t>
            </a:r>
            <a:r>
              <a:rPr lang="en-US" sz="2400" dirty="0" smtClean="0"/>
              <a:t>steps</a:t>
            </a:r>
          </a:p>
          <a:p>
            <a:pPr marL="514350" lvl="0" indent="-514350">
              <a:buFont typeface="+mj-lt"/>
              <a:buAutoNum type="arabicPeriod"/>
            </a:pPr>
            <a:r>
              <a:rPr lang="en-US" sz="2400" dirty="0" smtClean="0"/>
              <a:t>Implement </a:t>
            </a:r>
            <a:r>
              <a:rPr lang="en-US" sz="2400" dirty="0"/>
              <a:t>solution and monitor effectiveness</a:t>
            </a:r>
          </a:p>
          <a:p>
            <a:endParaRPr lang="en-US" dirty="0"/>
          </a:p>
        </p:txBody>
      </p:sp>
      <p:sp>
        <p:nvSpPr>
          <p:cNvPr id="2" name="Title 1"/>
          <p:cNvSpPr>
            <a:spLocks noGrp="1"/>
          </p:cNvSpPr>
          <p:nvPr>
            <p:ph type="title"/>
          </p:nvPr>
        </p:nvSpPr>
        <p:spPr/>
        <p:txBody>
          <a:bodyPr/>
          <a:lstStyle/>
          <a:p>
            <a:r>
              <a:rPr lang="en-US" dirty="0"/>
              <a:t>Problem-solving steps</a:t>
            </a:r>
          </a:p>
        </p:txBody>
      </p:sp>
    </p:spTree>
    <p:extLst>
      <p:ext uri="{BB962C8B-B14F-4D97-AF65-F5344CB8AC3E}">
        <p14:creationId xmlns:p14="http://schemas.microsoft.com/office/powerpoint/2010/main" val="242007951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sz="2400" dirty="0" smtClean="0"/>
              <a:t>The Five Whys</a:t>
            </a:r>
          </a:p>
          <a:p>
            <a:pPr lvl="0"/>
            <a:r>
              <a:rPr lang="en-US" sz="2400" dirty="0" smtClean="0"/>
              <a:t>Fishbone Diagram</a:t>
            </a:r>
            <a:endParaRPr lang="en-US" sz="2400" dirty="0"/>
          </a:p>
          <a:p>
            <a:pPr lvl="0"/>
            <a:r>
              <a:rPr lang="en-US" sz="2400" dirty="0"/>
              <a:t>Problem Tree</a:t>
            </a:r>
          </a:p>
          <a:p>
            <a:pPr marL="0" indent="0">
              <a:buNone/>
            </a:pPr>
            <a:endParaRPr lang="en-US" dirty="0"/>
          </a:p>
        </p:txBody>
      </p:sp>
      <p:sp>
        <p:nvSpPr>
          <p:cNvPr id="2" name="Title 1"/>
          <p:cNvSpPr>
            <a:spLocks noGrp="1"/>
          </p:cNvSpPr>
          <p:nvPr>
            <p:ph type="title"/>
          </p:nvPr>
        </p:nvSpPr>
        <p:spPr/>
        <p:txBody>
          <a:bodyPr/>
          <a:lstStyle/>
          <a:p>
            <a:r>
              <a:rPr lang="en-US" dirty="0"/>
              <a:t>Problem-solving tools</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48760" y="2179700"/>
            <a:ext cx="4648200" cy="3486150"/>
          </a:xfrm>
          <a:prstGeom prst="rect">
            <a:avLst/>
          </a:prstGeom>
        </p:spPr>
      </p:pic>
    </p:spTree>
    <p:extLst>
      <p:ext uri="{BB962C8B-B14F-4D97-AF65-F5344CB8AC3E}">
        <p14:creationId xmlns:p14="http://schemas.microsoft.com/office/powerpoint/2010/main" val="191111301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sz="2400" dirty="0"/>
              <a:t>T</a:t>
            </a:r>
            <a:r>
              <a:rPr lang="en-US" sz="2400" dirty="0" smtClean="0"/>
              <a:t>o </a:t>
            </a:r>
            <a:r>
              <a:rPr lang="en-US" sz="2400" dirty="0"/>
              <a:t>introduce the training, orient participants to the clinical mentoring training program and the broader program and health-care system in which clinical mentoring is a component, and familiarize them with relevant abortion laws, standards, guidelines and protocols.</a:t>
            </a:r>
          </a:p>
          <a:p>
            <a:endParaRPr lang="en-US" dirty="0"/>
          </a:p>
        </p:txBody>
      </p:sp>
      <p:sp>
        <p:nvSpPr>
          <p:cNvPr id="2" name="Title 1"/>
          <p:cNvSpPr>
            <a:spLocks noGrp="1"/>
          </p:cNvSpPr>
          <p:nvPr>
            <p:ph type="title"/>
          </p:nvPr>
        </p:nvSpPr>
        <p:spPr/>
        <p:txBody>
          <a:bodyPr/>
          <a:lstStyle/>
          <a:p>
            <a:r>
              <a:rPr lang="en-US" dirty="0" smtClean="0"/>
              <a:t>Module Purpose</a:t>
            </a:r>
            <a:endParaRPr lang="en-US" dirty="0"/>
          </a:p>
        </p:txBody>
      </p:sp>
    </p:spTree>
    <p:extLst>
      <p:ext uri="{BB962C8B-B14F-4D97-AF65-F5344CB8AC3E}">
        <p14:creationId xmlns:p14="http://schemas.microsoft.com/office/powerpoint/2010/main" val="153706798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dirty="0"/>
              <a:t>The Five Whys</a:t>
            </a:r>
            <a:br>
              <a:rPr lang="en-US" dirty="0"/>
            </a:br>
            <a:endParaRPr lang="en-US" dirty="0"/>
          </a:p>
        </p:txBody>
      </p:sp>
      <p:sp>
        <p:nvSpPr>
          <p:cNvPr id="5" name="Rectangle 4"/>
          <p:cNvSpPr/>
          <p:nvPr/>
        </p:nvSpPr>
        <p:spPr>
          <a:xfrm>
            <a:off x="3276600" y="1905000"/>
            <a:ext cx="2090865" cy="3508653"/>
          </a:xfrm>
          <a:prstGeom prst="rect">
            <a:avLst/>
          </a:prstGeom>
          <a:noFill/>
        </p:spPr>
        <p:txBody>
          <a:bodyPr wrap="square" lIns="91440" tIns="45720" rIns="91440" bIns="45720">
            <a:spAutoFit/>
          </a:bodyPr>
          <a:lstStyle/>
          <a:p>
            <a:pPr algn="ctr"/>
            <a:r>
              <a:rPr lang="en-US" sz="3600" b="0" cap="none" spc="0" dirty="0" smtClean="0">
                <a:ln w="0"/>
                <a:solidFill>
                  <a:schemeClr val="accent1"/>
                </a:solidFill>
                <a:effectLst>
                  <a:outerShdw blurRad="38100" dist="25400" dir="5400000" algn="ctr" rotWithShape="0">
                    <a:srgbClr val="6E747A">
                      <a:alpha val="43000"/>
                    </a:srgbClr>
                  </a:outerShdw>
                </a:effectLst>
              </a:rPr>
              <a:t>Why?</a:t>
            </a:r>
          </a:p>
          <a:p>
            <a:pPr algn="ctr"/>
            <a:r>
              <a:rPr lang="en-US" sz="4000" dirty="0" smtClean="0">
                <a:ln w="0"/>
                <a:solidFill>
                  <a:schemeClr val="accent1"/>
                </a:solidFill>
                <a:effectLst>
                  <a:outerShdw blurRad="38100" dist="25400" dir="5400000" algn="ctr" rotWithShape="0">
                    <a:srgbClr val="6E747A">
                      <a:alpha val="43000"/>
                    </a:srgbClr>
                  </a:outerShdw>
                </a:effectLst>
              </a:rPr>
              <a:t>Why?</a:t>
            </a:r>
          </a:p>
          <a:p>
            <a:pPr algn="ctr"/>
            <a:r>
              <a:rPr lang="en-US" sz="4400" b="0" cap="none" spc="0" dirty="0" smtClean="0">
                <a:ln w="0"/>
                <a:solidFill>
                  <a:schemeClr val="accent1"/>
                </a:solidFill>
                <a:effectLst>
                  <a:outerShdw blurRad="38100" dist="25400" dir="5400000" algn="ctr" rotWithShape="0">
                    <a:srgbClr val="6E747A">
                      <a:alpha val="43000"/>
                    </a:srgbClr>
                  </a:outerShdw>
                </a:effectLst>
              </a:rPr>
              <a:t>Why?</a:t>
            </a:r>
          </a:p>
          <a:p>
            <a:pPr algn="ctr"/>
            <a:r>
              <a:rPr lang="en-US" sz="4800" dirty="0" smtClean="0">
                <a:ln w="0"/>
                <a:solidFill>
                  <a:schemeClr val="accent1"/>
                </a:solidFill>
                <a:effectLst>
                  <a:outerShdw blurRad="38100" dist="25400" dir="5400000" algn="ctr" rotWithShape="0">
                    <a:srgbClr val="6E747A">
                      <a:alpha val="43000"/>
                    </a:srgbClr>
                  </a:outerShdw>
                </a:effectLst>
              </a:rPr>
              <a:t>Why?</a:t>
            </a:r>
          </a:p>
          <a:p>
            <a:pPr algn="ctr"/>
            <a:r>
              <a:rPr lang="en-US" sz="5400" b="0" cap="none" spc="0" dirty="0" smtClean="0">
                <a:ln w="0"/>
                <a:solidFill>
                  <a:schemeClr val="accent1"/>
                </a:solidFill>
                <a:effectLst>
                  <a:outerShdw blurRad="38100" dist="25400" dir="5400000" algn="ctr" rotWithShape="0">
                    <a:srgbClr val="6E747A">
                      <a:alpha val="43000"/>
                    </a:srgbClr>
                  </a:outerShdw>
                </a:effectLst>
              </a:rPr>
              <a:t>Why?</a:t>
            </a:r>
            <a:endParaRPr lang="en-US" sz="5400" b="0" cap="none" spc="0" dirty="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6256724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990495" y="1828800"/>
            <a:ext cx="7162270" cy="4297362"/>
          </a:xfrm>
        </p:spPr>
      </p:pic>
      <p:sp>
        <p:nvSpPr>
          <p:cNvPr id="2" name="Title 1"/>
          <p:cNvSpPr>
            <a:spLocks noGrp="1"/>
          </p:cNvSpPr>
          <p:nvPr>
            <p:ph type="title"/>
          </p:nvPr>
        </p:nvSpPr>
        <p:spPr/>
        <p:txBody>
          <a:bodyPr>
            <a:normAutofit fontScale="90000"/>
          </a:bodyPr>
          <a:lstStyle/>
          <a:p>
            <a:pPr lvl="0"/>
            <a:r>
              <a:rPr lang="en-US" dirty="0" smtClean="0"/>
              <a:t>Fishbone Diagram</a:t>
            </a:r>
            <a:r>
              <a:rPr lang="en-US" dirty="0"/>
              <a:t/>
            </a:r>
            <a:br>
              <a:rPr lang="en-US" dirty="0"/>
            </a:br>
            <a:endParaRPr lang="en-US" dirty="0"/>
          </a:p>
        </p:txBody>
      </p:sp>
    </p:spTree>
    <p:extLst>
      <p:ext uri="{BB962C8B-B14F-4D97-AF65-F5344CB8AC3E}">
        <p14:creationId xmlns:p14="http://schemas.microsoft.com/office/powerpoint/2010/main" val="196974858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800560" y="1676400"/>
            <a:ext cx="5542139" cy="4563728"/>
          </a:xfrm>
        </p:spPr>
      </p:pic>
      <p:sp>
        <p:nvSpPr>
          <p:cNvPr id="2" name="Title 1"/>
          <p:cNvSpPr>
            <a:spLocks noGrp="1"/>
          </p:cNvSpPr>
          <p:nvPr>
            <p:ph type="title"/>
          </p:nvPr>
        </p:nvSpPr>
        <p:spPr/>
        <p:txBody>
          <a:bodyPr/>
          <a:lstStyle/>
          <a:p>
            <a:r>
              <a:rPr lang="en-US" dirty="0"/>
              <a:t>Problem </a:t>
            </a:r>
            <a:r>
              <a:rPr lang="en-US" dirty="0" smtClean="0"/>
              <a:t>Tree</a:t>
            </a:r>
            <a:endParaRPr lang="en-US" dirty="0"/>
          </a:p>
        </p:txBody>
      </p:sp>
    </p:spTree>
    <p:extLst>
      <p:ext uri="{BB962C8B-B14F-4D97-AF65-F5344CB8AC3E}">
        <p14:creationId xmlns:p14="http://schemas.microsoft.com/office/powerpoint/2010/main" val="159056313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7829" y="4724400"/>
            <a:ext cx="7467600" cy="1524000"/>
          </a:xfrm>
        </p:spPr>
        <p:txBody>
          <a:bodyPr>
            <a:normAutofit/>
          </a:bodyPr>
          <a:lstStyle/>
          <a:p>
            <a:pPr lvl="0"/>
            <a:r>
              <a:rPr lang="en-US" sz="2400" dirty="0"/>
              <a:t>Rare and require special attention</a:t>
            </a:r>
          </a:p>
          <a:p>
            <a:pPr lvl="0"/>
            <a:r>
              <a:rPr lang="en-US" sz="2400" dirty="0"/>
              <a:t>Goal is to support, learn, improve and </a:t>
            </a:r>
            <a:r>
              <a:rPr lang="en-US" sz="2400" dirty="0" smtClean="0"/>
              <a:t>prevent — not blame</a:t>
            </a:r>
            <a:endParaRPr lang="en-US" sz="2400" dirty="0"/>
          </a:p>
        </p:txBody>
      </p:sp>
      <p:sp>
        <p:nvSpPr>
          <p:cNvPr id="2" name="Title 1"/>
          <p:cNvSpPr>
            <a:spLocks noGrp="1"/>
          </p:cNvSpPr>
          <p:nvPr>
            <p:ph type="title"/>
          </p:nvPr>
        </p:nvSpPr>
        <p:spPr/>
        <p:txBody>
          <a:bodyPr>
            <a:noAutofit/>
          </a:bodyPr>
          <a:lstStyle/>
          <a:p>
            <a:pPr lvl="0"/>
            <a:r>
              <a:rPr lang="en-US" sz="4800" dirty="0"/>
              <a:t>Serious adverse events</a:t>
            </a:r>
            <a:br>
              <a:rPr lang="en-US" sz="4800" dirty="0"/>
            </a:br>
            <a:endParaRPr lang="en-US" sz="4800" dirty="0"/>
          </a:p>
        </p:txBody>
      </p:sp>
      <p:pic>
        <p:nvPicPr>
          <p:cNvPr id="4" name="Picture 3"/>
          <p:cNvPicPr>
            <a:picLocks noChangeAspect="1"/>
          </p:cNvPicPr>
          <p:nvPr/>
        </p:nvPicPr>
        <p:blipFill>
          <a:blip r:embed="rId3"/>
          <a:stretch>
            <a:fillRect/>
          </a:stretch>
        </p:blipFill>
        <p:spPr>
          <a:xfrm>
            <a:off x="2269300" y="1558669"/>
            <a:ext cx="4604657" cy="3039074"/>
          </a:xfrm>
          <a:prstGeom prst="rect">
            <a:avLst/>
          </a:prstGeom>
        </p:spPr>
      </p:pic>
    </p:spTree>
    <p:extLst>
      <p:ext uri="{BB962C8B-B14F-4D97-AF65-F5344CB8AC3E}">
        <p14:creationId xmlns:p14="http://schemas.microsoft.com/office/powerpoint/2010/main" val="267915165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905000"/>
            <a:ext cx="4343400" cy="4343400"/>
          </a:xfrm>
        </p:spPr>
        <p:txBody>
          <a:bodyPr>
            <a:normAutofit/>
          </a:bodyPr>
          <a:lstStyle/>
          <a:p>
            <a:pPr marL="0" indent="0">
              <a:buNone/>
            </a:pPr>
            <a:r>
              <a:rPr lang="en-US" sz="2400" dirty="0"/>
              <a:t>To document progress, useful forms may include</a:t>
            </a:r>
            <a:r>
              <a:rPr lang="en-US" sz="2400" dirty="0" smtClean="0"/>
              <a:t>:</a:t>
            </a:r>
            <a:endParaRPr lang="en-US" sz="2400" dirty="0"/>
          </a:p>
          <a:p>
            <a:r>
              <a:rPr lang="en-US" sz="2400" dirty="0"/>
              <a:t>Mentor-provider </a:t>
            </a:r>
            <a:r>
              <a:rPr lang="en-US" sz="2400" dirty="0" smtClean="0"/>
              <a:t>agreement</a:t>
            </a:r>
          </a:p>
          <a:p>
            <a:r>
              <a:rPr lang="en-US" sz="2400" dirty="0" smtClean="0"/>
              <a:t>Provider </a:t>
            </a:r>
            <a:r>
              <a:rPr lang="en-US" sz="2400" dirty="0"/>
              <a:t>progress report </a:t>
            </a:r>
            <a:endParaRPr lang="en-US" sz="2400" dirty="0" smtClean="0"/>
          </a:p>
          <a:p>
            <a:r>
              <a:rPr lang="en-US" sz="2400" dirty="0" smtClean="0"/>
              <a:t>Facility </a:t>
            </a:r>
            <a:r>
              <a:rPr lang="en-US" sz="2400" dirty="0"/>
              <a:t>logbook </a:t>
            </a:r>
            <a:endParaRPr lang="en-US" sz="2400" dirty="0" smtClean="0"/>
          </a:p>
          <a:p>
            <a:r>
              <a:rPr lang="en-US" sz="2400" dirty="0" smtClean="0"/>
              <a:t>Facility </a:t>
            </a:r>
            <a:r>
              <a:rPr lang="en-US" sz="2400" dirty="0"/>
              <a:t>progress report may be useful</a:t>
            </a:r>
          </a:p>
          <a:p>
            <a:pPr marL="0" indent="0">
              <a:buNone/>
            </a:pPr>
            <a:endParaRPr lang="en-US" dirty="0"/>
          </a:p>
        </p:txBody>
      </p:sp>
      <p:sp>
        <p:nvSpPr>
          <p:cNvPr id="2" name="Title 1"/>
          <p:cNvSpPr>
            <a:spLocks noGrp="1"/>
          </p:cNvSpPr>
          <p:nvPr>
            <p:ph type="title"/>
          </p:nvPr>
        </p:nvSpPr>
        <p:spPr/>
        <p:txBody>
          <a:bodyPr>
            <a:normAutofit fontScale="90000"/>
          </a:bodyPr>
          <a:lstStyle/>
          <a:p>
            <a:r>
              <a:rPr lang="en-US" dirty="0"/>
              <a:t>Documenting support inputs and progress on performance expectations</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00600" y="2438400"/>
            <a:ext cx="3886200" cy="2518638"/>
          </a:xfrm>
          <a:prstGeom prst="rect">
            <a:avLst/>
          </a:prstGeom>
        </p:spPr>
      </p:pic>
    </p:spTree>
    <p:extLst>
      <p:ext uri="{BB962C8B-B14F-4D97-AF65-F5344CB8AC3E}">
        <p14:creationId xmlns:p14="http://schemas.microsoft.com/office/powerpoint/2010/main" val="182403232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0999" y="1719071"/>
            <a:ext cx="4419601" cy="3919729"/>
          </a:xfrm>
        </p:spPr>
        <p:txBody>
          <a:bodyPr/>
          <a:lstStyle/>
          <a:p>
            <a:pPr lvl="0"/>
            <a:r>
              <a:rPr lang="en-US" sz="2400" dirty="0" smtClean="0"/>
              <a:t>Facility setup </a:t>
            </a:r>
            <a:endParaRPr lang="en-US" sz="2400" dirty="0"/>
          </a:p>
          <a:p>
            <a:pPr lvl="0"/>
            <a:r>
              <a:rPr lang="en-US" sz="2400" dirty="0" smtClean="0"/>
              <a:t>Manual vacuum abortion (MVA) </a:t>
            </a:r>
            <a:r>
              <a:rPr lang="en-US" sz="2400" dirty="0"/>
              <a:t>calculator</a:t>
            </a:r>
          </a:p>
          <a:p>
            <a:pPr lvl="0"/>
            <a:r>
              <a:rPr lang="en-US" sz="2400" dirty="0" smtClean="0"/>
              <a:t>Medical abortion (MA) </a:t>
            </a:r>
            <a:r>
              <a:rPr lang="en-US" sz="2400" dirty="0"/>
              <a:t>calculator</a:t>
            </a:r>
          </a:p>
          <a:p>
            <a:pPr lvl="0"/>
            <a:r>
              <a:rPr lang="en-US" sz="2400" dirty="0" smtClean="0"/>
              <a:t>MVA initial </a:t>
            </a:r>
            <a:r>
              <a:rPr lang="en-US" sz="2400" dirty="0"/>
              <a:t>supply and resupply chart</a:t>
            </a:r>
          </a:p>
          <a:p>
            <a:endParaRPr lang="en-US" dirty="0"/>
          </a:p>
        </p:txBody>
      </p:sp>
      <p:sp>
        <p:nvSpPr>
          <p:cNvPr id="2" name="Title 1"/>
          <p:cNvSpPr>
            <a:spLocks noGrp="1"/>
          </p:cNvSpPr>
          <p:nvPr>
            <p:ph type="title"/>
          </p:nvPr>
        </p:nvSpPr>
        <p:spPr/>
        <p:txBody>
          <a:bodyPr/>
          <a:lstStyle/>
          <a:p>
            <a:r>
              <a:rPr lang="en-US" dirty="0" smtClean="0"/>
              <a:t>Tools for programmatic support</a:t>
            </a:r>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36668" y="1719071"/>
            <a:ext cx="4368800" cy="3276600"/>
          </a:xfrm>
          <a:prstGeom prst="rect">
            <a:avLst/>
          </a:prstGeom>
        </p:spPr>
      </p:pic>
    </p:spTree>
    <p:extLst>
      <p:ext uri="{BB962C8B-B14F-4D97-AF65-F5344CB8AC3E}">
        <p14:creationId xmlns:p14="http://schemas.microsoft.com/office/powerpoint/2010/main" val="161673490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4903" y="1543320"/>
            <a:ext cx="8173453" cy="990600"/>
          </a:xfrm>
        </p:spPr>
        <p:txBody>
          <a:bodyPr/>
          <a:lstStyle/>
          <a:p>
            <a:r>
              <a:rPr lang="en-US" dirty="0" smtClean="0"/>
              <a:t>Adverse event form</a:t>
            </a:r>
          </a:p>
          <a:p>
            <a:r>
              <a:rPr lang="en-US" dirty="0" smtClean="0"/>
              <a:t>Service delivery checklists</a:t>
            </a:r>
            <a:endParaRPr lang="en-US" dirty="0"/>
          </a:p>
        </p:txBody>
      </p:sp>
      <p:sp>
        <p:nvSpPr>
          <p:cNvPr id="2" name="Title 1"/>
          <p:cNvSpPr>
            <a:spLocks noGrp="1"/>
          </p:cNvSpPr>
          <p:nvPr>
            <p:ph type="title"/>
          </p:nvPr>
        </p:nvSpPr>
        <p:spPr/>
        <p:txBody>
          <a:bodyPr/>
          <a:lstStyle/>
          <a:p>
            <a:r>
              <a:rPr lang="en-US" dirty="0" smtClean="0"/>
              <a:t>Clinical mentoring forms and tools</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7400" y="2667000"/>
            <a:ext cx="5029200" cy="3350487"/>
          </a:xfrm>
          <a:prstGeom prst="rect">
            <a:avLst/>
          </a:prstGeom>
        </p:spPr>
      </p:pic>
    </p:spTree>
    <p:extLst>
      <p:ext uri="{BB962C8B-B14F-4D97-AF65-F5344CB8AC3E}">
        <p14:creationId xmlns:p14="http://schemas.microsoft.com/office/powerpoint/2010/main" val="360100460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US" sz="2400" dirty="0"/>
              <a:t>Mentoring teams’ overall performance should be assessed by:</a:t>
            </a:r>
          </a:p>
          <a:p>
            <a:pPr lvl="2"/>
            <a:r>
              <a:rPr lang="en-US" sz="2400" dirty="0"/>
              <a:t>Soliciting input from mentors and providers currently being mentored </a:t>
            </a:r>
          </a:p>
          <a:p>
            <a:pPr lvl="2"/>
            <a:r>
              <a:rPr lang="en-US" sz="2400" dirty="0"/>
              <a:t>Soliciting input from those who have graduated from intensive mentoring </a:t>
            </a:r>
            <a:endParaRPr lang="en-US" sz="2400" dirty="0" smtClean="0"/>
          </a:p>
          <a:p>
            <a:pPr lvl="2"/>
            <a:r>
              <a:rPr lang="en-US" sz="2400" dirty="0" smtClean="0"/>
              <a:t>Review of providers’ performance </a:t>
            </a:r>
          </a:p>
          <a:p>
            <a:endParaRPr lang="en-US" dirty="0"/>
          </a:p>
        </p:txBody>
      </p:sp>
      <p:sp>
        <p:nvSpPr>
          <p:cNvPr id="2" name="Title 1"/>
          <p:cNvSpPr>
            <a:spLocks noGrp="1"/>
          </p:cNvSpPr>
          <p:nvPr>
            <p:ph type="title"/>
          </p:nvPr>
        </p:nvSpPr>
        <p:spPr/>
        <p:txBody>
          <a:bodyPr>
            <a:normAutofit fontScale="90000"/>
          </a:bodyPr>
          <a:lstStyle/>
          <a:p>
            <a:pPr lvl="0"/>
            <a:r>
              <a:rPr lang="en-US"/>
              <a:t>Monitoring </a:t>
            </a:r>
            <a:r>
              <a:rPr lang="en-US" smtClean="0"/>
              <a:t>success </a:t>
            </a:r>
            <a:r>
              <a:rPr lang="en-US" dirty="0"/>
              <a:t>of </a:t>
            </a:r>
            <a:r>
              <a:rPr lang="en-US" dirty="0" smtClean="0"/>
              <a:t>mentoring</a:t>
            </a:r>
            <a:r>
              <a:rPr lang="en-US" dirty="0"/>
              <a:t/>
            </a:r>
            <a:br>
              <a:rPr lang="en-US" dirty="0"/>
            </a:br>
            <a:endParaRPr lang="en-US" dirty="0"/>
          </a:p>
        </p:txBody>
      </p:sp>
    </p:spTree>
    <p:extLst>
      <p:ext uri="{BB962C8B-B14F-4D97-AF65-F5344CB8AC3E}">
        <p14:creationId xmlns:p14="http://schemas.microsoft.com/office/powerpoint/2010/main" val="408108139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764445" y="1676400"/>
            <a:ext cx="5614370" cy="4224814"/>
          </a:xfrm>
        </p:spPr>
      </p:pic>
      <p:sp>
        <p:nvSpPr>
          <p:cNvPr id="2" name="Title 1"/>
          <p:cNvSpPr>
            <a:spLocks noGrp="1"/>
          </p:cNvSpPr>
          <p:nvPr>
            <p:ph type="title"/>
          </p:nvPr>
        </p:nvSpPr>
        <p:spPr/>
        <p:txBody>
          <a:bodyPr>
            <a:normAutofit fontScale="90000"/>
          </a:bodyPr>
          <a:lstStyle/>
          <a:p>
            <a:r>
              <a:rPr lang="en-US" dirty="0" smtClean="0"/>
              <a:t>Module 3: Introduction to clinical mentoring</a:t>
            </a:r>
            <a:endParaRPr lang="en-US" dirty="0"/>
          </a:p>
        </p:txBody>
      </p:sp>
    </p:spTree>
    <p:extLst>
      <p:ext uri="{BB962C8B-B14F-4D97-AF65-F5344CB8AC3E}">
        <p14:creationId xmlns:p14="http://schemas.microsoft.com/office/powerpoint/2010/main" val="111308893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n-US" sz="2200" dirty="0" smtClean="0"/>
              <a:t>For </a:t>
            </a:r>
            <a:r>
              <a:rPr lang="en-US" sz="2200" dirty="0"/>
              <a:t>mentors to reflect on their past experiences with mentoring relationships, identify what is clinical mentoring, review the benefits of and evidence on mentoring, and discuss the qualities and skills of effective clinical mentors.</a:t>
            </a:r>
            <a:endParaRPr lang="en-US" sz="2200" dirty="0">
              <a:solidFill>
                <a:srgbClr val="FF0000"/>
              </a:solidFill>
            </a:endParaRPr>
          </a:p>
        </p:txBody>
      </p:sp>
      <p:sp>
        <p:nvSpPr>
          <p:cNvPr id="2" name="Title 1"/>
          <p:cNvSpPr>
            <a:spLocks noGrp="1"/>
          </p:cNvSpPr>
          <p:nvPr>
            <p:ph type="title"/>
          </p:nvPr>
        </p:nvSpPr>
        <p:spPr/>
        <p:txBody>
          <a:bodyPr/>
          <a:lstStyle/>
          <a:p>
            <a:r>
              <a:rPr lang="en-US" dirty="0" smtClean="0"/>
              <a:t>Module purpose</a:t>
            </a:r>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73310" y="3418242"/>
            <a:ext cx="3596639" cy="2697479"/>
          </a:xfrm>
          <a:prstGeom prst="rect">
            <a:avLst/>
          </a:prstGeom>
        </p:spPr>
      </p:pic>
    </p:spTree>
    <p:extLst>
      <p:ext uri="{BB962C8B-B14F-4D97-AF65-F5344CB8AC3E}">
        <p14:creationId xmlns:p14="http://schemas.microsoft.com/office/powerpoint/2010/main" val="357199661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lvl="0"/>
            <a:r>
              <a:rPr lang="en-US" sz="2400" dirty="0"/>
              <a:t>Facilitate discussions and </a:t>
            </a:r>
            <a:r>
              <a:rPr lang="en-US" sz="2400" dirty="0" smtClean="0"/>
              <a:t>activities</a:t>
            </a:r>
            <a:endParaRPr lang="en-US" sz="2400" dirty="0"/>
          </a:p>
          <a:p>
            <a:pPr lvl="0"/>
            <a:r>
              <a:rPr lang="en-US" sz="2400" dirty="0"/>
              <a:t>Provide information and feedback to </a:t>
            </a:r>
            <a:r>
              <a:rPr lang="en-US" sz="2400" dirty="0" smtClean="0"/>
              <a:t>participants</a:t>
            </a:r>
            <a:endParaRPr lang="en-US" sz="2400" dirty="0"/>
          </a:p>
          <a:p>
            <a:pPr lvl="0"/>
            <a:r>
              <a:rPr lang="en-US" sz="2400" dirty="0"/>
              <a:t>Ask and answer </a:t>
            </a:r>
            <a:r>
              <a:rPr lang="en-US" sz="2400" dirty="0" smtClean="0"/>
              <a:t>questions</a:t>
            </a:r>
            <a:endParaRPr lang="en-US" sz="2400" dirty="0"/>
          </a:p>
          <a:p>
            <a:pPr lvl="0"/>
            <a:r>
              <a:rPr lang="en-US" sz="2400" dirty="0"/>
              <a:t>Make sure the group stays on task and on time to attain </a:t>
            </a:r>
            <a:r>
              <a:rPr lang="en-US" sz="2400" dirty="0" smtClean="0"/>
              <a:t>objectives</a:t>
            </a:r>
            <a:endParaRPr lang="en-US" sz="2400" dirty="0"/>
          </a:p>
          <a:p>
            <a:pPr lvl="0"/>
            <a:r>
              <a:rPr lang="en-US" sz="2400" dirty="0"/>
              <a:t>Model effective training </a:t>
            </a:r>
            <a:r>
              <a:rPr lang="en-US" sz="2400" dirty="0" smtClean="0"/>
              <a:t>techniques</a:t>
            </a:r>
            <a:endParaRPr lang="en-US" sz="2400" dirty="0"/>
          </a:p>
          <a:p>
            <a:pPr lvl="0"/>
            <a:r>
              <a:rPr lang="en-US" sz="2400" dirty="0"/>
              <a:t>Maintain a productive learning </a:t>
            </a:r>
            <a:r>
              <a:rPr lang="en-US" sz="2400" dirty="0" smtClean="0"/>
              <a:t>environment</a:t>
            </a:r>
            <a:endParaRPr lang="en-US" sz="2400" dirty="0"/>
          </a:p>
          <a:p>
            <a:pPr lvl="0"/>
            <a:r>
              <a:rPr lang="en-US" sz="2400" dirty="0"/>
              <a:t>Ensure the group follows group </a:t>
            </a:r>
            <a:r>
              <a:rPr lang="en-US" sz="2400" dirty="0" smtClean="0"/>
              <a:t>norms</a:t>
            </a:r>
            <a:endParaRPr lang="en-US" sz="2400" dirty="0"/>
          </a:p>
          <a:p>
            <a:endParaRPr lang="en-US" dirty="0"/>
          </a:p>
        </p:txBody>
      </p:sp>
      <p:sp>
        <p:nvSpPr>
          <p:cNvPr id="2" name="Title 1"/>
          <p:cNvSpPr>
            <a:spLocks noGrp="1"/>
          </p:cNvSpPr>
          <p:nvPr>
            <p:ph type="title"/>
          </p:nvPr>
        </p:nvSpPr>
        <p:spPr/>
        <p:txBody>
          <a:bodyPr/>
          <a:lstStyle/>
          <a:p>
            <a:r>
              <a:rPr lang="en-US" dirty="0" smtClean="0"/>
              <a:t>Facilitator’s roles</a:t>
            </a:r>
            <a:endParaRPr lang="en-US" dirty="0"/>
          </a:p>
        </p:txBody>
      </p:sp>
    </p:spTree>
    <p:extLst>
      <p:ext uri="{BB962C8B-B14F-4D97-AF65-F5344CB8AC3E}">
        <p14:creationId xmlns:p14="http://schemas.microsoft.com/office/powerpoint/2010/main" val="124036909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n-US" sz="2400" dirty="0"/>
              <a:t>By the end of this module, participants will be able to:</a:t>
            </a:r>
          </a:p>
          <a:p>
            <a:pPr lvl="0"/>
            <a:r>
              <a:rPr lang="en-US" sz="2400" dirty="0"/>
              <a:t>Discuss past experiences with mentoring</a:t>
            </a:r>
          </a:p>
          <a:p>
            <a:pPr lvl="0"/>
            <a:r>
              <a:rPr lang="en-US" sz="2400" dirty="0"/>
              <a:t>Define clinical mentoring-related terms</a:t>
            </a:r>
          </a:p>
          <a:p>
            <a:pPr lvl="0"/>
            <a:r>
              <a:rPr lang="en-US" sz="2400" dirty="0"/>
              <a:t>Explain mentor characteristics, actions and roles </a:t>
            </a:r>
          </a:p>
          <a:p>
            <a:pPr lvl="0"/>
            <a:r>
              <a:rPr lang="en-US" sz="2400" dirty="0"/>
              <a:t>Explain the evidence for and benefits of mentoring</a:t>
            </a:r>
          </a:p>
          <a:p>
            <a:pPr lvl="0"/>
            <a:r>
              <a:rPr lang="en-US" sz="2400" dirty="0"/>
              <a:t>Describe the characteristics of an effective mentor </a:t>
            </a:r>
          </a:p>
          <a:p>
            <a:endParaRPr lang="en-US" dirty="0"/>
          </a:p>
        </p:txBody>
      </p:sp>
      <p:sp>
        <p:nvSpPr>
          <p:cNvPr id="2" name="Title 1"/>
          <p:cNvSpPr>
            <a:spLocks noGrp="1"/>
          </p:cNvSpPr>
          <p:nvPr>
            <p:ph type="title"/>
          </p:nvPr>
        </p:nvSpPr>
        <p:spPr/>
        <p:txBody>
          <a:bodyPr/>
          <a:lstStyle/>
          <a:p>
            <a:r>
              <a:rPr lang="en-US" dirty="0" smtClean="0"/>
              <a:t>Module objectives</a:t>
            </a:r>
            <a:endParaRPr lang="en-US" dirty="0"/>
          </a:p>
        </p:txBody>
      </p:sp>
    </p:spTree>
    <p:extLst>
      <p:ext uri="{BB962C8B-B14F-4D97-AF65-F5344CB8AC3E}">
        <p14:creationId xmlns:p14="http://schemas.microsoft.com/office/powerpoint/2010/main" val="43686721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23875" y="4495800"/>
            <a:ext cx="7543800" cy="1815882"/>
          </a:xfrm>
          <a:prstGeom prst="rect">
            <a:avLst/>
          </a:prstGeom>
        </p:spPr>
        <p:txBody>
          <a:bodyPr wrap="square">
            <a:spAutoFit/>
          </a:bodyPr>
          <a:lstStyle/>
          <a:p>
            <a:pPr algn="ctr"/>
            <a:r>
              <a:rPr lang="en-US" sz="2800" i="1" dirty="0" smtClean="0"/>
              <a:t>“</a:t>
            </a:r>
            <a:r>
              <a:rPr lang="en-US" sz="2800" i="1" dirty="0"/>
              <a:t>Clinical mentor is good Observer, yet not ‘Inspector’; good Advisor, yet not ‘Instructor’; Teacher but not ‘Examiner</a:t>
            </a:r>
            <a:r>
              <a:rPr lang="en-US" sz="2800" i="1" dirty="0" smtClean="0"/>
              <a:t>’.” </a:t>
            </a:r>
            <a:r>
              <a:rPr lang="en-US" sz="2800" i="1" dirty="0"/>
              <a:t/>
            </a:r>
            <a:br>
              <a:rPr lang="en-US" sz="2800" i="1" dirty="0"/>
            </a:br>
            <a:r>
              <a:rPr lang="en-US" sz="2800" dirty="0" smtClean="0"/>
              <a:t>— </a:t>
            </a:r>
            <a:r>
              <a:rPr lang="en-US" sz="2800" i="1" dirty="0" err="1" smtClean="0"/>
              <a:t>Umesh</a:t>
            </a:r>
            <a:r>
              <a:rPr lang="en-US" sz="2800" i="1" dirty="0" smtClean="0"/>
              <a:t> </a:t>
            </a:r>
            <a:r>
              <a:rPr lang="en-US" sz="2800" i="1" dirty="0"/>
              <a:t>Kulkarni, clinical mentor, India</a:t>
            </a:r>
            <a:endParaRPr lang="en-US" sz="2800" dirty="0"/>
          </a:p>
        </p:txBody>
      </p:sp>
      <p:pic>
        <p:nvPicPr>
          <p:cNvPr id="3" name="Picture 2"/>
          <p:cNvPicPr>
            <a:picLocks noChangeAspect="1"/>
          </p:cNvPicPr>
          <p:nvPr/>
        </p:nvPicPr>
        <p:blipFill>
          <a:blip r:embed="rId3"/>
          <a:stretch>
            <a:fillRect/>
          </a:stretch>
        </p:blipFill>
        <p:spPr>
          <a:xfrm>
            <a:off x="1447800" y="380999"/>
            <a:ext cx="5695950" cy="3802047"/>
          </a:xfrm>
          <a:prstGeom prst="rect">
            <a:avLst/>
          </a:prstGeom>
        </p:spPr>
      </p:pic>
    </p:spTree>
    <p:extLst>
      <p:ext uri="{BB962C8B-B14F-4D97-AF65-F5344CB8AC3E}">
        <p14:creationId xmlns:p14="http://schemas.microsoft.com/office/powerpoint/2010/main" val="89449316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2133600"/>
            <a:ext cx="4419600" cy="2743200"/>
          </a:xfrm>
        </p:spPr>
        <p:txBody>
          <a:bodyPr>
            <a:normAutofit fontScale="92500" lnSpcReduction="10000"/>
          </a:bodyPr>
          <a:lstStyle/>
          <a:p>
            <a:pPr marL="0" indent="0">
              <a:buNone/>
            </a:pPr>
            <a:r>
              <a:rPr lang="en-US" sz="2600" dirty="0"/>
              <a:t>A collaborative relationship between two or more individuals who share responsibility and accountability for helping a person work toward achievement of learning and performance goals.</a:t>
            </a:r>
          </a:p>
          <a:p>
            <a:pPr marL="0" indent="0">
              <a:buNone/>
            </a:pPr>
            <a:endParaRPr lang="en-US" dirty="0"/>
          </a:p>
        </p:txBody>
      </p:sp>
      <p:sp>
        <p:nvSpPr>
          <p:cNvPr id="2" name="Title 1"/>
          <p:cNvSpPr>
            <a:spLocks noGrp="1"/>
          </p:cNvSpPr>
          <p:nvPr>
            <p:ph type="title"/>
          </p:nvPr>
        </p:nvSpPr>
        <p:spPr/>
        <p:txBody>
          <a:bodyPr/>
          <a:lstStyle/>
          <a:p>
            <a:r>
              <a:rPr lang="en-US" dirty="0" smtClean="0"/>
              <a:t>Mentoring</a:t>
            </a:r>
            <a:endParaRPr lang="en-US" dirty="0"/>
          </a:p>
        </p:txBody>
      </p:sp>
      <p:pic>
        <p:nvPicPr>
          <p:cNvPr id="4" name="Picture 3"/>
          <p:cNvPicPr>
            <a:picLocks noChangeAspect="1"/>
          </p:cNvPicPr>
          <p:nvPr/>
        </p:nvPicPr>
        <p:blipFill>
          <a:blip r:embed="rId3"/>
          <a:stretch>
            <a:fillRect/>
          </a:stretch>
        </p:blipFill>
        <p:spPr>
          <a:xfrm>
            <a:off x="5710688" y="1676400"/>
            <a:ext cx="3051572" cy="4068762"/>
          </a:xfrm>
          <a:prstGeom prst="rect">
            <a:avLst/>
          </a:prstGeom>
        </p:spPr>
      </p:pic>
    </p:spTree>
    <p:extLst>
      <p:ext uri="{BB962C8B-B14F-4D97-AF65-F5344CB8AC3E}">
        <p14:creationId xmlns:p14="http://schemas.microsoft.com/office/powerpoint/2010/main" val="273581660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0999" y="1676400"/>
            <a:ext cx="4648201" cy="4114800"/>
          </a:xfrm>
        </p:spPr>
        <p:txBody>
          <a:bodyPr>
            <a:normAutofit/>
          </a:bodyPr>
          <a:lstStyle/>
          <a:p>
            <a:pPr marL="0" indent="0">
              <a:spcBef>
                <a:spcPts val="0"/>
              </a:spcBef>
              <a:buNone/>
              <a:defRPr/>
            </a:pPr>
            <a:r>
              <a:rPr lang="en-US" sz="2200" dirty="0"/>
              <a:t>A collaborative relationship in which a more experienced health-care provider guides a </a:t>
            </a:r>
            <a:r>
              <a:rPr lang="en-US" sz="2200" dirty="0" smtClean="0"/>
              <a:t>newly trained </a:t>
            </a:r>
            <a:r>
              <a:rPr lang="en-US" sz="2200" dirty="0"/>
              <a:t>provider in making improvements in the quality of care she/he delivers and the health-care system in which she/he works to achieve and maintain the desired performance levels.</a:t>
            </a:r>
          </a:p>
          <a:p>
            <a:endParaRPr lang="en-US" dirty="0"/>
          </a:p>
          <a:p>
            <a:pPr marL="0" indent="0">
              <a:buNone/>
            </a:pPr>
            <a:endParaRPr lang="en-US" dirty="0">
              <a:solidFill>
                <a:srgbClr val="FF0000"/>
              </a:solidFill>
            </a:endParaRPr>
          </a:p>
        </p:txBody>
      </p:sp>
      <p:sp>
        <p:nvSpPr>
          <p:cNvPr id="2" name="Title 1"/>
          <p:cNvSpPr>
            <a:spLocks noGrp="1"/>
          </p:cNvSpPr>
          <p:nvPr>
            <p:ph type="title"/>
          </p:nvPr>
        </p:nvSpPr>
        <p:spPr/>
        <p:txBody>
          <a:bodyPr/>
          <a:lstStyle/>
          <a:p>
            <a:r>
              <a:rPr lang="en-US" dirty="0"/>
              <a:t>Clinical </a:t>
            </a:r>
            <a:r>
              <a:rPr lang="en-US" dirty="0" smtClean="0"/>
              <a:t>mentoring</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10200" y="1676400"/>
            <a:ext cx="2880774" cy="4324143"/>
          </a:xfrm>
          <a:prstGeom prst="rect">
            <a:avLst/>
          </a:prstGeom>
        </p:spPr>
      </p:pic>
    </p:spTree>
    <p:extLst>
      <p:ext uri="{BB962C8B-B14F-4D97-AF65-F5344CB8AC3E}">
        <p14:creationId xmlns:p14="http://schemas.microsoft.com/office/powerpoint/2010/main" val="138353134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z="2400" dirty="0"/>
              <a:t>Well-trained and </a:t>
            </a:r>
            <a:r>
              <a:rPr lang="en-US" sz="2400" dirty="0" smtClean="0"/>
              <a:t>highly performing </a:t>
            </a:r>
            <a:r>
              <a:rPr lang="en-US" sz="2400" dirty="0"/>
              <a:t>clinical providers are the backbone of health systems and of provision of abortion-related care</a:t>
            </a:r>
          </a:p>
          <a:p>
            <a:pPr lvl="0"/>
            <a:r>
              <a:rPr lang="en-US" sz="2400" dirty="0"/>
              <a:t>Training is a </a:t>
            </a:r>
            <a:r>
              <a:rPr lang="en-US" sz="2400" dirty="0" smtClean="0"/>
              <a:t>necessary, </a:t>
            </a:r>
            <a:r>
              <a:rPr lang="en-US" sz="2400" dirty="0"/>
              <a:t>but </a:t>
            </a:r>
            <a:r>
              <a:rPr lang="en-US" sz="2400" dirty="0" smtClean="0"/>
              <a:t>not </a:t>
            </a:r>
            <a:r>
              <a:rPr lang="en-US" sz="2400" dirty="0"/>
              <a:t>always </a:t>
            </a:r>
            <a:r>
              <a:rPr lang="en-US" sz="2400" dirty="0" smtClean="0"/>
              <a:t>sufficient, </a:t>
            </a:r>
            <a:r>
              <a:rPr lang="en-US" sz="2400" dirty="0"/>
              <a:t>intervention</a:t>
            </a:r>
          </a:p>
          <a:p>
            <a:pPr lvl="0"/>
            <a:r>
              <a:rPr lang="en-US" sz="2400" dirty="0"/>
              <a:t>Clinical mentors are a crucial component of a provider support intervention</a:t>
            </a:r>
          </a:p>
          <a:p>
            <a:pPr marL="0" indent="0">
              <a:buNone/>
            </a:pPr>
            <a:endParaRPr lang="en-US" dirty="0"/>
          </a:p>
        </p:txBody>
      </p:sp>
      <p:sp>
        <p:nvSpPr>
          <p:cNvPr id="2" name="Title 1"/>
          <p:cNvSpPr>
            <a:spLocks noGrp="1"/>
          </p:cNvSpPr>
          <p:nvPr>
            <p:ph type="title"/>
          </p:nvPr>
        </p:nvSpPr>
        <p:spPr/>
        <p:txBody>
          <a:bodyPr>
            <a:normAutofit fontScale="90000"/>
          </a:bodyPr>
          <a:lstStyle/>
          <a:p>
            <a:r>
              <a:rPr lang="en-US" dirty="0"/>
              <a:t>Clinical </a:t>
            </a:r>
            <a:r>
              <a:rPr lang="en-US" dirty="0" smtClean="0"/>
              <a:t>mentoring for provider performance</a:t>
            </a:r>
            <a:endParaRPr lang="en-US" dirty="0"/>
          </a:p>
        </p:txBody>
      </p:sp>
    </p:spTree>
    <p:extLst>
      <p:ext uri="{BB962C8B-B14F-4D97-AF65-F5344CB8AC3E}">
        <p14:creationId xmlns:p14="http://schemas.microsoft.com/office/powerpoint/2010/main" val="314302539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n-US" sz="2400" dirty="0"/>
              <a:t>To ensure that providers are:</a:t>
            </a:r>
          </a:p>
          <a:p>
            <a:pPr lvl="0"/>
            <a:r>
              <a:rPr lang="en-US" sz="2400" dirty="0"/>
              <a:t>Able to put their new skills into practice</a:t>
            </a:r>
          </a:p>
          <a:p>
            <a:pPr lvl="0"/>
            <a:r>
              <a:rPr lang="en-US" sz="2400" dirty="0"/>
              <a:t>Clinically competent</a:t>
            </a:r>
          </a:p>
          <a:p>
            <a:pPr lvl="0"/>
            <a:r>
              <a:rPr lang="en-US" sz="2400" dirty="0"/>
              <a:t>Clinically confident</a:t>
            </a:r>
          </a:p>
          <a:p>
            <a:pPr lvl="0"/>
            <a:r>
              <a:rPr lang="en-US" sz="2400" dirty="0"/>
              <a:t>Performing at desired levels </a:t>
            </a:r>
          </a:p>
          <a:p>
            <a:pPr lvl="0"/>
            <a:r>
              <a:rPr lang="en-US" sz="2400" dirty="0"/>
              <a:t>Meeting standards of high-quality and woman-centered care</a:t>
            </a:r>
          </a:p>
          <a:p>
            <a:pPr lvl="0"/>
            <a:r>
              <a:rPr lang="en-US" sz="2400" dirty="0"/>
              <a:t>Properly documenting services</a:t>
            </a:r>
          </a:p>
          <a:p>
            <a:endParaRPr lang="en-US" dirty="0"/>
          </a:p>
        </p:txBody>
      </p:sp>
      <p:sp>
        <p:nvSpPr>
          <p:cNvPr id="2" name="Title 1"/>
          <p:cNvSpPr>
            <a:spLocks noGrp="1"/>
          </p:cNvSpPr>
          <p:nvPr>
            <p:ph type="title"/>
          </p:nvPr>
        </p:nvSpPr>
        <p:spPr/>
        <p:txBody>
          <a:bodyPr>
            <a:normAutofit fontScale="90000"/>
          </a:bodyPr>
          <a:lstStyle/>
          <a:p>
            <a:pPr lvl="0"/>
            <a:r>
              <a:rPr lang="en-US" dirty="0"/>
              <a:t>Goal of </a:t>
            </a:r>
            <a:r>
              <a:rPr lang="en-US" dirty="0" smtClean="0"/>
              <a:t>clinical mentoring</a:t>
            </a:r>
            <a:r>
              <a:rPr lang="en-US" dirty="0"/>
              <a:t/>
            </a:r>
            <a:br>
              <a:rPr lang="en-US" dirty="0"/>
            </a:br>
            <a:endParaRPr lang="en-US" dirty="0"/>
          </a:p>
        </p:txBody>
      </p:sp>
    </p:spTree>
    <p:extLst>
      <p:ext uri="{BB962C8B-B14F-4D97-AF65-F5344CB8AC3E}">
        <p14:creationId xmlns:p14="http://schemas.microsoft.com/office/powerpoint/2010/main" val="196861815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lvl="0"/>
            <a:r>
              <a:rPr lang="en-US" sz="2400" dirty="0"/>
              <a:t>Demonstration of correct techniques</a:t>
            </a:r>
          </a:p>
          <a:p>
            <a:pPr lvl="0"/>
            <a:r>
              <a:rPr lang="en-US" sz="2400" dirty="0"/>
              <a:t>Instructions</a:t>
            </a:r>
          </a:p>
          <a:p>
            <a:pPr lvl="0"/>
            <a:r>
              <a:rPr lang="en-US" sz="2400" dirty="0"/>
              <a:t>Coaching</a:t>
            </a:r>
          </a:p>
          <a:p>
            <a:pPr lvl="0"/>
            <a:r>
              <a:rPr lang="en-US" sz="2400" dirty="0"/>
              <a:t>Observation of service delivery</a:t>
            </a:r>
          </a:p>
          <a:p>
            <a:pPr lvl="0"/>
            <a:r>
              <a:rPr lang="en-US" sz="2400" dirty="0"/>
              <a:t>Monitoring service delivery data</a:t>
            </a:r>
          </a:p>
          <a:p>
            <a:pPr lvl="0"/>
            <a:r>
              <a:rPr lang="en-US" sz="2400" dirty="0"/>
              <a:t>Case review</a:t>
            </a:r>
          </a:p>
          <a:p>
            <a:pPr lvl="0"/>
            <a:r>
              <a:rPr lang="en-US" sz="2400" dirty="0"/>
              <a:t>Recommending performance and service delivery </a:t>
            </a:r>
            <a:r>
              <a:rPr lang="en-US" sz="2400" dirty="0" smtClean="0"/>
              <a:t>improvements</a:t>
            </a:r>
            <a:endParaRPr lang="en-US" sz="2400" dirty="0"/>
          </a:p>
        </p:txBody>
      </p:sp>
      <p:sp>
        <p:nvSpPr>
          <p:cNvPr id="2" name="Title 1"/>
          <p:cNvSpPr>
            <a:spLocks noGrp="1"/>
          </p:cNvSpPr>
          <p:nvPr>
            <p:ph type="title"/>
          </p:nvPr>
        </p:nvSpPr>
        <p:spPr/>
        <p:txBody>
          <a:bodyPr/>
          <a:lstStyle/>
          <a:p>
            <a:r>
              <a:rPr lang="en-US" dirty="0" smtClean="0"/>
              <a:t>Clinical mentoring inputs</a:t>
            </a:r>
            <a:endParaRPr lang="en-US" dirty="0"/>
          </a:p>
        </p:txBody>
      </p:sp>
    </p:spTree>
    <p:extLst>
      <p:ext uri="{BB962C8B-B14F-4D97-AF65-F5344CB8AC3E}">
        <p14:creationId xmlns:p14="http://schemas.microsoft.com/office/powerpoint/2010/main" val="79004372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lvl="0"/>
            <a:r>
              <a:rPr lang="en-US" sz="2400" dirty="0" smtClean="0"/>
              <a:t>Reviewing </a:t>
            </a:r>
            <a:r>
              <a:rPr lang="en-US" sz="2400" dirty="0"/>
              <a:t>and providing input on adverse events</a:t>
            </a:r>
          </a:p>
          <a:p>
            <a:pPr lvl="0"/>
            <a:r>
              <a:rPr lang="en-US" sz="2400" dirty="0"/>
              <a:t>Constructive feedback and joint problem-solving using effective communication</a:t>
            </a:r>
          </a:p>
          <a:p>
            <a:pPr lvl="0"/>
            <a:r>
              <a:rPr lang="en-US" sz="2400" dirty="0"/>
              <a:t>Facilitative supervision</a:t>
            </a:r>
          </a:p>
          <a:p>
            <a:pPr lvl="0"/>
            <a:r>
              <a:rPr lang="en-US" sz="2400" dirty="0"/>
              <a:t>Facilitating provision of support by others on provider support team</a:t>
            </a:r>
          </a:p>
          <a:p>
            <a:pPr lvl="0"/>
            <a:r>
              <a:rPr lang="en-US" sz="2400" dirty="0"/>
              <a:t>Encouragement and motivation</a:t>
            </a:r>
          </a:p>
          <a:p>
            <a:pPr lvl="0"/>
            <a:r>
              <a:rPr lang="en-US" sz="2400" dirty="0"/>
              <a:t>Supervising peer mentoring/swap visits with other providers and </a:t>
            </a:r>
            <a:r>
              <a:rPr lang="en-US" sz="2400" dirty="0" smtClean="0"/>
              <a:t>facilities</a:t>
            </a:r>
            <a:endParaRPr lang="en-US" sz="2400" dirty="0"/>
          </a:p>
        </p:txBody>
      </p:sp>
      <p:sp>
        <p:nvSpPr>
          <p:cNvPr id="2" name="Title 1"/>
          <p:cNvSpPr>
            <a:spLocks noGrp="1"/>
          </p:cNvSpPr>
          <p:nvPr>
            <p:ph type="title"/>
          </p:nvPr>
        </p:nvSpPr>
        <p:spPr/>
        <p:txBody>
          <a:bodyPr>
            <a:normAutofit/>
          </a:bodyPr>
          <a:lstStyle/>
          <a:p>
            <a:r>
              <a:rPr lang="en-US" dirty="0" smtClean="0"/>
              <a:t>Clinical mentoring inputs, Continued</a:t>
            </a:r>
            <a:endParaRPr lang="en-US" dirty="0"/>
          </a:p>
        </p:txBody>
      </p:sp>
    </p:spTree>
    <p:extLst>
      <p:ext uri="{BB962C8B-B14F-4D97-AF65-F5344CB8AC3E}">
        <p14:creationId xmlns:p14="http://schemas.microsoft.com/office/powerpoint/2010/main" val="421189948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z="2400" dirty="0"/>
              <a:t>There are many factors that affect a provider’s </a:t>
            </a:r>
            <a:r>
              <a:rPr lang="en-US" sz="2400" dirty="0" smtClean="0"/>
              <a:t>performance</a:t>
            </a:r>
          </a:p>
          <a:p>
            <a:pPr lvl="0"/>
            <a:r>
              <a:rPr lang="en-US" sz="2400" dirty="0" smtClean="0"/>
              <a:t>Clinical </a:t>
            </a:r>
            <a:r>
              <a:rPr lang="en-US" sz="2400" dirty="0"/>
              <a:t>mentors should offer providers as much individualized clinical and programmatic support as needed to positively influence the many factors that contribute to an enabling environment for service provision and help them improve their performance.</a:t>
            </a:r>
          </a:p>
          <a:p>
            <a:endParaRPr lang="en-US" dirty="0"/>
          </a:p>
        </p:txBody>
      </p:sp>
      <p:sp>
        <p:nvSpPr>
          <p:cNvPr id="2" name="Title 1"/>
          <p:cNvSpPr>
            <a:spLocks noGrp="1"/>
          </p:cNvSpPr>
          <p:nvPr>
            <p:ph type="title"/>
          </p:nvPr>
        </p:nvSpPr>
        <p:spPr/>
        <p:txBody>
          <a:bodyPr>
            <a:normAutofit/>
          </a:bodyPr>
          <a:lstStyle/>
          <a:p>
            <a:r>
              <a:rPr lang="en-US" dirty="0" smtClean="0"/>
              <a:t>Factors influencing provider performance </a:t>
            </a:r>
            <a:endParaRPr lang="en-US" dirty="0"/>
          </a:p>
        </p:txBody>
      </p:sp>
    </p:spTree>
    <p:extLst>
      <p:ext uri="{BB962C8B-B14F-4D97-AF65-F5344CB8AC3E}">
        <p14:creationId xmlns:p14="http://schemas.microsoft.com/office/powerpoint/2010/main" val="131819040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876800" y="663190"/>
            <a:ext cx="4038600" cy="5170646"/>
          </a:xfrm>
          <a:prstGeom prst="rect">
            <a:avLst/>
          </a:prstGeom>
        </p:spPr>
        <p:txBody>
          <a:bodyPr wrap="square">
            <a:spAutoFit/>
          </a:bodyPr>
          <a:lstStyle/>
          <a:p>
            <a:r>
              <a:rPr lang="en-US" sz="2400" i="1" dirty="0"/>
              <a:t>“Surprised, really. Didn’t seem to be a major investment or </a:t>
            </a:r>
            <a:r>
              <a:rPr lang="en-US" sz="2400" i="1" dirty="0" smtClean="0"/>
              <a:t>event</a:t>
            </a:r>
            <a:r>
              <a:rPr lang="en-US" sz="2400" i="1" dirty="0"/>
              <a:t>, but psychologically yielded</a:t>
            </a:r>
            <a:r>
              <a:rPr lang="en-US" sz="2400" dirty="0"/>
              <a:t> </a:t>
            </a:r>
            <a:r>
              <a:rPr lang="en-US" sz="2400" i="1" dirty="0"/>
              <a:t> a lot of </a:t>
            </a:r>
            <a:r>
              <a:rPr lang="en-US" sz="2400" i="1" dirty="0" smtClean="0"/>
              <a:t>benefits</a:t>
            </a:r>
            <a:r>
              <a:rPr lang="en-US" sz="2400" dirty="0" smtClean="0"/>
              <a:t>—</a:t>
            </a:r>
            <a:r>
              <a:rPr lang="en-US" sz="2400" i="1" dirty="0" smtClean="0"/>
              <a:t>having </a:t>
            </a:r>
            <a:r>
              <a:rPr lang="en-US" sz="2400" i="1" dirty="0"/>
              <a:t>someone who understands, is non-judgmental,  interested in your goals and reassuring and reconfirming those goals</a:t>
            </a:r>
            <a:r>
              <a:rPr lang="en-US" sz="2400" i="1" dirty="0" smtClean="0"/>
              <a:t>.”</a:t>
            </a:r>
          </a:p>
          <a:p>
            <a:endParaRPr lang="en-US" sz="2400" i="1" dirty="0" smtClean="0"/>
          </a:p>
          <a:p>
            <a:r>
              <a:rPr lang="en-US" sz="2400" dirty="0" smtClean="0"/>
              <a:t>— </a:t>
            </a:r>
            <a:r>
              <a:rPr lang="en-US" sz="2400" i="1" dirty="0" smtClean="0"/>
              <a:t>Provider in study on effective faculty mentoring in an academic medical center</a:t>
            </a:r>
            <a:endParaRPr lang="en-US" sz="2400" dirty="0"/>
          </a:p>
          <a:p>
            <a:r>
              <a:rPr lang="en-US" dirty="0"/>
              <a:t> </a:t>
            </a:r>
          </a:p>
        </p:txBody>
      </p:sp>
      <p:pic>
        <p:nvPicPr>
          <p:cNvPr id="4" name="Picture 3"/>
          <p:cNvPicPr>
            <a:picLocks noChangeAspect="1"/>
          </p:cNvPicPr>
          <p:nvPr/>
        </p:nvPicPr>
        <p:blipFill>
          <a:blip r:embed="rId3"/>
          <a:stretch>
            <a:fillRect/>
          </a:stretch>
        </p:blipFill>
        <p:spPr>
          <a:xfrm>
            <a:off x="914399" y="663190"/>
            <a:ext cx="3418673" cy="5128010"/>
          </a:xfrm>
          <a:prstGeom prst="rect">
            <a:avLst/>
          </a:prstGeom>
        </p:spPr>
      </p:pic>
    </p:spTree>
    <p:extLst>
      <p:ext uri="{BB962C8B-B14F-4D97-AF65-F5344CB8AC3E}">
        <p14:creationId xmlns:p14="http://schemas.microsoft.com/office/powerpoint/2010/main" val="64371681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z="2400" dirty="0"/>
              <a:t>Participate fully according to comfort </a:t>
            </a:r>
            <a:r>
              <a:rPr lang="en-US" sz="2400" dirty="0" smtClean="0"/>
              <a:t>levels</a:t>
            </a:r>
            <a:endParaRPr lang="en-US" sz="2400" dirty="0"/>
          </a:p>
          <a:p>
            <a:pPr lvl="0"/>
            <a:r>
              <a:rPr lang="en-US" sz="2400" dirty="0"/>
              <a:t>Take responsibility to ensure personal learning goals are </a:t>
            </a:r>
            <a:r>
              <a:rPr lang="en-US" sz="2400" dirty="0" smtClean="0"/>
              <a:t>met</a:t>
            </a:r>
            <a:endParaRPr lang="en-US" sz="2400" dirty="0"/>
          </a:p>
          <a:p>
            <a:pPr lvl="0"/>
            <a:r>
              <a:rPr lang="en-US" sz="2400" dirty="0"/>
              <a:t>Share knowledge and experiences with facilitators and other </a:t>
            </a:r>
            <a:r>
              <a:rPr lang="en-US" sz="2400" dirty="0" smtClean="0"/>
              <a:t>participants</a:t>
            </a:r>
            <a:endParaRPr lang="en-US" sz="2400" dirty="0"/>
          </a:p>
          <a:p>
            <a:pPr lvl="0"/>
            <a:r>
              <a:rPr lang="en-US" sz="2400" dirty="0"/>
              <a:t>Give constructive feedback to facilitators and other </a:t>
            </a:r>
            <a:r>
              <a:rPr lang="en-US" sz="2400" dirty="0" smtClean="0"/>
              <a:t>participants</a:t>
            </a:r>
            <a:endParaRPr lang="en-US" sz="2400" dirty="0"/>
          </a:p>
          <a:p>
            <a:pPr lvl="0"/>
            <a:r>
              <a:rPr lang="en-US" sz="2400" dirty="0"/>
              <a:t>Follow group </a:t>
            </a:r>
            <a:r>
              <a:rPr lang="en-US" sz="2400" dirty="0" smtClean="0"/>
              <a:t>norms</a:t>
            </a:r>
            <a:endParaRPr lang="en-US" sz="2400" dirty="0"/>
          </a:p>
          <a:p>
            <a:endParaRPr lang="en-US" dirty="0"/>
          </a:p>
        </p:txBody>
      </p:sp>
      <p:sp>
        <p:nvSpPr>
          <p:cNvPr id="2" name="Title 1"/>
          <p:cNvSpPr>
            <a:spLocks noGrp="1"/>
          </p:cNvSpPr>
          <p:nvPr>
            <p:ph type="title"/>
          </p:nvPr>
        </p:nvSpPr>
        <p:spPr/>
        <p:txBody>
          <a:bodyPr/>
          <a:lstStyle/>
          <a:p>
            <a:r>
              <a:rPr lang="en-US" dirty="0" smtClean="0"/>
              <a:t>Participants’ roles</a:t>
            </a:r>
            <a:endParaRPr lang="en-US" dirty="0"/>
          </a:p>
        </p:txBody>
      </p:sp>
    </p:spTree>
    <p:extLst>
      <p:ext uri="{BB962C8B-B14F-4D97-AF65-F5344CB8AC3E}">
        <p14:creationId xmlns:p14="http://schemas.microsoft.com/office/powerpoint/2010/main" val="103247211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5514975"/>
            <a:ext cx="7881257" cy="657225"/>
          </a:xfrm>
        </p:spPr>
        <p:txBody>
          <a:bodyPr>
            <a:normAutofit fontScale="92500" lnSpcReduction="20000"/>
          </a:bodyPr>
          <a:lstStyle/>
          <a:p>
            <a:pPr marL="0" indent="0" algn="ctr">
              <a:buNone/>
            </a:pPr>
            <a:r>
              <a:rPr lang="en-US" sz="2400" dirty="0" smtClean="0"/>
              <a:t>Providers, mentors, service delivery facilities and clients may all benefit from mentoring.</a:t>
            </a:r>
          </a:p>
          <a:p>
            <a:pPr marL="0" indent="0">
              <a:buNone/>
            </a:pPr>
            <a:endParaRPr lang="en-US" sz="2400" dirty="0">
              <a:solidFill>
                <a:srgbClr val="FF0000"/>
              </a:solidFill>
            </a:endParaRPr>
          </a:p>
        </p:txBody>
      </p:sp>
      <p:sp>
        <p:nvSpPr>
          <p:cNvPr id="2" name="Title 1"/>
          <p:cNvSpPr>
            <a:spLocks noGrp="1"/>
          </p:cNvSpPr>
          <p:nvPr>
            <p:ph type="title"/>
          </p:nvPr>
        </p:nvSpPr>
        <p:spPr/>
        <p:txBody>
          <a:bodyPr>
            <a:normAutofit fontScale="90000"/>
          </a:bodyPr>
          <a:lstStyle/>
          <a:p>
            <a:pPr lvl="0"/>
            <a:r>
              <a:rPr lang="en-US" dirty="0"/>
              <a:t/>
            </a:r>
            <a:br>
              <a:rPr lang="en-US" dirty="0"/>
            </a:br>
            <a:r>
              <a:rPr lang="en-US" dirty="0"/>
              <a:t> </a:t>
            </a:r>
            <a:r>
              <a:rPr lang="en-US" dirty="0" smtClean="0"/>
              <a:t>Possible benefits of mentoring</a:t>
            </a:r>
            <a:r>
              <a:rPr lang="en-US" dirty="0"/>
              <a:t/>
            </a:r>
            <a:br>
              <a:rPr lang="en-US" dirty="0"/>
            </a:br>
            <a:endParaRPr lang="en-US" dirty="0"/>
          </a:p>
        </p:txBody>
      </p:sp>
      <p:pic>
        <p:nvPicPr>
          <p:cNvPr id="4" name="Picture 3"/>
          <p:cNvPicPr>
            <a:picLocks noChangeAspect="1"/>
          </p:cNvPicPr>
          <p:nvPr/>
        </p:nvPicPr>
        <p:blipFill>
          <a:blip r:embed="rId3"/>
          <a:stretch>
            <a:fillRect/>
          </a:stretch>
        </p:blipFill>
        <p:spPr>
          <a:xfrm>
            <a:off x="1959428" y="1738106"/>
            <a:ext cx="5181600" cy="3449003"/>
          </a:xfrm>
          <a:prstGeom prst="rect">
            <a:avLst/>
          </a:prstGeom>
        </p:spPr>
      </p:pic>
    </p:spTree>
    <p:extLst>
      <p:ext uri="{BB962C8B-B14F-4D97-AF65-F5344CB8AC3E}">
        <p14:creationId xmlns:p14="http://schemas.microsoft.com/office/powerpoint/2010/main" val="171811084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lvl="0"/>
            <a:r>
              <a:rPr lang="en-US" sz="2400" dirty="0"/>
              <a:t>Improved skills and performance</a:t>
            </a:r>
          </a:p>
          <a:p>
            <a:pPr lvl="0"/>
            <a:r>
              <a:rPr lang="en-US" sz="2400" dirty="0"/>
              <a:t>Possibility of preventing mistakes in newer clinical areas </a:t>
            </a:r>
          </a:p>
          <a:p>
            <a:pPr lvl="0"/>
            <a:r>
              <a:rPr lang="en-US" sz="2400" dirty="0"/>
              <a:t>Increased confidence and competence</a:t>
            </a:r>
          </a:p>
          <a:p>
            <a:pPr lvl="0"/>
            <a:r>
              <a:rPr lang="en-US" sz="2400" dirty="0"/>
              <a:t>Career development</a:t>
            </a:r>
          </a:p>
          <a:p>
            <a:pPr lvl="0"/>
            <a:r>
              <a:rPr lang="en-US" sz="2400" dirty="0"/>
              <a:t>Greater awareness of health system and history of service provision in that setting</a:t>
            </a:r>
          </a:p>
          <a:p>
            <a:pPr lvl="0"/>
            <a:r>
              <a:rPr lang="en-US" sz="2400" dirty="0"/>
              <a:t>Increased job satisfaction</a:t>
            </a:r>
          </a:p>
          <a:p>
            <a:pPr lvl="0"/>
            <a:r>
              <a:rPr lang="en-US" sz="2400" dirty="0"/>
              <a:t>Reduced stress due to increased support and competency</a:t>
            </a:r>
          </a:p>
          <a:p>
            <a:endParaRPr lang="en-US" dirty="0"/>
          </a:p>
        </p:txBody>
      </p:sp>
      <p:sp>
        <p:nvSpPr>
          <p:cNvPr id="2" name="Title 1"/>
          <p:cNvSpPr>
            <a:spLocks noGrp="1"/>
          </p:cNvSpPr>
          <p:nvPr>
            <p:ph type="title"/>
          </p:nvPr>
        </p:nvSpPr>
        <p:spPr/>
        <p:txBody>
          <a:bodyPr>
            <a:normAutofit fontScale="90000"/>
          </a:bodyPr>
          <a:lstStyle/>
          <a:p>
            <a:r>
              <a:rPr lang="en-US" dirty="0" smtClean="0"/>
              <a:t>Possible benefits of mentoring for providers</a:t>
            </a:r>
            <a:endParaRPr lang="en-US" dirty="0"/>
          </a:p>
        </p:txBody>
      </p:sp>
    </p:spTree>
    <p:extLst>
      <p:ext uri="{BB962C8B-B14F-4D97-AF65-F5344CB8AC3E}">
        <p14:creationId xmlns:p14="http://schemas.microsoft.com/office/powerpoint/2010/main" val="143918238"/>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lvl="0"/>
            <a:r>
              <a:rPr lang="en-US" sz="2400" dirty="0"/>
              <a:t>Professional development</a:t>
            </a:r>
          </a:p>
          <a:p>
            <a:pPr lvl="0"/>
            <a:r>
              <a:rPr lang="en-US" sz="2400" dirty="0"/>
              <a:t>Further development of leadership skills</a:t>
            </a:r>
          </a:p>
          <a:p>
            <a:pPr lvl="0"/>
            <a:r>
              <a:rPr lang="en-US" sz="2400" dirty="0"/>
              <a:t>Recognition of stature and expertise </a:t>
            </a:r>
          </a:p>
          <a:p>
            <a:pPr lvl="0"/>
            <a:r>
              <a:rPr lang="en-US" sz="2400" dirty="0"/>
              <a:t>Learning from providers about new information and trends</a:t>
            </a:r>
          </a:p>
          <a:p>
            <a:pPr lvl="0"/>
            <a:r>
              <a:rPr lang="en-US" sz="2400" dirty="0"/>
              <a:t>Positive influence on future providers and service delivery</a:t>
            </a:r>
          </a:p>
          <a:p>
            <a:pPr lvl="0"/>
            <a:r>
              <a:rPr lang="en-US" sz="2400" dirty="0"/>
              <a:t>Helping providers better serve women</a:t>
            </a:r>
          </a:p>
          <a:p>
            <a:pPr lvl="0"/>
            <a:r>
              <a:rPr lang="en-US" sz="2400" dirty="0"/>
              <a:t>Personal and professional satisfaction</a:t>
            </a:r>
          </a:p>
          <a:p>
            <a:pPr marL="0" indent="0">
              <a:buNone/>
            </a:pPr>
            <a:endParaRPr lang="en-US" dirty="0"/>
          </a:p>
        </p:txBody>
      </p:sp>
      <p:sp>
        <p:nvSpPr>
          <p:cNvPr id="2" name="Title 1"/>
          <p:cNvSpPr>
            <a:spLocks noGrp="1"/>
          </p:cNvSpPr>
          <p:nvPr>
            <p:ph type="title"/>
          </p:nvPr>
        </p:nvSpPr>
        <p:spPr/>
        <p:txBody>
          <a:bodyPr>
            <a:normAutofit fontScale="90000"/>
          </a:bodyPr>
          <a:lstStyle/>
          <a:p>
            <a:r>
              <a:rPr lang="en-US" dirty="0" smtClean="0"/>
              <a:t>Possible benefits of mentoring for mentors</a:t>
            </a:r>
            <a:endParaRPr lang="en-US" dirty="0"/>
          </a:p>
        </p:txBody>
      </p:sp>
    </p:spTree>
    <p:extLst>
      <p:ext uri="{BB962C8B-B14F-4D97-AF65-F5344CB8AC3E}">
        <p14:creationId xmlns:p14="http://schemas.microsoft.com/office/powerpoint/2010/main" val="1555657288"/>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953000" y="2286000"/>
            <a:ext cx="3886200" cy="3505200"/>
          </a:xfrm>
        </p:spPr>
        <p:txBody>
          <a:bodyPr>
            <a:normAutofit/>
          </a:bodyPr>
          <a:lstStyle/>
          <a:p>
            <a:pPr lvl="0"/>
            <a:r>
              <a:rPr lang="en-US" sz="2400" dirty="0"/>
              <a:t>Strengthened capacity</a:t>
            </a:r>
          </a:p>
          <a:p>
            <a:pPr lvl="0"/>
            <a:r>
              <a:rPr lang="en-US" sz="2400" dirty="0"/>
              <a:t>Attraction and retention of providers</a:t>
            </a:r>
          </a:p>
          <a:p>
            <a:pPr lvl="0"/>
            <a:r>
              <a:rPr lang="en-US" sz="2400" dirty="0"/>
              <a:t>Enhanced leadership within the organization</a:t>
            </a:r>
          </a:p>
          <a:p>
            <a:pPr lvl="0"/>
            <a:r>
              <a:rPr lang="en-US" sz="2400" dirty="0"/>
              <a:t>Creation of new alliances and partnerships</a:t>
            </a:r>
          </a:p>
          <a:p>
            <a:pPr marL="0" indent="0">
              <a:buNone/>
            </a:pPr>
            <a:endParaRPr lang="en-US" dirty="0"/>
          </a:p>
        </p:txBody>
      </p:sp>
      <p:sp>
        <p:nvSpPr>
          <p:cNvPr id="2" name="Title 1"/>
          <p:cNvSpPr>
            <a:spLocks noGrp="1"/>
          </p:cNvSpPr>
          <p:nvPr>
            <p:ph type="title"/>
          </p:nvPr>
        </p:nvSpPr>
        <p:spPr/>
        <p:txBody>
          <a:bodyPr>
            <a:normAutofit fontScale="90000"/>
          </a:bodyPr>
          <a:lstStyle/>
          <a:p>
            <a:pPr lvl="0"/>
            <a:r>
              <a:rPr lang="en-US" dirty="0" smtClean="0"/>
              <a:t/>
            </a:r>
            <a:br>
              <a:rPr lang="en-US" dirty="0" smtClean="0"/>
            </a:br>
            <a:r>
              <a:rPr lang="en-US" dirty="0" smtClean="0"/>
              <a:t>Possible benefits </a:t>
            </a:r>
            <a:r>
              <a:rPr lang="en-US" dirty="0"/>
              <a:t>of </a:t>
            </a:r>
            <a:r>
              <a:rPr lang="en-US" dirty="0" smtClean="0"/>
              <a:t>mentoring </a:t>
            </a:r>
            <a:r>
              <a:rPr lang="en-US" dirty="0"/>
              <a:t>for s</a:t>
            </a:r>
            <a:r>
              <a:rPr lang="en-US" dirty="0" smtClean="0"/>
              <a:t>ervice </a:t>
            </a:r>
            <a:r>
              <a:rPr lang="en-US" dirty="0"/>
              <a:t>d</a:t>
            </a:r>
            <a:r>
              <a:rPr lang="en-US" dirty="0" smtClean="0"/>
              <a:t>elivery facilities</a:t>
            </a:r>
            <a:r>
              <a:rPr lang="en-US" dirty="0"/>
              <a:t/>
            </a:r>
            <a:br>
              <a:rPr lang="en-US" dirty="0"/>
            </a:br>
            <a:endParaRPr lang="en-US" dirty="0"/>
          </a:p>
        </p:txBody>
      </p:sp>
      <p:pic>
        <p:nvPicPr>
          <p:cNvPr id="4" name="Picture 3"/>
          <p:cNvPicPr>
            <a:picLocks noChangeAspect="1"/>
          </p:cNvPicPr>
          <p:nvPr/>
        </p:nvPicPr>
        <p:blipFill>
          <a:blip r:embed="rId3"/>
          <a:stretch>
            <a:fillRect/>
          </a:stretch>
        </p:blipFill>
        <p:spPr>
          <a:xfrm>
            <a:off x="446314" y="2286000"/>
            <a:ext cx="4343400" cy="2891076"/>
          </a:xfrm>
          <a:prstGeom prst="rect">
            <a:avLst/>
          </a:prstGeom>
        </p:spPr>
      </p:pic>
    </p:spTree>
    <p:extLst>
      <p:ext uri="{BB962C8B-B14F-4D97-AF65-F5344CB8AC3E}">
        <p14:creationId xmlns:p14="http://schemas.microsoft.com/office/powerpoint/2010/main" val="63786224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0999" y="1719071"/>
            <a:ext cx="8229601" cy="3919729"/>
          </a:xfrm>
        </p:spPr>
        <p:txBody>
          <a:bodyPr/>
          <a:lstStyle/>
          <a:p>
            <a:pPr marL="0" indent="0">
              <a:buNone/>
            </a:pPr>
            <a:r>
              <a:rPr lang="en-US" sz="2400" dirty="0"/>
              <a:t>May improve:</a:t>
            </a:r>
          </a:p>
          <a:p>
            <a:pPr lvl="0"/>
            <a:r>
              <a:rPr lang="en-US" sz="2400" dirty="0"/>
              <a:t>Quality of care and health outcomes</a:t>
            </a:r>
          </a:p>
          <a:p>
            <a:pPr lvl="0"/>
            <a:r>
              <a:rPr lang="en-US" sz="2400" dirty="0"/>
              <a:t>Availability of care</a:t>
            </a:r>
          </a:p>
          <a:p>
            <a:pPr lvl="0"/>
            <a:r>
              <a:rPr lang="en-US" sz="2400" dirty="0"/>
              <a:t>Acceptability of care</a:t>
            </a:r>
          </a:p>
          <a:p>
            <a:pPr lvl="0"/>
            <a:r>
              <a:rPr lang="en-US" sz="2400" dirty="0"/>
              <a:t>Satisfaction with care</a:t>
            </a:r>
          </a:p>
          <a:p>
            <a:pPr marL="0" indent="0">
              <a:buNone/>
            </a:pPr>
            <a:endParaRPr lang="en-US" dirty="0"/>
          </a:p>
        </p:txBody>
      </p:sp>
      <p:sp>
        <p:nvSpPr>
          <p:cNvPr id="2" name="Title 1"/>
          <p:cNvSpPr>
            <a:spLocks noGrp="1"/>
          </p:cNvSpPr>
          <p:nvPr>
            <p:ph type="title"/>
          </p:nvPr>
        </p:nvSpPr>
        <p:spPr/>
        <p:txBody>
          <a:bodyPr>
            <a:normAutofit fontScale="90000"/>
          </a:bodyPr>
          <a:lstStyle/>
          <a:p>
            <a:r>
              <a:rPr lang="en-US" dirty="0"/>
              <a:t>Possible </a:t>
            </a:r>
            <a:r>
              <a:rPr lang="en-US" dirty="0" smtClean="0"/>
              <a:t>benefits </a:t>
            </a:r>
            <a:r>
              <a:rPr lang="en-US" dirty="0"/>
              <a:t>of </a:t>
            </a:r>
            <a:r>
              <a:rPr lang="en-US" dirty="0" smtClean="0"/>
              <a:t>mentoring </a:t>
            </a:r>
            <a:r>
              <a:rPr lang="en-US" dirty="0"/>
              <a:t>for </a:t>
            </a:r>
            <a:r>
              <a:rPr lang="en-US" dirty="0" smtClean="0"/>
              <a:t>women</a:t>
            </a:r>
            <a:endParaRPr lang="en-US" dirty="0"/>
          </a:p>
        </p:txBody>
      </p:sp>
    </p:spTree>
    <p:extLst>
      <p:ext uri="{BB962C8B-B14F-4D97-AF65-F5344CB8AC3E}">
        <p14:creationId xmlns:p14="http://schemas.microsoft.com/office/powerpoint/2010/main" val="363628835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1022657"/>
            <a:ext cx="4114800" cy="4401205"/>
          </a:xfrm>
          <a:prstGeom prst="rect">
            <a:avLst/>
          </a:prstGeom>
        </p:spPr>
        <p:txBody>
          <a:bodyPr wrap="square">
            <a:spAutoFit/>
          </a:bodyPr>
          <a:lstStyle/>
          <a:p>
            <a:r>
              <a:rPr lang="en-US" sz="2800" i="1" dirty="0" smtClean="0"/>
              <a:t>“[Being </a:t>
            </a:r>
            <a:r>
              <a:rPr lang="en-US" sz="2800" i="1" dirty="0"/>
              <a:t>a clinical mentor] helps me improve my knowledge and skills. It also helps improve the skills of the mentee. This idea of mentoring is so good.” </a:t>
            </a:r>
            <a:endParaRPr lang="en-US" sz="2800" i="1" dirty="0" smtClean="0"/>
          </a:p>
          <a:p>
            <a:endParaRPr lang="en-US" sz="2800" dirty="0"/>
          </a:p>
          <a:p>
            <a:r>
              <a:rPr lang="en-US" sz="2800" dirty="0" smtClean="0"/>
              <a:t>— </a:t>
            </a:r>
            <a:r>
              <a:rPr lang="en-US" sz="2800" i="1" dirty="0" err="1" smtClean="0"/>
              <a:t>Ipas</a:t>
            </a:r>
            <a:r>
              <a:rPr lang="en-US" sz="2800" i="1" dirty="0" smtClean="0"/>
              <a:t>-trained </a:t>
            </a:r>
            <a:r>
              <a:rPr lang="en-US" sz="2800" i="1" dirty="0"/>
              <a:t>clinical mentor, Nepal</a:t>
            </a:r>
            <a:endParaRPr lang="en-US" sz="2800" dirty="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53000" y="457200"/>
            <a:ext cx="3810000" cy="5532120"/>
          </a:xfrm>
          <a:prstGeom prst="rect">
            <a:avLst/>
          </a:prstGeom>
        </p:spPr>
      </p:pic>
    </p:spTree>
    <p:extLst>
      <p:ext uri="{BB962C8B-B14F-4D97-AF65-F5344CB8AC3E}">
        <p14:creationId xmlns:p14="http://schemas.microsoft.com/office/powerpoint/2010/main" val="133759187"/>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z="2400" dirty="0"/>
              <a:t>Much of the literature is on mentoring rather than clinical mentoring</a:t>
            </a:r>
          </a:p>
          <a:p>
            <a:pPr lvl="0"/>
            <a:r>
              <a:rPr lang="en-US" sz="2400" dirty="0"/>
              <a:t>Vast majority of clinical mentoring studies focus on new clinicians in hospitals</a:t>
            </a:r>
          </a:p>
          <a:p>
            <a:pPr lvl="0"/>
            <a:r>
              <a:rPr lang="en-US" sz="2400" dirty="0"/>
              <a:t>Literature does not currently include mentoring of abortion-related care providers</a:t>
            </a:r>
          </a:p>
          <a:p>
            <a:pPr lvl="0"/>
            <a:r>
              <a:rPr lang="en-US" sz="2400" dirty="0"/>
              <a:t>Studies from other health areas (especially HIV/AIDS) generalized to CAC</a:t>
            </a:r>
          </a:p>
          <a:p>
            <a:endParaRPr lang="en-US" dirty="0"/>
          </a:p>
        </p:txBody>
      </p:sp>
      <p:sp>
        <p:nvSpPr>
          <p:cNvPr id="2" name="Title 1"/>
          <p:cNvSpPr>
            <a:spLocks noGrp="1"/>
          </p:cNvSpPr>
          <p:nvPr>
            <p:ph type="title"/>
          </p:nvPr>
        </p:nvSpPr>
        <p:spPr/>
        <p:txBody>
          <a:bodyPr>
            <a:normAutofit fontScale="90000"/>
          </a:bodyPr>
          <a:lstStyle/>
          <a:p>
            <a:r>
              <a:rPr lang="en-US" dirty="0"/>
              <a:t>Literature on </a:t>
            </a:r>
            <a:r>
              <a:rPr lang="en-US" dirty="0" smtClean="0"/>
              <a:t>mentoring </a:t>
            </a:r>
            <a:r>
              <a:rPr lang="en-US" dirty="0"/>
              <a:t>and </a:t>
            </a:r>
            <a:r>
              <a:rPr lang="en-US" dirty="0" smtClean="0"/>
              <a:t>clinical mentoring</a:t>
            </a:r>
            <a:endParaRPr lang="en-US" dirty="0"/>
          </a:p>
        </p:txBody>
      </p:sp>
    </p:spTree>
    <p:extLst>
      <p:ext uri="{BB962C8B-B14F-4D97-AF65-F5344CB8AC3E}">
        <p14:creationId xmlns:p14="http://schemas.microsoft.com/office/powerpoint/2010/main" val="3360842009"/>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n-US" sz="2400" dirty="0" smtClean="0"/>
              <a:t>Improved: </a:t>
            </a:r>
          </a:p>
          <a:p>
            <a:r>
              <a:rPr lang="en-US" sz="2400" dirty="0" smtClean="0"/>
              <a:t>Providers</a:t>
            </a:r>
            <a:r>
              <a:rPr lang="en-US" sz="2400" dirty="0"/>
              <a:t>’ knowledge, clinical and research skills </a:t>
            </a:r>
          </a:p>
          <a:p>
            <a:r>
              <a:rPr lang="en-US" sz="2400" dirty="0" smtClean="0"/>
              <a:t>Providers</a:t>
            </a:r>
            <a:r>
              <a:rPr lang="en-US" sz="2400" dirty="0"/>
              <a:t>’ reduced time on learning curve </a:t>
            </a:r>
          </a:p>
          <a:p>
            <a:r>
              <a:rPr lang="en-US" sz="2400" dirty="0" smtClean="0"/>
              <a:t>Providers</a:t>
            </a:r>
            <a:r>
              <a:rPr lang="en-US" sz="2400" dirty="0"/>
              <a:t>’ self-confidence </a:t>
            </a:r>
          </a:p>
          <a:p>
            <a:r>
              <a:rPr lang="en-US" sz="2400" dirty="0" smtClean="0"/>
              <a:t>Clinical </a:t>
            </a:r>
            <a:r>
              <a:rPr lang="en-US" sz="2400" dirty="0"/>
              <a:t>care for clients: information provision, counseling, listening, correct dosing, documentation, clinic operations </a:t>
            </a:r>
          </a:p>
          <a:p>
            <a:r>
              <a:rPr lang="en-US" sz="2400" dirty="0" smtClean="0"/>
              <a:t>Providers</a:t>
            </a:r>
            <a:r>
              <a:rPr lang="en-US" sz="2400" dirty="0"/>
              <a:t>’ reduced time to complete tasks </a:t>
            </a:r>
          </a:p>
          <a:p>
            <a:endParaRPr lang="en-US" dirty="0"/>
          </a:p>
        </p:txBody>
      </p:sp>
      <p:sp>
        <p:nvSpPr>
          <p:cNvPr id="2" name="Title 1"/>
          <p:cNvSpPr>
            <a:spLocks noGrp="1"/>
          </p:cNvSpPr>
          <p:nvPr>
            <p:ph type="title"/>
          </p:nvPr>
        </p:nvSpPr>
        <p:spPr/>
        <p:txBody>
          <a:bodyPr>
            <a:normAutofit/>
          </a:bodyPr>
          <a:lstStyle/>
          <a:p>
            <a:r>
              <a:rPr lang="en-US" dirty="0" smtClean="0"/>
              <a:t>Evidence on clinical mentoring</a:t>
            </a:r>
            <a:endParaRPr lang="en-US" dirty="0"/>
          </a:p>
        </p:txBody>
      </p:sp>
    </p:spTree>
    <p:extLst>
      <p:ext uri="{BB962C8B-B14F-4D97-AF65-F5344CB8AC3E}">
        <p14:creationId xmlns:p14="http://schemas.microsoft.com/office/powerpoint/2010/main" val="1566149218"/>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n-US" sz="2400" dirty="0" smtClean="0"/>
              <a:t>Improved:</a:t>
            </a:r>
          </a:p>
          <a:p>
            <a:r>
              <a:rPr lang="en-US" sz="2400" dirty="0" smtClean="0"/>
              <a:t>Providers</a:t>
            </a:r>
            <a:r>
              <a:rPr lang="en-US" sz="2400" dirty="0"/>
              <a:t>’ overall performance </a:t>
            </a:r>
          </a:p>
          <a:p>
            <a:r>
              <a:rPr lang="en-US" sz="2400" dirty="0" smtClean="0"/>
              <a:t>Providers</a:t>
            </a:r>
            <a:r>
              <a:rPr lang="en-US" sz="2400" dirty="0"/>
              <a:t>’ respectful attitudes and treatment of clients </a:t>
            </a:r>
          </a:p>
          <a:p>
            <a:r>
              <a:rPr lang="en-US" sz="2400" dirty="0" smtClean="0"/>
              <a:t>Providers</a:t>
            </a:r>
            <a:r>
              <a:rPr lang="en-US" sz="2400" dirty="0"/>
              <a:t>’ career potential, job satisfaction, retention and self-reported productivity and confidence </a:t>
            </a:r>
          </a:p>
          <a:p>
            <a:r>
              <a:rPr lang="en-US" sz="2400" dirty="0" smtClean="0"/>
              <a:t>Client </a:t>
            </a:r>
            <a:r>
              <a:rPr lang="en-US" sz="2400" dirty="0"/>
              <a:t>satisfaction, clinical outcomes, sustained client care and reduced costs </a:t>
            </a:r>
          </a:p>
          <a:p>
            <a:endParaRPr lang="en-US" dirty="0"/>
          </a:p>
        </p:txBody>
      </p:sp>
      <p:sp>
        <p:nvSpPr>
          <p:cNvPr id="2" name="Title 1"/>
          <p:cNvSpPr>
            <a:spLocks noGrp="1"/>
          </p:cNvSpPr>
          <p:nvPr>
            <p:ph type="title"/>
          </p:nvPr>
        </p:nvSpPr>
        <p:spPr/>
        <p:txBody>
          <a:bodyPr>
            <a:normAutofit fontScale="90000"/>
          </a:bodyPr>
          <a:lstStyle/>
          <a:p>
            <a:r>
              <a:rPr lang="en-US" dirty="0"/>
              <a:t>Evidence on clinical mentoring </a:t>
            </a:r>
            <a:r>
              <a:rPr lang="en-US" dirty="0" smtClean="0"/>
              <a:t>(continued)</a:t>
            </a:r>
            <a:endParaRPr lang="en-US" dirty="0"/>
          </a:p>
        </p:txBody>
      </p:sp>
    </p:spTree>
    <p:extLst>
      <p:ext uri="{BB962C8B-B14F-4D97-AF65-F5344CB8AC3E}">
        <p14:creationId xmlns:p14="http://schemas.microsoft.com/office/powerpoint/2010/main" val="125173460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2209801"/>
            <a:ext cx="4101737" cy="3200399"/>
          </a:xfrm>
        </p:spPr>
        <p:txBody>
          <a:bodyPr>
            <a:normAutofit lnSpcReduction="10000"/>
          </a:bodyPr>
          <a:lstStyle/>
          <a:p>
            <a:r>
              <a:rPr lang="en-US" sz="2600" dirty="0" smtClean="0"/>
              <a:t>Mentors </a:t>
            </a:r>
            <a:r>
              <a:rPr lang="en-US" sz="2600" dirty="0"/>
              <a:t>who receive orientation </a:t>
            </a:r>
            <a:r>
              <a:rPr lang="en-US" sz="2600" dirty="0" smtClean="0"/>
              <a:t>or training </a:t>
            </a:r>
            <a:r>
              <a:rPr lang="en-US" sz="2600" dirty="0"/>
              <a:t>report feeling more confident </a:t>
            </a:r>
          </a:p>
          <a:p>
            <a:r>
              <a:rPr lang="en-US" sz="2600" dirty="0" smtClean="0"/>
              <a:t>Providers </a:t>
            </a:r>
            <a:r>
              <a:rPr lang="en-US" sz="2600" dirty="0"/>
              <a:t>do not rate mentors of a different race or gender as less effective </a:t>
            </a:r>
            <a:r>
              <a:rPr lang="en-US" sz="2800" dirty="0"/>
              <a:t> </a:t>
            </a:r>
          </a:p>
          <a:p>
            <a:endParaRPr lang="en-US" dirty="0"/>
          </a:p>
        </p:txBody>
      </p:sp>
      <p:sp>
        <p:nvSpPr>
          <p:cNvPr id="2" name="Title 1"/>
          <p:cNvSpPr>
            <a:spLocks noGrp="1"/>
          </p:cNvSpPr>
          <p:nvPr>
            <p:ph type="title"/>
          </p:nvPr>
        </p:nvSpPr>
        <p:spPr/>
        <p:txBody>
          <a:bodyPr>
            <a:normAutofit fontScale="90000"/>
          </a:bodyPr>
          <a:lstStyle/>
          <a:p>
            <a:r>
              <a:rPr lang="en-US" dirty="0"/>
              <a:t>Evidence on clinical </a:t>
            </a:r>
            <a:r>
              <a:rPr lang="en-US" dirty="0" smtClean="0"/>
              <a:t>mentoring</a:t>
            </a:r>
            <a:br>
              <a:rPr lang="en-US" dirty="0" smtClean="0"/>
            </a:br>
            <a:r>
              <a:rPr lang="en-US" dirty="0" smtClean="0"/>
              <a:t>(continued)</a:t>
            </a:r>
            <a:endParaRPr lang="en-US" dirty="0"/>
          </a:p>
        </p:txBody>
      </p:sp>
      <p:pic>
        <p:nvPicPr>
          <p:cNvPr id="4" name="Picture 3"/>
          <p:cNvPicPr>
            <a:picLocks noChangeAspect="1"/>
          </p:cNvPicPr>
          <p:nvPr/>
        </p:nvPicPr>
        <p:blipFill>
          <a:blip r:embed="rId3"/>
          <a:stretch>
            <a:fillRect/>
          </a:stretch>
        </p:blipFill>
        <p:spPr>
          <a:xfrm>
            <a:off x="4426775" y="2209801"/>
            <a:ext cx="4464675" cy="2971800"/>
          </a:xfrm>
          <a:prstGeom prst="rect">
            <a:avLst/>
          </a:prstGeom>
        </p:spPr>
      </p:pic>
    </p:spTree>
    <p:extLst>
      <p:ext uri="{BB962C8B-B14F-4D97-AF65-F5344CB8AC3E}">
        <p14:creationId xmlns:p14="http://schemas.microsoft.com/office/powerpoint/2010/main" val="263008423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0999" y="1719071"/>
            <a:ext cx="5105401" cy="3995929"/>
          </a:xfrm>
        </p:spPr>
        <p:txBody>
          <a:bodyPr/>
          <a:lstStyle/>
          <a:p>
            <a:pPr lvl="0"/>
            <a:r>
              <a:rPr lang="en-US" sz="2400" dirty="0"/>
              <a:t>Set guidelines for how the group will work </a:t>
            </a:r>
            <a:r>
              <a:rPr lang="en-US" sz="2400" dirty="0" smtClean="0"/>
              <a:t>together</a:t>
            </a:r>
            <a:endParaRPr lang="en-US" sz="2400" dirty="0"/>
          </a:p>
          <a:p>
            <a:pPr lvl="0"/>
            <a:r>
              <a:rPr lang="en-US" sz="2400" dirty="0"/>
              <a:t>Create a safe, respectful and productive learning environment for </a:t>
            </a:r>
            <a:r>
              <a:rPr lang="en-US" sz="2400" dirty="0" smtClean="0"/>
              <a:t>everyone</a:t>
            </a:r>
            <a:endParaRPr lang="en-US" sz="2400" dirty="0"/>
          </a:p>
          <a:p>
            <a:pPr lvl="0"/>
            <a:r>
              <a:rPr lang="en-US" sz="2400" dirty="0"/>
              <a:t>Enable tasks to be accomplished efficiently and objectives to be </a:t>
            </a:r>
            <a:r>
              <a:rPr lang="en-US" sz="2400" dirty="0" smtClean="0"/>
              <a:t>met</a:t>
            </a:r>
            <a:endParaRPr lang="en-US" sz="2400" dirty="0"/>
          </a:p>
          <a:p>
            <a:endParaRPr lang="en-US" dirty="0"/>
          </a:p>
        </p:txBody>
      </p:sp>
      <p:sp>
        <p:nvSpPr>
          <p:cNvPr id="2" name="Title 1"/>
          <p:cNvSpPr>
            <a:spLocks noGrp="1"/>
          </p:cNvSpPr>
          <p:nvPr>
            <p:ph type="title"/>
          </p:nvPr>
        </p:nvSpPr>
        <p:spPr/>
        <p:txBody>
          <a:bodyPr/>
          <a:lstStyle/>
          <a:p>
            <a:r>
              <a:rPr lang="en-US" dirty="0" smtClean="0"/>
              <a:t>Group norms</a:t>
            </a:r>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9460" y="2040635"/>
            <a:ext cx="3352800" cy="3352800"/>
          </a:xfrm>
          <a:prstGeom prst="rect">
            <a:avLst/>
          </a:prstGeom>
        </p:spPr>
      </p:pic>
    </p:spTree>
    <p:extLst>
      <p:ext uri="{BB962C8B-B14F-4D97-AF65-F5344CB8AC3E}">
        <p14:creationId xmlns:p14="http://schemas.microsoft.com/office/powerpoint/2010/main" val="3432981554"/>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Differences between clinical mentoring and monitoring</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1116" y="2514600"/>
            <a:ext cx="8301767" cy="2362200"/>
          </a:xfrm>
          <a:prstGeom prst="rect">
            <a:avLst/>
          </a:prstGeom>
        </p:spPr>
      </p:pic>
    </p:spTree>
    <p:extLst>
      <p:ext uri="{BB962C8B-B14F-4D97-AF65-F5344CB8AC3E}">
        <p14:creationId xmlns:p14="http://schemas.microsoft.com/office/powerpoint/2010/main" val="2340919791"/>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411107"/>
            <a:ext cx="3733800" cy="4724399"/>
          </a:xfrm>
        </p:spPr>
        <p:txBody>
          <a:bodyPr>
            <a:normAutofit lnSpcReduction="10000"/>
          </a:bodyPr>
          <a:lstStyle/>
          <a:p>
            <a:pPr marL="0" indent="0">
              <a:buNone/>
            </a:pPr>
            <a:endParaRPr lang="en-US" sz="3000" dirty="0"/>
          </a:p>
          <a:p>
            <a:r>
              <a:rPr lang="en-US" sz="2600" dirty="0" smtClean="0"/>
              <a:t>Clinical </a:t>
            </a:r>
            <a:r>
              <a:rPr lang="en-US" sz="2600" dirty="0"/>
              <a:t>mentors are trained and experienced providers </a:t>
            </a:r>
          </a:p>
          <a:p>
            <a:r>
              <a:rPr lang="en-US" sz="2600" dirty="0" smtClean="0"/>
              <a:t>Monitors, in contrast to mentors, </a:t>
            </a:r>
            <a:r>
              <a:rPr lang="en-US" sz="2600" dirty="0"/>
              <a:t>may or may not have clinical or technical expertise in the services being monitored </a:t>
            </a:r>
          </a:p>
          <a:p>
            <a:pPr marL="0" indent="0">
              <a:buNone/>
            </a:pPr>
            <a:endParaRPr lang="en-US" dirty="0"/>
          </a:p>
        </p:txBody>
      </p:sp>
      <p:sp>
        <p:nvSpPr>
          <p:cNvPr id="2" name="Title 1"/>
          <p:cNvSpPr>
            <a:spLocks noGrp="1"/>
          </p:cNvSpPr>
          <p:nvPr>
            <p:ph type="title"/>
          </p:nvPr>
        </p:nvSpPr>
        <p:spPr/>
        <p:txBody>
          <a:bodyPr/>
          <a:lstStyle/>
          <a:p>
            <a:r>
              <a:rPr lang="en-US" dirty="0" smtClean="0"/>
              <a:t>Who does it</a:t>
            </a:r>
            <a:endParaRPr lang="en-US" dirty="0"/>
          </a:p>
        </p:txBody>
      </p:sp>
      <p:pic>
        <p:nvPicPr>
          <p:cNvPr id="4" name="Picture 3"/>
          <p:cNvPicPr>
            <a:picLocks noChangeAspect="1"/>
          </p:cNvPicPr>
          <p:nvPr/>
        </p:nvPicPr>
        <p:blipFill>
          <a:blip r:embed="rId2"/>
          <a:stretch>
            <a:fillRect/>
          </a:stretch>
        </p:blipFill>
        <p:spPr>
          <a:xfrm>
            <a:off x="4191000" y="2286000"/>
            <a:ext cx="4671701" cy="3124200"/>
          </a:xfrm>
          <a:prstGeom prst="rect">
            <a:avLst/>
          </a:prstGeom>
        </p:spPr>
      </p:pic>
    </p:spTree>
    <p:extLst>
      <p:ext uri="{BB962C8B-B14F-4D97-AF65-F5344CB8AC3E}">
        <p14:creationId xmlns:p14="http://schemas.microsoft.com/office/powerpoint/2010/main" val="3724057202"/>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sz="2400" dirty="0" smtClean="0"/>
              <a:t>Clinical </a:t>
            </a:r>
            <a:r>
              <a:rPr lang="en-US" sz="2400" dirty="0"/>
              <a:t>mentors check in frequently and are available to talk to and support providers continuously </a:t>
            </a:r>
          </a:p>
          <a:p>
            <a:r>
              <a:rPr lang="en-US" sz="2400" dirty="0" smtClean="0"/>
              <a:t>Monitoring, in contrast, </a:t>
            </a:r>
            <a:r>
              <a:rPr lang="en-US" sz="2400" dirty="0"/>
              <a:t>typically occurs according to a </a:t>
            </a:r>
            <a:r>
              <a:rPr lang="en-US" sz="2400" dirty="0" smtClean="0"/>
              <a:t>predetermined </a:t>
            </a:r>
            <a:r>
              <a:rPr lang="en-US" sz="2400" dirty="0"/>
              <a:t>scheduled </a:t>
            </a:r>
          </a:p>
          <a:p>
            <a:endParaRPr lang="en-US" dirty="0"/>
          </a:p>
        </p:txBody>
      </p:sp>
      <p:sp>
        <p:nvSpPr>
          <p:cNvPr id="2" name="Title 1"/>
          <p:cNvSpPr>
            <a:spLocks noGrp="1"/>
          </p:cNvSpPr>
          <p:nvPr>
            <p:ph type="title"/>
          </p:nvPr>
        </p:nvSpPr>
        <p:spPr/>
        <p:txBody>
          <a:bodyPr/>
          <a:lstStyle/>
          <a:p>
            <a:r>
              <a:rPr lang="en-US" dirty="0" smtClean="0"/>
              <a:t>When it happens</a:t>
            </a:r>
            <a:endParaRPr lang="en-US" dirty="0"/>
          </a:p>
        </p:txBody>
      </p:sp>
    </p:spTree>
    <p:extLst>
      <p:ext uri="{BB962C8B-B14F-4D97-AF65-F5344CB8AC3E}">
        <p14:creationId xmlns:p14="http://schemas.microsoft.com/office/powerpoint/2010/main" val="117812812"/>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sz="2400" dirty="0" smtClean="0"/>
              <a:t>Clinical </a:t>
            </a:r>
            <a:r>
              <a:rPr lang="en-US" sz="2400" dirty="0"/>
              <a:t>mentor’s attention is focused on supporting the provider </a:t>
            </a:r>
          </a:p>
          <a:p>
            <a:r>
              <a:rPr lang="en-US" sz="2400" dirty="0" smtClean="0"/>
              <a:t>Clinical </a:t>
            </a:r>
            <a:r>
              <a:rPr lang="en-US" sz="2400" dirty="0"/>
              <a:t>mentors’ review of service data is to identify needed areas of </a:t>
            </a:r>
            <a:r>
              <a:rPr lang="en-US" sz="2400" dirty="0" smtClean="0"/>
              <a:t>support, </a:t>
            </a:r>
            <a:r>
              <a:rPr lang="en-US" sz="2400" dirty="0"/>
              <a:t>and forms the basis for providing technical updates and </a:t>
            </a:r>
            <a:r>
              <a:rPr lang="en-US" sz="2400" dirty="0" smtClean="0"/>
              <a:t>on-site </a:t>
            </a:r>
            <a:r>
              <a:rPr lang="en-US" sz="2400" dirty="0"/>
              <a:t>training </a:t>
            </a:r>
          </a:p>
          <a:p>
            <a:r>
              <a:rPr lang="en-US" sz="2400" dirty="0" smtClean="0"/>
              <a:t>Monitoring, in contrast, </a:t>
            </a:r>
            <a:r>
              <a:rPr lang="en-US" sz="2400" dirty="0"/>
              <a:t>is focused on collection of service data to determine the status of services </a:t>
            </a:r>
          </a:p>
          <a:p>
            <a:endParaRPr lang="en-US" dirty="0"/>
          </a:p>
        </p:txBody>
      </p:sp>
      <p:sp>
        <p:nvSpPr>
          <p:cNvPr id="2" name="Title 1"/>
          <p:cNvSpPr>
            <a:spLocks noGrp="1"/>
          </p:cNvSpPr>
          <p:nvPr>
            <p:ph type="title"/>
          </p:nvPr>
        </p:nvSpPr>
        <p:spPr/>
        <p:txBody>
          <a:bodyPr>
            <a:normAutofit/>
          </a:bodyPr>
          <a:lstStyle/>
          <a:p>
            <a:r>
              <a:rPr lang="en-US" dirty="0" smtClean="0"/>
              <a:t>What happens during an encounter</a:t>
            </a:r>
            <a:endParaRPr lang="en-US" dirty="0"/>
          </a:p>
        </p:txBody>
      </p:sp>
    </p:spTree>
    <p:extLst>
      <p:ext uri="{BB962C8B-B14F-4D97-AF65-F5344CB8AC3E}">
        <p14:creationId xmlns:p14="http://schemas.microsoft.com/office/powerpoint/2010/main" val="1611869336"/>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4724470"/>
            <a:ext cx="8458200" cy="1676400"/>
          </a:xfrm>
        </p:spPr>
        <p:txBody>
          <a:bodyPr>
            <a:normAutofit/>
          </a:bodyPr>
          <a:lstStyle/>
          <a:p>
            <a:r>
              <a:rPr lang="en-US" sz="2200" dirty="0" smtClean="0"/>
              <a:t>Clinical </a:t>
            </a:r>
            <a:r>
              <a:rPr lang="en-US" sz="2200" dirty="0"/>
              <a:t>mentors help providers implement solutions and follow up on issues that pertain to providers’ performance </a:t>
            </a:r>
          </a:p>
          <a:p>
            <a:r>
              <a:rPr lang="en-US" sz="2200" dirty="0" smtClean="0"/>
              <a:t>Monitors, in contrast, </a:t>
            </a:r>
            <a:r>
              <a:rPr lang="en-US" sz="2200" dirty="0"/>
              <a:t>may not be part of implementing solutions </a:t>
            </a:r>
          </a:p>
          <a:p>
            <a:endParaRPr lang="en-US" dirty="0"/>
          </a:p>
        </p:txBody>
      </p:sp>
      <p:sp>
        <p:nvSpPr>
          <p:cNvPr id="2" name="Title 1"/>
          <p:cNvSpPr>
            <a:spLocks noGrp="1"/>
          </p:cNvSpPr>
          <p:nvPr>
            <p:ph type="title"/>
          </p:nvPr>
        </p:nvSpPr>
        <p:spPr/>
        <p:txBody>
          <a:bodyPr/>
          <a:lstStyle/>
          <a:p>
            <a:r>
              <a:rPr lang="en-US" dirty="0" smtClean="0"/>
              <a:t>What happens after an encounter</a:t>
            </a:r>
            <a:endParaRPr lang="en-US" dirty="0"/>
          </a:p>
        </p:txBody>
      </p:sp>
      <p:pic>
        <p:nvPicPr>
          <p:cNvPr id="4" name="Picture 3"/>
          <p:cNvPicPr>
            <a:picLocks noChangeAspect="1"/>
          </p:cNvPicPr>
          <p:nvPr/>
        </p:nvPicPr>
        <p:blipFill>
          <a:blip r:embed="rId2"/>
          <a:stretch>
            <a:fillRect/>
          </a:stretch>
        </p:blipFill>
        <p:spPr>
          <a:xfrm>
            <a:off x="2133600" y="1610609"/>
            <a:ext cx="4419600" cy="2941796"/>
          </a:xfrm>
          <a:prstGeom prst="rect">
            <a:avLst/>
          </a:prstGeom>
        </p:spPr>
      </p:pic>
    </p:spTree>
    <p:extLst>
      <p:ext uri="{BB962C8B-B14F-4D97-AF65-F5344CB8AC3E}">
        <p14:creationId xmlns:p14="http://schemas.microsoft.com/office/powerpoint/2010/main" val="1050185128"/>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normAutofit/>
          </a:bodyPr>
          <a:lstStyle/>
          <a:p>
            <a:pPr marL="0" indent="0">
              <a:buNone/>
            </a:pPr>
            <a:r>
              <a:rPr lang="en-US" sz="2400" i="1" dirty="0"/>
              <a:t>Supportive supervision is a process that promotes quality at </a:t>
            </a:r>
            <a:r>
              <a:rPr lang="en-US" sz="2400" i="1" dirty="0" smtClean="0"/>
              <a:t>all</a:t>
            </a:r>
            <a:r>
              <a:rPr lang="en-US" sz="2400" i="1" dirty="0"/>
              <a:t> </a:t>
            </a:r>
            <a:r>
              <a:rPr lang="en-US" sz="2400" i="1" dirty="0" smtClean="0"/>
              <a:t>levels </a:t>
            </a:r>
            <a:r>
              <a:rPr lang="en-US" sz="2400" i="1" dirty="0"/>
              <a:t>of the </a:t>
            </a:r>
            <a:r>
              <a:rPr lang="en-US" sz="2400" i="1" dirty="0" smtClean="0"/>
              <a:t>health system</a:t>
            </a:r>
            <a:r>
              <a:rPr lang="en-US" sz="2400" i="1" dirty="0"/>
              <a:t> by strengthening relationships </a:t>
            </a:r>
            <a:r>
              <a:rPr lang="en-US" sz="2400" i="1" dirty="0" smtClean="0"/>
              <a:t>within the system</a:t>
            </a:r>
            <a:r>
              <a:rPr lang="en-US" sz="2400" i="1" dirty="0"/>
              <a:t>, focusing on the identification and resolution of </a:t>
            </a:r>
            <a:r>
              <a:rPr lang="en-US" sz="2400" i="1" dirty="0" smtClean="0"/>
              <a:t>problems, optimizing</a:t>
            </a:r>
            <a:r>
              <a:rPr lang="en-US" sz="2400" i="1" dirty="0"/>
              <a:t>  the allocation of  resources, promoting high standards</a:t>
            </a:r>
            <a:r>
              <a:rPr lang="en-US" sz="2400" i="1" dirty="0" smtClean="0"/>
              <a:t>, </a:t>
            </a:r>
            <a:r>
              <a:rPr lang="en-US" sz="2400" i="1" dirty="0"/>
              <a:t>teamwork and better two-way </a:t>
            </a:r>
            <a:r>
              <a:rPr lang="en-US" sz="2400" i="1" dirty="0" smtClean="0"/>
              <a:t>communication.</a:t>
            </a:r>
            <a:r>
              <a:rPr lang="en-US" sz="2400" i="1" dirty="0"/>
              <a:t>  </a:t>
            </a:r>
          </a:p>
          <a:p>
            <a:pPr marL="0" indent="0">
              <a:buNone/>
            </a:pPr>
            <a:r>
              <a:rPr lang="en-US" sz="2400" dirty="0" smtClean="0"/>
              <a:t>				(</a:t>
            </a:r>
            <a:r>
              <a:rPr lang="en-US" sz="2400" dirty="0"/>
              <a:t>Marquez &amp; Kean, 2002)</a:t>
            </a:r>
          </a:p>
          <a:p>
            <a:pPr marL="0" indent="0">
              <a:buNone/>
            </a:pPr>
            <a:endParaRPr lang="en-US" dirty="0"/>
          </a:p>
        </p:txBody>
      </p:sp>
      <p:sp>
        <p:nvSpPr>
          <p:cNvPr id="2" name="Title 1"/>
          <p:cNvSpPr>
            <a:spLocks noGrp="1"/>
          </p:cNvSpPr>
          <p:nvPr>
            <p:ph type="title"/>
          </p:nvPr>
        </p:nvSpPr>
        <p:spPr/>
        <p:txBody>
          <a:bodyPr/>
          <a:lstStyle/>
          <a:p>
            <a:r>
              <a:rPr lang="en-US" dirty="0" smtClean="0"/>
              <a:t>Supportive supervision</a:t>
            </a:r>
            <a:endParaRPr lang="en-US" dirty="0"/>
          </a:p>
        </p:txBody>
      </p:sp>
    </p:spTree>
    <p:extLst>
      <p:ext uri="{BB962C8B-B14F-4D97-AF65-F5344CB8AC3E}">
        <p14:creationId xmlns:p14="http://schemas.microsoft.com/office/powerpoint/2010/main" val="280468886"/>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sz="2400" dirty="0" smtClean="0"/>
              <a:t>Focuses </a:t>
            </a:r>
            <a:r>
              <a:rPr lang="en-US" sz="2400" dirty="0"/>
              <a:t>on the conditions required for proper functioning of the clinic and clinical </a:t>
            </a:r>
            <a:r>
              <a:rPr lang="en-US" sz="2400" dirty="0" smtClean="0"/>
              <a:t>team </a:t>
            </a:r>
            <a:endParaRPr lang="en-US" sz="2400" dirty="0"/>
          </a:p>
          <a:p>
            <a:r>
              <a:rPr lang="en-US" sz="2400" dirty="0" smtClean="0"/>
              <a:t>Aims </a:t>
            </a:r>
            <a:r>
              <a:rPr lang="en-US" sz="2400" dirty="0"/>
              <a:t>at improving the quality of care and service delivery </a:t>
            </a:r>
          </a:p>
          <a:p>
            <a:r>
              <a:rPr lang="en-US" sz="2400" dirty="0" smtClean="0"/>
              <a:t>Often </a:t>
            </a:r>
            <a:r>
              <a:rPr lang="en-US" sz="2400" dirty="0"/>
              <a:t>carried out by district supervisory and management teams </a:t>
            </a:r>
          </a:p>
        </p:txBody>
      </p:sp>
      <p:sp>
        <p:nvSpPr>
          <p:cNvPr id="2" name="Title 1"/>
          <p:cNvSpPr>
            <a:spLocks noGrp="1"/>
          </p:cNvSpPr>
          <p:nvPr>
            <p:ph type="title"/>
          </p:nvPr>
        </p:nvSpPr>
        <p:spPr/>
        <p:txBody>
          <a:bodyPr/>
          <a:lstStyle/>
          <a:p>
            <a:r>
              <a:rPr lang="en-US" dirty="0" smtClean="0"/>
              <a:t>Supportive supervision (continued)</a:t>
            </a:r>
            <a:endParaRPr lang="en-US" dirty="0"/>
          </a:p>
        </p:txBody>
      </p:sp>
    </p:spTree>
    <p:extLst>
      <p:ext uri="{BB962C8B-B14F-4D97-AF65-F5344CB8AC3E}">
        <p14:creationId xmlns:p14="http://schemas.microsoft.com/office/powerpoint/2010/main" val="3801636653"/>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41158" y="6324600"/>
            <a:ext cx="8077200" cy="304799"/>
          </a:xfrm>
        </p:spPr>
        <p:txBody>
          <a:bodyPr>
            <a:normAutofit fontScale="85000" lnSpcReduction="10000"/>
          </a:bodyPr>
          <a:lstStyle/>
          <a:p>
            <a:pPr marL="0" indent="0">
              <a:buNone/>
            </a:pPr>
            <a:r>
              <a:rPr lang="en-US" sz="1400" dirty="0" smtClean="0"/>
              <a:t>Adapted </a:t>
            </a:r>
            <a:r>
              <a:rPr lang="en-US" sz="1400" dirty="0"/>
              <a:t>from </a:t>
            </a:r>
            <a:r>
              <a:rPr lang="en-US" sz="1400" dirty="0" err="1"/>
              <a:t>iTech</a:t>
            </a:r>
            <a:r>
              <a:rPr lang="en-US" sz="1400" dirty="0"/>
              <a:t> Clinical Mentoring Toolkit http://www.go2itech.org/resources/toolkits </a:t>
            </a:r>
          </a:p>
          <a:p>
            <a:pPr marL="0" indent="0">
              <a:buNone/>
            </a:pPr>
            <a:endParaRPr lang="en-US" dirty="0">
              <a:solidFill>
                <a:srgbClr val="FF0000"/>
              </a:solidFill>
            </a:endParaRPr>
          </a:p>
        </p:txBody>
      </p:sp>
      <p:sp>
        <p:nvSpPr>
          <p:cNvPr id="2" name="Title 1"/>
          <p:cNvSpPr>
            <a:spLocks noGrp="1"/>
          </p:cNvSpPr>
          <p:nvPr>
            <p:ph type="title"/>
          </p:nvPr>
        </p:nvSpPr>
        <p:spPr/>
        <p:txBody>
          <a:bodyPr>
            <a:normAutofit fontScale="90000"/>
          </a:bodyPr>
          <a:lstStyle/>
          <a:p>
            <a:r>
              <a:rPr lang="en-US" dirty="0" smtClean="0"/>
              <a:t>Clinical mentoring compared to supportive supervision</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9858" y="1548001"/>
            <a:ext cx="6019800" cy="4646235"/>
          </a:xfrm>
          <a:prstGeom prst="rect">
            <a:avLst/>
          </a:prstGeom>
        </p:spPr>
      </p:pic>
    </p:spTree>
    <p:extLst>
      <p:ext uri="{BB962C8B-B14F-4D97-AF65-F5344CB8AC3E}">
        <p14:creationId xmlns:p14="http://schemas.microsoft.com/office/powerpoint/2010/main" val="1544389388"/>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4495800"/>
            <a:ext cx="8077200" cy="1676400"/>
          </a:xfrm>
        </p:spPr>
        <p:txBody>
          <a:bodyPr>
            <a:normAutofit fontScale="92500" lnSpcReduction="10000"/>
          </a:bodyPr>
          <a:lstStyle/>
          <a:p>
            <a:pPr marL="0" indent="0">
              <a:spcBef>
                <a:spcPts val="0"/>
              </a:spcBef>
              <a:buNone/>
            </a:pPr>
            <a:r>
              <a:rPr lang="en-US" sz="2400" dirty="0"/>
              <a:t>Described by mentees as: </a:t>
            </a:r>
          </a:p>
          <a:p>
            <a:pPr>
              <a:spcBef>
                <a:spcPts val="0"/>
              </a:spcBef>
            </a:pPr>
            <a:r>
              <a:rPr lang="en-US" sz="2400" dirty="0" smtClean="0"/>
              <a:t>Knowledgeable </a:t>
            </a:r>
            <a:r>
              <a:rPr lang="en-US" sz="2400" dirty="0"/>
              <a:t>and respected in their field </a:t>
            </a:r>
          </a:p>
          <a:p>
            <a:pPr>
              <a:spcBef>
                <a:spcPts val="0"/>
              </a:spcBef>
            </a:pPr>
            <a:r>
              <a:rPr lang="en-US" sz="2400" dirty="0" smtClean="0"/>
              <a:t>Role </a:t>
            </a:r>
            <a:r>
              <a:rPr lang="en-US" sz="2400" dirty="0"/>
              <a:t>model </a:t>
            </a:r>
          </a:p>
          <a:p>
            <a:pPr>
              <a:spcBef>
                <a:spcPts val="0"/>
              </a:spcBef>
            </a:pPr>
            <a:r>
              <a:rPr lang="en-US" sz="2400" dirty="0" smtClean="0"/>
              <a:t>Responsive </a:t>
            </a:r>
            <a:r>
              <a:rPr lang="en-US" sz="2400" dirty="0"/>
              <a:t>and available to providers </a:t>
            </a:r>
          </a:p>
          <a:p>
            <a:pPr>
              <a:spcBef>
                <a:spcPts val="0"/>
              </a:spcBef>
            </a:pPr>
            <a:r>
              <a:rPr lang="en-US" sz="2400" dirty="0" smtClean="0"/>
              <a:t>Interested </a:t>
            </a:r>
            <a:r>
              <a:rPr lang="en-US" sz="2400" dirty="0"/>
              <a:t>in the mentoring relationship </a:t>
            </a:r>
          </a:p>
          <a:p>
            <a:endParaRPr lang="en-US" dirty="0"/>
          </a:p>
        </p:txBody>
      </p:sp>
      <p:sp>
        <p:nvSpPr>
          <p:cNvPr id="2" name="Title 1"/>
          <p:cNvSpPr>
            <a:spLocks noGrp="1"/>
          </p:cNvSpPr>
          <p:nvPr>
            <p:ph type="title"/>
          </p:nvPr>
        </p:nvSpPr>
        <p:spPr/>
        <p:txBody>
          <a:bodyPr/>
          <a:lstStyle/>
          <a:p>
            <a:r>
              <a:rPr lang="en-US" dirty="0" smtClean="0"/>
              <a:t>Characteristics of effective mentors</a:t>
            </a:r>
            <a:endParaRPr lang="en-US" dirty="0"/>
          </a:p>
        </p:txBody>
      </p:sp>
      <p:pic>
        <p:nvPicPr>
          <p:cNvPr id="4" name="Picture 3"/>
          <p:cNvPicPr>
            <a:picLocks noChangeAspect="1"/>
          </p:cNvPicPr>
          <p:nvPr/>
        </p:nvPicPr>
        <p:blipFill>
          <a:blip r:embed="rId2"/>
          <a:stretch>
            <a:fillRect/>
          </a:stretch>
        </p:blipFill>
        <p:spPr>
          <a:xfrm>
            <a:off x="2362200" y="1583563"/>
            <a:ext cx="4114800" cy="2738914"/>
          </a:xfrm>
          <a:prstGeom prst="rect">
            <a:avLst/>
          </a:prstGeom>
        </p:spPr>
      </p:pic>
    </p:spTree>
    <p:extLst>
      <p:ext uri="{BB962C8B-B14F-4D97-AF65-F5344CB8AC3E}">
        <p14:creationId xmlns:p14="http://schemas.microsoft.com/office/powerpoint/2010/main" val="3272002974"/>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n-US" sz="2400" dirty="0"/>
              <a:t>Described by mentees as: </a:t>
            </a:r>
            <a:endParaRPr lang="en-US" sz="2400" dirty="0" smtClean="0"/>
          </a:p>
          <a:p>
            <a:r>
              <a:rPr lang="en-US" sz="2400" dirty="0" smtClean="0"/>
              <a:t>Believes </a:t>
            </a:r>
            <a:r>
              <a:rPr lang="en-US" sz="2400" dirty="0"/>
              <a:t>in provider’s capabilities and potential </a:t>
            </a:r>
          </a:p>
          <a:p>
            <a:r>
              <a:rPr lang="en-US" sz="2400" dirty="0" smtClean="0"/>
              <a:t>Strong </a:t>
            </a:r>
            <a:r>
              <a:rPr lang="en-US" sz="2400" dirty="0"/>
              <a:t>listening skills </a:t>
            </a:r>
          </a:p>
          <a:p>
            <a:r>
              <a:rPr lang="en-US" sz="2400" dirty="0" smtClean="0"/>
              <a:t>Able </a:t>
            </a:r>
            <a:r>
              <a:rPr lang="en-US" sz="2400" dirty="0"/>
              <a:t>to give positive and negative feedback constructively </a:t>
            </a:r>
          </a:p>
          <a:p>
            <a:r>
              <a:rPr lang="en-US" sz="2400" dirty="0" smtClean="0"/>
              <a:t>Advocates </a:t>
            </a:r>
            <a:r>
              <a:rPr lang="en-US" sz="2400" dirty="0"/>
              <a:t>for providers and high-quality care </a:t>
            </a:r>
          </a:p>
          <a:p>
            <a:r>
              <a:rPr lang="en-US" sz="2400" dirty="0" smtClean="0"/>
              <a:t>Motivates </a:t>
            </a:r>
            <a:r>
              <a:rPr lang="en-US" sz="2400" dirty="0"/>
              <a:t>providers to challenge themselves in appropriate ways </a:t>
            </a:r>
          </a:p>
          <a:p>
            <a:endParaRPr lang="en-US" dirty="0"/>
          </a:p>
        </p:txBody>
      </p:sp>
      <p:sp>
        <p:nvSpPr>
          <p:cNvPr id="2" name="Title 1"/>
          <p:cNvSpPr>
            <a:spLocks noGrp="1"/>
          </p:cNvSpPr>
          <p:nvPr>
            <p:ph type="title"/>
          </p:nvPr>
        </p:nvSpPr>
        <p:spPr/>
        <p:txBody>
          <a:bodyPr>
            <a:normAutofit fontScale="90000"/>
          </a:bodyPr>
          <a:lstStyle/>
          <a:p>
            <a:r>
              <a:rPr lang="en-US" dirty="0"/>
              <a:t>Characteristics of effective </a:t>
            </a:r>
            <a:r>
              <a:rPr lang="en-US" dirty="0" smtClean="0"/>
              <a:t>mentors (continued)</a:t>
            </a:r>
            <a:endParaRPr lang="en-US" dirty="0"/>
          </a:p>
        </p:txBody>
      </p:sp>
    </p:spTree>
    <p:extLst>
      <p:ext uri="{BB962C8B-B14F-4D97-AF65-F5344CB8AC3E}">
        <p14:creationId xmlns:p14="http://schemas.microsoft.com/office/powerpoint/2010/main" val="309617936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76649" y="5486400"/>
            <a:ext cx="7848600" cy="533400"/>
          </a:xfrm>
        </p:spPr>
        <p:txBody>
          <a:bodyPr>
            <a:normAutofit/>
          </a:bodyPr>
          <a:lstStyle/>
          <a:p>
            <a:pPr marL="0" indent="0">
              <a:buNone/>
            </a:pPr>
            <a:r>
              <a:rPr lang="en-US" dirty="0" smtClean="0">
                <a:solidFill>
                  <a:srgbClr val="FF0000"/>
                </a:solidFill>
              </a:rPr>
              <a:t>Prompt facilitator to fill in slide.</a:t>
            </a:r>
            <a:endParaRPr lang="en-US" dirty="0">
              <a:solidFill>
                <a:srgbClr val="FF0000"/>
              </a:solidFill>
            </a:endParaRPr>
          </a:p>
        </p:txBody>
      </p:sp>
      <p:sp>
        <p:nvSpPr>
          <p:cNvPr id="2" name="Title 1"/>
          <p:cNvSpPr>
            <a:spLocks noGrp="1"/>
          </p:cNvSpPr>
          <p:nvPr>
            <p:ph type="title"/>
          </p:nvPr>
        </p:nvSpPr>
        <p:spPr/>
        <p:txBody>
          <a:bodyPr/>
          <a:lstStyle/>
          <a:p>
            <a:r>
              <a:rPr lang="en-US" dirty="0" smtClean="0"/>
              <a:t>Training evaluation methods</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1630" y="1828800"/>
            <a:ext cx="5080000" cy="3390900"/>
          </a:xfrm>
          <a:prstGeom prst="rect">
            <a:avLst/>
          </a:prstGeom>
        </p:spPr>
      </p:pic>
    </p:spTree>
    <p:extLst>
      <p:ext uri="{BB962C8B-B14F-4D97-AF65-F5344CB8AC3E}">
        <p14:creationId xmlns:p14="http://schemas.microsoft.com/office/powerpoint/2010/main" val="3521262527"/>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5410200"/>
            <a:ext cx="8305800" cy="762000"/>
          </a:xfrm>
        </p:spPr>
        <p:txBody>
          <a:bodyPr>
            <a:normAutofit/>
          </a:bodyPr>
          <a:lstStyle/>
          <a:p>
            <a:pPr marL="0" indent="0">
              <a:buNone/>
            </a:pPr>
            <a:r>
              <a:rPr lang="en-US" i="1" dirty="0" smtClean="0"/>
              <a:t>Interpersonal </a:t>
            </a:r>
            <a:r>
              <a:rPr lang="en-US" i="1" dirty="0"/>
              <a:t>qualities and skills are grounded in values, beliefs and </a:t>
            </a:r>
            <a:r>
              <a:rPr lang="en-US" i="1" dirty="0" smtClean="0"/>
              <a:t>personality. </a:t>
            </a:r>
          </a:p>
          <a:p>
            <a:pPr marL="0" indent="0">
              <a:buNone/>
            </a:pPr>
            <a:endParaRPr lang="en-US" dirty="0"/>
          </a:p>
          <a:p>
            <a:endParaRPr lang="en-US" dirty="0"/>
          </a:p>
        </p:txBody>
      </p:sp>
      <p:sp>
        <p:nvSpPr>
          <p:cNvPr id="2" name="Title 1"/>
          <p:cNvSpPr>
            <a:spLocks noGrp="1"/>
          </p:cNvSpPr>
          <p:nvPr>
            <p:ph type="title"/>
          </p:nvPr>
        </p:nvSpPr>
        <p:spPr/>
        <p:txBody>
          <a:bodyPr/>
          <a:lstStyle/>
          <a:p>
            <a:r>
              <a:rPr lang="en-US" dirty="0" smtClean="0"/>
              <a:t>Important qualities and skills</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0646" y="1699974"/>
            <a:ext cx="4826508" cy="3625546"/>
          </a:xfrm>
          <a:prstGeom prst="rect">
            <a:avLst/>
          </a:prstGeom>
        </p:spPr>
      </p:pic>
    </p:spTree>
    <p:extLst>
      <p:ext uri="{BB962C8B-B14F-4D97-AF65-F5344CB8AC3E}">
        <p14:creationId xmlns:p14="http://schemas.microsoft.com/office/powerpoint/2010/main" val="624692908"/>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Clinical skills </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3630" y="1905000"/>
            <a:ext cx="6096000" cy="4057650"/>
          </a:xfrm>
          <a:prstGeom prst="rect">
            <a:avLst/>
          </a:prstGeom>
        </p:spPr>
      </p:pic>
    </p:spTree>
    <p:extLst>
      <p:ext uri="{BB962C8B-B14F-4D97-AF65-F5344CB8AC3E}">
        <p14:creationId xmlns:p14="http://schemas.microsoft.com/office/powerpoint/2010/main" val="3651264804"/>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sz="2400" dirty="0" smtClean="0"/>
              <a:t>Cadre</a:t>
            </a:r>
            <a:r>
              <a:rPr lang="en-US" sz="2400" dirty="0"/>
              <a:t>: Can be physicians or other cadres that correspond with providers they will mentor </a:t>
            </a:r>
          </a:p>
          <a:p>
            <a:r>
              <a:rPr lang="en-US" sz="2400" dirty="0" smtClean="0"/>
              <a:t>Seniority</a:t>
            </a:r>
            <a:r>
              <a:rPr lang="en-US" sz="2400" dirty="0"/>
              <a:t>: Experience can command respect, but if providers are intimidated, it may impede learning </a:t>
            </a:r>
          </a:p>
          <a:p>
            <a:endParaRPr lang="en-US" dirty="0"/>
          </a:p>
        </p:txBody>
      </p:sp>
      <p:sp>
        <p:nvSpPr>
          <p:cNvPr id="2" name="Title 1"/>
          <p:cNvSpPr>
            <a:spLocks noGrp="1"/>
          </p:cNvSpPr>
          <p:nvPr>
            <p:ph type="title"/>
          </p:nvPr>
        </p:nvSpPr>
        <p:spPr/>
        <p:txBody>
          <a:bodyPr>
            <a:normAutofit/>
          </a:bodyPr>
          <a:lstStyle/>
          <a:p>
            <a:r>
              <a:rPr lang="en-US" dirty="0" smtClean="0"/>
              <a:t>Additional clinical mentor considerations</a:t>
            </a:r>
            <a:endParaRPr lang="en-US" dirty="0"/>
          </a:p>
        </p:txBody>
      </p:sp>
    </p:spTree>
    <p:extLst>
      <p:ext uri="{BB962C8B-B14F-4D97-AF65-F5344CB8AC3E}">
        <p14:creationId xmlns:p14="http://schemas.microsoft.com/office/powerpoint/2010/main" val="1932700606"/>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sz="2400" dirty="0"/>
              <a:t>Public versus private sector: Can be </a:t>
            </a:r>
            <a:r>
              <a:rPr lang="en-US" sz="2400" dirty="0" smtClean="0"/>
              <a:t>public- </a:t>
            </a:r>
            <a:r>
              <a:rPr lang="en-US" sz="2400" dirty="0"/>
              <a:t>or </a:t>
            </a:r>
            <a:r>
              <a:rPr lang="en-US" sz="2400" dirty="0" smtClean="0"/>
              <a:t>private-sector </a:t>
            </a:r>
            <a:r>
              <a:rPr lang="en-US" sz="2400" dirty="0"/>
              <a:t>clinicians, but mentors must be available to fulfill their responsibilities </a:t>
            </a:r>
          </a:p>
          <a:p>
            <a:r>
              <a:rPr lang="en-US" sz="2400" dirty="0"/>
              <a:t>Other professional roles and relationships may influence their mentoring work  </a:t>
            </a:r>
          </a:p>
          <a:p>
            <a:endParaRPr lang="en-US" dirty="0"/>
          </a:p>
        </p:txBody>
      </p:sp>
      <p:sp>
        <p:nvSpPr>
          <p:cNvPr id="2" name="Title 1"/>
          <p:cNvSpPr>
            <a:spLocks noGrp="1"/>
          </p:cNvSpPr>
          <p:nvPr>
            <p:ph type="title"/>
          </p:nvPr>
        </p:nvSpPr>
        <p:spPr/>
        <p:txBody>
          <a:bodyPr>
            <a:normAutofit fontScale="90000"/>
          </a:bodyPr>
          <a:lstStyle/>
          <a:p>
            <a:r>
              <a:rPr lang="en-US" dirty="0"/>
              <a:t>Additional clinical mentor </a:t>
            </a:r>
            <a:r>
              <a:rPr lang="en-US" dirty="0" smtClean="0"/>
              <a:t>considerations (continued)</a:t>
            </a:r>
            <a:endParaRPr lang="en-US" dirty="0"/>
          </a:p>
        </p:txBody>
      </p:sp>
    </p:spTree>
    <p:extLst>
      <p:ext uri="{BB962C8B-B14F-4D97-AF65-F5344CB8AC3E}">
        <p14:creationId xmlns:p14="http://schemas.microsoft.com/office/powerpoint/2010/main" val="405287954"/>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905000"/>
            <a:ext cx="3962400" cy="3886200"/>
          </a:xfrm>
        </p:spPr>
        <p:txBody>
          <a:bodyPr>
            <a:normAutofit/>
          </a:bodyPr>
          <a:lstStyle/>
          <a:p>
            <a:r>
              <a:rPr lang="en-US" sz="2400" dirty="0" smtClean="0"/>
              <a:t>Geographical </a:t>
            </a:r>
            <a:r>
              <a:rPr lang="en-US" sz="2400" dirty="0"/>
              <a:t>proximity </a:t>
            </a:r>
          </a:p>
          <a:p>
            <a:r>
              <a:rPr lang="en-US" sz="2400" dirty="0" smtClean="0"/>
              <a:t>Familiarity </a:t>
            </a:r>
            <a:r>
              <a:rPr lang="en-US" sz="2400" dirty="0"/>
              <a:t>with health system, facilities and providers </a:t>
            </a:r>
          </a:p>
          <a:p>
            <a:r>
              <a:rPr lang="en-US" sz="2400" dirty="0" smtClean="0"/>
              <a:t>Age</a:t>
            </a:r>
            <a:r>
              <a:rPr lang="en-US" sz="2400" dirty="0"/>
              <a:t>  </a:t>
            </a:r>
          </a:p>
          <a:p>
            <a:r>
              <a:rPr lang="en-US" sz="2400" dirty="0" smtClean="0"/>
              <a:t>Gender </a:t>
            </a:r>
            <a:endParaRPr lang="en-US" sz="2400" dirty="0"/>
          </a:p>
        </p:txBody>
      </p:sp>
      <p:sp>
        <p:nvSpPr>
          <p:cNvPr id="2" name="Title 1"/>
          <p:cNvSpPr>
            <a:spLocks noGrp="1"/>
          </p:cNvSpPr>
          <p:nvPr>
            <p:ph type="title"/>
          </p:nvPr>
        </p:nvSpPr>
        <p:spPr/>
        <p:txBody>
          <a:bodyPr>
            <a:normAutofit fontScale="90000"/>
          </a:bodyPr>
          <a:lstStyle/>
          <a:p>
            <a:r>
              <a:rPr lang="en-US" dirty="0" smtClean="0"/>
              <a:t>Other clinical mentor qualities to consider</a:t>
            </a:r>
            <a:endParaRPr lang="en-US" dirty="0"/>
          </a:p>
        </p:txBody>
      </p:sp>
      <p:pic>
        <p:nvPicPr>
          <p:cNvPr id="4" name="Picture 3"/>
          <p:cNvPicPr>
            <a:picLocks noChangeAspect="1"/>
          </p:cNvPicPr>
          <p:nvPr/>
        </p:nvPicPr>
        <p:blipFill>
          <a:blip r:embed="rId3"/>
          <a:stretch>
            <a:fillRect/>
          </a:stretch>
        </p:blipFill>
        <p:spPr>
          <a:xfrm>
            <a:off x="4800600" y="1562100"/>
            <a:ext cx="3048000" cy="4572000"/>
          </a:xfrm>
          <a:prstGeom prst="rect">
            <a:avLst/>
          </a:prstGeom>
        </p:spPr>
      </p:pic>
    </p:spTree>
    <p:extLst>
      <p:ext uri="{BB962C8B-B14F-4D97-AF65-F5344CB8AC3E}">
        <p14:creationId xmlns:p14="http://schemas.microsoft.com/office/powerpoint/2010/main" val="1809458138"/>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646767" y="1719263"/>
            <a:ext cx="5875866" cy="4406900"/>
          </a:xfrm>
        </p:spPr>
      </p:pic>
      <p:sp>
        <p:nvSpPr>
          <p:cNvPr id="2" name="Title 1"/>
          <p:cNvSpPr>
            <a:spLocks noGrp="1"/>
          </p:cNvSpPr>
          <p:nvPr>
            <p:ph type="title"/>
          </p:nvPr>
        </p:nvSpPr>
        <p:spPr/>
        <p:txBody>
          <a:bodyPr/>
          <a:lstStyle/>
          <a:p>
            <a:r>
              <a:rPr lang="en-US" dirty="0" smtClean="0"/>
              <a:t>Module 4: Clinical mentoring skills</a:t>
            </a:r>
            <a:endParaRPr lang="en-US" dirty="0"/>
          </a:p>
        </p:txBody>
      </p:sp>
    </p:spTree>
    <p:extLst>
      <p:ext uri="{BB962C8B-B14F-4D97-AF65-F5344CB8AC3E}">
        <p14:creationId xmlns:p14="http://schemas.microsoft.com/office/powerpoint/2010/main" val="1820396374"/>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US" sz="2400" dirty="0"/>
              <a:t>The intended audience for this module is clinical mentors. The purpose is to build participant knowledge, attitudes and skills needed for effective clinical mentoring.</a:t>
            </a:r>
          </a:p>
          <a:p>
            <a:pPr marL="0" indent="0">
              <a:buNone/>
            </a:pPr>
            <a:r>
              <a:rPr lang="en-US" dirty="0"/>
              <a:t> </a:t>
            </a:r>
          </a:p>
          <a:p>
            <a:endParaRPr lang="en-US" dirty="0"/>
          </a:p>
        </p:txBody>
      </p:sp>
      <p:sp>
        <p:nvSpPr>
          <p:cNvPr id="2" name="Title 1"/>
          <p:cNvSpPr>
            <a:spLocks noGrp="1"/>
          </p:cNvSpPr>
          <p:nvPr>
            <p:ph type="title"/>
          </p:nvPr>
        </p:nvSpPr>
        <p:spPr/>
        <p:txBody>
          <a:bodyPr/>
          <a:lstStyle/>
          <a:p>
            <a:r>
              <a:rPr lang="en-US" dirty="0" smtClean="0"/>
              <a:t>Module purpose</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4600" y="3393812"/>
            <a:ext cx="3642361" cy="2731771"/>
          </a:xfrm>
          <a:prstGeom prst="rect">
            <a:avLst/>
          </a:prstGeom>
        </p:spPr>
      </p:pic>
    </p:spTree>
    <p:extLst>
      <p:ext uri="{BB962C8B-B14F-4D97-AF65-F5344CB8AC3E}">
        <p14:creationId xmlns:p14="http://schemas.microsoft.com/office/powerpoint/2010/main" val="2944914066"/>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n-US" sz="2400" dirty="0"/>
              <a:t>By the end of this module, participants will be able to:</a:t>
            </a:r>
          </a:p>
          <a:p>
            <a:pPr lvl="0"/>
            <a:r>
              <a:rPr lang="en-US" sz="2400" dirty="0"/>
              <a:t>Explain the importance of building a relationship with a provider that is based on trust, mutual respect and an understanding of cultural differences </a:t>
            </a:r>
          </a:p>
          <a:p>
            <a:pPr lvl="0"/>
            <a:r>
              <a:rPr lang="en-US" sz="2400" dirty="0"/>
              <a:t>Identify techniques for building rapport </a:t>
            </a:r>
          </a:p>
          <a:p>
            <a:pPr lvl="0"/>
            <a:r>
              <a:rPr lang="en-US" sz="2400" dirty="0"/>
              <a:t>Describe personal beliefs that a mentor should be aware of and consciously separate while mentoring</a:t>
            </a:r>
          </a:p>
          <a:p>
            <a:pPr marL="0" indent="0">
              <a:buNone/>
            </a:pPr>
            <a:endParaRPr lang="en-US" dirty="0"/>
          </a:p>
        </p:txBody>
      </p:sp>
      <p:sp>
        <p:nvSpPr>
          <p:cNvPr id="2" name="Title 1"/>
          <p:cNvSpPr>
            <a:spLocks noGrp="1"/>
          </p:cNvSpPr>
          <p:nvPr>
            <p:ph type="title"/>
          </p:nvPr>
        </p:nvSpPr>
        <p:spPr/>
        <p:txBody>
          <a:bodyPr/>
          <a:lstStyle/>
          <a:p>
            <a:r>
              <a:rPr lang="en-US" dirty="0"/>
              <a:t>Module </a:t>
            </a:r>
            <a:r>
              <a:rPr lang="en-US" dirty="0" smtClean="0"/>
              <a:t>objectives</a:t>
            </a:r>
            <a:endParaRPr lang="en-US" dirty="0"/>
          </a:p>
        </p:txBody>
      </p:sp>
    </p:spTree>
    <p:extLst>
      <p:ext uri="{BB962C8B-B14F-4D97-AF65-F5344CB8AC3E}">
        <p14:creationId xmlns:p14="http://schemas.microsoft.com/office/powerpoint/2010/main" val="4183666837"/>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lvl="0"/>
            <a:r>
              <a:rPr lang="en-US" sz="2400" dirty="0"/>
              <a:t>Assist providers in setting clear goals for learning and for improving abortion services</a:t>
            </a:r>
          </a:p>
          <a:p>
            <a:pPr lvl="0"/>
            <a:r>
              <a:rPr lang="en-US" sz="2400" dirty="0"/>
              <a:t>Identify potential barriers to effective communication</a:t>
            </a:r>
          </a:p>
          <a:p>
            <a:pPr lvl="0"/>
            <a:r>
              <a:rPr lang="en-US" sz="2400" dirty="0"/>
              <a:t>Communicate effectively using various means, including active listening and feedback</a:t>
            </a:r>
          </a:p>
          <a:p>
            <a:pPr lvl="0"/>
            <a:r>
              <a:rPr lang="en-US" sz="2400" dirty="0"/>
              <a:t>Distinguish appropriate means of communication for a given issue</a:t>
            </a:r>
          </a:p>
          <a:p>
            <a:pPr lvl="0"/>
            <a:r>
              <a:rPr lang="en-US" sz="2400" dirty="0"/>
              <a:t>Provide tailored guidance and </a:t>
            </a:r>
            <a:r>
              <a:rPr lang="en-US" sz="2400" dirty="0" smtClean="0"/>
              <a:t>problem-solving </a:t>
            </a:r>
            <a:r>
              <a:rPr lang="en-US" sz="2400" dirty="0"/>
              <a:t>to providers</a:t>
            </a:r>
          </a:p>
          <a:p>
            <a:pPr marL="0" indent="0">
              <a:buNone/>
            </a:pPr>
            <a:endParaRPr lang="en-US" sz="2400" dirty="0"/>
          </a:p>
        </p:txBody>
      </p:sp>
      <p:sp>
        <p:nvSpPr>
          <p:cNvPr id="2" name="Title 1"/>
          <p:cNvSpPr>
            <a:spLocks noGrp="1"/>
          </p:cNvSpPr>
          <p:nvPr>
            <p:ph type="title"/>
          </p:nvPr>
        </p:nvSpPr>
        <p:spPr/>
        <p:txBody>
          <a:bodyPr/>
          <a:lstStyle/>
          <a:p>
            <a:r>
              <a:rPr lang="en-US" dirty="0" smtClean="0"/>
              <a:t>Module objectives (continued)</a:t>
            </a:r>
            <a:endParaRPr lang="en-US" dirty="0"/>
          </a:p>
        </p:txBody>
      </p:sp>
    </p:spTree>
    <p:extLst>
      <p:ext uri="{BB962C8B-B14F-4D97-AF65-F5344CB8AC3E}">
        <p14:creationId xmlns:p14="http://schemas.microsoft.com/office/powerpoint/2010/main" val="409238465"/>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0" y="4572000"/>
            <a:ext cx="8001000" cy="1815882"/>
          </a:xfrm>
          <a:prstGeom prst="rect">
            <a:avLst/>
          </a:prstGeom>
        </p:spPr>
        <p:txBody>
          <a:bodyPr wrap="square">
            <a:spAutoFit/>
          </a:bodyPr>
          <a:lstStyle/>
          <a:p>
            <a:r>
              <a:rPr lang="en-US" sz="2800" dirty="0"/>
              <a:t> </a:t>
            </a:r>
            <a:r>
              <a:rPr lang="en-US" sz="2800" i="1" dirty="0"/>
              <a:t>“[Mentors should] have a good relationship with clinic managers and their superiors, be humble but firm as not everyone has the same values as you.” </a:t>
            </a:r>
            <a:endParaRPr lang="en-US" sz="2800" dirty="0"/>
          </a:p>
          <a:p>
            <a:r>
              <a:rPr lang="en-US" sz="2800" dirty="0" smtClean="0"/>
              <a:t>— </a:t>
            </a:r>
            <a:r>
              <a:rPr lang="en-US" sz="2800" i="1" dirty="0" err="1" smtClean="0"/>
              <a:t>Ipas</a:t>
            </a:r>
            <a:r>
              <a:rPr lang="en-US" sz="2800" i="1" dirty="0" smtClean="0"/>
              <a:t>-trained </a:t>
            </a:r>
            <a:r>
              <a:rPr lang="en-US" sz="2800" i="1" dirty="0"/>
              <a:t>clinical mentor, Zambia</a:t>
            </a:r>
            <a:endParaRPr lang="en-US" sz="2800" dirty="0"/>
          </a:p>
        </p:txBody>
      </p:sp>
      <p:pic>
        <p:nvPicPr>
          <p:cNvPr id="3" name="Picture 2"/>
          <p:cNvPicPr>
            <a:picLocks noChangeAspect="1"/>
          </p:cNvPicPr>
          <p:nvPr/>
        </p:nvPicPr>
        <p:blipFill>
          <a:blip r:embed="rId2"/>
          <a:stretch>
            <a:fillRect/>
          </a:stretch>
        </p:blipFill>
        <p:spPr>
          <a:xfrm>
            <a:off x="1905000" y="457200"/>
            <a:ext cx="5715000" cy="3810000"/>
          </a:xfrm>
          <a:prstGeom prst="rect">
            <a:avLst/>
          </a:prstGeom>
        </p:spPr>
      </p:pic>
    </p:spTree>
    <p:extLst>
      <p:ext uri="{BB962C8B-B14F-4D97-AF65-F5344CB8AC3E}">
        <p14:creationId xmlns:p14="http://schemas.microsoft.com/office/powerpoint/2010/main" val="176507610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Clinical mentoring training program</a:t>
            </a:r>
            <a:endParaRPr lang="en-US" dirty="0"/>
          </a:p>
        </p:txBody>
      </p:sp>
      <p:pic>
        <p:nvPicPr>
          <p:cNvPr id="6" name="Picture 5"/>
          <p:cNvPicPr>
            <a:picLocks noChangeAspect="1"/>
          </p:cNvPicPr>
          <p:nvPr/>
        </p:nvPicPr>
        <p:blipFill>
          <a:blip r:embed="rId3"/>
          <a:stretch>
            <a:fillRect/>
          </a:stretch>
        </p:blipFill>
        <p:spPr>
          <a:xfrm>
            <a:off x="1523630" y="1676400"/>
            <a:ext cx="6096000" cy="4162425"/>
          </a:xfrm>
          <a:prstGeom prst="rect">
            <a:avLst/>
          </a:prstGeom>
        </p:spPr>
      </p:pic>
    </p:spTree>
    <p:extLst>
      <p:ext uri="{BB962C8B-B14F-4D97-AF65-F5344CB8AC3E}">
        <p14:creationId xmlns:p14="http://schemas.microsoft.com/office/powerpoint/2010/main" val="2154678606"/>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4805449"/>
            <a:ext cx="8382000" cy="1828799"/>
          </a:xfrm>
        </p:spPr>
        <p:txBody>
          <a:bodyPr>
            <a:normAutofit/>
          </a:bodyPr>
          <a:lstStyle/>
          <a:p>
            <a:pPr marL="0" indent="0">
              <a:buNone/>
            </a:pPr>
            <a:r>
              <a:rPr lang="en-US" i="1" dirty="0"/>
              <a:t>The relationship between the provider and mentor should be well established so the provider will be open to learning from the clinical </a:t>
            </a:r>
            <a:r>
              <a:rPr lang="en-US" i="1" dirty="0" smtClean="0"/>
              <a:t>mentor. The </a:t>
            </a:r>
            <a:r>
              <a:rPr lang="en-US" i="1" dirty="0"/>
              <a:t>relationships with other facility staff and other </a:t>
            </a:r>
            <a:r>
              <a:rPr lang="en-US" i="1" dirty="0" smtClean="0"/>
              <a:t>Provider Support Team </a:t>
            </a:r>
            <a:r>
              <a:rPr lang="en-US" i="1" dirty="0"/>
              <a:t>members are also important.</a:t>
            </a:r>
          </a:p>
          <a:p>
            <a:pPr marL="0" indent="0">
              <a:buNone/>
            </a:pPr>
            <a:endParaRPr lang="en-US" dirty="0"/>
          </a:p>
        </p:txBody>
      </p:sp>
      <p:sp>
        <p:nvSpPr>
          <p:cNvPr id="2" name="Title 1"/>
          <p:cNvSpPr>
            <a:spLocks noGrp="1"/>
          </p:cNvSpPr>
          <p:nvPr>
            <p:ph type="title"/>
          </p:nvPr>
        </p:nvSpPr>
        <p:spPr/>
        <p:txBody>
          <a:bodyPr/>
          <a:lstStyle/>
          <a:p>
            <a:r>
              <a:rPr lang="en-US" dirty="0"/>
              <a:t>Relationships to facilitate learning</a:t>
            </a:r>
          </a:p>
        </p:txBody>
      </p:sp>
      <p:pic>
        <p:nvPicPr>
          <p:cNvPr id="4" name="Picture 3"/>
          <p:cNvPicPr>
            <a:picLocks noChangeAspect="1"/>
          </p:cNvPicPr>
          <p:nvPr/>
        </p:nvPicPr>
        <p:blipFill>
          <a:blip r:embed="rId2"/>
          <a:stretch>
            <a:fillRect/>
          </a:stretch>
        </p:blipFill>
        <p:spPr>
          <a:xfrm>
            <a:off x="2001626" y="1622518"/>
            <a:ext cx="4988348" cy="3177241"/>
          </a:xfrm>
          <a:prstGeom prst="rect">
            <a:avLst/>
          </a:prstGeom>
        </p:spPr>
      </p:pic>
    </p:spTree>
    <p:extLst>
      <p:ext uri="{BB962C8B-B14F-4D97-AF65-F5344CB8AC3E}">
        <p14:creationId xmlns:p14="http://schemas.microsoft.com/office/powerpoint/2010/main" val="1957608749"/>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US" sz="2400" dirty="0"/>
              <a:t>Important for </a:t>
            </a:r>
            <a:r>
              <a:rPr lang="en-US" sz="2400" dirty="0" smtClean="0"/>
              <a:t>mentor to</a:t>
            </a:r>
            <a:r>
              <a:rPr lang="en-US" sz="2400" dirty="0"/>
              <a:t>:</a:t>
            </a:r>
          </a:p>
          <a:p>
            <a:pPr lvl="0"/>
            <a:r>
              <a:rPr lang="en-US" sz="2400" dirty="0"/>
              <a:t>Become well acquainted with mentees</a:t>
            </a:r>
          </a:p>
          <a:p>
            <a:pPr lvl="0"/>
            <a:r>
              <a:rPr lang="en-US" sz="2400" dirty="0"/>
              <a:t>Develop a bond</a:t>
            </a:r>
          </a:p>
          <a:p>
            <a:pPr lvl="0"/>
            <a:r>
              <a:rPr lang="en-US" sz="2400" dirty="0"/>
              <a:t>Foster a feeling of being included </a:t>
            </a:r>
          </a:p>
          <a:p>
            <a:pPr lvl="0"/>
            <a:r>
              <a:rPr lang="en-US" sz="2400" dirty="0"/>
              <a:t>Provide affirmation</a:t>
            </a:r>
          </a:p>
          <a:p>
            <a:pPr marL="0" indent="0">
              <a:buNone/>
            </a:pPr>
            <a:endParaRPr lang="en-US" dirty="0"/>
          </a:p>
        </p:txBody>
      </p:sp>
      <p:sp>
        <p:nvSpPr>
          <p:cNvPr id="2" name="Title 1"/>
          <p:cNvSpPr>
            <a:spLocks noGrp="1"/>
          </p:cNvSpPr>
          <p:nvPr>
            <p:ph type="title"/>
          </p:nvPr>
        </p:nvSpPr>
        <p:spPr>
          <a:xfrm>
            <a:off x="457200" y="228600"/>
            <a:ext cx="8229600" cy="1143000"/>
          </a:xfrm>
        </p:spPr>
        <p:txBody>
          <a:bodyPr>
            <a:normAutofit fontScale="90000"/>
          </a:bodyPr>
          <a:lstStyle/>
          <a:p>
            <a:pPr lvl="0"/>
            <a:r>
              <a:rPr lang="en-US" dirty="0" smtClean="0"/>
              <a:t/>
            </a:r>
            <a:br>
              <a:rPr lang="en-US" dirty="0" smtClean="0"/>
            </a:br>
            <a:r>
              <a:rPr lang="en-US" dirty="0" smtClean="0"/>
              <a:t>Relationships </a:t>
            </a:r>
            <a:r>
              <a:rPr lang="en-US" dirty="0"/>
              <a:t>are important for successful mentoring </a:t>
            </a:r>
            <a:br>
              <a:rPr lang="en-US" dirty="0"/>
            </a:br>
            <a:endParaRPr lang="en-US" dirty="0"/>
          </a:p>
        </p:txBody>
      </p:sp>
    </p:spTree>
    <p:extLst>
      <p:ext uri="{BB962C8B-B14F-4D97-AF65-F5344CB8AC3E}">
        <p14:creationId xmlns:p14="http://schemas.microsoft.com/office/powerpoint/2010/main" val="595358642"/>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0999" y="1719071"/>
            <a:ext cx="4038601" cy="4224529"/>
          </a:xfrm>
        </p:spPr>
        <p:txBody>
          <a:bodyPr>
            <a:normAutofit/>
          </a:bodyPr>
          <a:lstStyle/>
          <a:p>
            <a:pPr lvl="0"/>
            <a:r>
              <a:rPr lang="en-US" sz="2400" dirty="0"/>
              <a:t>First phase of effective relationships that includes:</a:t>
            </a:r>
          </a:p>
          <a:p>
            <a:pPr lvl="1">
              <a:buFont typeface="Courier New" panose="02070309020205020404" pitchFamily="49" charset="0"/>
              <a:buChar char="o"/>
            </a:pPr>
            <a:r>
              <a:rPr lang="en-US" sz="2400" dirty="0" smtClean="0"/>
              <a:t>Greeting</a:t>
            </a:r>
          </a:p>
          <a:p>
            <a:pPr lvl="1">
              <a:buFont typeface="Courier New" panose="02070309020205020404" pitchFamily="49" charset="0"/>
              <a:buChar char="o"/>
            </a:pPr>
            <a:r>
              <a:rPr lang="en-US" sz="2400" dirty="0" smtClean="0"/>
              <a:t>Welcoming</a:t>
            </a:r>
          </a:p>
          <a:p>
            <a:pPr lvl="1">
              <a:buFont typeface="Courier New" panose="02070309020205020404" pitchFamily="49" charset="0"/>
              <a:buChar char="o"/>
            </a:pPr>
            <a:r>
              <a:rPr lang="en-US" sz="2400" dirty="0" smtClean="0"/>
              <a:t>Showing </a:t>
            </a:r>
            <a:r>
              <a:rPr lang="en-US" sz="2400" dirty="0"/>
              <a:t>that you care </a:t>
            </a:r>
            <a:endParaRPr lang="en-US" sz="2400" dirty="0" smtClean="0"/>
          </a:p>
          <a:p>
            <a:pPr lvl="1">
              <a:buFont typeface="Courier New" panose="02070309020205020404" pitchFamily="49" charset="0"/>
              <a:buChar char="o"/>
            </a:pPr>
            <a:r>
              <a:rPr lang="en-US" sz="2400" dirty="0" smtClean="0"/>
              <a:t>Making </a:t>
            </a:r>
            <a:r>
              <a:rPr lang="en-US" sz="2400" dirty="0"/>
              <a:t>time</a:t>
            </a:r>
          </a:p>
          <a:p>
            <a:endParaRPr lang="en-US" dirty="0"/>
          </a:p>
        </p:txBody>
      </p:sp>
      <p:sp>
        <p:nvSpPr>
          <p:cNvPr id="2" name="Title 1"/>
          <p:cNvSpPr>
            <a:spLocks noGrp="1"/>
          </p:cNvSpPr>
          <p:nvPr>
            <p:ph type="title"/>
          </p:nvPr>
        </p:nvSpPr>
        <p:spPr/>
        <p:txBody>
          <a:bodyPr/>
          <a:lstStyle/>
          <a:p>
            <a:r>
              <a:rPr lang="en-US" dirty="0"/>
              <a:t>Establishing rapport</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70980" y="2383535"/>
            <a:ext cx="3860800" cy="2895600"/>
          </a:xfrm>
          <a:prstGeom prst="rect">
            <a:avLst/>
          </a:prstGeom>
        </p:spPr>
      </p:pic>
    </p:spTree>
    <p:extLst>
      <p:ext uri="{BB962C8B-B14F-4D97-AF65-F5344CB8AC3E}">
        <p14:creationId xmlns:p14="http://schemas.microsoft.com/office/powerpoint/2010/main" val="2120320860"/>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z="2400" dirty="0" smtClean="0"/>
              <a:t>Created verbally and nonverbally</a:t>
            </a:r>
          </a:p>
          <a:p>
            <a:pPr lvl="0"/>
            <a:r>
              <a:rPr lang="en-US" sz="2400" dirty="0" smtClean="0"/>
              <a:t>Builds trust</a:t>
            </a:r>
          </a:p>
          <a:p>
            <a:pPr lvl="0"/>
            <a:r>
              <a:rPr lang="en-US" sz="2400" dirty="0" smtClean="0"/>
              <a:t>Allows mentees to freely share information, concerns and solutions</a:t>
            </a:r>
          </a:p>
          <a:p>
            <a:endParaRPr lang="en-US" dirty="0"/>
          </a:p>
        </p:txBody>
      </p:sp>
      <p:sp>
        <p:nvSpPr>
          <p:cNvPr id="2" name="Title 1"/>
          <p:cNvSpPr>
            <a:spLocks noGrp="1"/>
          </p:cNvSpPr>
          <p:nvPr>
            <p:ph type="title"/>
          </p:nvPr>
        </p:nvSpPr>
        <p:spPr/>
        <p:txBody>
          <a:bodyPr/>
          <a:lstStyle/>
          <a:p>
            <a:r>
              <a:rPr lang="en-US" dirty="0" smtClean="0"/>
              <a:t>Establishing rapport (continued)</a:t>
            </a:r>
            <a:endParaRPr lang="en-US" dirty="0"/>
          </a:p>
        </p:txBody>
      </p:sp>
    </p:spTree>
    <p:extLst>
      <p:ext uri="{BB962C8B-B14F-4D97-AF65-F5344CB8AC3E}">
        <p14:creationId xmlns:p14="http://schemas.microsoft.com/office/powerpoint/2010/main" val="1912187534"/>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stretch>
            <a:fillRect/>
          </a:stretch>
        </p:blipFill>
        <p:spPr>
          <a:xfrm>
            <a:off x="1646767" y="1719263"/>
            <a:ext cx="5875866" cy="4406900"/>
          </a:xfrm>
          <a:prstGeom prst="rect">
            <a:avLst/>
          </a:prstGeom>
        </p:spPr>
      </p:pic>
      <p:sp>
        <p:nvSpPr>
          <p:cNvPr id="2" name="Title 1"/>
          <p:cNvSpPr>
            <a:spLocks noGrp="1"/>
          </p:cNvSpPr>
          <p:nvPr>
            <p:ph type="title"/>
          </p:nvPr>
        </p:nvSpPr>
        <p:spPr/>
        <p:txBody>
          <a:bodyPr>
            <a:normAutofit fontScale="90000"/>
          </a:bodyPr>
          <a:lstStyle/>
          <a:p>
            <a:pPr lvl="0"/>
            <a:r>
              <a:rPr lang="en-US" dirty="0" smtClean="0"/>
              <a:t/>
            </a:r>
            <a:br>
              <a:rPr lang="en-US" dirty="0" smtClean="0"/>
            </a:br>
            <a:r>
              <a:rPr lang="en-US" dirty="0" smtClean="0"/>
              <a:t>Recognizing </a:t>
            </a:r>
            <a:r>
              <a:rPr lang="en-US" dirty="0"/>
              <a:t>cultural and other differences</a:t>
            </a:r>
            <a:br>
              <a:rPr lang="en-US" dirty="0"/>
            </a:br>
            <a:endParaRPr lang="en-US" dirty="0"/>
          </a:p>
        </p:txBody>
      </p:sp>
    </p:spTree>
    <p:extLst>
      <p:ext uri="{BB962C8B-B14F-4D97-AF65-F5344CB8AC3E}">
        <p14:creationId xmlns:p14="http://schemas.microsoft.com/office/powerpoint/2010/main" val="2094437459"/>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2920" y="1608138"/>
            <a:ext cx="4495800" cy="4191000"/>
          </a:xfrm>
        </p:spPr>
        <p:txBody>
          <a:bodyPr>
            <a:normAutofit/>
          </a:bodyPr>
          <a:lstStyle/>
          <a:p>
            <a:r>
              <a:rPr lang="en-US" sz="2200" dirty="0" smtClean="0"/>
              <a:t>Providers </a:t>
            </a:r>
            <a:r>
              <a:rPr lang="en-US" sz="2200" dirty="0"/>
              <a:t>do not rate mentors of a different race or gender as less effective</a:t>
            </a:r>
          </a:p>
          <a:p>
            <a:pPr lvl="0"/>
            <a:r>
              <a:rPr lang="en-US" sz="2200" dirty="0"/>
              <a:t>Differences in ethnicity, language, gender, and generation may interfere with relationship </a:t>
            </a:r>
            <a:r>
              <a:rPr lang="en-US" sz="2200" dirty="0" smtClean="0"/>
              <a:t>development</a:t>
            </a:r>
          </a:p>
          <a:p>
            <a:pPr marL="0" lvl="0" indent="0">
              <a:buNone/>
            </a:pPr>
            <a:endParaRPr lang="en-US" dirty="0"/>
          </a:p>
          <a:p>
            <a:endParaRPr lang="en-US" dirty="0"/>
          </a:p>
        </p:txBody>
      </p:sp>
      <p:sp>
        <p:nvSpPr>
          <p:cNvPr id="2" name="Title 1"/>
          <p:cNvSpPr>
            <a:spLocks noGrp="1"/>
          </p:cNvSpPr>
          <p:nvPr>
            <p:ph type="title"/>
          </p:nvPr>
        </p:nvSpPr>
        <p:spPr/>
        <p:txBody>
          <a:bodyPr/>
          <a:lstStyle/>
          <a:p>
            <a:r>
              <a:rPr lang="en-US" dirty="0"/>
              <a:t>Managing differences</a:t>
            </a:r>
          </a:p>
        </p:txBody>
      </p:sp>
      <p:pic>
        <p:nvPicPr>
          <p:cNvPr id="4" name="Picture 3"/>
          <p:cNvPicPr>
            <a:picLocks noChangeAspect="1"/>
          </p:cNvPicPr>
          <p:nvPr/>
        </p:nvPicPr>
        <p:blipFill>
          <a:blip r:embed="rId2"/>
          <a:stretch>
            <a:fillRect/>
          </a:stretch>
        </p:blipFill>
        <p:spPr>
          <a:xfrm>
            <a:off x="5486400" y="1646238"/>
            <a:ext cx="2895600" cy="4343400"/>
          </a:xfrm>
          <a:prstGeom prst="rect">
            <a:avLst/>
          </a:prstGeom>
        </p:spPr>
      </p:pic>
    </p:spTree>
    <p:extLst>
      <p:ext uri="{BB962C8B-B14F-4D97-AF65-F5344CB8AC3E}">
        <p14:creationId xmlns:p14="http://schemas.microsoft.com/office/powerpoint/2010/main" val="1484216357"/>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68686" y="1600200"/>
            <a:ext cx="8605888" cy="3505200"/>
          </a:xfrm>
        </p:spPr>
        <p:txBody>
          <a:bodyPr>
            <a:normAutofit/>
          </a:bodyPr>
          <a:lstStyle/>
          <a:p>
            <a:r>
              <a:rPr lang="en-US" sz="2400" dirty="0" smtClean="0"/>
              <a:t>Where differences are pronounced, it is important to create safety, raise sensitive issues, and note assumptions and emotions</a:t>
            </a:r>
          </a:p>
          <a:p>
            <a:r>
              <a:rPr lang="en-US" sz="2400" dirty="0" smtClean="0"/>
              <a:t>Mentors and mentees can discuss shared fears and concerns</a:t>
            </a:r>
          </a:p>
          <a:p>
            <a:pPr marL="0" lvl="0" indent="0">
              <a:buNone/>
            </a:pPr>
            <a:endParaRPr lang="en-US" dirty="0" smtClean="0"/>
          </a:p>
          <a:p>
            <a:endParaRPr lang="en-US" dirty="0"/>
          </a:p>
        </p:txBody>
      </p:sp>
      <p:sp>
        <p:nvSpPr>
          <p:cNvPr id="2" name="Title 1"/>
          <p:cNvSpPr>
            <a:spLocks noGrp="1"/>
          </p:cNvSpPr>
          <p:nvPr>
            <p:ph type="title"/>
          </p:nvPr>
        </p:nvSpPr>
        <p:spPr/>
        <p:txBody>
          <a:bodyPr/>
          <a:lstStyle/>
          <a:p>
            <a:r>
              <a:rPr lang="en-US" dirty="0" smtClean="0"/>
              <a:t>Managing differences (continued)</a:t>
            </a:r>
            <a:endParaRPr lang="en-US" dirty="0"/>
          </a:p>
        </p:txBody>
      </p:sp>
    </p:spTree>
    <p:extLst>
      <p:ext uri="{BB962C8B-B14F-4D97-AF65-F5344CB8AC3E}">
        <p14:creationId xmlns:p14="http://schemas.microsoft.com/office/powerpoint/2010/main" val="1250683143"/>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4648200"/>
            <a:ext cx="8382000" cy="1569660"/>
          </a:xfrm>
          <a:prstGeom prst="rect">
            <a:avLst/>
          </a:prstGeom>
        </p:spPr>
        <p:txBody>
          <a:bodyPr wrap="square">
            <a:spAutoFit/>
          </a:bodyPr>
          <a:lstStyle/>
          <a:p>
            <a:r>
              <a:rPr lang="en-US" sz="2400" i="1" dirty="0"/>
              <a:t>[What has made the biggest impact on providers’ performance is:] “words of encouragement and assurance like ‘You have done very well, excellent work, good job, great!’” </a:t>
            </a:r>
            <a:br>
              <a:rPr lang="en-US" sz="2400" i="1" dirty="0"/>
            </a:br>
            <a:r>
              <a:rPr lang="en-US" sz="2400" dirty="0" smtClean="0"/>
              <a:t>—</a:t>
            </a:r>
            <a:r>
              <a:rPr lang="en-US" sz="2400" i="1" dirty="0" smtClean="0"/>
              <a:t> Ipas-trained </a:t>
            </a:r>
            <a:r>
              <a:rPr lang="en-US" sz="2400" i="1" dirty="0"/>
              <a:t>clinical mentor, </a:t>
            </a:r>
            <a:r>
              <a:rPr lang="en-US" sz="2400" i="1" dirty="0" smtClean="0"/>
              <a:t>Zambia</a:t>
            </a:r>
            <a:endParaRPr lang="en-US" sz="2400" dirty="0"/>
          </a:p>
        </p:txBody>
      </p:sp>
      <p:pic>
        <p:nvPicPr>
          <p:cNvPr id="3" name="Picture 2"/>
          <p:cNvPicPr>
            <a:picLocks noChangeAspect="1"/>
          </p:cNvPicPr>
          <p:nvPr/>
        </p:nvPicPr>
        <p:blipFill>
          <a:blip r:embed="rId3"/>
          <a:stretch>
            <a:fillRect/>
          </a:stretch>
        </p:blipFill>
        <p:spPr>
          <a:xfrm>
            <a:off x="1828800" y="381000"/>
            <a:ext cx="5791200" cy="3854768"/>
          </a:xfrm>
          <a:prstGeom prst="rect">
            <a:avLst/>
          </a:prstGeom>
        </p:spPr>
      </p:pic>
    </p:spTree>
    <p:extLst>
      <p:ext uri="{BB962C8B-B14F-4D97-AF65-F5344CB8AC3E}">
        <p14:creationId xmlns:p14="http://schemas.microsoft.com/office/powerpoint/2010/main" val="2863221145"/>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0993" y="4886381"/>
            <a:ext cx="8381260" cy="1405129"/>
          </a:xfrm>
        </p:spPr>
        <p:txBody>
          <a:bodyPr/>
          <a:lstStyle/>
          <a:p>
            <a:pPr lvl="0"/>
            <a:r>
              <a:rPr lang="en-US" sz="2200" dirty="0"/>
              <a:t>May differ according to culture and setting</a:t>
            </a:r>
            <a:endParaRPr lang="en-US" sz="2200" dirty="0" smtClean="0">
              <a:effectLst/>
            </a:endParaRPr>
          </a:p>
          <a:p>
            <a:pPr lvl="0"/>
            <a:r>
              <a:rPr lang="en-US" sz="2200" dirty="0"/>
              <a:t>Serve to show appreciation for provider’s efforts</a:t>
            </a:r>
            <a:endParaRPr lang="en-US" sz="2200" dirty="0" smtClean="0">
              <a:effectLst/>
            </a:endParaRPr>
          </a:p>
          <a:p>
            <a:pPr lvl="0"/>
            <a:r>
              <a:rPr lang="en-US" sz="2200" dirty="0"/>
              <a:t>Can facilitate giving and receiving feedback</a:t>
            </a:r>
            <a:endParaRPr lang="en-US" sz="2200" dirty="0" smtClean="0">
              <a:effectLst/>
            </a:endParaRPr>
          </a:p>
          <a:p>
            <a:pPr marL="0" indent="0">
              <a:buNone/>
            </a:pPr>
            <a:endParaRPr lang="en-US" dirty="0"/>
          </a:p>
        </p:txBody>
      </p:sp>
      <p:sp>
        <p:nvSpPr>
          <p:cNvPr id="2" name="Title 1"/>
          <p:cNvSpPr>
            <a:spLocks noGrp="1"/>
          </p:cNvSpPr>
          <p:nvPr>
            <p:ph type="title"/>
          </p:nvPr>
        </p:nvSpPr>
        <p:spPr/>
        <p:txBody>
          <a:bodyPr/>
          <a:lstStyle/>
          <a:p>
            <a:r>
              <a:rPr lang="en-US" dirty="0"/>
              <a:t>Affirmations</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38400" y="1600200"/>
            <a:ext cx="5028460" cy="3095646"/>
          </a:xfrm>
          <a:prstGeom prst="rect">
            <a:avLst/>
          </a:prstGeom>
        </p:spPr>
      </p:pic>
      <p:sp>
        <p:nvSpPr>
          <p:cNvPr id="5" name="TextBox 4"/>
          <p:cNvSpPr txBox="1"/>
          <p:nvPr/>
        </p:nvSpPr>
        <p:spPr>
          <a:xfrm>
            <a:off x="6368482" y="4695846"/>
            <a:ext cx="1098378" cy="246221"/>
          </a:xfrm>
          <a:prstGeom prst="rect">
            <a:avLst/>
          </a:prstGeom>
          <a:noFill/>
        </p:spPr>
        <p:txBody>
          <a:bodyPr wrap="none" rtlCol="0">
            <a:spAutoFit/>
          </a:bodyPr>
          <a:lstStyle/>
          <a:p>
            <a:r>
              <a:rPr lang="en-US" sz="1000" dirty="0"/>
              <a:t>© Kristian </a:t>
            </a:r>
            <a:r>
              <a:rPr lang="en-US" sz="1000" dirty="0" err="1"/>
              <a:t>Niemi</a:t>
            </a:r>
            <a:endParaRPr lang="en-US" sz="1000" dirty="0"/>
          </a:p>
        </p:txBody>
      </p:sp>
    </p:spTree>
    <p:extLst>
      <p:ext uri="{BB962C8B-B14F-4D97-AF65-F5344CB8AC3E}">
        <p14:creationId xmlns:p14="http://schemas.microsoft.com/office/powerpoint/2010/main" val="146831254"/>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z="2400" dirty="0"/>
              <a:t>Keep the relationship professional</a:t>
            </a:r>
            <a:endParaRPr lang="en-US" sz="2400" dirty="0" smtClean="0">
              <a:effectLst/>
            </a:endParaRPr>
          </a:p>
          <a:p>
            <a:pPr lvl="0"/>
            <a:r>
              <a:rPr lang="en-US" sz="2400" dirty="0"/>
              <a:t>Try to avoid personal issues </a:t>
            </a:r>
            <a:endParaRPr lang="en-US" sz="2400" dirty="0" smtClean="0">
              <a:effectLst/>
            </a:endParaRPr>
          </a:p>
          <a:p>
            <a:pPr lvl="0"/>
            <a:r>
              <a:rPr lang="en-US" sz="2400" dirty="0"/>
              <a:t>Limit </a:t>
            </a:r>
            <a:r>
              <a:rPr lang="en-US" sz="2400" dirty="0" err="1" smtClean="0"/>
              <a:t>nonwork</a:t>
            </a:r>
            <a:r>
              <a:rPr lang="en-US" sz="2400" dirty="0" smtClean="0"/>
              <a:t> </a:t>
            </a:r>
            <a:r>
              <a:rPr lang="en-US" sz="2400" dirty="0"/>
              <a:t>situations</a:t>
            </a:r>
            <a:endParaRPr lang="en-US" sz="2400" dirty="0" smtClean="0">
              <a:effectLst/>
            </a:endParaRPr>
          </a:p>
          <a:p>
            <a:pPr marL="0" indent="0">
              <a:buNone/>
            </a:pPr>
            <a:endParaRPr lang="en-US" dirty="0"/>
          </a:p>
        </p:txBody>
      </p:sp>
      <p:sp>
        <p:nvSpPr>
          <p:cNvPr id="2" name="Title 1"/>
          <p:cNvSpPr>
            <a:spLocks noGrp="1"/>
          </p:cNvSpPr>
          <p:nvPr>
            <p:ph type="title"/>
          </p:nvPr>
        </p:nvSpPr>
        <p:spPr/>
        <p:txBody>
          <a:bodyPr>
            <a:normAutofit fontScale="90000"/>
          </a:bodyPr>
          <a:lstStyle/>
          <a:p>
            <a:pPr lvl="0"/>
            <a:r>
              <a:rPr lang="en-US" dirty="0"/>
              <a:t>Maintaining appropriate boundaries</a:t>
            </a:r>
            <a:br>
              <a:rPr lang="en-US" dirty="0"/>
            </a:br>
            <a:endParaRPr lang="en-US" dirty="0"/>
          </a:p>
        </p:txBody>
      </p:sp>
    </p:spTree>
    <p:extLst>
      <p:ext uri="{BB962C8B-B14F-4D97-AF65-F5344CB8AC3E}">
        <p14:creationId xmlns:p14="http://schemas.microsoft.com/office/powerpoint/2010/main" val="362290304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Grid">
  <a:themeElements>
    <a:clrScheme name="Custom 3">
      <a:dk1>
        <a:sysClr val="windowText" lastClr="000000"/>
      </a:dk1>
      <a:lt1>
        <a:sysClr val="window" lastClr="FFFFFF"/>
      </a:lt1>
      <a:dk2>
        <a:srgbClr val="C5BAB1"/>
      </a:dk2>
      <a:lt2>
        <a:srgbClr val="FFFFFF"/>
      </a:lt2>
      <a:accent1>
        <a:srgbClr val="F8971D"/>
      </a:accent1>
      <a:accent2>
        <a:srgbClr val="22BCB9"/>
      </a:accent2>
      <a:accent3>
        <a:srgbClr val="73C167"/>
      </a:accent3>
      <a:accent4>
        <a:srgbClr val="73C167"/>
      </a:accent4>
      <a:accent5>
        <a:srgbClr val="73C167"/>
      </a:accent5>
      <a:accent6>
        <a:srgbClr val="73C167"/>
      </a:accent6>
      <a:hlink>
        <a:srgbClr val="73C167"/>
      </a:hlink>
      <a:folHlink>
        <a:srgbClr val="C0C0C0"/>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1_Grid">
  <a:themeElements>
    <a:clrScheme name="Custom 3">
      <a:dk1>
        <a:sysClr val="windowText" lastClr="000000"/>
      </a:dk1>
      <a:lt1>
        <a:sysClr val="window" lastClr="FFFFFF"/>
      </a:lt1>
      <a:dk2>
        <a:srgbClr val="C5BAB1"/>
      </a:dk2>
      <a:lt2>
        <a:srgbClr val="FFFFFF"/>
      </a:lt2>
      <a:accent1>
        <a:srgbClr val="F8971D"/>
      </a:accent1>
      <a:accent2>
        <a:srgbClr val="22BCB9"/>
      </a:accent2>
      <a:accent3>
        <a:srgbClr val="73C167"/>
      </a:accent3>
      <a:accent4>
        <a:srgbClr val="73C167"/>
      </a:accent4>
      <a:accent5>
        <a:srgbClr val="73C167"/>
      </a:accent5>
      <a:accent6>
        <a:srgbClr val="73C167"/>
      </a:accent6>
      <a:hlink>
        <a:srgbClr val="73C167"/>
      </a:hlink>
      <a:folHlink>
        <a:srgbClr val="C0C0C0"/>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0DF9806A72E46499C09978B440EB434" ma:contentTypeVersion="4" ma:contentTypeDescription="Create a new document." ma:contentTypeScope="" ma:versionID="6f44e52e8b4af13afc59fa66f0363f7b">
  <xsd:schema xmlns:xsd="http://www.w3.org/2001/XMLSchema" xmlns:xs="http://www.w3.org/2001/XMLSchema" xmlns:p="http://schemas.microsoft.com/office/2006/metadata/properties" xmlns:ns2="5672dcdf-8678-4a1d-8073-e7aa54413e2d" xmlns:ns3="http://schemas.microsoft.com/sharepoint/v4" targetNamespace="http://schemas.microsoft.com/office/2006/metadata/properties" ma:root="true" ma:fieldsID="f675fc8e2d9d6134e65088bfb5a35333" ns2:_="" ns3:_="">
    <xsd:import namespace="5672dcdf-8678-4a1d-8073-e7aa54413e2d"/>
    <xsd:import namespace="http://schemas.microsoft.com/sharepoint/v4"/>
    <xsd:element name="properties">
      <xsd:complexType>
        <xsd:sequence>
          <xsd:element name="documentManagement">
            <xsd:complexType>
              <xsd:all>
                <xsd:element ref="ns2:_dlc_DocId" minOccurs="0"/>
                <xsd:element ref="ns2:_dlc_DocIdUrl" minOccurs="0"/>
                <xsd:element ref="ns2:_dlc_DocIdPersistId" minOccurs="0"/>
                <xsd:element ref="ns3:IconOverla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672dcdf-8678-4a1d-8073-e7aa54413e2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11"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dlc_DocId xmlns="5672dcdf-8678-4a1d-8073-e7aa54413e2d">HE3NP6AYHE2N-1737-1645</_dlc_DocId>
    <_dlc_DocIdUrl xmlns="5672dcdf-8678-4a1d-8073-e7aa54413e2d">
      <Url>https://luna.ipas.org/TSDI/TSP/_layouts/DocIdRedir.aspx?ID=HE3NP6AYHE2N-1737-1645</Url>
      <Description>HE3NP6AYHE2N-1737-1645</Description>
    </_dlc_DocIdUrl>
    <IconOverlay xmlns="http://schemas.microsoft.com/sharepoint/v4" xsi:nil="true"/>
  </documentManagement>
</p:properties>
</file>

<file path=customXml/item4.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309788BA-A8F7-49FC-81B7-1A2E7D062DA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672dcdf-8678-4a1d-8073-e7aa54413e2d"/>
    <ds:schemaRef ds:uri="http://schemas.microsoft.com/sharepoint/v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A2DEA2E-9ABB-45B6-802C-8C83CCA8791A}">
  <ds:schemaRefs>
    <ds:schemaRef ds:uri="http://schemas.microsoft.com/sharepoint/v3/contenttype/forms"/>
  </ds:schemaRefs>
</ds:datastoreItem>
</file>

<file path=customXml/itemProps3.xml><?xml version="1.0" encoding="utf-8"?>
<ds:datastoreItem xmlns:ds="http://schemas.openxmlformats.org/officeDocument/2006/customXml" ds:itemID="{12089262-69E9-4C95-9C6F-FB24AA0EE534}">
  <ds:schemaRefs>
    <ds:schemaRef ds:uri="http://www.w3.org/XML/1998/namespace"/>
    <ds:schemaRef ds:uri="http://schemas.openxmlformats.org/package/2006/metadata/core-properties"/>
    <ds:schemaRef ds:uri="http://schemas.microsoft.com/office/2006/metadata/properties"/>
    <ds:schemaRef ds:uri="http://purl.org/dc/elements/1.1/"/>
    <ds:schemaRef ds:uri="http://schemas.microsoft.com/office/infopath/2007/PartnerControls"/>
    <ds:schemaRef ds:uri="http://schemas.microsoft.com/office/2006/documentManagement/types"/>
    <ds:schemaRef ds:uri="5672dcdf-8678-4a1d-8073-e7aa54413e2d"/>
    <ds:schemaRef ds:uri="http://schemas.microsoft.com/sharepoint/v4"/>
    <ds:schemaRef ds:uri="http://purl.org/dc/dcmitype/"/>
    <ds:schemaRef ds:uri="http://purl.org/dc/terms/"/>
  </ds:schemaRefs>
</ds:datastoreItem>
</file>

<file path=customXml/itemProps4.xml><?xml version="1.0" encoding="utf-8"?>
<ds:datastoreItem xmlns:ds="http://schemas.openxmlformats.org/officeDocument/2006/customXml" ds:itemID="{BF5511A1-43BE-4E95-9DB6-B5D53DFBB771}">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cmgridtemplate</Template>
  <TotalTime>1794</TotalTime>
  <Words>11022</Words>
  <Application>Microsoft Office PowerPoint</Application>
  <PresentationFormat>On-screen Show (4:3)</PresentationFormat>
  <Paragraphs>1222</Paragraphs>
  <Slides>146</Slides>
  <Notes>101</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146</vt:i4>
      </vt:variant>
    </vt:vector>
  </HeadingPairs>
  <TitlesOfParts>
    <vt:vector size="154" baseType="lpstr">
      <vt:lpstr>Arial</vt:lpstr>
      <vt:lpstr>Calibri</vt:lpstr>
      <vt:lpstr>Courier New</vt:lpstr>
      <vt:lpstr>Franklin Gothic Medium</vt:lpstr>
      <vt:lpstr>Wingdings</vt:lpstr>
      <vt:lpstr>Wingdings 2</vt:lpstr>
      <vt:lpstr>Grid</vt:lpstr>
      <vt:lpstr>1_Grid</vt:lpstr>
      <vt:lpstr>PowerPoint for Clinical Mentoring and Provider Support for Abortion-Related Care</vt:lpstr>
      <vt:lpstr>Module 1: Overview</vt:lpstr>
      <vt:lpstr>Module 1: Overview</vt:lpstr>
      <vt:lpstr>Module Purpose</vt:lpstr>
      <vt:lpstr>Facilitator’s roles</vt:lpstr>
      <vt:lpstr>Participants’ roles</vt:lpstr>
      <vt:lpstr>Group norms</vt:lpstr>
      <vt:lpstr>Training evaluation methods</vt:lpstr>
      <vt:lpstr>Clinical mentoring training program</vt:lpstr>
      <vt:lpstr>Clinical mentor</vt:lpstr>
      <vt:lpstr>Provider support</vt:lpstr>
      <vt:lpstr>Clinical mentoring and Provider Support Team</vt:lpstr>
      <vt:lpstr>Broader program and health system</vt:lpstr>
      <vt:lpstr>Global and local abortion data</vt:lpstr>
      <vt:lpstr>Global Abortion Data</vt:lpstr>
      <vt:lpstr>Local laws</vt:lpstr>
      <vt:lpstr> Laws on abortion-related care — special considerations </vt:lpstr>
      <vt:lpstr>Standards and guidelines for abortion-related care</vt:lpstr>
      <vt:lpstr>Service delivery and clinical considerations  in standards and guidelines</vt:lpstr>
      <vt:lpstr>Module 2: Clinical Mentors and Provider Support Team</vt:lpstr>
      <vt:lpstr>Module purpose</vt:lpstr>
      <vt:lpstr>Module objectives</vt:lpstr>
      <vt:lpstr>Provider Support Team</vt:lpstr>
      <vt:lpstr>Importance of Provider Support Team</vt:lpstr>
      <vt:lpstr>Provider Support Team members</vt:lpstr>
      <vt:lpstr>Provider Support Team roles </vt:lpstr>
      <vt:lpstr>Clinical mentor </vt:lpstr>
      <vt:lpstr>On-site supervisor or facility manager</vt:lpstr>
      <vt:lpstr>Program coordinator</vt:lpstr>
      <vt:lpstr>Other health-system or technical-assistance agency staff or consultant</vt:lpstr>
      <vt:lpstr>Facility, district or regional focal person</vt:lpstr>
      <vt:lpstr>Community advisory committee</vt:lpstr>
      <vt:lpstr>Clinical mentor responsibilities</vt:lpstr>
      <vt:lpstr>Programmatic support</vt:lpstr>
      <vt:lpstr>PowerPoint Presentation</vt:lpstr>
      <vt:lpstr>Steps to address programmatic issues</vt:lpstr>
      <vt:lpstr>Steps to address programmatic issues (continued)</vt:lpstr>
      <vt:lpstr>Problem-solving steps</vt:lpstr>
      <vt:lpstr>Problem-solving tools</vt:lpstr>
      <vt:lpstr>The Five Whys </vt:lpstr>
      <vt:lpstr>Fishbone Diagram </vt:lpstr>
      <vt:lpstr>Problem Tree</vt:lpstr>
      <vt:lpstr>Serious adverse events </vt:lpstr>
      <vt:lpstr>Documenting support inputs and progress on performance expectations</vt:lpstr>
      <vt:lpstr>Tools for programmatic support</vt:lpstr>
      <vt:lpstr>Clinical mentoring forms and tools</vt:lpstr>
      <vt:lpstr>Monitoring success of mentoring </vt:lpstr>
      <vt:lpstr>Module 3: Introduction to clinical mentoring</vt:lpstr>
      <vt:lpstr>Module purpose</vt:lpstr>
      <vt:lpstr>Module objectives</vt:lpstr>
      <vt:lpstr>PowerPoint Presentation</vt:lpstr>
      <vt:lpstr>Mentoring</vt:lpstr>
      <vt:lpstr>Clinical mentoring</vt:lpstr>
      <vt:lpstr>Clinical mentoring for provider performance</vt:lpstr>
      <vt:lpstr>Goal of clinical mentoring </vt:lpstr>
      <vt:lpstr>Clinical mentoring inputs</vt:lpstr>
      <vt:lpstr>Clinical mentoring inputs, Continued</vt:lpstr>
      <vt:lpstr>Factors influencing provider performance </vt:lpstr>
      <vt:lpstr>PowerPoint Presentation</vt:lpstr>
      <vt:lpstr>  Possible benefits of mentoring </vt:lpstr>
      <vt:lpstr>Possible benefits of mentoring for providers</vt:lpstr>
      <vt:lpstr>Possible benefits of mentoring for mentors</vt:lpstr>
      <vt:lpstr> Possible benefits of mentoring for service delivery facilities </vt:lpstr>
      <vt:lpstr>Possible benefits of mentoring for women</vt:lpstr>
      <vt:lpstr>PowerPoint Presentation</vt:lpstr>
      <vt:lpstr>Literature on mentoring and clinical mentoring</vt:lpstr>
      <vt:lpstr>Evidence on clinical mentoring</vt:lpstr>
      <vt:lpstr>Evidence on clinical mentoring (continued)</vt:lpstr>
      <vt:lpstr>Evidence on clinical mentoring (continued)</vt:lpstr>
      <vt:lpstr>Differences between clinical mentoring and monitoring</vt:lpstr>
      <vt:lpstr>Who does it</vt:lpstr>
      <vt:lpstr>When it happens</vt:lpstr>
      <vt:lpstr>What happens during an encounter</vt:lpstr>
      <vt:lpstr>What happens after an encounter</vt:lpstr>
      <vt:lpstr>Supportive supervision</vt:lpstr>
      <vt:lpstr>Supportive supervision (continued)</vt:lpstr>
      <vt:lpstr>Clinical mentoring compared to supportive supervision</vt:lpstr>
      <vt:lpstr>Characteristics of effective mentors</vt:lpstr>
      <vt:lpstr>Characteristics of effective mentors (continued)</vt:lpstr>
      <vt:lpstr>Important qualities and skills</vt:lpstr>
      <vt:lpstr>Clinical skills </vt:lpstr>
      <vt:lpstr>Additional clinical mentor considerations</vt:lpstr>
      <vt:lpstr>Additional clinical mentor considerations (continued)</vt:lpstr>
      <vt:lpstr>Other clinical mentor qualities to consider</vt:lpstr>
      <vt:lpstr>Module 4: Clinical mentoring skills</vt:lpstr>
      <vt:lpstr>Module purpose</vt:lpstr>
      <vt:lpstr>Module objectives</vt:lpstr>
      <vt:lpstr>Module objectives (continued)</vt:lpstr>
      <vt:lpstr>PowerPoint Presentation</vt:lpstr>
      <vt:lpstr>Relationships to facilitate learning</vt:lpstr>
      <vt:lpstr> Relationships are important for successful mentoring  </vt:lpstr>
      <vt:lpstr>Establishing rapport</vt:lpstr>
      <vt:lpstr>Establishing rapport (continued)</vt:lpstr>
      <vt:lpstr> Recognizing cultural and other differences </vt:lpstr>
      <vt:lpstr>Managing differences</vt:lpstr>
      <vt:lpstr>Managing differences (continued)</vt:lpstr>
      <vt:lpstr>PowerPoint Presentation</vt:lpstr>
      <vt:lpstr>Affirmations</vt:lpstr>
      <vt:lpstr>Maintaining appropriate boundaries </vt:lpstr>
      <vt:lpstr>Effective relationships begin  with one’s self</vt:lpstr>
      <vt:lpstr>Everyday mindfulness</vt:lpstr>
      <vt:lpstr>Addressing provider attitudes</vt:lpstr>
      <vt:lpstr>According to WHO</vt:lpstr>
      <vt:lpstr>According to WHO (continued)</vt:lpstr>
      <vt:lpstr>PowerPoint Presentation</vt:lpstr>
      <vt:lpstr> Values clarification and attitude transformation (VCAT) </vt:lpstr>
      <vt:lpstr>VCAT for mentors</vt:lpstr>
      <vt:lpstr>VCAT for mentored providers</vt:lpstr>
      <vt:lpstr>What is success? </vt:lpstr>
      <vt:lpstr>Setting clear performance and  quality goals</vt:lpstr>
      <vt:lpstr>Clinical mentoring inputs </vt:lpstr>
      <vt:lpstr>PowerPoint Presentation</vt:lpstr>
      <vt:lpstr>Clinical mentor roles and responsibilities </vt:lpstr>
      <vt:lpstr> Clinical mentor roles and responsibilities (continued) </vt:lpstr>
      <vt:lpstr>Provider roles and responsibilities </vt:lpstr>
      <vt:lpstr>Provider roles and responsibilities (continued)</vt:lpstr>
      <vt:lpstr>Clinical resources</vt:lpstr>
      <vt:lpstr>Emotional support</vt:lpstr>
      <vt:lpstr>Emotional support (continued) </vt:lpstr>
      <vt:lpstr>Communication</vt:lpstr>
      <vt:lpstr>Communication in mentoring</vt:lpstr>
      <vt:lpstr>Means of communication </vt:lpstr>
      <vt:lpstr>Active listening</vt:lpstr>
      <vt:lpstr>Reflective listening</vt:lpstr>
      <vt:lpstr>Summarizing </vt:lpstr>
      <vt:lpstr>Solution-oriented mentors </vt:lpstr>
      <vt:lpstr> Criticism versus constructive criticism   </vt:lpstr>
      <vt:lpstr>Barriers to effective communication</vt:lpstr>
      <vt:lpstr>What is needed for effective communication</vt:lpstr>
      <vt:lpstr>Conflict management </vt:lpstr>
      <vt:lpstr>Conflict management skills </vt:lpstr>
      <vt:lpstr>To find a joint solution (win/win) </vt:lpstr>
      <vt:lpstr>Avoid self-defeating behaviors</vt:lpstr>
      <vt:lpstr> Feedback</vt:lpstr>
      <vt:lpstr>Giving negative feedback </vt:lpstr>
      <vt:lpstr>Receiving feedback</vt:lpstr>
      <vt:lpstr>Clinical coaching </vt:lpstr>
      <vt:lpstr>PowerPoint Presentation</vt:lpstr>
      <vt:lpstr>Three phases of coaching </vt:lpstr>
      <vt:lpstr>Phase 1:  Observation and demonstration</vt:lpstr>
      <vt:lpstr>Phase 2: Practice </vt:lpstr>
      <vt:lpstr>Phase 3: Evaluation </vt:lpstr>
      <vt:lpstr>Problem-solving steps </vt:lpstr>
      <vt:lpstr>Serious adverse event</vt:lpstr>
      <vt:lpstr>Just versus Blame Culture  </vt:lpstr>
      <vt:lpstr>Just versus Blame Culture (continued)</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Clinical Mentoring</dc:title>
  <dc:creator>Jeannine</dc:creator>
  <cp:lastModifiedBy>Kyle Pennisi</cp:lastModifiedBy>
  <cp:revision>137</cp:revision>
  <dcterms:created xsi:type="dcterms:W3CDTF">2014-04-01T00:25:37Z</dcterms:created>
  <dcterms:modified xsi:type="dcterms:W3CDTF">2014-07-09T20:23:26Z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DocIdItemGuid">
    <vt:lpwstr>d49cbc51-7c04-4ced-abd5-e4990c9a8c49</vt:lpwstr>
  </property>
  <property fmtid="{D5CDD505-2E9C-101B-9397-08002B2CF9AE}" pid="3" name="ContentTypeId">
    <vt:lpwstr>0x01010060DF9806A72E46499C09978B440EB434</vt:lpwstr>
  </property>
</Properties>
</file>