
<file path=[Content_Types].xml><?xml version="1.0" encoding="utf-8"?>
<Types xmlns="http://schemas.openxmlformats.org/package/2006/content-types">
  <Default Extension="bin" ContentType="application/vnd.ms-office.activeX"/>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1.xml" ContentType="application/vnd.ms-office.activeX+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3" r:id="rId5"/>
  </p:sldMasterIdLst>
  <p:notesMasterIdLst>
    <p:notesMasterId r:id="rId91"/>
  </p:notesMasterIdLst>
  <p:handoutMasterIdLst>
    <p:handoutMasterId r:id="rId92"/>
  </p:handoutMasterIdLst>
  <p:sldIdLst>
    <p:sldId id="291" r:id="rId6"/>
    <p:sldId id="298" r:id="rId7"/>
    <p:sldId id="292" r:id="rId8"/>
    <p:sldId id="293" r:id="rId9"/>
    <p:sldId id="290" r:id="rId10"/>
    <p:sldId id="287" r:id="rId11"/>
    <p:sldId id="288" r:id="rId12"/>
    <p:sldId id="297" r:id="rId13"/>
    <p:sldId id="286" r:id="rId14"/>
    <p:sldId id="305" r:id="rId15"/>
    <p:sldId id="280" r:id="rId16"/>
    <p:sldId id="282" r:id="rId17"/>
    <p:sldId id="306" r:id="rId18"/>
    <p:sldId id="283" r:id="rId19"/>
    <p:sldId id="284" r:id="rId20"/>
    <p:sldId id="307" r:id="rId21"/>
    <p:sldId id="315" r:id="rId22"/>
    <p:sldId id="269" r:id="rId23"/>
    <p:sldId id="270" r:id="rId24"/>
    <p:sldId id="316" r:id="rId25"/>
    <p:sldId id="317" r:id="rId26"/>
    <p:sldId id="318" r:id="rId27"/>
    <p:sldId id="319" r:id="rId28"/>
    <p:sldId id="271" r:id="rId29"/>
    <p:sldId id="294" r:id="rId30"/>
    <p:sldId id="259" r:id="rId31"/>
    <p:sldId id="300" r:id="rId32"/>
    <p:sldId id="264" r:id="rId33"/>
    <p:sldId id="272" r:id="rId34"/>
    <p:sldId id="262" r:id="rId35"/>
    <p:sldId id="268" r:id="rId36"/>
    <p:sldId id="258" r:id="rId37"/>
    <p:sldId id="275" r:id="rId38"/>
    <p:sldId id="274" r:id="rId39"/>
    <p:sldId id="308" r:id="rId40"/>
    <p:sldId id="320" r:id="rId41"/>
    <p:sldId id="321" r:id="rId42"/>
    <p:sldId id="322" r:id="rId43"/>
    <p:sldId id="323" r:id="rId44"/>
    <p:sldId id="324" r:id="rId45"/>
    <p:sldId id="325" r:id="rId46"/>
    <p:sldId id="326" r:id="rId47"/>
    <p:sldId id="327" r:id="rId48"/>
    <p:sldId id="328" r:id="rId49"/>
    <p:sldId id="329" r:id="rId50"/>
    <p:sldId id="330" r:id="rId51"/>
    <p:sldId id="331" r:id="rId52"/>
    <p:sldId id="332" r:id="rId53"/>
    <p:sldId id="333" r:id="rId54"/>
    <p:sldId id="334" r:id="rId55"/>
    <p:sldId id="335" r:id="rId56"/>
    <p:sldId id="336" r:id="rId57"/>
    <p:sldId id="337" r:id="rId58"/>
    <p:sldId id="309" r:id="rId59"/>
    <p:sldId id="338" r:id="rId60"/>
    <p:sldId id="339" r:id="rId61"/>
    <p:sldId id="340" r:id="rId62"/>
    <p:sldId id="341" r:id="rId63"/>
    <p:sldId id="342" r:id="rId64"/>
    <p:sldId id="343" r:id="rId65"/>
    <p:sldId id="310" r:id="rId66"/>
    <p:sldId id="344" r:id="rId67"/>
    <p:sldId id="345" r:id="rId68"/>
    <p:sldId id="346" r:id="rId69"/>
    <p:sldId id="347" r:id="rId70"/>
    <p:sldId id="348" r:id="rId71"/>
    <p:sldId id="349" r:id="rId72"/>
    <p:sldId id="350" r:id="rId73"/>
    <p:sldId id="351" r:id="rId74"/>
    <p:sldId id="352" r:id="rId75"/>
    <p:sldId id="353" r:id="rId76"/>
    <p:sldId id="354" r:id="rId77"/>
    <p:sldId id="355" r:id="rId78"/>
    <p:sldId id="311" r:id="rId79"/>
    <p:sldId id="356" r:id="rId80"/>
    <p:sldId id="357" r:id="rId81"/>
    <p:sldId id="358" r:id="rId82"/>
    <p:sldId id="359" r:id="rId83"/>
    <p:sldId id="360" r:id="rId84"/>
    <p:sldId id="361" r:id="rId85"/>
    <p:sldId id="312" r:id="rId86"/>
    <p:sldId id="362" r:id="rId87"/>
    <p:sldId id="363" r:id="rId88"/>
    <p:sldId id="313" r:id="rId89"/>
    <p:sldId id="314" r:id="rId9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05794"/>
    <a:srgbClr val="EBAB00"/>
    <a:srgbClr val="66FFCC"/>
    <a:srgbClr val="C9B3CD"/>
    <a:srgbClr val="006F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0" autoAdjust="0"/>
    <p:restoredTop sz="56735" autoAdjust="0"/>
  </p:normalViewPr>
  <p:slideViewPr>
    <p:cSldViewPr>
      <p:cViewPr varScale="1">
        <p:scale>
          <a:sx n="69" d="100"/>
          <a:sy n="69" d="100"/>
        </p:scale>
        <p:origin x="3424" y="192"/>
      </p:cViewPr>
      <p:guideLst>
        <p:guide orient="horz" pos="2160"/>
        <p:guide pos="2880"/>
      </p:guideLst>
    </p:cSldViewPr>
  </p:slideViewPr>
  <p:outlineViewPr>
    <p:cViewPr>
      <p:scale>
        <a:sx n="33" d="100"/>
        <a:sy n="33" d="100"/>
      </p:scale>
      <p:origin x="0" y="32148"/>
    </p:cViewPr>
  </p:outlineViewPr>
  <p:notesTextViewPr>
    <p:cViewPr>
      <p:scale>
        <a:sx n="100" d="100"/>
        <a:sy n="100" d="100"/>
      </p:scale>
      <p:origin x="0" y="0"/>
    </p:cViewPr>
  </p:notesTextViewPr>
  <p:sorterViewPr>
    <p:cViewPr>
      <p:scale>
        <a:sx n="66" d="100"/>
        <a:sy n="66" d="100"/>
      </p:scale>
      <p:origin x="0" y="417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1.xml"/><Relationship Id="rId90" Type="http://schemas.openxmlformats.org/officeDocument/2006/relationships/slide" Target="slides/slide85.xml"/><Relationship Id="rId95" Type="http://schemas.openxmlformats.org/officeDocument/2006/relationships/theme" Target="theme/theme1.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168C1C-7DBA-4120-B0F2-4FA52A49C185}"/>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52"/>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045A2C3F-A60A-455F-A4C0-A03A28CDBB42}"/>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fld id="{8565F373-0A4B-4B7D-B6AC-139179C02A45}" type="datetime1">
              <a:rPr lang="en-US"/>
              <a:pPr>
                <a:defRPr/>
              </a:pPr>
              <a:t>7/11/19</a:t>
            </a:fld>
            <a:endParaRPr lang="en-US"/>
          </a:p>
        </p:txBody>
      </p:sp>
      <p:sp>
        <p:nvSpPr>
          <p:cNvPr id="4" name="Footer Placeholder 3">
            <a:extLst>
              <a:ext uri="{FF2B5EF4-FFF2-40B4-BE49-F238E27FC236}">
                <a16:creationId xmlns:a16="http://schemas.microsoft.com/office/drawing/2014/main" id="{B1BE0F1D-9ACD-46FD-964B-BC452E9A4B52}"/>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52"/>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6B70A8C0-2FAE-4640-A790-FC7FDE359032}"/>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1DD31F5-2056-41F1-8A50-5433EA78686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8280B07-CA62-466D-BA7F-8DE9ECF6E872}"/>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110" charset="0"/>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A3AE90D4-8F7B-4A6C-8323-5FAFC766CAD9}"/>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fld id="{64582FA6-F090-4C26-AAFE-EFC73E7E0A07}" type="datetime1">
              <a:rPr lang="en-US"/>
              <a:pPr>
                <a:defRPr/>
              </a:pPr>
              <a:t>7/11/19</a:t>
            </a:fld>
            <a:endParaRPr lang="en-US"/>
          </a:p>
        </p:txBody>
      </p:sp>
      <p:sp>
        <p:nvSpPr>
          <p:cNvPr id="4" name="Slide Image Placeholder 3">
            <a:extLst>
              <a:ext uri="{FF2B5EF4-FFF2-40B4-BE49-F238E27FC236}">
                <a16:creationId xmlns:a16="http://schemas.microsoft.com/office/drawing/2014/main" id="{5CEFC0E9-E729-4427-B7AB-5D4BB7E5381A}"/>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CD45342D-657E-4873-A484-6C38F5C3C23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7B22C9A-AFCE-4A52-AD70-DFA7336FB6E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110" charset="0"/>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9C374B6-2A08-4782-A055-8C5940384E35}"/>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82A20DC-C232-446A-AEFA-C7CE627BAAD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EC0DF02D-401F-4720-B939-481F46FFED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43476E7B-1B68-4715-ABC5-671227C644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ea typeface="ＭＳ Ｐゴシック" panose="020B0600070205080204" pitchFamily="34" charset="-128"/>
              </a:rPr>
              <a:t>Say:</a:t>
            </a:r>
            <a:endParaRPr lang="en-US" altLang="en-US">
              <a:ea typeface="ＭＳ Ｐゴシック" panose="020B0600070205080204" pitchFamily="34" charset="-128"/>
            </a:endParaRPr>
          </a:p>
          <a:p>
            <a:pPr>
              <a:buFontTx/>
              <a:buChar char="-"/>
            </a:pPr>
            <a:r>
              <a:rPr lang="en-US" altLang="en-US">
                <a:ea typeface="ＭＳ Ｐゴシック" panose="020B0600070205080204" pitchFamily="34" charset="-128"/>
              </a:rPr>
              <a:t>Can be provided in very low resource settings as long as there is an emergency response plan in place in the rare case of a serious complication</a:t>
            </a:r>
          </a:p>
          <a:p>
            <a:pPr>
              <a:buFontTx/>
              <a:buChar char="-"/>
            </a:pPr>
            <a:r>
              <a:rPr lang="en-US" altLang="en-US">
                <a:ea typeface="ＭＳ Ｐゴシック" panose="020B0600070205080204" pitchFamily="34" charset="-128"/>
              </a:rPr>
              <a:t>It is highly acceptable to women</a:t>
            </a:r>
          </a:p>
          <a:p>
            <a:pPr eaLnBrk="1" hangingPunct="1">
              <a:spcBef>
                <a:spcPct val="0"/>
              </a:spcBef>
              <a:buFontTx/>
              <a:buChar char="-"/>
            </a:pPr>
            <a:endParaRPr lang="en-US" altLang="en-US" b="1">
              <a:ea typeface="ＭＳ Ｐゴシック" panose="020B0600070205080204" pitchFamily="34" charset="-128"/>
            </a:endParaRPr>
          </a:p>
        </p:txBody>
      </p:sp>
      <p:sp>
        <p:nvSpPr>
          <p:cNvPr id="14340" name="Slide Number Placeholder 3">
            <a:extLst>
              <a:ext uri="{FF2B5EF4-FFF2-40B4-BE49-F238E27FC236}">
                <a16:creationId xmlns:a16="http://schemas.microsoft.com/office/drawing/2014/main" id="{644F18AF-D040-437F-8E8D-2A91F4E7C9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E6DAC6A-B2BA-4A22-B455-C907CB3A0D7B}" type="slidenum">
              <a:rPr lang="en-US" altLang="en-US">
                <a:latin typeface="Arial" panose="020B0604020202020204" pitchFamily="34" charset="0"/>
              </a:rPr>
              <a:pPr>
                <a:spcBef>
                  <a:spcPct val="0"/>
                </a:spcBef>
              </a:pPr>
              <a:t>3</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FA69193D-88DF-4E1A-AA9D-D969ACF88F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2C0E44D2-9E19-4D5C-AE5F-7CB2DD97CA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33796" name="Slide Number Placeholder 3">
            <a:extLst>
              <a:ext uri="{FF2B5EF4-FFF2-40B4-BE49-F238E27FC236}">
                <a16:creationId xmlns:a16="http://schemas.microsoft.com/office/drawing/2014/main" id="{BD4A3EAF-3A9B-4576-BB6A-017F54C777E5}"/>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7A12AA78-76CA-4A44-9520-1D7EA1F7DB9C}" type="slidenum">
              <a:rPr lang="en-US" altLang="en-US">
                <a:latin typeface="Arial" panose="020B0604020202020204" pitchFamily="34" charset="0"/>
              </a:rPr>
              <a:pPr algn="r" eaLnBrk="1" hangingPunct="1">
                <a:spcBef>
                  <a:spcPct val="0"/>
                </a:spcBef>
              </a:pPr>
              <a:t>13</a:t>
            </a:fld>
            <a:endParaRPr lang="en-US"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64E137C8-8DB4-41E0-AD53-33ED05A7C4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74A1399C-E46C-4E0D-A64B-799E5F56A5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FFFF00"/>
                </a:solidFill>
                <a:ea typeface="ＭＳ Ｐゴシック" panose="020B0600070205080204" pitchFamily="34" charset="-128"/>
              </a:rPr>
              <a:t>Note to Trainer:</a:t>
            </a:r>
            <a:r>
              <a:rPr lang="en-US" altLang="en-US">
                <a:solidFill>
                  <a:srgbClr val="FFFF00"/>
                </a:solidFill>
                <a:ea typeface="ＭＳ Ｐゴシック" panose="020B0600070205080204" pitchFamily="34" charset="-128"/>
              </a:rPr>
              <a:t> In order to insert information here about the legal context of abortion and MA in your setting, you will need to save the presentation to another location (for example, your computer, a flash drive, etc.) </a:t>
            </a:r>
            <a:endParaRPr lang="en-US" altLang="en-US">
              <a:ea typeface="ＭＳ Ｐゴシック" panose="020B0600070205080204" pitchFamily="34" charset="-128"/>
            </a:endParaRPr>
          </a:p>
        </p:txBody>
      </p:sp>
      <p:sp>
        <p:nvSpPr>
          <p:cNvPr id="35844" name="Slide Number Placeholder 3">
            <a:extLst>
              <a:ext uri="{FF2B5EF4-FFF2-40B4-BE49-F238E27FC236}">
                <a16:creationId xmlns:a16="http://schemas.microsoft.com/office/drawing/2014/main" id="{57649670-3FEA-4C48-BA29-8B3C8F876F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9DDD36-8E6E-4531-85F2-280328C6DEC4}" type="slidenum">
              <a:rPr lang="en-US" altLang="en-US">
                <a:latin typeface="Arial" panose="020B0604020202020204" pitchFamily="34" charset="0"/>
              </a:rPr>
              <a:pPr>
                <a:spcBef>
                  <a:spcPct val="0"/>
                </a:spcBef>
              </a:pPr>
              <a:t>14</a:t>
            </a:fld>
            <a:endParaRPr lang="en-US" altLang="en-US">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5549ADD4-1E18-4BF3-8C1D-6C651361F9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EE988597-F6BC-423B-91F0-80488DB348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38916" name="Slide Number Placeholder 3">
            <a:extLst>
              <a:ext uri="{FF2B5EF4-FFF2-40B4-BE49-F238E27FC236}">
                <a16:creationId xmlns:a16="http://schemas.microsoft.com/office/drawing/2014/main" id="{0CD54B45-08BC-4CE4-812D-A2E0E169F914}"/>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4A96A384-B27C-4C67-B2F6-2FC4C74EC7B8}" type="slidenum">
              <a:rPr lang="en-US" altLang="en-US">
                <a:latin typeface="Arial" panose="020B0604020202020204" pitchFamily="34" charset="0"/>
              </a:rPr>
              <a:pPr algn="r" eaLnBrk="1" hangingPunct="1">
                <a:spcBef>
                  <a:spcPct val="0"/>
                </a:spcBef>
              </a:pPr>
              <a:t>16</a:t>
            </a:fld>
            <a:endParaRPr lang="en-US" altLang="en-US">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0AD29B05-A813-4A7A-9411-AE0413FBF1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FD4F49E4-78B1-455E-955E-FE3579DBDD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ＭＳ Ｐゴシック" panose="020B0600070205080204" pitchFamily="34" charset="-128"/>
              </a:rPr>
              <a:t>Ensure that participants can correctly define the terms “contraindication” and “precaution” as they relate to MA provision:</a:t>
            </a:r>
          </a:p>
          <a:p>
            <a:r>
              <a:rPr lang="en-US" altLang="en-US" dirty="0">
                <a:ea typeface="ＭＳ Ｐゴシック" panose="020B0600070205080204" pitchFamily="34" charset="-128"/>
              </a:rPr>
              <a:t> </a:t>
            </a:r>
          </a:p>
          <a:p>
            <a:r>
              <a:rPr lang="en-US" altLang="en-US" dirty="0">
                <a:ea typeface="ＭＳ Ｐゴシック" panose="020B0600070205080204" pitchFamily="34" charset="-128"/>
              </a:rPr>
              <a:t>Contraindications for MA:  If a woman has these specific conditions, under no circumstances should she be offered MA.  MVA may be considered, or she should be referred to a facility where she can be offered alternate care.  In cases of a contraindication for mifepristone, she can also be offered misoprostol-only MA if she has no contraindications for misoprostol (see MA Study Guide, Module Two B: Medical Abortion with Misoprostol Only for misoprostol-specific contraindications).</a:t>
            </a:r>
          </a:p>
          <a:p>
            <a:endParaRPr lang="en-US" altLang="en-US" dirty="0">
              <a:ea typeface="ＭＳ Ｐゴシック" panose="020B0600070205080204" pitchFamily="34" charset="-128"/>
            </a:endParaRPr>
          </a:p>
          <a:p>
            <a:r>
              <a:rPr lang="en-US" altLang="en-US" dirty="0">
                <a:ea typeface="ＭＳ Ｐゴシック" panose="020B0600070205080204" pitchFamily="34" charset="-128"/>
              </a:rPr>
              <a:t>Precautions for MA: If a woman has these specific conditions, MA has higher risks than normal. The risks, benefits and availability of alternatives to MA must be considered.  MA provision may require a higher degree of clinical judgment, skill and monitoring.   Referral to a higher-level facility may be appropriate.</a:t>
            </a:r>
          </a:p>
          <a:p>
            <a:endParaRPr lang="en-US" altLang="en-US" dirty="0">
              <a:ea typeface="ＭＳ Ｐゴシック" panose="020B0600070205080204" pitchFamily="34" charset="-128"/>
            </a:endParaRPr>
          </a:p>
        </p:txBody>
      </p:sp>
      <p:sp>
        <p:nvSpPr>
          <p:cNvPr id="40964" name="Slide Number Placeholder 3">
            <a:extLst>
              <a:ext uri="{FF2B5EF4-FFF2-40B4-BE49-F238E27FC236}">
                <a16:creationId xmlns:a16="http://schemas.microsoft.com/office/drawing/2014/main" id="{713F3B03-2839-4D9E-853B-4AF215BCEA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E98DB24-4C6E-4AFA-8F8A-ACBFAD253F86}" type="slidenum">
              <a:rPr lang="en-US" altLang="en-US">
                <a:latin typeface="Arial" panose="020B0604020202020204" pitchFamily="34" charset="0"/>
              </a:rPr>
              <a:pPr>
                <a:spcBef>
                  <a:spcPct val="0"/>
                </a:spcBef>
              </a:pPr>
              <a:t>17</a:t>
            </a:fld>
            <a:endParaRPr lang="en-US"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9890D2D-DDBE-4DE2-BA09-BD5EA7AE81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17E6DAF0-3BB6-433F-A0F3-B102B78111D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r>
              <a:rPr lang="en-US" altLang="en-US">
                <a:ea typeface="ＭＳ Ｐゴシック" panose="020B0600070205080204" pitchFamily="34" charset="-128"/>
              </a:rPr>
              <a:t>: If a woman has these contraindications, </a:t>
            </a:r>
            <a:r>
              <a:rPr lang="en-US" altLang="ja-JP">
                <a:ea typeface="ＭＳ Ｐゴシック" panose="020B0600070205080204" pitchFamily="34" charset="-128"/>
              </a:rPr>
              <a:t>MVA should be considered or she should be referred to a facility where she can be offered alternate care.</a:t>
            </a:r>
          </a:p>
          <a:p>
            <a:endParaRPr lang="en-US" altLang="en-US">
              <a:ea typeface="ＭＳ Ｐゴシック" panose="020B0600070205080204" pitchFamily="34" charset="-128"/>
            </a:endParaRPr>
          </a:p>
          <a:p>
            <a:r>
              <a:rPr lang="en-US" altLang="en-US" b="1">
                <a:ea typeface="ＭＳ Ｐゴシック" panose="020B0600070205080204" pitchFamily="34" charset="-128"/>
              </a:rPr>
              <a:t>Trainer’s note</a:t>
            </a:r>
            <a:r>
              <a:rPr lang="en-US" altLang="en-US">
                <a:ea typeface="ＭＳ Ｐゴシック" panose="020B0600070205080204" pitchFamily="34" charset="-128"/>
              </a:rPr>
              <a:t>: Allergic reaction and ectopic pregnancy apply to all MA regimens, porphyria and chronic adrenal failure are contraindicated for mifepristone.</a:t>
            </a:r>
            <a:endParaRPr lang="en-US" altLang="en-US" b="1">
              <a:ea typeface="ＭＳ Ｐゴシック" panose="020B0600070205080204" pitchFamily="34" charset="-128"/>
            </a:endParaRPr>
          </a:p>
        </p:txBody>
      </p:sp>
      <p:sp>
        <p:nvSpPr>
          <p:cNvPr id="43012" name="Slide Number Placeholder 3">
            <a:extLst>
              <a:ext uri="{FF2B5EF4-FFF2-40B4-BE49-F238E27FC236}">
                <a16:creationId xmlns:a16="http://schemas.microsoft.com/office/drawing/2014/main" id="{AC27E8E5-BBBA-46E1-A8E5-7B7E2E5E11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BC42C664-36A9-4285-8D28-1E5D507AAC94}" type="slidenum">
              <a:rPr lang="en-US" altLang="en-US">
                <a:latin typeface="Arial" panose="020B0604020202020204" pitchFamily="34" charset="0"/>
              </a:rPr>
              <a:pPr>
                <a:spcBef>
                  <a:spcPct val="0"/>
                </a:spcBef>
              </a:pPr>
              <a:t>18</a:t>
            </a:fld>
            <a:endParaRPr lang="en-US" altLang="en-US">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3447EF37-2614-4643-B47C-0B7A3E8311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517F746A-B944-4F9A-8572-4E693928340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300"/>
              </a:spcBef>
            </a:pPr>
            <a:r>
              <a:rPr lang="en-US" altLang="ja-JP" b="1">
                <a:ea typeface="ＭＳ Ｐゴシック" panose="020B0600070205080204" pitchFamily="34" charset="-128"/>
              </a:rPr>
              <a:t>Say:</a:t>
            </a:r>
            <a:r>
              <a:rPr lang="en-US" altLang="ja-JP">
                <a:ea typeface="ＭＳ Ｐゴシック" panose="020B0600070205080204" pitchFamily="34" charset="-128"/>
              </a:rPr>
              <a:t> If a woman has these specific conditions, MA has higher risks than normal.  The risks, benefits and availability of alternatives to MA must be considered.  MA provision may require a higher degree of clinical judgment, skill and monitoring.   Referral to a higher-level facility may be appropriate.</a:t>
            </a:r>
            <a:endParaRPr lang="en-US" altLang="en-US" sz="1300">
              <a:ea typeface="ＭＳ Ｐゴシック" panose="020B0600070205080204" pitchFamily="34" charset="-128"/>
            </a:endParaRPr>
          </a:p>
          <a:p>
            <a:endParaRPr lang="en-US" altLang="en-US">
              <a:ea typeface="ＭＳ Ｐゴシック" panose="020B0600070205080204" pitchFamily="34" charset="-128"/>
            </a:endParaRPr>
          </a:p>
        </p:txBody>
      </p:sp>
      <p:sp>
        <p:nvSpPr>
          <p:cNvPr id="45060" name="Slide Number Placeholder 3">
            <a:extLst>
              <a:ext uri="{FF2B5EF4-FFF2-40B4-BE49-F238E27FC236}">
                <a16:creationId xmlns:a16="http://schemas.microsoft.com/office/drawing/2014/main" id="{2ED8751C-91AF-4118-8B38-F3189AA3B4B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BF86223C-FD6F-4E42-B6E5-408BB9BF4041}" type="slidenum">
              <a:rPr lang="en-US" altLang="en-US">
                <a:latin typeface="Arial" panose="020B0604020202020204" pitchFamily="34" charset="0"/>
              </a:rPr>
              <a:pPr>
                <a:spcBef>
                  <a:spcPct val="0"/>
                </a:spcBef>
              </a:pPr>
              <a:t>19</a:t>
            </a:fld>
            <a:endParaRPr lang="en-US" altLang="en-US">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7621FC2D-DAF1-493A-825A-84513BE7E1B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a:extLst>
              <a:ext uri="{FF2B5EF4-FFF2-40B4-BE49-F238E27FC236}">
                <a16:creationId xmlns:a16="http://schemas.microsoft.com/office/drawing/2014/main" id="{B500CCBF-1B1C-430E-9DFA-22084CC125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Note to trainer: Use this slide if participants need more detail on contraindications.</a:t>
            </a:r>
          </a:p>
          <a:p>
            <a:endParaRPr lang="en-US" altLang="en-US" b="1">
              <a:ea typeface="ＭＳ Ｐゴシック" panose="020B0600070205080204" pitchFamily="34" charset="-128"/>
            </a:endParaRPr>
          </a:p>
          <a:p>
            <a:r>
              <a:rPr lang="en-US" altLang="ja-JP">
                <a:ea typeface="ＭＳ Ｐゴシック" panose="020B0600070205080204" pitchFamily="34" charset="-128"/>
              </a:rPr>
              <a:t>References: Kobrynski 2007, Cable 1994, full citation in MA Training Guide References</a:t>
            </a:r>
            <a:endParaRPr lang="en-US" altLang="en-US" b="1">
              <a:ea typeface="ＭＳ Ｐゴシック" panose="020B0600070205080204" pitchFamily="34" charset="-128"/>
            </a:endParaRPr>
          </a:p>
          <a:p>
            <a:endParaRPr lang="en-US" altLang="en-US" b="1">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7A5A3177-FAAD-41A9-A879-66F42860E25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a:extLst>
              <a:ext uri="{FF2B5EF4-FFF2-40B4-BE49-F238E27FC236}">
                <a16:creationId xmlns:a16="http://schemas.microsoft.com/office/drawing/2014/main" id="{C616C1FE-C5B3-42DF-A96F-CEA9450354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Note to trainer: use this slide if participants need more detail on contraindications.</a:t>
            </a:r>
          </a:p>
          <a:p>
            <a:endParaRPr lang="en-US" altLang="en-US" b="1">
              <a:ea typeface="ＭＳ Ｐゴシック" panose="020B0600070205080204" pitchFamily="34" charset="-128"/>
            </a:endParaRPr>
          </a:p>
          <a:p>
            <a:r>
              <a:rPr lang="en-US" altLang="en-US" b="1">
                <a:ea typeface="ＭＳ Ｐゴシック" panose="020B0600070205080204" pitchFamily="34" charset="-128"/>
              </a:rPr>
              <a:t>Say:</a:t>
            </a:r>
          </a:p>
          <a:p>
            <a:r>
              <a:rPr lang="en-US" altLang="en-US" b="1">
                <a:ea typeface="ＭＳ Ｐゴシック" panose="020B0600070205080204" pitchFamily="34" charset="-128"/>
              </a:rPr>
              <a:t>- </a:t>
            </a:r>
            <a:r>
              <a:rPr lang="en-US" altLang="ja-JP">
                <a:ea typeface="ＭＳ Ｐゴシック" panose="020B0600070205080204" pitchFamily="34" charset="-128"/>
              </a:rPr>
              <a:t>Mifepristone works by blocking progesterone receptors; there are no progesterone receptors in the fallopian tubes where 95-97% of ectopic pregnancies are located</a:t>
            </a:r>
          </a:p>
          <a:p>
            <a:pPr>
              <a:buFontTx/>
              <a:buChar char="-"/>
            </a:pPr>
            <a:r>
              <a:rPr lang="en-US" altLang="ja-JP">
                <a:ea typeface="ＭＳ Ｐゴシック" panose="020B0600070205080204" pitchFamily="34" charset="-128"/>
              </a:rPr>
              <a:t>Mifepristone and misoprostol do not make an ectopic pregnancy worse (i.e. cause tubal rupture) </a:t>
            </a:r>
          </a:p>
          <a:p>
            <a:pPr>
              <a:buFontTx/>
              <a:buChar char="-"/>
            </a:pPr>
            <a:endParaRPr lang="en-US" altLang="en-US" b="1">
              <a:ea typeface="ＭＳ Ｐゴシック" panose="020B0600070205080204" pitchFamily="34" charset="-128"/>
            </a:endParaRPr>
          </a:p>
          <a:p>
            <a:pPr>
              <a:buFontTx/>
              <a:buChar char="-"/>
            </a:pPr>
            <a:r>
              <a:rPr lang="en-US" altLang="ja-JP">
                <a:ea typeface="ＭＳ Ｐゴシック" panose="020B0600070205080204" pitchFamily="34" charset="-128"/>
              </a:rPr>
              <a:t>References: Spitz and Bardin 1993, Sitruk-Ware and Spitz 2003, Land 1992, full citation in MA Training Guide References</a:t>
            </a:r>
            <a:endParaRPr lang="en-US" altLang="en-US" b="1">
              <a:ea typeface="ＭＳ Ｐゴシック" panose="020B0600070205080204" pitchFamily="34" charset="-128"/>
            </a:endParaRPr>
          </a:p>
          <a:p>
            <a:endParaRPr lang="en-US" altLang="en-US" sz="1300">
              <a:ea typeface="ＭＳ Ｐゴシック" panose="020B060007020508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C7D37A19-4B9F-4417-8ADF-3C23EF53146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a:extLst>
              <a:ext uri="{FF2B5EF4-FFF2-40B4-BE49-F238E27FC236}">
                <a16:creationId xmlns:a16="http://schemas.microsoft.com/office/drawing/2014/main" id="{436BE512-102E-41B3-A3DA-E0656615EE7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Note to trainer: Use this slide if participants need more detail on precautions.</a:t>
            </a:r>
          </a:p>
          <a:p>
            <a:endParaRPr lang="en-US" altLang="en-US" b="1">
              <a:ea typeface="ＭＳ Ｐゴシック" panose="020B0600070205080204" pitchFamily="34" charset="-128"/>
            </a:endParaRPr>
          </a:p>
          <a:p>
            <a:r>
              <a:rPr lang="en-US" altLang="ja-JP">
                <a:ea typeface="ＭＳ Ｐゴシック" panose="020B0600070205080204" pitchFamily="34" charset="-128"/>
              </a:rPr>
              <a:t> References: Bernstein &amp; Kandinow 2004, Sitruk-Ware 2006, full citation in MA Training Guide References. </a:t>
            </a:r>
            <a:endParaRPr lang="en-US" altLang="en-US">
              <a:ea typeface="ＭＳ Ｐゴシック" panose="020B060007020508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3241C59E-A657-4F04-9995-93968C5393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a:extLst>
              <a:ext uri="{FF2B5EF4-FFF2-40B4-BE49-F238E27FC236}">
                <a16:creationId xmlns:a16="http://schemas.microsoft.com/office/drawing/2014/main" id="{A3F419C6-4DC3-4E9B-987A-F03784DC87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Note to trainer: Use this slide if participants need more detail on precautions.</a:t>
            </a:r>
          </a:p>
          <a:p>
            <a:endParaRPr lang="en-US" altLang="ja-JP">
              <a:ea typeface="ＭＳ Ｐゴシック" panose="020B0600070205080204" pitchFamily="34" charset="-128"/>
              <a:sym typeface="Wingdings" panose="05000000000000000000" pitchFamily="2" charset="2"/>
            </a:endParaRPr>
          </a:p>
          <a:p>
            <a:r>
              <a:rPr lang="en-US" altLang="ja-JP" b="1">
                <a:ea typeface="ＭＳ Ｐゴシック" panose="020B0600070205080204" pitchFamily="34" charset="-128"/>
                <a:sym typeface="Wingdings" panose="05000000000000000000" pitchFamily="2" charset="2"/>
              </a:rPr>
              <a:t>Say:</a:t>
            </a:r>
          </a:p>
          <a:p>
            <a:r>
              <a:rPr lang="en-US" altLang="ja-JP">
                <a:ea typeface="ＭＳ Ｐゴシック" panose="020B0600070205080204" pitchFamily="34" charset="-128"/>
                <a:sym typeface="Wingdings" panose="05000000000000000000" pitchFamily="2" charset="2"/>
              </a:rPr>
              <a:t>For severe or unstable conditions, provider should consider</a:t>
            </a:r>
            <a:r>
              <a:rPr lang="en-US" altLang="ja-JP">
                <a:ea typeface="ＭＳ Ｐゴシック" panose="020B0600070205080204" pitchFamily="34" charset="-128"/>
              </a:rPr>
              <a:t> the condition itself, its severity, the available options for safe abortion care, referrals and clinical judgment and monitoring.</a:t>
            </a:r>
            <a:endParaRPr lang="en-US" altLang="en-US">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C058CE0A-126A-4A2F-905E-2B539BA190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CB35C5DB-FE89-4808-B304-02AB6BB9882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solidFill>
                <a:srgbClr val="FFFFFF"/>
              </a:solidFill>
              <a:ea typeface="ＭＳ Ｐゴシック" panose="020B0600070205080204" pitchFamily="34" charset="-128"/>
            </a:endParaRPr>
          </a:p>
          <a:p>
            <a:pPr eaLnBrk="1" hangingPunct="1">
              <a:spcBef>
                <a:spcPct val="0"/>
              </a:spcBef>
            </a:pPr>
            <a:endParaRPr lang="en-US" altLang="en-US">
              <a:ea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720F8ADF-6C87-4944-903A-561751EFA25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BFBDFA4-0BCE-4E0E-AA10-803CE9590DC1}" type="slidenum">
              <a:rPr lang="en-US" altLang="en-US">
                <a:latin typeface="Arial" panose="020B0604020202020204" pitchFamily="34" charset="0"/>
              </a:rPr>
              <a:pPr>
                <a:spcBef>
                  <a:spcPct val="0"/>
                </a:spcBef>
              </a:pPr>
              <a:t>4</a:t>
            </a:fld>
            <a:endParaRPr lang="en-US"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70261176-A774-4D8B-A3E0-78C08D2A17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AC7BED26-045F-4CB5-938C-81E878462D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55300" name="Slide Number Placeholder 3">
            <a:extLst>
              <a:ext uri="{FF2B5EF4-FFF2-40B4-BE49-F238E27FC236}">
                <a16:creationId xmlns:a16="http://schemas.microsoft.com/office/drawing/2014/main" id="{E0AC4EAC-2C22-48E4-B09A-DE52745EDF6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AA958F0-481C-4539-B05C-577324848AE3}" type="slidenum">
              <a:rPr lang="en-US" altLang="en-US">
                <a:latin typeface="Arial" panose="020B0604020202020204" pitchFamily="34" charset="0"/>
              </a:rPr>
              <a:pPr>
                <a:spcBef>
                  <a:spcPct val="0"/>
                </a:spcBef>
              </a:pPr>
              <a:t>24</a:t>
            </a:fld>
            <a:endParaRPr lang="en-US" altLang="en-US">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15F2B727-741E-4F61-97FF-DE1AE29F3A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B62FF669-E1A4-4952-BD8F-EE66D9ED76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endParaRPr lang="en-US" altLang="en-US">
              <a:ea typeface="ＭＳ Ｐゴシック" panose="020B0600070205080204" pitchFamily="34" charset="-128"/>
            </a:endParaRPr>
          </a:p>
          <a:p>
            <a:r>
              <a:rPr lang="en-US" altLang="en-US">
                <a:ea typeface="ＭＳ Ｐゴシック" panose="020B0600070205080204" pitchFamily="34" charset="-128"/>
              </a:rPr>
              <a:t>Young women have the same right to information and care as adult women do, and it should be provided respectfully in a way that meets their needs.</a:t>
            </a:r>
          </a:p>
          <a:p>
            <a:endParaRPr lang="en-US" altLang="en-US" b="1">
              <a:ea typeface="ＭＳ Ｐゴシック" panose="020B0600070205080204" pitchFamily="34" charset="-128"/>
            </a:endParaRPr>
          </a:p>
        </p:txBody>
      </p:sp>
      <p:sp>
        <p:nvSpPr>
          <p:cNvPr id="57348" name="Slide Number Placeholder 3">
            <a:extLst>
              <a:ext uri="{FF2B5EF4-FFF2-40B4-BE49-F238E27FC236}">
                <a16:creationId xmlns:a16="http://schemas.microsoft.com/office/drawing/2014/main" id="{65A62B87-2A20-4F42-934F-EF5DA0A84DB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A0613678-E3DF-4D79-BEAE-610EECDA053C}" type="slidenum">
              <a:rPr lang="en-US" altLang="en-US">
                <a:latin typeface="Arial" panose="020B0604020202020204" pitchFamily="34" charset="0"/>
              </a:rPr>
              <a:pPr>
                <a:spcBef>
                  <a:spcPct val="0"/>
                </a:spcBef>
              </a:pPr>
              <a:t>25</a:t>
            </a:fld>
            <a:endParaRPr lang="en-US" altLang="en-US">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BAFBBD4F-DFE6-4DBD-B472-6781B29323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201E1478-C77B-4DAC-BD74-7B5F5E7BCC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59396" name="Slide Number Placeholder 3">
            <a:extLst>
              <a:ext uri="{FF2B5EF4-FFF2-40B4-BE49-F238E27FC236}">
                <a16:creationId xmlns:a16="http://schemas.microsoft.com/office/drawing/2014/main" id="{56267FFD-8ED6-47B7-B38A-F09E4856EA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CDFB7B2C-C58E-46E6-86BB-67B84703C5C8}" type="slidenum">
              <a:rPr lang="en-US" altLang="en-US">
                <a:latin typeface="Arial" panose="020B0604020202020204" pitchFamily="34" charset="0"/>
              </a:rPr>
              <a:pPr>
                <a:spcBef>
                  <a:spcPct val="0"/>
                </a:spcBef>
              </a:pPr>
              <a:t>26</a:t>
            </a:fld>
            <a:endParaRPr lang="en-US" altLang="en-US">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D0625559-1FBE-415E-AF43-914F7621166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9B18467F-2977-4452-9BF0-4B3421FFC8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en-US" dirty="0">
              <a:solidFill>
                <a:schemeClr val="tx2"/>
              </a:solidFill>
              <a:ea typeface="ＭＳ Ｐゴシック" panose="020B0600070205080204" pitchFamily="34" charset="-128"/>
            </a:endParaRPr>
          </a:p>
          <a:p>
            <a:endParaRPr lang="en-US" altLang="en-US" dirty="0">
              <a:ea typeface="ＭＳ Ｐゴシック" panose="020B0600070205080204" pitchFamily="34" charset="-128"/>
            </a:endParaRPr>
          </a:p>
        </p:txBody>
      </p:sp>
      <p:sp>
        <p:nvSpPr>
          <p:cNvPr id="61444" name="Slide Number Placeholder 3">
            <a:extLst>
              <a:ext uri="{FF2B5EF4-FFF2-40B4-BE49-F238E27FC236}">
                <a16:creationId xmlns:a16="http://schemas.microsoft.com/office/drawing/2014/main" id="{BEA17143-90BB-4001-AFD8-2FBC7CFB64F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C322315-F225-416D-943D-F604D73D9F4B}" type="slidenum">
              <a:rPr lang="en-US" altLang="en-US">
                <a:latin typeface="Arial" panose="020B0604020202020204" pitchFamily="34" charset="0"/>
              </a:rPr>
              <a:pPr>
                <a:spcBef>
                  <a:spcPct val="0"/>
                </a:spcBef>
              </a:pPr>
              <a:t>27</a:t>
            </a:fld>
            <a:endParaRPr lang="en-US" altLang="en-US">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597C4FD9-EF99-4428-990F-784013A47A5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a:extLst>
              <a:ext uri="{FF2B5EF4-FFF2-40B4-BE49-F238E27FC236}">
                <a16:creationId xmlns:a16="http://schemas.microsoft.com/office/drawing/2014/main" id="{E8B3404E-3955-4C81-922E-0B038569826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solidFill>
                  <a:srgbClr val="005581"/>
                </a:solidFill>
                <a:ea typeface="ＭＳ Ｐゴシック" panose="020B0600070205080204" pitchFamily="34" charset="-128"/>
                <a:cs typeface="Times New Roman" panose="02020603050405020304" pitchFamily="18" charset="0"/>
              </a:rPr>
              <a:t>References: </a:t>
            </a:r>
            <a:r>
              <a:rPr lang="en-US" altLang="en-US">
                <a:solidFill>
                  <a:schemeClr val="tx2"/>
                </a:solidFill>
                <a:ea typeface="ＭＳ Ｐゴシック" panose="020B0600070205080204" pitchFamily="34" charset="-128"/>
              </a:rPr>
              <a:t>WHO 2012, von Hertzen 2007, Carbonell 1998, 1999  &amp; 2001 </a:t>
            </a:r>
            <a:endParaRPr lang="en-US" altLang="en-US">
              <a:ea typeface="ＭＳ Ｐゴシック" panose="020B0600070205080204" pitchFamily="34" charset="-128"/>
            </a:endParaRPr>
          </a:p>
        </p:txBody>
      </p:sp>
      <p:sp>
        <p:nvSpPr>
          <p:cNvPr id="63492" name="Slide Number Placeholder 3">
            <a:extLst>
              <a:ext uri="{FF2B5EF4-FFF2-40B4-BE49-F238E27FC236}">
                <a16:creationId xmlns:a16="http://schemas.microsoft.com/office/drawing/2014/main" id="{90FB9891-8608-412A-8831-FFA3DC4F5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4A3C688-C604-449D-B543-D4E88755B09F}" type="slidenum">
              <a:rPr lang="en-US" altLang="en-US">
                <a:latin typeface="Arial" panose="020B0604020202020204" pitchFamily="34" charset="0"/>
              </a:rPr>
              <a:pPr>
                <a:spcBef>
                  <a:spcPct val="0"/>
                </a:spcBef>
              </a:pPr>
              <a:t>28</a:t>
            </a:fld>
            <a:endParaRPr lang="en-US" altLang="en-US">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BEF23A37-9B21-4BD4-8FC3-42793A9C5A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5CFB8D13-1D21-4822-B654-E1DDCA5177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65540" name="Slide Number Placeholder 3">
            <a:extLst>
              <a:ext uri="{FF2B5EF4-FFF2-40B4-BE49-F238E27FC236}">
                <a16:creationId xmlns:a16="http://schemas.microsoft.com/office/drawing/2014/main" id="{F38DA1CE-C78E-48E7-96D0-DC827A17010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F79B41F-6DA0-4880-A93C-02926FF29169}" type="slidenum">
              <a:rPr lang="en-US" altLang="en-US">
                <a:latin typeface="Arial" panose="020B0604020202020204" pitchFamily="34" charset="0"/>
              </a:rPr>
              <a:pPr>
                <a:spcBef>
                  <a:spcPct val="0"/>
                </a:spcBef>
              </a:pPr>
              <a:t>29</a:t>
            </a:fld>
            <a:endParaRPr lang="en-US" altLang="en-US">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3E12FD62-5F8D-469B-8174-D584862B87A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C46B9BA3-9C79-4BF2-A267-811E8A74AC1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67588" name="Slide Number Placeholder 3">
            <a:extLst>
              <a:ext uri="{FF2B5EF4-FFF2-40B4-BE49-F238E27FC236}">
                <a16:creationId xmlns:a16="http://schemas.microsoft.com/office/drawing/2014/main" id="{572B756D-16CA-41C3-BFD1-81CD72742D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58D304C-8D0B-4082-8282-277FA62092CA}" type="slidenum">
              <a:rPr lang="en-US" altLang="en-US">
                <a:latin typeface="Arial" panose="020B0604020202020204" pitchFamily="34" charset="0"/>
              </a:rPr>
              <a:pPr>
                <a:spcBef>
                  <a:spcPct val="0"/>
                </a:spcBef>
              </a:pPr>
              <a:t>30</a:t>
            </a:fld>
            <a:endParaRPr lang="en-US" altLang="en-US">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A6CF8B4A-0AC1-489C-BFF2-9F779BA0C9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a:extLst>
              <a:ext uri="{FF2B5EF4-FFF2-40B4-BE49-F238E27FC236}">
                <a16:creationId xmlns:a16="http://schemas.microsoft.com/office/drawing/2014/main" id="{05ECF44E-7F54-46C6-9090-73C6335AFEB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69636" name="Slide Number Placeholder 3">
            <a:extLst>
              <a:ext uri="{FF2B5EF4-FFF2-40B4-BE49-F238E27FC236}">
                <a16:creationId xmlns:a16="http://schemas.microsoft.com/office/drawing/2014/main" id="{B97B86CC-6A86-474D-9A7B-2AF0CA8000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34EBCE4-9CF9-4923-B237-A75E05A59EAE}" type="slidenum">
              <a:rPr lang="en-US" altLang="en-US">
                <a:latin typeface="Arial" panose="020B0604020202020204" pitchFamily="34" charset="0"/>
              </a:rPr>
              <a:pPr>
                <a:spcBef>
                  <a:spcPct val="0"/>
                </a:spcBef>
              </a:pPr>
              <a:t>31</a:t>
            </a:fld>
            <a:endParaRPr lang="en-US" altLang="en-US">
              <a:latin typeface="Arial" panose="020B060402020202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D917C1F0-8D77-4B88-AF93-294FFB4D08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a:extLst>
              <a:ext uri="{FF2B5EF4-FFF2-40B4-BE49-F238E27FC236}">
                <a16:creationId xmlns:a16="http://schemas.microsoft.com/office/drawing/2014/main" id="{FBCFEE15-B613-4FAB-A74E-5DA58048B5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71684" name="Slide Number Placeholder 3">
            <a:extLst>
              <a:ext uri="{FF2B5EF4-FFF2-40B4-BE49-F238E27FC236}">
                <a16:creationId xmlns:a16="http://schemas.microsoft.com/office/drawing/2014/main" id="{017E1722-CCA2-44D1-AA8D-77E00663E4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09161B8-E913-4672-AAD4-4E33DC5A0513}" type="slidenum">
              <a:rPr lang="en-US" altLang="en-US">
                <a:latin typeface="Arial" panose="020B0604020202020204" pitchFamily="34" charset="0"/>
              </a:rPr>
              <a:pPr>
                <a:spcBef>
                  <a:spcPct val="0"/>
                </a:spcBef>
              </a:pPr>
              <a:t>32</a:t>
            </a:fld>
            <a:endParaRPr lang="en-US" altLang="en-US">
              <a:latin typeface="Arial" panose="020B060402020202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C01DA752-4AC9-4610-B534-CC6AC713D1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a:extLst>
              <a:ext uri="{FF2B5EF4-FFF2-40B4-BE49-F238E27FC236}">
                <a16:creationId xmlns:a16="http://schemas.microsoft.com/office/drawing/2014/main" id="{55AD4C26-B353-4FF8-ABC5-0A0D10BB89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 </a:t>
            </a:r>
            <a:r>
              <a:rPr lang="en-US" altLang="en-US">
                <a:ea typeface="ＭＳ Ｐゴシック" panose="020B0600070205080204" pitchFamily="34" charset="-128"/>
              </a:rPr>
              <a:t>When possible, women should be offered a choice of location, because different women have different desires and needs. </a:t>
            </a:r>
          </a:p>
        </p:txBody>
      </p:sp>
      <p:sp>
        <p:nvSpPr>
          <p:cNvPr id="73732" name="Slide Number Placeholder 3">
            <a:extLst>
              <a:ext uri="{FF2B5EF4-FFF2-40B4-BE49-F238E27FC236}">
                <a16:creationId xmlns:a16="http://schemas.microsoft.com/office/drawing/2014/main" id="{79822867-34BD-46EE-BEFF-248A470C71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A878D16B-DB67-438F-9325-B8058E197727}" type="slidenum">
              <a:rPr lang="en-US" altLang="en-US">
                <a:latin typeface="Arial" panose="020B0604020202020204" pitchFamily="34" charset="0"/>
              </a:rPr>
              <a:pPr>
                <a:spcBef>
                  <a:spcPct val="0"/>
                </a:spcBef>
              </a:pPr>
              <a:t>33</a:t>
            </a:fld>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DDC1D40F-1F74-4B95-BD97-234B9A754DA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3EDBEB1F-A8C3-4264-AFE8-FF904DD1EAC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Note to Trainer: </a:t>
            </a:r>
            <a:r>
              <a:rPr lang="en-US" altLang="en-US">
                <a:ea typeface="ＭＳ Ｐゴシック" panose="020B0600070205080204" pitchFamily="34" charset="-128"/>
              </a:rPr>
              <a:t>This slide is animated and shows up only when running the slide show itself. </a:t>
            </a:r>
          </a:p>
          <a:p>
            <a:endParaRPr lang="en-US" altLang="en-US">
              <a:ea typeface="ＭＳ Ｐゴシック" panose="020B0600070205080204" pitchFamily="34" charset="-128"/>
            </a:endParaRPr>
          </a:p>
          <a:p>
            <a:r>
              <a:rPr lang="en-US" altLang="en-US">
                <a:ea typeface="ＭＳ Ｐゴシック" panose="020B0600070205080204" pitchFamily="34" charset="-128"/>
              </a:rPr>
              <a:t>When you first open the presentation in slide-show view, you may see a pop-up window that asks you if you want to enable macros. You will need to select </a:t>
            </a:r>
            <a:r>
              <a:rPr lang="ja-JP" altLang="en-US">
                <a:ea typeface="ＭＳ Ｐゴシック" panose="020B0600070205080204" pitchFamily="34" charset="-128"/>
              </a:rPr>
              <a:t>“</a:t>
            </a:r>
            <a:r>
              <a:rPr lang="en-US" altLang="ja-JP">
                <a:ea typeface="ＭＳ Ｐゴシック" panose="020B0600070205080204" pitchFamily="34" charset="-128"/>
              </a:rPr>
              <a:t>enable the content</a:t>
            </a:r>
            <a:r>
              <a:rPr lang="ja-JP" altLang="en-US">
                <a:ea typeface="ＭＳ Ｐゴシック" panose="020B0600070205080204" pitchFamily="34" charset="-128"/>
              </a:rPr>
              <a:t>”</a:t>
            </a:r>
            <a:r>
              <a:rPr lang="en-US" altLang="ja-JP">
                <a:ea typeface="ＭＳ Ｐゴシック" panose="020B0600070205080204" pitchFamily="34" charset="-128"/>
              </a:rPr>
              <a:t> in order to view the animation slide.</a:t>
            </a:r>
          </a:p>
          <a:p>
            <a:endParaRPr lang="en-US" altLang="en-US">
              <a:ea typeface="ＭＳ Ｐゴシック" panose="020B0600070205080204" pitchFamily="34" charset="-128"/>
            </a:endParaRPr>
          </a:p>
          <a:p>
            <a:r>
              <a:rPr lang="en-US" altLang="en-US">
                <a:ea typeface="ＭＳ Ｐゴシック" panose="020B0600070205080204" pitchFamily="34" charset="-128"/>
              </a:rPr>
              <a:t>This slide is linked to a .swf file on this CD-ROM called </a:t>
            </a:r>
            <a:r>
              <a:rPr lang="en-US" altLang="en-US" i="1">
                <a:ea typeface="ＭＳ Ｐゴシック" panose="020B0600070205080204" pitchFamily="34" charset="-128"/>
              </a:rPr>
              <a:t>animatedmechanismofaction</a:t>
            </a:r>
            <a:r>
              <a:rPr lang="en-US" altLang="en-US">
                <a:ea typeface="ＭＳ Ｐゴシック" panose="020B0600070205080204" pitchFamily="34" charset="-128"/>
              </a:rPr>
              <a:t>. The icon for this file looks like a white sheet of paper. If the animation fails to play during the slideshow, you can open this file directly from the CD-ROM and play it. You will need to click on the </a:t>
            </a:r>
            <a:r>
              <a:rPr lang="ja-JP" altLang="en-US">
                <a:ea typeface="ＭＳ Ｐゴシック" panose="020B0600070205080204" pitchFamily="34" charset="-128"/>
              </a:rPr>
              <a:t>“</a:t>
            </a:r>
            <a:r>
              <a:rPr lang="en-US" altLang="ja-JP">
                <a:ea typeface="ＭＳ Ｐゴシック" panose="020B0600070205080204" pitchFamily="34" charset="-128"/>
              </a:rPr>
              <a:t>play</a:t>
            </a:r>
            <a:r>
              <a:rPr lang="ja-JP" altLang="en-US">
                <a:ea typeface="ＭＳ Ｐゴシック" panose="020B0600070205080204" pitchFamily="34" charset="-128"/>
              </a:rPr>
              <a:t>”</a:t>
            </a:r>
            <a:r>
              <a:rPr lang="en-US" altLang="ja-JP">
                <a:ea typeface="ＭＳ Ｐゴシック" panose="020B0600070205080204" pitchFamily="34" charset="-128"/>
              </a:rPr>
              <a:t> button at the bottom left corner of the image. </a:t>
            </a:r>
          </a:p>
          <a:p>
            <a:endParaRPr lang="en-US" altLang="en-US">
              <a:ea typeface="ＭＳ Ｐゴシック" panose="020B0600070205080204" pitchFamily="34" charset="-128"/>
            </a:endParaRPr>
          </a:p>
          <a:p>
            <a:r>
              <a:rPr lang="en-US" altLang="en-US">
                <a:ea typeface="ＭＳ Ｐゴシック" panose="020B0600070205080204" pitchFamily="34" charset="-128"/>
              </a:rPr>
              <a:t>This animated slide has voice-over narration, but the script appears next to the image so it is not necessary to have audio capacity. </a:t>
            </a:r>
          </a:p>
          <a:p>
            <a:endParaRPr lang="en-US" altLang="en-US">
              <a:ea typeface="ＭＳ Ｐゴシック" panose="020B0600070205080204" pitchFamily="34" charset="-128"/>
            </a:endParaRPr>
          </a:p>
          <a:p>
            <a:r>
              <a:rPr lang="en-US" altLang="en-US">
                <a:ea typeface="ＭＳ Ｐゴシック" panose="020B0600070205080204" pitchFamily="34" charset="-128"/>
              </a:rPr>
              <a:t>If you save this presentation to another location, such as a flash drive or your computer, the animation will not work.  </a:t>
            </a:r>
          </a:p>
        </p:txBody>
      </p:sp>
      <p:sp>
        <p:nvSpPr>
          <p:cNvPr id="18436" name="Slide Number Placeholder 3">
            <a:extLst>
              <a:ext uri="{FF2B5EF4-FFF2-40B4-BE49-F238E27FC236}">
                <a16:creationId xmlns:a16="http://schemas.microsoft.com/office/drawing/2014/main" id="{2335288D-18CB-46D0-87E2-B6189331129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7C79120-04A9-4049-B9F2-2454B1F54076}" type="slidenum">
              <a:rPr lang="en-US" altLang="en-US">
                <a:latin typeface="Arial" panose="020B0604020202020204" pitchFamily="34" charset="0"/>
              </a:rPr>
              <a:pPr>
                <a:spcBef>
                  <a:spcPct val="0"/>
                </a:spcBef>
              </a:pPr>
              <a:t>5</a:t>
            </a:fld>
            <a:endParaRPr lang="en-US" altLang="en-US">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E0FE15BD-19FC-4B62-AF84-9C2CA1A78E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a:extLst>
              <a:ext uri="{FF2B5EF4-FFF2-40B4-BE49-F238E27FC236}">
                <a16:creationId xmlns:a16="http://schemas.microsoft.com/office/drawing/2014/main" id="{788C041C-A16C-4E13-95DD-C0E9A7998F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76804" name="Slide Number Placeholder 3">
            <a:extLst>
              <a:ext uri="{FF2B5EF4-FFF2-40B4-BE49-F238E27FC236}">
                <a16:creationId xmlns:a16="http://schemas.microsoft.com/office/drawing/2014/main" id="{74A89503-9870-4F8B-9F68-73FCCF5FAF52}"/>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5C2321FA-4B02-4C1D-B85C-BDA636DEF4A3}" type="slidenum">
              <a:rPr lang="en-US" altLang="en-US">
                <a:latin typeface="Arial" panose="020B0604020202020204" pitchFamily="34" charset="0"/>
              </a:rPr>
              <a:pPr algn="r" eaLnBrk="1" hangingPunct="1">
                <a:spcBef>
                  <a:spcPct val="0"/>
                </a:spcBef>
              </a:pPr>
              <a:t>35</a:t>
            </a:fld>
            <a:endParaRPr lang="en-US" altLang="en-US">
              <a:latin typeface="Arial" panose="020B060402020202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03B7BB21-60EA-4ADB-AA19-9C3219367B5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a:extLst>
              <a:ext uri="{FF2B5EF4-FFF2-40B4-BE49-F238E27FC236}">
                <a16:creationId xmlns:a16="http://schemas.microsoft.com/office/drawing/2014/main" id="{E4B3D839-01B5-48FC-843A-36581DD54A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r>
              <a:rPr lang="en-US" altLang="en-US">
                <a:ea typeface="ＭＳ Ｐゴシック" panose="020B0600070205080204" pitchFamily="34" charset="-128"/>
              </a:rPr>
              <a:t>: MA is safe and effective over a range of gestations.  However, the regimens, protocols, efficacy, side effects and potential for complications are different depending on gestational age. </a:t>
            </a:r>
          </a:p>
          <a:p>
            <a:endParaRPr lang="en-US" altLang="en-US">
              <a:ea typeface="ＭＳ Ｐゴシック" panose="020B0600070205080204" pitchFamily="34" charset="-128"/>
            </a:endParaRPr>
          </a:p>
        </p:txBody>
      </p:sp>
      <p:sp>
        <p:nvSpPr>
          <p:cNvPr id="78852" name="Slide Number Placeholder 3">
            <a:extLst>
              <a:ext uri="{FF2B5EF4-FFF2-40B4-BE49-F238E27FC236}">
                <a16:creationId xmlns:a16="http://schemas.microsoft.com/office/drawing/2014/main" id="{3B4526AC-BDE6-4195-937C-7EFCA67872E6}"/>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5EF954E8-2599-48E2-B81A-5274EA56755F}" type="slidenum">
              <a:rPr lang="en-US" altLang="en-US">
                <a:latin typeface="Arial" panose="020B0604020202020204" pitchFamily="34" charset="0"/>
              </a:rPr>
              <a:pPr algn="r" eaLnBrk="1" hangingPunct="1">
                <a:spcBef>
                  <a:spcPct val="0"/>
                </a:spcBef>
              </a:pPr>
              <a:t>36</a:t>
            </a:fld>
            <a:endParaRPr lang="en-US" altLang="en-US">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FA375B7B-477A-406D-96E0-8253A15B95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Rectangle 3">
            <a:extLst>
              <a:ext uri="{FF2B5EF4-FFF2-40B4-BE49-F238E27FC236}">
                <a16:creationId xmlns:a16="http://schemas.microsoft.com/office/drawing/2014/main" id="{36FF1B0A-9E1A-45FC-89B8-7827FE6164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r>
              <a:rPr lang="en-US" altLang="en-US">
                <a:ea typeface="ＭＳ Ｐゴシック" panose="020B0600070205080204" pitchFamily="34" charset="-128"/>
              </a:rPr>
              <a:t> - </a:t>
            </a:r>
            <a:r>
              <a:rPr lang="en-US" altLang="en-US" sz="1500">
                <a:ea typeface="ＭＳ Ｐゴシック" panose="020B0600070205080204" pitchFamily="34" charset="-128"/>
              </a:rPr>
              <a:t>LMP should not be the sole factor used to determine gestational age. </a:t>
            </a:r>
          </a:p>
          <a:p>
            <a:r>
              <a:rPr lang="en-US" altLang="en-US" sz="1500">
                <a:ea typeface="ＭＳ Ｐゴシック" panose="020B0600070205080204" pitchFamily="34" charset="-128"/>
              </a:rPr>
              <a:t>	- For more information on MA for LMPs greater than 13 weeks, please see MA Study Guide, Additional Resources, MA for Second-Trimester Abortion.</a:t>
            </a:r>
          </a:p>
          <a:p>
            <a:endParaRPr lang="en-US" altLang="en-US" sz="1500">
              <a:ea typeface="ＭＳ Ｐゴシック" panose="020B0600070205080204"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64BA7D82-EC05-48DA-966C-997C7A4B8B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ctangle 3">
            <a:extLst>
              <a:ext uri="{FF2B5EF4-FFF2-40B4-BE49-F238E27FC236}">
                <a16:creationId xmlns:a16="http://schemas.microsoft.com/office/drawing/2014/main" id="{AD8AEFFE-56B3-4C6A-8642-3B9A04DC72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 </a:t>
            </a:r>
          </a:p>
          <a:p>
            <a:r>
              <a:rPr lang="en-US" altLang="en-US">
                <a:ea typeface="ＭＳ Ｐゴシック" panose="020B0600070205080204" pitchFamily="34" charset="-128"/>
              </a:rPr>
              <a:t>-  Becoming pregnant with an IUD device in place is rare, but an estimated 25 to 50 percent of such pregnancies are ectopic (Barnhart 2009).</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51C3621B-DD15-489F-B93F-C6F4FE347E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ctangle 3">
            <a:extLst>
              <a:ext uri="{FF2B5EF4-FFF2-40B4-BE49-F238E27FC236}">
                <a16:creationId xmlns:a16="http://schemas.microsoft.com/office/drawing/2014/main" id="{95A37FAB-A856-45B8-AB26-4B42415C24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sz="1300">
                <a:ea typeface="ＭＳ Ｐゴシック" panose="020B0600070205080204" pitchFamily="34" charset="-128"/>
              </a:rPr>
              <a:t>The symptoms of ectopic pregnancy are nonspecific.</a:t>
            </a:r>
            <a:r>
              <a:rPr lang="en-US" altLang="en-US">
                <a:ea typeface="ＭＳ Ｐゴシック" panose="020B0600070205080204" pitchFamily="34" charset="-128"/>
              </a:rPr>
              <a:t> </a:t>
            </a:r>
          </a:p>
          <a:p>
            <a:pPr>
              <a:buFontTx/>
              <a:buChar char="-"/>
            </a:pPr>
            <a:r>
              <a:rPr lang="en-US" altLang="en-US">
                <a:ea typeface="ＭＳ Ｐゴシック" panose="020B0600070205080204" pitchFamily="34" charset="-128"/>
              </a:rPr>
              <a:t>Symptoms of ectopic pregnancy may also be associated with threatened or spontaneous abortion or normally developing intrauterine pregnancy</a:t>
            </a:r>
          </a:p>
          <a:p>
            <a:pPr>
              <a:buFontTx/>
              <a:buChar char="-"/>
            </a:pPr>
            <a:r>
              <a:rPr lang="en-US" altLang="en-US">
                <a:ea typeface="ＭＳ Ｐゴシック" panose="020B0600070205080204" pitchFamily="34" charset="-128"/>
              </a:rPr>
              <a:t>Spotting/ irregular bleeding is the most common symptom of ectopic pregnancy, but spotting is also common in early pregnancy.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8632CAB6-91E3-4971-B58B-E08182156E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a:extLst>
              <a:ext uri="{FF2B5EF4-FFF2-40B4-BE49-F238E27FC236}">
                <a16:creationId xmlns:a16="http://schemas.microsoft.com/office/drawing/2014/main" id="{74DEC6F1-C882-4D22-A1EA-7956FF6980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Clinical evidence of a possible ruptured ectopic pregnancy includes: low blood pressure, falling hemoglobin or hematocrit, guarding, rebound tenderness and severe abdominal pain.</a:t>
            </a:r>
          </a:p>
          <a:p>
            <a:endParaRPr lang="en-US" altLang="en-US">
              <a:ea typeface="ＭＳ Ｐゴシック" panose="020B0600070205080204"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C032692B-C844-4F90-AB5B-C8BAB12624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ctangle 3">
            <a:extLst>
              <a:ext uri="{FF2B5EF4-FFF2-40B4-BE49-F238E27FC236}">
                <a16:creationId xmlns:a16="http://schemas.microsoft.com/office/drawing/2014/main" id="{CF911B96-F63C-4950-9737-EF69AB263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To manage side effects (or seek emergency care when needed), women must know what side effects are normal and possible, and must be able to recognize the signs of more serious concerns.</a:t>
            </a:r>
          </a:p>
          <a:p>
            <a:endParaRPr lang="en-US" altLang="en-US">
              <a:ea typeface="ＭＳ Ｐゴシック" panose="020B0600070205080204"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a:extLst>
              <a:ext uri="{FF2B5EF4-FFF2-40B4-BE49-F238E27FC236}">
                <a16:creationId xmlns:a16="http://schemas.microsoft.com/office/drawing/2014/main" id="{A399DC2E-1C25-43F2-9E25-18FB5373D16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a:extLst>
              <a:ext uri="{FF2B5EF4-FFF2-40B4-BE49-F238E27FC236}">
                <a16:creationId xmlns:a16="http://schemas.microsoft.com/office/drawing/2014/main" id="{CDF04181-54AD-41C1-97D9-1DC7D4A1FE6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94212" name="Slide Number Placeholder 3">
            <a:extLst>
              <a:ext uri="{FF2B5EF4-FFF2-40B4-BE49-F238E27FC236}">
                <a16:creationId xmlns:a16="http://schemas.microsoft.com/office/drawing/2014/main" id="{CBFF4F55-C0AF-48FD-A97A-8C329D946A7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ECDE666-DF5A-4AFD-9437-90677B88F4AD}" type="slidenum">
              <a:rPr lang="en-US" altLang="en-US">
                <a:latin typeface="Arial" panose="020B0604020202020204" pitchFamily="34" charset="0"/>
              </a:rPr>
              <a:pPr>
                <a:spcBef>
                  <a:spcPct val="0"/>
                </a:spcBef>
              </a:pPr>
              <a:t>45</a:t>
            </a:fld>
            <a:endParaRPr lang="en-US" altLang="en-US">
              <a:latin typeface="Arial" panose="020B0604020202020204"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73981F31-E491-4E1B-8154-7CB468C3F1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Rectangle 3">
            <a:extLst>
              <a:ext uri="{FF2B5EF4-FFF2-40B4-BE49-F238E27FC236}">
                <a16:creationId xmlns:a16="http://schemas.microsoft.com/office/drawing/2014/main" id="{640F2222-81FB-440E-B789-F47E307BCDF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r>
              <a:rPr lang="en-US" altLang="en-US">
                <a:ea typeface="ＭＳ Ｐゴシック" panose="020B0600070205080204" pitchFamily="34" charset="-128"/>
              </a:rPr>
              <a:t> </a:t>
            </a:r>
          </a:p>
          <a:p>
            <a:r>
              <a:rPr lang="en-US" altLang="en-US">
                <a:ea typeface="ＭＳ Ｐゴシック" panose="020B0600070205080204" pitchFamily="34" charset="-128"/>
              </a:rPr>
              <a:t>- Vaginal bleeding is a normal, expected and necessary part of the MA process.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E7FF4AED-DE7F-4744-AE94-59DF2A9946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Rectangle 3">
            <a:extLst>
              <a:ext uri="{FF2B5EF4-FFF2-40B4-BE49-F238E27FC236}">
                <a16:creationId xmlns:a16="http://schemas.microsoft.com/office/drawing/2014/main" id="{37FD2333-010C-4A6C-B861-8CC73A1292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ea typeface="ＭＳ Ｐゴシック" panose="020B0600070205080204" pitchFamily="34" charset="-128"/>
              </a:rPr>
              <a:t>Trainer’s note: Severe hemorrhage and prolonged heavy bleeding will be discussed in the module on Problems, Complications and Emergencies.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6DA2881C-583C-42F5-A4D7-2E4669E6AD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B9DF4C6F-CDD1-475A-A927-E0AA1F7448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ea typeface="ＭＳ Ｐゴシック" panose="020B0600070205080204" pitchFamily="34" charset="-128"/>
              </a:rPr>
              <a:t>Note to Trainer: </a:t>
            </a:r>
            <a:r>
              <a:rPr lang="en-US" altLang="en-US" dirty="0">
                <a:ea typeface="ＭＳ Ｐゴシック" panose="020B0600070205080204" pitchFamily="34" charset="-128"/>
              </a:rPr>
              <a:t>for future updates of this map, check: </a:t>
            </a:r>
            <a:r>
              <a:rPr lang="en-US" altLang="en-US" dirty="0" err="1">
                <a:ea typeface="ＭＳ Ｐゴシック" panose="020B0600070205080204" pitchFamily="34" charset="-128"/>
              </a:rPr>
              <a:t>www.gynuity.org</a:t>
            </a:r>
            <a:r>
              <a:rPr lang="en-US" altLang="en-US" dirty="0">
                <a:ea typeface="ＭＳ Ｐゴシック" panose="020B0600070205080204" pitchFamily="34" charset="-128"/>
              </a:rPr>
              <a:t> </a:t>
            </a:r>
          </a:p>
        </p:txBody>
      </p:sp>
      <p:sp>
        <p:nvSpPr>
          <p:cNvPr id="20484" name="Slide Number Placeholder 3">
            <a:extLst>
              <a:ext uri="{FF2B5EF4-FFF2-40B4-BE49-F238E27FC236}">
                <a16:creationId xmlns:a16="http://schemas.microsoft.com/office/drawing/2014/main" id="{BD8F6065-B9F5-425C-8FA8-082E5D4CC2A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A667FD0D-0867-46FD-AE1C-5F06ED1F245A}" type="slidenum">
              <a:rPr lang="en-US" altLang="en-US">
                <a:latin typeface="Arial" panose="020B0604020202020204" pitchFamily="34" charset="0"/>
              </a:rPr>
              <a:pPr>
                <a:spcBef>
                  <a:spcPct val="0"/>
                </a:spcBef>
              </a:pPr>
              <a:t>6</a:t>
            </a:fld>
            <a:endParaRPr lang="en-US" altLang="en-US">
              <a:latin typeface="Arial" panose="020B060402020202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BBB01107-4DBC-4722-B303-5CFCE1A64F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ctangle 3">
            <a:extLst>
              <a:ext uri="{FF2B5EF4-FFF2-40B4-BE49-F238E27FC236}">
                <a16:creationId xmlns:a16="http://schemas.microsoft.com/office/drawing/2014/main" id="{715B91FD-A54F-4AC3-8FB3-D4BE1E958DF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Providers who are aware that young women may be more sensitive to pain can take the necessary measures to improve a young women’s abortion experience.</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836395E1-198E-4574-85FB-770AD5AB1E9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ctangle 3">
            <a:extLst>
              <a:ext uri="{FF2B5EF4-FFF2-40B4-BE49-F238E27FC236}">
                <a16:creationId xmlns:a16="http://schemas.microsoft.com/office/drawing/2014/main" id="{ABB246BB-BD3E-4BA0-B324-7D580B1C6C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Some of these symptoms may be caused by the pregnancy itself rather than MA.</a:t>
            </a:r>
          </a:p>
          <a:p>
            <a:r>
              <a:rPr lang="en-US" altLang="en-US">
                <a:ea typeface="ＭＳ Ｐゴシック" panose="020B0600070205080204" pitchFamily="34" charset="-128"/>
              </a:rPr>
              <a:t>•   Symptoms caused by the pregnancy may actually decrease after the MA begins.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5FBBC33A-5893-4CFA-86BD-C24D1ACDD02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Rectangle 3">
            <a:extLst>
              <a:ext uri="{FF2B5EF4-FFF2-40B4-BE49-F238E27FC236}">
                <a16:creationId xmlns:a16="http://schemas.microsoft.com/office/drawing/2014/main" id="{4DDA1D41-F4A1-4C38-90AC-E678C4BB832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Excessive bleeding (i.e. soaking more than two sanitary pads per hour for two consecutive hours), especially if accompanied by prolonged dizziness, lightheadedness and increasing fatigue</a:t>
            </a:r>
          </a:p>
          <a:p>
            <a:r>
              <a:rPr lang="en-US" altLang="en-US">
                <a:ea typeface="ＭＳ Ｐゴシック" panose="020B0600070205080204" pitchFamily="34" charset="-128"/>
              </a:rPr>
              <a:t>- Fever any day after the day misoprostol is used. (Note: Misoprostol commonly causes fever the day it is taken and should not be a symptom of concern in that context. Concern should arise only if the fever occurs on days after the day misoprostol is taken)</a:t>
            </a:r>
          </a:p>
          <a:p>
            <a:endParaRPr lang="en-US" altLang="en-US">
              <a:ea typeface="ＭＳ Ｐゴシック" panose="020B0600070205080204" pitchFamily="34"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id="{9A4A7DE2-767A-4BA9-BD48-A345153950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a:extLst>
              <a:ext uri="{FF2B5EF4-FFF2-40B4-BE49-F238E27FC236}">
                <a16:creationId xmlns:a16="http://schemas.microsoft.com/office/drawing/2014/main" id="{D90BB851-B750-49B4-95E6-7243037956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09572" name="Slide Number Placeholder 3">
            <a:extLst>
              <a:ext uri="{FF2B5EF4-FFF2-40B4-BE49-F238E27FC236}">
                <a16:creationId xmlns:a16="http://schemas.microsoft.com/office/drawing/2014/main" id="{23F353D6-71B2-4B6B-A4B9-2D5F75D191B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B2AC2C15-2393-44C2-81B6-E3A82CBC309E}" type="slidenum">
              <a:rPr lang="en-US" altLang="en-US">
                <a:latin typeface="Arial" panose="020B0604020202020204" pitchFamily="34" charset="0"/>
              </a:rPr>
              <a:pPr algn="r" eaLnBrk="1" hangingPunct="1">
                <a:spcBef>
                  <a:spcPct val="0"/>
                </a:spcBef>
              </a:pPr>
              <a:t>54</a:t>
            </a:fld>
            <a:endParaRPr lang="en-US" altLang="en-US">
              <a:latin typeface="Arial" panose="020B0604020202020204"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100EA8E5-D776-4031-A623-3C36F49FA45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Rectangle 3">
            <a:extLst>
              <a:ext uri="{FF2B5EF4-FFF2-40B4-BE49-F238E27FC236}">
                <a16:creationId xmlns:a16="http://schemas.microsoft.com/office/drawing/2014/main" id="{22DF3239-5E43-4896-AB0D-1BCC3368C6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a:ea typeface="ＭＳ Ｐゴシック" panose="020B0600070205080204" pitchFamily="34" charset="-128"/>
              </a:rPr>
              <a:t>Pregnancy options counseling should not be required or serve as a barrier receiving abortion care. </a:t>
            </a:r>
          </a:p>
          <a:p>
            <a:pPr>
              <a:buFontTx/>
              <a:buChar char="-"/>
            </a:pPr>
            <a:r>
              <a:rPr lang="en-US" altLang="en-US">
                <a:ea typeface="ＭＳ Ｐゴシック" panose="020B0600070205080204" pitchFamily="34" charset="-128"/>
              </a:rPr>
              <a:t>Counseling should be respectful of every woman’s rights and needs, regardless of her age, marital or HIV status.</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72B1FE7E-8642-41BF-B648-0205E93282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ctangle 3">
            <a:extLst>
              <a:ext uri="{FF2B5EF4-FFF2-40B4-BE49-F238E27FC236}">
                <a16:creationId xmlns:a16="http://schemas.microsoft.com/office/drawing/2014/main" id="{4C6FF43C-BD0F-4EAF-9630-57128DC4CE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To ensure that women are giving informed consent for the abortion, providers should discuss and confirm that women have understood the information they’ve been given.</a:t>
            </a:r>
          </a:p>
          <a:p>
            <a:endParaRPr lang="en-US" altLang="en-US">
              <a:ea typeface="ＭＳ Ｐゴシック" panose="020B0600070205080204" pitchFamily="34"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a:extLst>
              <a:ext uri="{FF2B5EF4-FFF2-40B4-BE49-F238E27FC236}">
                <a16:creationId xmlns:a16="http://schemas.microsoft.com/office/drawing/2014/main" id="{70DC273E-15C3-4CD7-9041-10FF9BF0048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ctangle 3">
            <a:extLst>
              <a:ext uri="{FF2B5EF4-FFF2-40B4-BE49-F238E27FC236}">
                <a16:creationId xmlns:a16="http://schemas.microsoft.com/office/drawing/2014/main" id="{3C6A1C51-CFDD-430E-B63B-59A7A85EA5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Young women are capable of making the decision to terminate a pregnancy.</a:t>
            </a:r>
          </a:p>
          <a:p>
            <a:r>
              <a:rPr lang="en-US" altLang="en-US">
                <a:ea typeface="ＭＳ Ｐゴシック" panose="020B0600070205080204" pitchFamily="34" charset="-128"/>
              </a:rPr>
              <a:t> - Because they are often not given adequate information or are specifically targeted with misinformation about sexuality, pregnancy and abortion, they may need more information to aid their decisionmaking and informed consent process. </a:t>
            </a:r>
          </a:p>
          <a:p>
            <a:r>
              <a:rPr lang="en-US" altLang="en-US">
                <a:ea typeface="ＭＳ Ｐゴシック" panose="020B0600070205080204" pitchFamily="34" charset="-128"/>
              </a:rPr>
              <a:t>- Providers should listen to and talk with young women to gauge the degree of support they require.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a:extLst>
              <a:ext uri="{FF2B5EF4-FFF2-40B4-BE49-F238E27FC236}">
                <a16:creationId xmlns:a16="http://schemas.microsoft.com/office/drawing/2014/main" id="{DECAEECC-343B-44AB-82F8-0ACBEE6D2D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a:extLst>
              <a:ext uri="{FF2B5EF4-FFF2-40B4-BE49-F238E27FC236}">
                <a16:creationId xmlns:a16="http://schemas.microsoft.com/office/drawing/2014/main" id="{F4E76CC9-7C2E-4EA2-8CC1-624389A94BC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For details of the risks and benefits of MA and VA, see Table 3 Vacuum Aspiration and Medical Abortion in the First Trimester, in MA Study Guide Module 4: Informed Consent, Information and Counseling.</a:t>
            </a:r>
          </a:p>
          <a:p>
            <a:endParaRPr lang="en-US" altLang="en-US">
              <a:ea typeface="ＭＳ Ｐゴシック" panose="020B0600070205080204" pitchFamily="34" charset="-128"/>
            </a:endParaRPr>
          </a:p>
        </p:txBody>
      </p:sp>
      <p:sp>
        <p:nvSpPr>
          <p:cNvPr id="118788" name="Slide Number Placeholder 3">
            <a:extLst>
              <a:ext uri="{FF2B5EF4-FFF2-40B4-BE49-F238E27FC236}">
                <a16:creationId xmlns:a16="http://schemas.microsoft.com/office/drawing/2014/main" id="{B9BADC86-417F-4EEF-8FDE-759F182E864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9733B87-AC70-4B7A-8E04-1A071725E904}" type="slidenum">
              <a:rPr lang="en-US" altLang="en-US">
                <a:latin typeface="Arial" panose="020B0604020202020204" pitchFamily="34" charset="0"/>
              </a:rPr>
              <a:pPr>
                <a:spcBef>
                  <a:spcPct val="0"/>
                </a:spcBef>
              </a:pPr>
              <a:t>59</a:t>
            </a:fld>
            <a:endParaRPr lang="en-US" altLang="en-US">
              <a:latin typeface="Arial" panose="020B0604020202020204"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a:extLst>
              <a:ext uri="{FF2B5EF4-FFF2-40B4-BE49-F238E27FC236}">
                <a16:creationId xmlns:a16="http://schemas.microsoft.com/office/drawing/2014/main" id="{1FB4B691-9C50-49F5-B7B4-DF8D8B483A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a:extLst>
              <a:ext uri="{FF2B5EF4-FFF2-40B4-BE49-F238E27FC236}">
                <a16:creationId xmlns:a16="http://schemas.microsoft.com/office/drawing/2014/main" id="{727A7545-2819-435C-8A3E-2536E0E68A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21860" name="Slide Number Placeholder 3">
            <a:extLst>
              <a:ext uri="{FF2B5EF4-FFF2-40B4-BE49-F238E27FC236}">
                <a16:creationId xmlns:a16="http://schemas.microsoft.com/office/drawing/2014/main" id="{A31BAEBD-37A5-4233-9269-33609BF72D2A}"/>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2472A379-41EA-463A-804E-80B2F33784EC}" type="slidenum">
              <a:rPr lang="en-US" altLang="en-US">
                <a:latin typeface="Arial" panose="020B0604020202020204" pitchFamily="34" charset="0"/>
              </a:rPr>
              <a:pPr algn="r" eaLnBrk="1" hangingPunct="1">
                <a:spcBef>
                  <a:spcPct val="0"/>
                </a:spcBef>
              </a:pPr>
              <a:t>61</a:t>
            </a:fld>
            <a:endParaRPr lang="en-US" altLang="en-US">
              <a:latin typeface="Arial" panose="020B0604020202020204"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a:extLst>
              <a:ext uri="{FF2B5EF4-FFF2-40B4-BE49-F238E27FC236}">
                <a16:creationId xmlns:a16="http://schemas.microsoft.com/office/drawing/2014/main" id="{81294FBB-C9E7-4F90-9C85-A3D2725BEA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a:extLst>
              <a:ext uri="{FF2B5EF4-FFF2-40B4-BE49-F238E27FC236}">
                <a16:creationId xmlns:a16="http://schemas.microsoft.com/office/drawing/2014/main" id="{283E5349-9898-4337-A4CA-8869FA172E8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23908" name="Slide Number Placeholder 3">
            <a:extLst>
              <a:ext uri="{FF2B5EF4-FFF2-40B4-BE49-F238E27FC236}">
                <a16:creationId xmlns:a16="http://schemas.microsoft.com/office/drawing/2014/main" id="{CF13E9D6-0F35-4E70-B115-DEED5A47B4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7DE5331-FA27-4218-B1B5-FF1FF75D576B}" type="slidenum">
              <a:rPr lang="en-US" altLang="en-US">
                <a:latin typeface="Arial" panose="020B0604020202020204" pitchFamily="34" charset="0"/>
              </a:rPr>
              <a:pPr>
                <a:spcBef>
                  <a:spcPct val="0"/>
                </a:spcBef>
              </a:pPr>
              <a:t>62</a:t>
            </a:fld>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07FE49AF-3AB3-4E72-9030-4DC842C622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230C90EC-414E-4FEA-951D-8D746716BA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ea typeface="ＭＳ Ｐゴシック" panose="020B0600070205080204" pitchFamily="34" charset="-128"/>
              </a:rPr>
              <a:t>Note to Trainer: </a:t>
            </a:r>
            <a:r>
              <a:rPr lang="en-US" altLang="en-US" dirty="0">
                <a:ea typeface="ＭＳ Ｐゴシック" panose="020B0600070205080204" pitchFamily="34" charset="-128"/>
              </a:rPr>
              <a:t>for future updates of this map, check: </a:t>
            </a:r>
            <a:r>
              <a:rPr lang="en-US" altLang="en-US" dirty="0" err="1">
                <a:ea typeface="ＭＳ Ｐゴシック" panose="020B0600070205080204" pitchFamily="34" charset="-128"/>
              </a:rPr>
              <a:t>www.gynuity.org</a:t>
            </a:r>
            <a:r>
              <a:rPr lang="en-US" altLang="en-US" dirty="0">
                <a:ea typeface="ＭＳ Ｐゴシック" panose="020B0600070205080204" pitchFamily="34" charset="-128"/>
              </a:rPr>
              <a:t> </a:t>
            </a:r>
          </a:p>
        </p:txBody>
      </p:sp>
      <p:sp>
        <p:nvSpPr>
          <p:cNvPr id="22532" name="Slide Number Placeholder 3">
            <a:extLst>
              <a:ext uri="{FF2B5EF4-FFF2-40B4-BE49-F238E27FC236}">
                <a16:creationId xmlns:a16="http://schemas.microsoft.com/office/drawing/2014/main" id="{0C452381-99CC-46C8-AD99-5760AEF721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A8DDFC0-871F-4C63-93C6-E12E203DB7E2}" type="slidenum">
              <a:rPr lang="en-US" altLang="en-US">
                <a:latin typeface="Arial" panose="020B0604020202020204" pitchFamily="34" charset="0"/>
              </a:rPr>
              <a:pPr>
                <a:spcBef>
                  <a:spcPct val="0"/>
                </a:spcBef>
              </a:pPr>
              <a:t>7</a:t>
            </a:fld>
            <a:endParaRPr lang="en-US" altLang="en-US">
              <a:latin typeface="Arial" panose="020B0604020202020204"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a:extLst>
              <a:ext uri="{FF2B5EF4-FFF2-40B4-BE49-F238E27FC236}">
                <a16:creationId xmlns:a16="http://schemas.microsoft.com/office/drawing/2014/main" id="{41EA3599-72C6-4685-8FC4-0EEE5A2C059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a:extLst>
              <a:ext uri="{FF2B5EF4-FFF2-40B4-BE49-F238E27FC236}">
                <a16:creationId xmlns:a16="http://schemas.microsoft.com/office/drawing/2014/main" id="{C24CD1F8-801F-4876-AB19-3172C87FBA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Ask questions such as:</a:t>
            </a:r>
          </a:p>
          <a:p>
            <a:r>
              <a:rPr lang="en-US" altLang="en-US">
                <a:ea typeface="ＭＳ Ｐゴシック" panose="020B0600070205080204" pitchFamily="34" charset="-128"/>
              </a:rPr>
              <a:t>- “Did you have bleeding at least as heavy as your usual period after you took all of the medical abortion tablets?”</a:t>
            </a:r>
          </a:p>
          <a:p>
            <a:r>
              <a:rPr lang="en-US" altLang="en-US">
                <a:ea typeface="ＭＳ Ｐゴシック" panose="020B0600070205080204" pitchFamily="34" charset="-128"/>
              </a:rPr>
              <a:t>- “Did you pass blood clots or tissue after you took all of the medical abortion tablets?”</a:t>
            </a:r>
          </a:p>
          <a:p>
            <a:r>
              <a:rPr lang="en-US" altLang="en-US">
                <a:ea typeface="ＭＳ Ｐゴシック" panose="020B0600070205080204" pitchFamily="34" charset="-128"/>
              </a:rPr>
              <a:t>- “Do you think you are still pregnant?”</a:t>
            </a:r>
          </a:p>
          <a:p>
            <a:pPr>
              <a:buFontTx/>
              <a:buChar char="-"/>
            </a:pPr>
            <a:r>
              <a:rPr lang="en-US" altLang="en-US">
                <a:ea typeface="ＭＳ Ｐゴシック" panose="020B0600070205080204" pitchFamily="34" charset="-128"/>
              </a:rPr>
              <a:t>“Have your pregnancy symptoms gone away?”</a:t>
            </a:r>
          </a:p>
          <a:p>
            <a:pPr>
              <a:buFontTx/>
              <a:buChar char="-"/>
            </a:pPr>
            <a:r>
              <a:rPr lang="en-US" altLang="en-US">
                <a:ea typeface="ＭＳ Ｐゴシック" panose="020B0600070205080204" pitchFamily="34" charset="-128"/>
              </a:rPr>
              <a:t>“Tell me how and when you took each pill.”</a:t>
            </a:r>
          </a:p>
          <a:p>
            <a:pPr>
              <a:buFontTx/>
              <a:buChar char="-"/>
            </a:pPr>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126980" name="Slide Number Placeholder 3">
            <a:extLst>
              <a:ext uri="{FF2B5EF4-FFF2-40B4-BE49-F238E27FC236}">
                <a16:creationId xmlns:a16="http://schemas.microsoft.com/office/drawing/2014/main" id="{8436361C-487E-428E-A035-E028D156B08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EFAA653-C7B5-486B-B60C-19348B2A883E}" type="slidenum">
              <a:rPr lang="en-US" altLang="en-US">
                <a:latin typeface="Arial" panose="020B0604020202020204" pitchFamily="34" charset="0"/>
              </a:rPr>
              <a:pPr>
                <a:spcBef>
                  <a:spcPct val="0"/>
                </a:spcBef>
              </a:pPr>
              <a:t>64</a:t>
            </a:fld>
            <a:endParaRPr lang="en-US" altLang="en-US">
              <a:latin typeface="Arial" panose="020B0604020202020204"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a:extLst>
              <a:ext uri="{FF2B5EF4-FFF2-40B4-BE49-F238E27FC236}">
                <a16:creationId xmlns:a16="http://schemas.microsoft.com/office/drawing/2014/main" id="{DD3E8ECD-84B8-4524-B953-24051E0039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a:extLst>
              <a:ext uri="{FF2B5EF4-FFF2-40B4-BE49-F238E27FC236}">
                <a16:creationId xmlns:a16="http://schemas.microsoft.com/office/drawing/2014/main" id="{52E82B3B-F6ED-4F97-8321-C5C45596D0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Perform a pelvic exam. Compare it to the exam documented prior to the MA.</a:t>
            </a:r>
          </a:p>
          <a:p>
            <a:endParaRPr lang="en-US" altLang="en-US">
              <a:ea typeface="ＭＳ Ｐゴシック" panose="020B0600070205080204" pitchFamily="34" charset="-128"/>
            </a:endParaRPr>
          </a:p>
        </p:txBody>
      </p:sp>
      <p:sp>
        <p:nvSpPr>
          <p:cNvPr id="129028" name="Slide Number Placeholder 3">
            <a:extLst>
              <a:ext uri="{FF2B5EF4-FFF2-40B4-BE49-F238E27FC236}">
                <a16:creationId xmlns:a16="http://schemas.microsoft.com/office/drawing/2014/main" id="{A8EC7AF3-CE42-4CFD-9920-C7585816A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49D9251-3F34-4606-981A-CBE18841F7E6}" type="slidenum">
              <a:rPr lang="en-US" altLang="en-US">
                <a:latin typeface="Arial" panose="020B0604020202020204" pitchFamily="34" charset="0"/>
              </a:rPr>
              <a:pPr>
                <a:spcBef>
                  <a:spcPct val="0"/>
                </a:spcBef>
              </a:pPr>
              <a:t>65</a:t>
            </a:fld>
            <a:endParaRPr lang="en-US" altLang="en-US">
              <a:latin typeface="Arial" panose="020B0604020202020204"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a:extLst>
              <a:ext uri="{FF2B5EF4-FFF2-40B4-BE49-F238E27FC236}">
                <a16:creationId xmlns:a16="http://schemas.microsoft.com/office/drawing/2014/main" id="{10D367DB-D174-4CED-A9C8-F6A34991D8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a:extLst>
              <a:ext uri="{FF2B5EF4-FFF2-40B4-BE49-F238E27FC236}">
                <a16:creationId xmlns:a16="http://schemas.microsoft.com/office/drawing/2014/main" id="{3A5D84BE-DACF-45D7-AE75-C3E506BA5A1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Continued bleeding may range from a menstrual type flow to light spotting </a:t>
            </a:r>
          </a:p>
        </p:txBody>
      </p:sp>
      <p:sp>
        <p:nvSpPr>
          <p:cNvPr id="132100" name="Slide Number Placeholder 3">
            <a:extLst>
              <a:ext uri="{FF2B5EF4-FFF2-40B4-BE49-F238E27FC236}">
                <a16:creationId xmlns:a16="http://schemas.microsoft.com/office/drawing/2014/main" id="{FA6E02C8-69B4-4A07-802C-8DEC97A9A68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C0135A8-E8B7-4F31-BF43-30183695CB50}" type="slidenum">
              <a:rPr lang="en-US" altLang="en-US">
                <a:latin typeface="Arial" panose="020B0604020202020204" pitchFamily="34" charset="0"/>
              </a:rPr>
              <a:pPr>
                <a:spcBef>
                  <a:spcPct val="0"/>
                </a:spcBef>
              </a:pPr>
              <a:t>67</a:t>
            </a:fld>
            <a:endParaRPr lang="en-US" altLang="en-US">
              <a:latin typeface="Arial" panose="020B0604020202020204"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a:extLst>
              <a:ext uri="{FF2B5EF4-FFF2-40B4-BE49-F238E27FC236}">
                <a16:creationId xmlns:a16="http://schemas.microsoft.com/office/drawing/2014/main" id="{3B72173A-412A-4657-A6F8-492DEFDB97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Notes Placeholder 2">
            <a:extLst>
              <a:ext uri="{FF2B5EF4-FFF2-40B4-BE49-F238E27FC236}">
                <a16:creationId xmlns:a16="http://schemas.microsoft.com/office/drawing/2014/main" id="{8C0871F1-C93D-45AD-9EF8-621445D4C62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a:ea typeface="ＭＳ Ｐゴシック" panose="020B0600070205080204" pitchFamily="34" charset="-128"/>
              </a:rPr>
              <a:t> some women experience tiresome or problematic bleeding for a few weeks, despite the fact that the pregnancy is not continuing, pregnancy symptoms have resolved and the uterus is smaller in size.</a:t>
            </a:r>
          </a:p>
          <a:p>
            <a:pPr>
              <a:buFontTx/>
              <a:buChar char="•"/>
            </a:pPr>
            <a:r>
              <a:rPr lang="en-US" altLang="en-US">
                <a:ea typeface="ＭＳ Ｐゴシック" panose="020B0600070205080204" pitchFamily="34" charset="-128"/>
              </a:rPr>
              <a:t> Twenty percent of women will have light bleeding or spotting that persists for more than a month.  These bleeding patterns are normal. </a:t>
            </a:r>
          </a:p>
          <a:p>
            <a:r>
              <a:rPr lang="en-US" altLang="en-US">
                <a:ea typeface="ＭＳ Ｐゴシック" panose="020B0600070205080204" pitchFamily="34" charset="-128"/>
              </a:rPr>
              <a:t>•  The vacuum aspiration option should be available to women who request it because they are tired of the bleeding.</a:t>
            </a:r>
          </a:p>
          <a:p>
            <a:r>
              <a:rPr lang="en-US" altLang="en-US">
                <a:ea typeface="ＭＳ Ｐゴシック" panose="020B0600070205080204" pitchFamily="34" charset="-128"/>
              </a:rPr>
              <a:t>•  Symptomatic bleeding may be a reason to perform a vacuum aspiration.</a:t>
            </a:r>
          </a:p>
          <a:p>
            <a:endParaRPr lang="en-US" altLang="en-US">
              <a:ea typeface="ＭＳ Ｐゴシック" panose="020B0600070205080204" pitchFamily="34" charset="-128"/>
            </a:endParaRPr>
          </a:p>
        </p:txBody>
      </p:sp>
      <p:sp>
        <p:nvSpPr>
          <p:cNvPr id="134148" name="Slide Number Placeholder 3">
            <a:extLst>
              <a:ext uri="{FF2B5EF4-FFF2-40B4-BE49-F238E27FC236}">
                <a16:creationId xmlns:a16="http://schemas.microsoft.com/office/drawing/2014/main" id="{06C8D2B5-F2D0-4B00-B96B-0B164D94CC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16E9DDB-A8C0-41FE-95F1-FEB3254A97FD}" type="slidenum">
              <a:rPr lang="en-US" altLang="en-US">
                <a:latin typeface="Arial" panose="020B0604020202020204" pitchFamily="34" charset="0"/>
              </a:rPr>
              <a:pPr>
                <a:spcBef>
                  <a:spcPct val="0"/>
                </a:spcBef>
              </a:pPr>
              <a:t>68</a:t>
            </a:fld>
            <a:endParaRPr lang="en-US" altLang="en-US">
              <a:latin typeface="Arial" panose="020B0604020202020204"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a:extLst>
              <a:ext uri="{FF2B5EF4-FFF2-40B4-BE49-F238E27FC236}">
                <a16:creationId xmlns:a16="http://schemas.microsoft.com/office/drawing/2014/main" id="{A178E9E3-D8FC-40CB-976C-797D4236A3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Notes Placeholder 2">
            <a:extLst>
              <a:ext uri="{FF2B5EF4-FFF2-40B4-BE49-F238E27FC236}">
                <a16:creationId xmlns:a16="http://schemas.microsoft.com/office/drawing/2014/main" id="{FE167F5B-E701-4AEC-B765-E7DC129915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Women are good at telling if they’re not pregnant. </a:t>
            </a:r>
          </a:p>
          <a:p>
            <a:pPr>
              <a:buFontTx/>
              <a:buChar char="-"/>
            </a:pPr>
            <a:r>
              <a:rPr lang="en-US" altLang="en-US">
                <a:ea typeface="ＭＳ Ｐゴシック" panose="020B0600070205080204" pitchFamily="34" charset="-128"/>
              </a:rPr>
              <a:t> There are situations in which follow-up support can be provided effectively over the phone or by an outreach worker, but only if proper information, guidance and counseling have been provided at the visit.</a:t>
            </a:r>
          </a:p>
          <a:p>
            <a:pPr>
              <a:buFontTx/>
              <a:buChar char="-"/>
            </a:pPr>
            <a:r>
              <a:rPr lang="en-US" altLang="en-US">
                <a:ea typeface="ＭＳ Ｐゴシック" panose="020B0600070205080204" pitchFamily="34" charset="-128"/>
              </a:rPr>
              <a:t>Women having a misoprostol-only abortion should return in person for a follow-up visit.</a:t>
            </a:r>
          </a:p>
          <a:p>
            <a:pPr>
              <a:buFontTx/>
              <a:buChar char="-"/>
            </a:pPr>
            <a:endParaRPr lang="en-US" altLang="en-US">
              <a:ea typeface="ＭＳ Ｐゴシック" panose="020B0600070205080204" pitchFamily="34" charset="-128"/>
            </a:endParaRPr>
          </a:p>
        </p:txBody>
      </p:sp>
      <p:sp>
        <p:nvSpPr>
          <p:cNvPr id="136196" name="Slide Number Placeholder 3">
            <a:extLst>
              <a:ext uri="{FF2B5EF4-FFF2-40B4-BE49-F238E27FC236}">
                <a16:creationId xmlns:a16="http://schemas.microsoft.com/office/drawing/2014/main" id="{ED382B03-84A1-4CBD-9924-9B127F8402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64D13BA-700C-4BE6-B023-2AA72BCC0E07}" type="slidenum">
              <a:rPr lang="en-US" altLang="en-US">
                <a:latin typeface="Arial" panose="020B0604020202020204" pitchFamily="34" charset="0"/>
              </a:rPr>
              <a:pPr>
                <a:spcBef>
                  <a:spcPct val="0"/>
                </a:spcBef>
              </a:pPr>
              <a:t>69</a:t>
            </a:fld>
            <a:endParaRPr lang="en-US" altLang="en-US">
              <a:latin typeface="Arial" panose="020B0604020202020204"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a16="http://schemas.microsoft.com/office/drawing/2014/main" id="{A7D5C5C6-903D-4F8A-A2A5-5361D7B239B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Notes Placeholder 2">
            <a:extLst>
              <a:ext uri="{FF2B5EF4-FFF2-40B4-BE49-F238E27FC236}">
                <a16:creationId xmlns:a16="http://schemas.microsoft.com/office/drawing/2014/main" id="{3BBBBB90-142C-4F23-B0DE-30DC1DDCFD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b="1" u="sng">
                <a:ea typeface="ＭＳ Ｐゴシック" panose="020B0600070205080204" pitchFamily="34" charset="-128"/>
              </a:rPr>
              <a:t>If there is at least one tick in the shaded area</a:t>
            </a:r>
            <a:r>
              <a:rPr lang="en-US" altLang="en-US" b="1">
                <a:ea typeface="ＭＳ Ｐゴシック" panose="020B0600070205080204" pitchFamily="34" charset="-128"/>
              </a:rPr>
              <a:t>, she should see a health care provider.  She may still be pregnant or need additional medical care.</a:t>
            </a:r>
            <a:endParaRPr lang="en-US" altLang="en-US">
              <a:ea typeface="ＭＳ Ｐゴシック" panose="020B0600070205080204" pitchFamily="34" charset="-128"/>
            </a:endParaRPr>
          </a:p>
          <a:p>
            <a:r>
              <a:rPr lang="en-US" altLang="en-US" b="1" u="sng">
                <a:ea typeface="ＭＳ Ｐゴシック" panose="020B0600070205080204" pitchFamily="34" charset="-128"/>
              </a:rPr>
              <a:t>If there are no ticks in the shaded area</a:t>
            </a:r>
            <a:r>
              <a:rPr lang="en-US" altLang="en-US" b="1">
                <a:ea typeface="ＭＳ Ｐゴシック" panose="020B0600070205080204" pitchFamily="34" charset="-128"/>
              </a:rPr>
              <a:t>, there is a high likelihood that her medical abortion was successful.  She should use contraception to prevent an unwanted pregnancy.</a:t>
            </a:r>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138244" name="Slide Number Placeholder 3">
            <a:extLst>
              <a:ext uri="{FF2B5EF4-FFF2-40B4-BE49-F238E27FC236}">
                <a16:creationId xmlns:a16="http://schemas.microsoft.com/office/drawing/2014/main" id="{74FF975C-AB2B-4E97-9A08-BD01C877E00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FF647FA-5435-42B2-A871-7A309AF8F85B}" type="slidenum">
              <a:rPr lang="en-US" altLang="en-US">
                <a:latin typeface="Arial" panose="020B0604020202020204" pitchFamily="34" charset="0"/>
              </a:rPr>
              <a:pPr>
                <a:spcBef>
                  <a:spcPct val="0"/>
                </a:spcBef>
              </a:pPr>
              <a:t>70</a:t>
            </a:fld>
            <a:endParaRPr lang="en-US" altLang="en-US">
              <a:latin typeface="Arial" panose="020B0604020202020204"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69A83C0B-3115-4759-8490-074D517C25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es Placeholder 2">
            <a:extLst>
              <a:ext uri="{FF2B5EF4-FFF2-40B4-BE49-F238E27FC236}">
                <a16:creationId xmlns:a16="http://schemas.microsoft.com/office/drawing/2014/main" id="{80658477-C02F-4294-BE8F-109234205B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the majority of phone calls about MA involve straightforward questions for which a woman seeks reassurance. </a:t>
            </a:r>
          </a:p>
        </p:txBody>
      </p:sp>
      <p:sp>
        <p:nvSpPr>
          <p:cNvPr id="140292" name="Slide Number Placeholder 3">
            <a:extLst>
              <a:ext uri="{FF2B5EF4-FFF2-40B4-BE49-F238E27FC236}">
                <a16:creationId xmlns:a16="http://schemas.microsoft.com/office/drawing/2014/main" id="{2D371219-646F-420A-B0A7-08F8331F1C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1559E1D-F7F1-4754-B5F0-D922595AAB72}" type="slidenum">
              <a:rPr lang="en-US" altLang="en-US">
                <a:latin typeface="Arial" panose="020B0604020202020204" pitchFamily="34" charset="0"/>
              </a:rPr>
              <a:pPr>
                <a:spcBef>
                  <a:spcPct val="0"/>
                </a:spcBef>
              </a:pPr>
              <a:t>71</a:t>
            </a:fld>
            <a:endParaRPr lang="en-US" altLang="en-US">
              <a:latin typeface="Arial" panose="020B0604020202020204"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id="{D6C033DB-2FE3-4319-A132-E1A2C2AC7D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es Placeholder 2">
            <a:extLst>
              <a:ext uri="{FF2B5EF4-FFF2-40B4-BE49-F238E27FC236}">
                <a16:creationId xmlns:a16="http://schemas.microsoft.com/office/drawing/2014/main" id="{4AD857FD-995D-4997-9BDD-3EBC997A06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a:ea typeface="ＭＳ Ｐゴシック" panose="020B0600070205080204" pitchFamily="34" charset="-128"/>
              </a:rPr>
              <a:t>Where telephone access is not possible or easy, outreach workers can sometimes help provide follow-up care. </a:t>
            </a:r>
          </a:p>
          <a:p>
            <a:pPr>
              <a:buFontTx/>
              <a:buChar char="-"/>
            </a:pPr>
            <a:r>
              <a:rPr lang="en-US" altLang="en-US">
                <a:ea typeface="ＭＳ Ｐゴシック" panose="020B0600070205080204" pitchFamily="34" charset="-128"/>
              </a:rPr>
              <a:t>However, because abortion is still highly stigmatized in many settings, outreach workers should take great care to protect women’s privacy and confidentiality when conducting outreach visits. </a:t>
            </a:r>
          </a:p>
          <a:p>
            <a:pPr>
              <a:buFontTx/>
              <a:buChar char="-"/>
            </a:pPr>
            <a:r>
              <a:rPr lang="en-US" altLang="en-US">
                <a:ea typeface="ＭＳ Ｐゴシック" panose="020B0600070205080204" pitchFamily="34" charset="-128"/>
              </a:rPr>
              <a:t> If an outreach worker referred the woman for MA services, it makes sense for the outreach worker to provide follow-up. </a:t>
            </a:r>
          </a:p>
          <a:p>
            <a:endParaRPr lang="en-US" altLang="en-US">
              <a:ea typeface="ＭＳ Ｐゴシック" panose="020B0600070205080204" pitchFamily="34" charset="-128"/>
            </a:endParaRPr>
          </a:p>
        </p:txBody>
      </p:sp>
      <p:sp>
        <p:nvSpPr>
          <p:cNvPr id="142340" name="Slide Number Placeholder 3">
            <a:extLst>
              <a:ext uri="{FF2B5EF4-FFF2-40B4-BE49-F238E27FC236}">
                <a16:creationId xmlns:a16="http://schemas.microsoft.com/office/drawing/2014/main" id="{CCA8B3E1-C88F-4D2E-A7F7-443250AE1D5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8BA82B9-4EC2-4E0D-9544-62FAD1A5F49C}" type="slidenum">
              <a:rPr lang="en-US" altLang="en-US">
                <a:latin typeface="Arial" panose="020B0604020202020204" pitchFamily="34" charset="0"/>
              </a:rPr>
              <a:pPr>
                <a:spcBef>
                  <a:spcPct val="0"/>
                </a:spcBef>
              </a:pPr>
              <a:t>72</a:t>
            </a:fld>
            <a:endParaRPr lang="en-US" altLang="en-US">
              <a:latin typeface="Arial" panose="020B0604020202020204"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a16="http://schemas.microsoft.com/office/drawing/2014/main" id="{E45A39C6-66FE-4198-AAAB-CAC08B72425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Notes Placeholder 2">
            <a:extLst>
              <a:ext uri="{FF2B5EF4-FFF2-40B4-BE49-F238E27FC236}">
                <a16:creationId xmlns:a16="http://schemas.microsoft.com/office/drawing/2014/main" id="{33B3097C-6F3D-4318-95A7-5950861688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a:ea typeface="ＭＳ Ｐゴシック" panose="020B0600070205080204" pitchFamily="34" charset="-128"/>
              </a:rPr>
              <a:t>A study of 133 women found that using these questions by telephone allowed providers to evaluate women successfully, only asking 6% of women in the study to come in for a follow-up visit within 7  days. </a:t>
            </a:r>
          </a:p>
          <a:p>
            <a:pPr>
              <a:buFontTx/>
              <a:buChar char="-"/>
            </a:pPr>
            <a:r>
              <a:rPr lang="en-US" altLang="en-US">
                <a:ea typeface="ＭＳ Ｐゴシック" panose="020B0600070205080204" pitchFamily="34" charset="-128"/>
              </a:rPr>
              <a:t> Of those who were asked to return, 1/4 were still pregnant (2 of 8). Of the women who were not asked to return, none were still pregnant at 30 days after mifepristone administration.</a:t>
            </a:r>
          </a:p>
          <a:p>
            <a:pPr>
              <a:buFontTx/>
              <a:buChar char="-"/>
            </a:pPr>
            <a:endParaRPr lang="en-US" altLang="en-US">
              <a:ea typeface="ＭＳ Ｐゴシック" panose="020B0600070205080204" pitchFamily="34" charset="-128"/>
            </a:endParaRPr>
          </a:p>
          <a:p>
            <a:pPr>
              <a:buFontTx/>
              <a:buChar char="-"/>
            </a:pPr>
            <a:r>
              <a:rPr lang="en-US" altLang="en-US">
                <a:ea typeface="ＭＳ Ｐゴシック" panose="020B0600070205080204" pitchFamily="34" charset="-128"/>
              </a:rPr>
              <a:t>References: Perriera 2009</a:t>
            </a:r>
          </a:p>
        </p:txBody>
      </p:sp>
      <p:sp>
        <p:nvSpPr>
          <p:cNvPr id="144388" name="Slide Number Placeholder 3">
            <a:extLst>
              <a:ext uri="{FF2B5EF4-FFF2-40B4-BE49-F238E27FC236}">
                <a16:creationId xmlns:a16="http://schemas.microsoft.com/office/drawing/2014/main" id="{672A60EB-6007-4C2D-93EB-8A31C1CF557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BFA27BEA-DF59-4C41-8B7E-9FF0AEC69614}" type="slidenum">
              <a:rPr lang="en-US" altLang="en-US">
                <a:latin typeface="Arial" panose="020B0604020202020204" pitchFamily="34" charset="0"/>
              </a:rPr>
              <a:pPr>
                <a:spcBef>
                  <a:spcPct val="0"/>
                </a:spcBef>
              </a:pPr>
              <a:t>73</a:t>
            </a:fld>
            <a:endParaRPr lang="en-US" altLang="en-US">
              <a:latin typeface="Arial" panose="020B0604020202020204"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a:extLst>
              <a:ext uri="{FF2B5EF4-FFF2-40B4-BE49-F238E27FC236}">
                <a16:creationId xmlns:a16="http://schemas.microsoft.com/office/drawing/2014/main" id="{0B796472-F3C9-4BCC-A8C4-BFF7ABD92DE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a:extLst>
              <a:ext uri="{FF2B5EF4-FFF2-40B4-BE49-F238E27FC236}">
                <a16:creationId xmlns:a16="http://schemas.microsoft.com/office/drawing/2014/main" id="{EEC2C8C0-8814-4BEA-B3AA-492889B7E3F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46436" name="Slide Number Placeholder 3">
            <a:extLst>
              <a:ext uri="{FF2B5EF4-FFF2-40B4-BE49-F238E27FC236}">
                <a16:creationId xmlns:a16="http://schemas.microsoft.com/office/drawing/2014/main" id="{242A3343-FE63-4093-8742-1543508B1803}"/>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1B7130C1-CB9A-4A7A-950F-3973E26BBC9E}" type="slidenum">
              <a:rPr lang="en-US" altLang="en-US">
                <a:latin typeface="Arial" panose="020B0604020202020204" pitchFamily="34" charset="0"/>
              </a:rPr>
              <a:pPr algn="r" eaLnBrk="1" hangingPunct="1">
                <a:spcBef>
                  <a:spcPct val="0"/>
                </a:spcBef>
              </a:pPr>
              <a:t>74</a:t>
            </a:fld>
            <a:endParaRPr lang="en-US" altLang="en-US">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16BDAAD8-F899-46EA-AE6D-ED000D5DB8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6A4E56C7-B51D-428A-889A-B1458CCB864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
        <p:nvSpPr>
          <p:cNvPr id="24580" name="Slide Number Placeholder 3">
            <a:extLst>
              <a:ext uri="{FF2B5EF4-FFF2-40B4-BE49-F238E27FC236}">
                <a16:creationId xmlns:a16="http://schemas.microsoft.com/office/drawing/2014/main" id="{1644E4DA-56B7-4E0C-98C0-F5F7026334D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4C8428C6-C4D0-4893-91F6-A10A3B73F395}" type="slidenum">
              <a:rPr lang="en-US" altLang="en-US">
                <a:latin typeface="Arial" panose="020B0604020202020204" pitchFamily="34" charset="0"/>
              </a:rPr>
              <a:pPr>
                <a:spcBef>
                  <a:spcPct val="0"/>
                </a:spcBef>
              </a:pPr>
              <a:t>8</a:t>
            </a:fld>
            <a:endParaRPr lang="en-US" altLang="en-US">
              <a:latin typeface="Arial" panose="020B0604020202020204"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a:extLst>
              <a:ext uri="{FF2B5EF4-FFF2-40B4-BE49-F238E27FC236}">
                <a16:creationId xmlns:a16="http://schemas.microsoft.com/office/drawing/2014/main" id="{38423E05-6425-4932-A85E-4D9D7C8BB44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a:extLst>
              <a:ext uri="{FF2B5EF4-FFF2-40B4-BE49-F238E27FC236}">
                <a16:creationId xmlns:a16="http://schemas.microsoft.com/office/drawing/2014/main" id="{6188B099-E332-4221-87E3-B53352DDAC3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a:ea typeface="ＭＳ Ｐゴシック" panose="020B0600070205080204" pitchFamily="34" charset="-128"/>
              </a:rPr>
              <a:t>Major complications are rare, and can sometimes be avoided by intervening at the right time with the proper treatment.</a:t>
            </a:r>
          </a:p>
          <a:p>
            <a:pPr marL="0" lvl="1">
              <a:buFontTx/>
              <a:buChar char="-"/>
            </a:pPr>
            <a:r>
              <a:rPr lang="en-US" altLang="en-US">
                <a:ea typeface="ＭＳ Ｐゴシック" panose="020B0600070205080204" pitchFamily="34" charset="-128"/>
              </a:rPr>
              <a:t>Problems are reduced if  appropriate care is provided in a timely manner.</a:t>
            </a:r>
          </a:p>
          <a:p>
            <a:pPr>
              <a:buFontTx/>
              <a:buChar char="-"/>
            </a:pPr>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148484" name="Slide Number Placeholder 3">
            <a:extLst>
              <a:ext uri="{FF2B5EF4-FFF2-40B4-BE49-F238E27FC236}">
                <a16:creationId xmlns:a16="http://schemas.microsoft.com/office/drawing/2014/main" id="{909E23E0-1F39-4FB2-B962-04D0369BFC9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BA3A63E-7B84-46FC-B448-E47FFD366D1A}" type="slidenum">
              <a:rPr lang="en-US" altLang="en-US">
                <a:latin typeface="Arial" panose="020B0604020202020204" pitchFamily="34" charset="0"/>
              </a:rPr>
              <a:pPr>
                <a:spcBef>
                  <a:spcPct val="0"/>
                </a:spcBef>
              </a:pPr>
              <a:t>75</a:t>
            </a:fld>
            <a:endParaRPr lang="en-US" altLang="en-US">
              <a:latin typeface="Arial" panose="020B0604020202020204"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a:extLst>
              <a:ext uri="{FF2B5EF4-FFF2-40B4-BE49-F238E27FC236}">
                <a16:creationId xmlns:a16="http://schemas.microsoft.com/office/drawing/2014/main" id="{50E81AB7-C753-4858-8DF4-EC60622A9FB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1" name="Notes Placeholder 2">
            <a:extLst>
              <a:ext uri="{FF2B5EF4-FFF2-40B4-BE49-F238E27FC236}">
                <a16:creationId xmlns:a16="http://schemas.microsoft.com/office/drawing/2014/main" id="{67631B7F-41B6-4D1F-8AD7-6A6E16FD41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pPr>
              <a:buFontTx/>
              <a:buChar char="-"/>
            </a:pPr>
            <a:r>
              <a:rPr lang="en-US" altLang="en-US">
                <a:ea typeface="ＭＳ Ｐゴシック" panose="020B0600070205080204" pitchFamily="34" charset="-128"/>
              </a:rPr>
              <a:t>MA failure with need for aspiration.  Failure may include persistent bleeding, retained products of conception or ongoing pregnancy. </a:t>
            </a:r>
          </a:p>
          <a:p>
            <a:pPr>
              <a:buFontTx/>
              <a:buChar char="-"/>
            </a:pPr>
            <a:r>
              <a:rPr lang="en-US" altLang="en-US">
                <a:ea typeface="ＭＳ Ｐゴシック" panose="020B0600070205080204" pitchFamily="34" charset="-128"/>
              </a:rPr>
              <a:t>Persistent pain warrants further examination to ensure that there is no upper reproductive tract infection, ectopic pregnancy, pregnancy tissue trapped in the os, or low pain tolerance</a:t>
            </a:r>
          </a:p>
          <a:p>
            <a:pPr>
              <a:buFontTx/>
              <a:buChar char="-"/>
            </a:pPr>
            <a:r>
              <a:rPr lang="en-US" altLang="en-US">
                <a:ea typeface="ＭＳ Ｐゴシック" panose="020B0600070205080204" pitchFamily="34" charset="-128"/>
              </a:rPr>
              <a:t>Ectopic pregnancy is a different type of emergency that MA with mifepristone and misoprostol will not resolve</a:t>
            </a:r>
          </a:p>
          <a:p>
            <a:endParaRPr lang="en-US" altLang="en-US">
              <a:ea typeface="ＭＳ Ｐゴシック" panose="020B0600070205080204" pitchFamily="34" charset="-128"/>
            </a:endParaRPr>
          </a:p>
        </p:txBody>
      </p:sp>
      <p:sp>
        <p:nvSpPr>
          <p:cNvPr id="150532" name="Slide Number Placeholder 3">
            <a:extLst>
              <a:ext uri="{FF2B5EF4-FFF2-40B4-BE49-F238E27FC236}">
                <a16:creationId xmlns:a16="http://schemas.microsoft.com/office/drawing/2014/main" id="{D78233EA-5362-4A9D-B934-A9E7F5B006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BB52992C-6EBC-4BDD-B6D1-B66AE1AE516D}" type="slidenum">
              <a:rPr lang="en-US" altLang="en-US">
                <a:latin typeface="Arial" panose="020B0604020202020204" pitchFamily="34" charset="0"/>
              </a:rPr>
              <a:pPr>
                <a:spcBef>
                  <a:spcPct val="0"/>
                </a:spcBef>
              </a:pPr>
              <a:t>76</a:t>
            </a:fld>
            <a:endParaRPr lang="en-US" altLang="en-US">
              <a:latin typeface="Arial" panose="020B0604020202020204"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a:extLst>
              <a:ext uri="{FF2B5EF4-FFF2-40B4-BE49-F238E27FC236}">
                <a16:creationId xmlns:a16="http://schemas.microsoft.com/office/drawing/2014/main" id="{AD5AC014-1437-4599-90F9-CC230E3C76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a:extLst>
              <a:ext uri="{FF2B5EF4-FFF2-40B4-BE49-F238E27FC236}">
                <a16:creationId xmlns:a16="http://schemas.microsoft.com/office/drawing/2014/main" id="{215892A1-E66B-412A-80EF-53DFEB9B34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More information on problems and complications can be found in the  MA Study Guide,  Module 6: Problems, Complications and Emergencies.</a:t>
            </a:r>
            <a:endParaRPr lang="en-US" altLang="en-US" b="1">
              <a:ea typeface="ＭＳ Ｐゴシック" panose="020B0600070205080204" pitchFamily="34" charset="-128"/>
            </a:endParaRPr>
          </a:p>
        </p:txBody>
      </p:sp>
      <p:sp>
        <p:nvSpPr>
          <p:cNvPr id="152580" name="Slide Number Placeholder 3">
            <a:extLst>
              <a:ext uri="{FF2B5EF4-FFF2-40B4-BE49-F238E27FC236}">
                <a16:creationId xmlns:a16="http://schemas.microsoft.com/office/drawing/2014/main" id="{FC11FE45-EE54-44EC-9AA4-50766499A5C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64BF7BA-BAA3-4527-A41A-D6D8426C8C46}" type="slidenum">
              <a:rPr lang="en-US" altLang="en-US">
                <a:latin typeface="Arial" panose="020B0604020202020204" pitchFamily="34" charset="0"/>
              </a:rPr>
              <a:pPr>
                <a:spcBef>
                  <a:spcPct val="0"/>
                </a:spcBef>
              </a:pPr>
              <a:t>77</a:t>
            </a:fld>
            <a:endParaRPr lang="en-US" altLang="en-US">
              <a:latin typeface="Arial" panose="020B0604020202020204"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a:extLst>
              <a:ext uri="{FF2B5EF4-FFF2-40B4-BE49-F238E27FC236}">
                <a16:creationId xmlns:a16="http://schemas.microsoft.com/office/drawing/2014/main" id="{FCEDC753-4235-439C-B86A-740312B3672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Notes Placeholder 2">
            <a:extLst>
              <a:ext uri="{FF2B5EF4-FFF2-40B4-BE49-F238E27FC236}">
                <a16:creationId xmlns:a16="http://schemas.microsoft.com/office/drawing/2014/main" id="{05CC03F9-E45B-47A7-9488-A422343EED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When women experience complications, continuing pregnancy, or ectopic pregnancy:</a:t>
            </a:r>
          </a:p>
          <a:p>
            <a:r>
              <a:rPr lang="en-US" altLang="en-US">
                <a:ea typeface="ＭＳ Ｐゴシック" panose="020B0600070205080204" pitchFamily="34" charset="-128"/>
              </a:rPr>
              <a:t>• Providers should provide clear, timely and accurate information about what to expect and about all treatment options.</a:t>
            </a:r>
          </a:p>
          <a:p>
            <a:r>
              <a:rPr lang="en-US" altLang="en-US">
                <a:ea typeface="ＭＳ Ｐゴシック" panose="020B0600070205080204" pitchFamily="34" charset="-128"/>
              </a:rPr>
              <a:t>•  Women, including young women, should be included in decisionmaking about their treatment options. Women, especially young women, need adequate information and time to understand treatment options and instructions.</a:t>
            </a:r>
          </a:p>
          <a:p>
            <a:r>
              <a:rPr lang="en-US" altLang="en-US">
                <a:ea typeface="ＭＳ Ｐゴシック" panose="020B0600070205080204" pitchFamily="34" charset="-128"/>
              </a:rPr>
              <a:t>•  Women should be provided with clear instructions and educational materials to help them adhere to treatment instructions and manage their stress and pain.</a:t>
            </a:r>
          </a:p>
          <a:p>
            <a:endParaRPr lang="en-US" altLang="en-US">
              <a:ea typeface="ＭＳ Ｐゴシック" panose="020B0600070205080204" pitchFamily="34" charset="-128"/>
            </a:endParaRPr>
          </a:p>
        </p:txBody>
      </p:sp>
      <p:sp>
        <p:nvSpPr>
          <p:cNvPr id="154628" name="Slide Number Placeholder 3">
            <a:extLst>
              <a:ext uri="{FF2B5EF4-FFF2-40B4-BE49-F238E27FC236}">
                <a16:creationId xmlns:a16="http://schemas.microsoft.com/office/drawing/2014/main" id="{D7AB23AD-B34F-4BAA-A94C-FAAF6BB04F8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CB59643-E2A0-4239-9A97-3E35E2D6412F}" type="slidenum">
              <a:rPr lang="en-US" altLang="en-US">
                <a:latin typeface="Arial" panose="020B0604020202020204" pitchFamily="34" charset="0"/>
              </a:rPr>
              <a:pPr>
                <a:spcBef>
                  <a:spcPct val="0"/>
                </a:spcBef>
              </a:pPr>
              <a:t>78</a:t>
            </a:fld>
            <a:endParaRPr lang="en-US" altLang="en-US">
              <a:latin typeface="Arial" panose="020B0604020202020204"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a:extLst>
              <a:ext uri="{FF2B5EF4-FFF2-40B4-BE49-F238E27FC236}">
                <a16:creationId xmlns:a16="http://schemas.microsoft.com/office/drawing/2014/main" id="{F8574F21-07A3-4688-BD91-5E03E684894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Notes Placeholder 2">
            <a:extLst>
              <a:ext uri="{FF2B5EF4-FFF2-40B4-BE49-F238E27FC236}">
                <a16:creationId xmlns:a16="http://schemas.microsoft.com/office/drawing/2014/main" id="{69816938-EE3C-4992-9421-A5FFE1BA969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Don’t forget to give reassurance to women having complications, too.</a:t>
            </a:r>
          </a:p>
        </p:txBody>
      </p:sp>
      <p:sp>
        <p:nvSpPr>
          <p:cNvPr id="156676" name="Slide Number Placeholder 3">
            <a:extLst>
              <a:ext uri="{FF2B5EF4-FFF2-40B4-BE49-F238E27FC236}">
                <a16:creationId xmlns:a16="http://schemas.microsoft.com/office/drawing/2014/main" id="{BACA1013-D2EC-45D0-994F-A9BB6979FB6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C38C689-9156-4463-97E3-707685354C7D}" type="slidenum">
              <a:rPr lang="en-US" altLang="en-US">
                <a:latin typeface="Arial" panose="020B0604020202020204" pitchFamily="34" charset="0"/>
              </a:rPr>
              <a:pPr>
                <a:spcBef>
                  <a:spcPct val="0"/>
                </a:spcBef>
              </a:pPr>
              <a:t>79</a:t>
            </a:fld>
            <a:endParaRPr lang="en-US" altLang="en-US">
              <a:latin typeface="Arial" panose="020B0604020202020204"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a:extLst>
              <a:ext uri="{FF2B5EF4-FFF2-40B4-BE49-F238E27FC236}">
                <a16:creationId xmlns:a16="http://schemas.microsoft.com/office/drawing/2014/main" id="{2386430B-7EF2-4B22-8B88-C2EC2F5CA15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Notes Placeholder 2">
            <a:extLst>
              <a:ext uri="{FF2B5EF4-FFF2-40B4-BE49-F238E27FC236}">
                <a16:creationId xmlns:a16="http://schemas.microsoft.com/office/drawing/2014/main" id="{4189A4E7-F538-4DD9-A1A2-BEEE7DDD61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p>
          <a:p>
            <a:r>
              <a:rPr lang="en-US" altLang="en-US">
                <a:ea typeface="ＭＳ Ｐゴシック" panose="020B0600070205080204" pitchFamily="34" charset="-128"/>
              </a:rPr>
              <a:t>•  Although severe complications after MA are rare, all facilities should be prepared to handle or refer severe complications and medical emergencies</a:t>
            </a:r>
          </a:p>
          <a:p>
            <a:r>
              <a:rPr lang="en-US" altLang="en-US">
                <a:ea typeface="ＭＳ Ｐゴシック" panose="020B0600070205080204" pitchFamily="34" charset="-128"/>
              </a:rPr>
              <a:t>•  All facilities should have emergency response plans in place so that they can respond quickly and efficiently when emergencies occur.</a:t>
            </a:r>
          </a:p>
          <a:p>
            <a:r>
              <a:rPr lang="en-US" altLang="en-US">
                <a:ea typeface="ＭＳ Ｐゴシック" panose="020B0600070205080204" pitchFamily="34" charset="-128"/>
              </a:rPr>
              <a:t>•  Sometimes the woman may need to be transferred to higher levels of care.</a:t>
            </a:r>
          </a:p>
          <a:p>
            <a:endParaRPr lang="en-US" altLang="en-US">
              <a:ea typeface="ＭＳ Ｐゴシック" panose="020B0600070205080204" pitchFamily="34" charset="-128"/>
            </a:endParaRPr>
          </a:p>
        </p:txBody>
      </p:sp>
      <p:sp>
        <p:nvSpPr>
          <p:cNvPr id="158724" name="Slide Number Placeholder 3">
            <a:extLst>
              <a:ext uri="{FF2B5EF4-FFF2-40B4-BE49-F238E27FC236}">
                <a16:creationId xmlns:a16="http://schemas.microsoft.com/office/drawing/2014/main" id="{6FF40347-6DFC-4F75-98C7-0BEC7A4CBD1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9783576-3B46-4BCE-BD59-494438B787C7}" type="slidenum">
              <a:rPr lang="en-US" altLang="en-US">
                <a:latin typeface="Arial" panose="020B0604020202020204" pitchFamily="34" charset="0"/>
              </a:rPr>
              <a:pPr>
                <a:spcBef>
                  <a:spcPct val="0"/>
                </a:spcBef>
              </a:pPr>
              <a:t>80</a:t>
            </a:fld>
            <a:endParaRPr lang="en-US" altLang="en-US">
              <a:latin typeface="Arial" panose="020B0604020202020204"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a:extLst>
              <a:ext uri="{FF2B5EF4-FFF2-40B4-BE49-F238E27FC236}">
                <a16:creationId xmlns:a16="http://schemas.microsoft.com/office/drawing/2014/main" id="{2BCC9085-597C-4375-9C2C-7F8C1FDD9FD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Notes Placeholder 2">
            <a:extLst>
              <a:ext uri="{FF2B5EF4-FFF2-40B4-BE49-F238E27FC236}">
                <a16:creationId xmlns:a16="http://schemas.microsoft.com/office/drawing/2014/main" id="{6A1105A0-D317-4BAF-96C7-084AE0C143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60772" name="Slide Number Placeholder 3">
            <a:extLst>
              <a:ext uri="{FF2B5EF4-FFF2-40B4-BE49-F238E27FC236}">
                <a16:creationId xmlns:a16="http://schemas.microsoft.com/office/drawing/2014/main" id="{51E08CEA-5B9F-4E79-99E2-F847857B4408}"/>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6CDB9FEF-1755-444B-AD2B-56B908F7B78F}" type="slidenum">
              <a:rPr lang="en-US" altLang="en-US">
                <a:latin typeface="Arial" panose="020B0604020202020204" pitchFamily="34" charset="0"/>
              </a:rPr>
              <a:pPr algn="r" eaLnBrk="1" hangingPunct="1">
                <a:spcBef>
                  <a:spcPct val="0"/>
                </a:spcBef>
              </a:pPr>
              <a:t>81</a:t>
            </a:fld>
            <a:endParaRPr lang="en-US" altLang="en-US">
              <a:latin typeface="Arial" panose="020B0604020202020204"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a:extLst>
              <a:ext uri="{FF2B5EF4-FFF2-40B4-BE49-F238E27FC236}">
                <a16:creationId xmlns:a16="http://schemas.microsoft.com/office/drawing/2014/main" id="{1C8F8EB4-1635-40EC-9940-018BE9C563E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Notes Placeholder 2">
            <a:extLst>
              <a:ext uri="{FF2B5EF4-FFF2-40B4-BE49-F238E27FC236}">
                <a16:creationId xmlns:a16="http://schemas.microsoft.com/office/drawing/2014/main" id="{B384058A-150F-4F53-938F-C7F394D154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Say:</a:t>
            </a:r>
            <a:endParaRPr lang="en-US" altLang="en-US">
              <a:ea typeface="ＭＳ Ｐゴシック" panose="020B0600070205080204" pitchFamily="34" charset="-128"/>
            </a:endParaRPr>
          </a:p>
          <a:p>
            <a:r>
              <a:rPr lang="en-US" altLang="en-US">
                <a:ea typeface="ＭＳ Ｐゴシック" panose="020B0600070205080204" pitchFamily="34" charset="-128"/>
              </a:rPr>
              <a:t>- a number of service provision elements need to be in place to provide women with high-quality MA services</a:t>
            </a:r>
            <a:endParaRPr lang="en-US" altLang="en-US" b="1">
              <a:ea typeface="ＭＳ Ｐゴシック" panose="020B0600070205080204" pitchFamily="34" charset="-128"/>
            </a:endParaRPr>
          </a:p>
        </p:txBody>
      </p:sp>
      <p:sp>
        <p:nvSpPr>
          <p:cNvPr id="162820" name="Slide Number Placeholder 3">
            <a:extLst>
              <a:ext uri="{FF2B5EF4-FFF2-40B4-BE49-F238E27FC236}">
                <a16:creationId xmlns:a16="http://schemas.microsoft.com/office/drawing/2014/main" id="{9ED5632E-D2CD-4C8F-9C6B-A605AFA6589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B5FDE47-E29C-46C1-BA9D-335CF4CF6FB1}" type="slidenum">
              <a:rPr lang="en-US" altLang="en-US">
                <a:latin typeface="Arial" panose="020B0604020202020204" pitchFamily="34" charset="0"/>
              </a:rPr>
              <a:pPr>
                <a:spcBef>
                  <a:spcPct val="0"/>
                </a:spcBef>
              </a:pPr>
              <a:t>82</a:t>
            </a:fld>
            <a:endParaRPr lang="en-US" altLang="en-US">
              <a:latin typeface="Arial" panose="020B0604020202020204"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a:extLst>
              <a:ext uri="{FF2B5EF4-FFF2-40B4-BE49-F238E27FC236}">
                <a16:creationId xmlns:a16="http://schemas.microsoft.com/office/drawing/2014/main" id="{DA4AE04E-6A40-4932-BEFD-6372667F97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Notes Placeholder 2">
            <a:extLst>
              <a:ext uri="{FF2B5EF4-FFF2-40B4-BE49-F238E27FC236}">
                <a16:creationId xmlns:a16="http://schemas.microsoft.com/office/drawing/2014/main" id="{A3941286-3EF4-4167-8C0F-638AC6A5E3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65892" name="Slide Number Placeholder 3">
            <a:extLst>
              <a:ext uri="{FF2B5EF4-FFF2-40B4-BE49-F238E27FC236}">
                <a16:creationId xmlns:a16="http://schemas.microsoft.com/office/drawing/2014/main" id="{2BD51B8F-5131-43CC-9D7A-692F1BB7FDE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99ECA94E-61E6-4453-BBC8-AD41DEB8C02A}" type="slidenum">
              <a:rPr lang="en-US" altLang="en-US">
                <a:latin typeface="Arial" panose="020B0604020202020204" pitchFamily="34" charset="0"/>
              </a:rPr>
              <a:pPr algn="r" eaLnBrk="1" hangingPunct="1">
                <a:spcBef>
                  <a:spcPct val="0"/>
                </a:spcBef>
              </a:pPr>
              <a:t>84</a:t>
            </a:fld>
            <a:endParaRPr lang="en-US" altLang="en-US">
              <a:latin typeface="Arial" panose="020B0604020202020204"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a:extLst>
              <a:ext uri="{FF2B5EF4-FFF2-40B4-BE49-F238E27FC236}">
                <a16:creationId xmlns:a16="http://schemas.microsoft.com/office/drawing/2014/main" id="{E940E4A5-1748-4C23-9353-A8E34B6FA3B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Notes Placeholder 2">
            <a:extLst>
              <a:ext uri="{FF2B5EF4-FFF2-40B4-BE49-F238E27FC236}">
                <a16:creationId xmlns:a16="http://schemas.microsoft.com/office/drawing/2014/main" id="{830DAB28-90D7-496D-BB69-CE31C31E8C6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167940" name="Slide Number Placeholder 3">
            <a:extLst>
              <a:ext uri="{FF2B5EF4-FFF2-40B4-BE49-F238E27FC236}">
                <a16:creationId xmlns:a16="http://schemas.microsoft.com/office/drawing/2014/main" id="{E12C5FA5-93B9-4748-956E-B902A4159435}"/>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pPr>
            <a:fld id="{C3828B3D-34E4-4999-9C93-B45A9624DD28}" type="slidenum">
              <a:rPr lang="en-US" altLang="en-US">
                <a:latin typeface="Arial" panose="020B0604020202020204" pitchFamily="34" charset="0"/>
              </a:rPr>
              <a:pPr algn="r" eaLnBrk="1" hangingPunct="1">
                <a:spcBef>
                  <a:spcPct val="0"/>
                </a:spcBef>
              </a:pPr>
              <a:t>85</a:t>
            </a:fld>
            <a:endParaRPr lang="en-US" altLang="en-US">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89CE5F10-0D9A-4EF0-A222-AF8961E34E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6D59BF6A-9B83-482C-964B-436A1C7EDA1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i="1">
                <a:solidFill>
                  <a:srgbClr val="FF0000"/>
                </a:solidFill>
                <a:ea typeface="ＭＳ Ｐゴシック" panose="020B0600070205080204" pitchFamily="34" charset="-128"/>
              </a:rPr>
              <a:t>Note toTrainer:</a:t>
            </a:r>
            <a:r>
              <a:rPr lang="en-US" altLang="en-US" i="1">
                <a:solidFill>
                  <a:srgbClr val="FF0000"/>
                </a:solidFill>
                <a:ea typeface="ＭＳ Ｐゴシック" panose="020B0600070205080204" pitchFamily="34" charset="-128"/>
              </a:rPr>
              <a:t> define LAC (Latin America and the Caribbean)</a:t>
            </a:r>
          </a:p>
          <a:p>
            <a:pPr eaLnBrk="1" hangingPunct="1">
              <a:spcBef>
                <a:spcPct val="0"/>
              </a:spcBef>
            </a:pPr>
            <a:endParaRPr lang="en-US" altLang="en-US" i="1">
              <a:solidFill>
                <a:srgbClr val="FF0000"/>
              </a:solidFill>
              <a:ea typeface="ＭＳ Ｐゴシック" panose="020B0600070205080204" pitchFamily="34" charset="-128"/>
            </a:endParaRPr>
          </a:p>
          <a:p>
            <a:pPr eaLnBrk="1" hangingPunct="1">
              <a:spcBef>
                <a:spcPct val="0"/>
              </a:spcBef>
            </a:pPr>
            <a:endParaRPr lang="en-US" altLang="en-US" i="1">
              <a:solidFill>
                <a:srgbClr val="FF0000"/>
              </a:solidFill>
              <a:ea typeface="ＭＳ Ｐゴシック" panose="020B0600070205080204" pitchFamily="34" charset="-128"/>
            </a:endParaRPr>
          </a:p>
          <a:p>
            <a:pPr eaLnBrk="1" hangingPunct="1">
              <a:spcBef>
                <a:spcPct val="0"/>
              </a:spcBef>
            </a:pPr>
            <a:endParaRPr lang="en-US" altLang="en-US" i="1">
              <a:solidFill>
                <a:srgbClr val="FF0000"/>
              </a:solidFill>
              <a:ea typeface="ＭＳ Ｐゴシック" panose="020B0600070205080204" pitchFamily="34" charset="-128"/>
            </a:endParaRPr>
          </a:p>
        </p:txBody>
      </p:sp>
      <p:sp>
        <p:nvSpPr>
          <p:cNvPr id="26628" name="Slide Number Placeholder 3">
            <a:extLst>
              <a:ext uri="{FF2B5EF4-FFF2-40B4-BE49-F238E27FC236}">
                <a16:creationId xmlns:a16="http://schemas.microsoft.com/office/drawing/2014/main" id="{ABE5902A-7865-441A-82F5-55466B64676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27DE02A-21EE-4FB7-B908-FD5E595EF9CE}" type="slidenum">
              <a:rPr lang="en-US" altLang="en-US">
                <a:latin typeface="Arial" panose="020B0604020202020204" pitchFamily="34" charset="0"/>
              </a:rPr>
              <a:pPr>
                <a:spcBef>
                  <a:spcPct val="0"/>
                </a:spcBef>
              </a:pPr>
              <a:t>9</a:t>
            </a:fld>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F42D7583-BFFB-4C8B-8481-176FD2DD7F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FAF3EB21-47BB-4E46-8DEA-78E0FB4F144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ea typeface="ＭＳ Ｐゴシック" panose="020B0600070205080204" pitchFamily="34" charset="-128"/>
              </a:rPr>
              <a:t>Note to Trainer: </a:t>
            </a:r>
            <a:r>
              <a:rPr lang="en-US" altLang="en-US">
                <a:ea typeface="ＭＳ Ｐゴシック" panose="020B0600070205080204" pitchFamily="34" charset="-128"/>
              </a:rPr>
              <a:t>This looks fine in Slide Show view.</a:t>
            </a:r>
          </a:p>
        </p:txBody>
      </p:sp>
      <p:sp>
        <p:nvSpPr>
          <p:cNvPr id="28676" name="Slide Number Placeholder 3">
            <a:extLst>
              <a:ext uri="{FF2B5EF4-FFF2-40B4-BE49-F238E27FC236}">
                <a16:creationId xmlns:a16="http://schemas.microsoft.com/office/drawing/2014/main" id="{5D9A1643-E921-44EA-9797-01C32A35B9E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F97411C-C8BA-4BC4-A1A2-98BB1FDDA45F}" type="slidenum">
              <a:rPr lang="en-US" altLang="en-US">
                <a:latin typeface="Arial" panose="020B0604020202020204" pitchFamily="34" charset="0"/>
              </a:rPr>
              <a:pPr>
                <a:spcBef>
                  <a:spcPct val="0"/>
                </a:spcBef>
              </a:pPr>
              <a:t>10</a:t>
            </a:fld>
            <a:endParaRPr lang="en-US"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3F292757-A3CC-4383-B6C7-D1A1631809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568599E9-3EEB-4FF6-9545-54B0A814EA3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31748" name="Slide Number Placeholder 3">
            <a:extLst>
              <a:ext uri="{FF2B5EF4-FFF2-40B4-BE49-F238E27FC236}">
                <a16:creationId xmlns:a16="http://schemas.microsoft.com/office/drawing/2014/main" id="{FBE92838-6EAD-4247-B09C-105E9FD0D8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A76D34A-EBBA-4462-840A-D126D5D2239A}" type="slidenum">
              <a:rPr lang="en-US" altLang="en-US">
                <a:latin typeface="Arial" panose="020B0604020202020204" pitchFamily="34" charset="0"/>
              </a:rPr>
              <a:pPr>
                <a:spcBef>
                  <a:spcPct val="0"/>
                </a:spcBef>
              </a:pPr>
              <a:t>12</a:t>
            </a:fld>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90A8918-9CC8-43AA-8641-5A8E730BFA1E}"/>
              </a:ext>
            </a:extLst>
          </p:cNvPr>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4807717-F0D6-41F7-BBBD-586B81E8C735}"/>
              </a:ext>
            </a:extLst>
          </p:cNvPr>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27AC82EE-CB32-46A6-96E4-F808C50C00E1}"/>
              </a:ext>
            </a:extLst>
          </p:cNvPr>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a:extLst>
              <a:ext uri="{FF2B5EF4-FFF2-40B4-BE49-F238E27FC236}">
                <a16:creationId xmlns:a16="http://schemas.microsoft.com/office/drawing/2014/main" id="{9F9C79FD-6C76-49C9-9400-42154DB65953}"/>
              </a:ext>
            </a:extLst>
          </p:cNvPr>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5B7B4916-F3B7-4D2B-914A-A3A54FEC2735}" type="datetimeFigureOut">
              <a:rPr lang="en-US"/>
              <a:pPr>
                <a:defRPr/>
              </a:pPr>
              <a:t>7/11/19</a:t>
            </a:fld>
            <a:endParaRPr lang="en-US" dirty="0"/>
          </a:p>
        </p:txBody>
      </p:sp>
      <p:sp>
        <p:nvSpPr>
          <p:cNvPr id="10" name="Footer Placeholder 16">
            <a:extLst>
              <a:ext uri="{FF2B5EF4-FFF2-40B4-BE49-F238E27FC236}">
                <a16:creationId xmlns:a16="http://schemas.microsoft.com/office/drawing/2014/main" id="{CEA47F61-E423-4957-B10F-A59C57AFB34D}"/>
              </a:ext>
            </a:extLst>
          </p:cNvPr>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a:extLst>
              <a:ext uri="{FF2B5EF4-FFF2-40B4-BE49-F238E27FC236}">
                <a16:creationId xmlns:a16="http://schemas.microsoft.com/office/drawing/2014/main" id="{68342FF2-613A-4B8D-934F-2F3D85F8CC4F}"/>
              </a:ext>
            </a:extLst>
          </p:cNvPr>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86ABC8B0-783E-4C80-9A50-546A246FA7DA}" type="slidenum">
              <a:rPr lang="en-US" altLang="en-US"/>
              <a:pPr>
                <a:defRPr/>
              </a:pPr>
              <a:t>‹#›</a:t>
            </a:fld>
            <a:endParaRPr lang="en-US" altLang="en-US"/>
          </a:p>
        </p:txBody>
      </p:sp>
    </p:spTree>
    <p:extLst>
      <p:ext uri="{BB962C8B-B14F-4D97-AF65-F5344CB8AC3E}">
        <p14:creationId xmlns:p14="http://schemas.microsoft.com/office/powerpoint/2010/main" val="279790446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F465B13E-4B6C-49B3-B781-7D7825BB0C8C}"/>
              </a:ext>
            </a:extLst>
          </p:cNvPr>
          <p:cNvSpPr>
            <a:spLocks noGrp="1"/>
          </p:cNvSpPr>
          <p:nvPr>
            <p:ph type="dt" sz="half" idx="10"/>
          </p:nvPr>
        </p:nvSpPr>
        <p:spPr/>
        <p:txBody>
          <a:bodyPr/>
          <a:lstStyle>
            <a:lvl1pPr>
              <a:defRPr/>
            </a:lvl1pPr>
          </a:lstStyle>
          <a:p>
            <a:pPr>
              <a:defRPr/>
            </a:pPr>
            <a:fld id="{BE2B27DF-8090-477F-AC22-D1BF26BA1A71}" type="datetimeFigureOut">
              <a:rPr lang="en-US"/>
              <a:pPr>
                <a:defRPr/>
              </a:pPr>
              <a:t>7/11/19</a:t>
            </a:fld>
            <a:endParaRPr lang="en-US" dirty="0"/>
          </a:p>
        </p:txBody>
      </p:sp>
      <p:sp>
        <p:nvSpPr>
          <p:cNvPr id="5" name="Footer Placeholder 2">
            <a:extLst>
              <a:ext uri="{FF2B5EF4-FFF2-40B4-BE49-F238E27FC236}">
                <a16:creationId xmlns:a16="http://schemas.microsoft.com/office/drawing/2014/main" id="{61061E69-1E65-4358-BF09-6D5C2FBBF64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9373E058-C763-4C0D-A6E8-2582F6B56B2F}"/>
              </a:ext>
            </a:extLst>
          </p:cNvPr>
          <p:cNvSpPr>
            <a:spLocks noGrp="1"/>
          </p:cNvSpPr>
          <p:nvPr>
            <p:ph type="sldNum" sz="quarter" idx="12"/>
          </p:nvPr>
        </p:nvSpPr>
        <p:spPr/>
        <p:txBody>
          <a:bodyPr/>
          <a:lstStyle>
            <a:lvl1pPr>
              <a:defRPr/>
            </a:lvl1pPr>
          </a:lstStyle>
          <a:p>
            <a:pPr>
              <a:defRPr/>
            </a:pPr>
            <a:fld id="{F1A25B33-48D7-44B0-A966-9BCD61C44702}" type="slidenum">
              <a:rPr lang="en-US" altLang="en-US"/>
              <a:pPr>
                <a:defRPr/>
              </a:pPr>
              <a:t>‹#›</a:t>
            </a:fld>
            <a:endParaRPr lang="en-US" altLang="en-US"/>
          </a:p>
        </p:txBody>
      </p:sp>
    </p:spTree>
    <p:extLst>
      <p:ext uri="{BB962C8B-B14F-4D97-AF65-F5344CB8AC3E}">
        <p14:creationId xmlns:p14="http://schemas.microsoft.com/office/powerpoint/2010/main" val="1892500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71F46B8-2D22-41E0-A5FB-4EEEF0FF0447}"/>
              </a:ext>
            </a:extLst>
          </p:cNvPr>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291AEDF3-FB88-41C1-A635-69FAAFEEF645}"/>
              </a:ext>
            </a:extLst>
          </p:cNvPr>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B4BA6CBB-6610-4F60-A055-791CE986B8E7}"/>
              </a:ext>
            </a:extLst>
          </p:cNvPr>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87AEF32-5BFB-4B96-9C8C-520F104158CC}"/>
              </a:ext>
            </a:extLst>
          </p:cNvPr>
          <p:cNvSpPr>
            <a:spLocks noGrp="1"/>
          </p:cNvSpPr>
          <p:nvPr>
            <p:ph type="dt" sz="half" idx="10"/>
          </p:nvPr>
        </p:nvSpPr>
        <p:spPr>
          <a:xfrm>
            <a:off x="6553200" y="6248400"/>
            <a:ext cx="2209800" cy="365125"/>
          </a:xfrm>
        </p:spPr>
        <p:txBody>
          <a:bodyPr/>
          <a:lstStyle>
            <a:lvl1pPr>
              <a:defRPr/>
            </a:lvl1pPr>
          </a:lstStyle>
          <a:p>
            <a:pPr>
              <a:defRPr/>
            </a:pPr>
            <a:fld id="{059370C0-F4AE-46B7-BB82-7CB56D2C398D}" type="datetimeFigureOut">
              <a:rPr lang="en-US"/>
              <a:pPr>
                <a:defRPr/>
              </a:pPr>
              <a:t>7/11/19</a:t>
            </a:fld>
            <a:endParaRPr lang="en-US" dirty="0"/>
          </a:p>
        </p:txBody>
      </p:sp>
      <p:sp>
        <p:nvSpPr>
          <p:cNvPr id="8" name="Footer Placeholder 4">
            <a:extLst>
              <a:ext uri="{FF2B5EF4-FFF2-40B4-BE49-F238E27FC236}">
                <a16:creationId xmlns:a16="http://schemas.microsoft.com/office/drawing/2014/main" id="{825E608E-6334-4B17-8C43-84C2FE22044C}"/>
              </a:ext>
            </a:extLst>
          </p:cNvPr>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425A5DB2-8DC5-43C1-8E2F-C71DDD726F32}"/>
              </a:ext>
            </a:extLst>
          </p:cNvPr>
          <p:cNvSpPr>
            <a:spLocks noGrp="1"/>
          </p:cNvSpPr>
          <p:nvPr>
            <p:ph type="sldNum" sz="quarter" idx="12"/>
          </p:nvPr>
        </p:nvSpPr>
        <p:spPr>
          <a:xfrm rot="5400000">
            <a:off x="5989638" y="144462"/>
            <a:ext cx="533400" cy="244475"/>
          </a:xfrm>
        </p:spPr>
        <p:txBody>
          <a:bodyPr/>
          <a:lstStyle>
            <a:lvl1pPr>
              <a:defRPr smtClean="0"/>
            </a:lvl1pPr>
          </a:lstStyle>
          <a:p>
            <a:pPr>
              <a:defRPr/>
            </a:pPr>
            <a:fld id="{923B81B3-A71C-4305-829B-6C78EC91DD4E}" type="slidenum">
              <a:rPr lang="en-US" altLang="en-US"/>
              <a:pPr>
                <a:defRPr/>
              </a:pPr>
              <a:t>‹#›</a:t>
            </a:fld>
            <a:endParaRPr lang="en-US" altLang="en-US"/>
          </a:p>
        </p:txBody>
      </p:sp>
    </p:spTree>
    <p:extLst>
      <p:ext uri="{BB962C8B-B14F-4D97-AF65-F5344CB8AC3E}">
        <p14:creationId xmlns:p14="http://schemas.microsoft.com/office/powerpoint/2010/main" val="74885850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DFA00C8E-7527-433A-94BD-3D928C458BEA}"/>
              </a:ext>
            </a:extLst>
          </p:cNvPr>
          <p:cNvSpPr>
            <a:spLocks noGrp="1"/>
          </p:cNvSpPr>
          <p:nvPr>
            <p:ph type="dt" sz="half" idx="10"/>
          </p:nvPr>
        </p:nvSpPr>
        <p:spPr/>
        <p:txBody>
          <a:bodyPr/>
          <a:lstStyle>
            <a:lvl1pPr>
              <a:defRPr/>
            </a:lvl1pPr>
          </a:lstStyle>
          <a:p>
            <a:pPr>
              <a:defRPr/>
            </a:pPr>
            <a:fld id="{72194DE0-9355-4AF2-9D0D-36ACEE807832}" type="datetimeFigureOut">
              <a:rPr lang="en-US"/>
              <a:pPr>
                <a:defRPr/>
              </a:pPr>
              <a:t>7/11/19</a:t>
            </a:fld>
            <a:endParaRPr lang="en-US" dirty="0"/>
          </a:p>
        </p:txBody>
      </p:sp>
      <p:sp>
        <p:nvSpPr>
          <p:cNvPr id="5" name="Footer Placeholder 2">
            <a:extLst>
              <a:ext uri="{FF2B5EF4-FFF2-40B4-BE49-F238E27FC236}">
                <a16:creationId xmlns:a16="http://schemas.microsoft.com/office/drawing/2014/main" id="{DBF222B3-4DB3-47E9-B913-2E6279D2A06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487746C4-BCC5-47C2-9826-34C97009FBB5}"/>
              </a:ext>
            </a:extLst>
          </p:cNvPr>
          <p:cNvSpPr>
            <a:spLocks noGrp="1"/>
          </p:cNvSpPr>
          <p:nvPr>
            <p:ph type="sldNum" sz="quarter" idx="12"/>
          </p:nvPr>
        </p:nvSpPr>
        <p:spPr/>
        <p:txBody>
          <a:bodyPr/>
          <a:lstStyle>
            <a:lvl1pPr>
              <a:defRPr/>
            </a:lvl1pPr>
          </a:lstStyle>
          <a:p>
            <a:pPr>
              <a:defRPr/>
            </a:pPr>
            <a:fld id="{F2395434-441D-46AF-AA0F-95D1261A86D8}" type="slidenum">
              <a:rPr lang="en-US" altLang="en-US"/>
              <a:pPr>
                <a:defRPr/>
              </a:pPr>
              <a:t>‹#›</a:t>
            </a:fld>
            <a:endParaRPr lang="en-US" altLang="en-US"/>
          </a:p>
        </p:txBody>
      </p:sp>
    </p:spTree>
    <p:extLst>
      <p:ext uri="{BB962C8B-B14F-4D97-AF65-F5344CB8AC3E}">
        <p14:creationId xmlns:p14="http://schemas.microsoft.com/office/powerpoint/2010/main" val="360442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5B3D66B-F8FF-4FA7-824B-AF870D19D424}"/>
              </a:ext>
            </a:extLst>
          </p:cNvPr>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790C88A9-04CA-443D-A8B3-5468F60763F4}"/>
              </a:ext>
            </a:extLst>
          </p:cNvPr>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D5ABE40B-9852-4735-97A3-E956FE38B96D}"/>
              </a:ext>
            </a:extLst>
          </p:cNvPr>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a:extLst>
              <a:ext uri="{FF2B5EF4-FFF2-40B4-BE49-F238E27FC236}">
                <a16:creationId xmlns:a16="http://schemas.microsoft.com/office/drawing/2014/main" id="{510A4CB3-F6CD-4649-8391-7598BA8E1589}"/>
              </a:ext>
            </a:extLst>
          </p:cNvPr>
          <p:cNvSpPr>
            <a:spLocks noGrp="1"/>
          </p:cNvSpPr>
          <p:nvPr>
            <p:ph type="dt" sz="half" idx="10"/>
          </p:nvPr>
        </p:nvSpPr>
        <p:spPr/>
        <p:txBody>
          <a:bodyPr/>
          <a:lstStyle>
            <a:lvl1pPr>
              <a:defRPr/>
            </a:lvl1pPr>
          </a:lstStyle>
          <a:p>
            <a:pPr>
              <a:defRPr/>
            </a:pPr>
            <a:fld id="{D3E166ED-F0F3-4433-8458-C48714303F84}" type="datetimeFigureOut">
              <a:rPr lang="en-US"/>
              <a:pPr>
                <a:defRPr/>
              </a:pPr>
              <a:t>7/11/19</a:t>
            </a:fld>
            <a:endParaRPr lang="en-US"/>
          </a:p>
        </p:txBody>
      </p:sp>
      <p:sp>
        <p:nvSpPr>
          <p:cNvPr id="8" name="Slide Number Placeholder 12">
            <a:extLst>
              <a:ext uri="{FF2B5EF4-FFF2-40B4-BE49-F238E27FC236}">
                <a16:creationId xmlns:a16="http://schemas.microsoft.com/office/drawing/2014/main" id="{0474E111-103F-4963-A0F9-04BADEB15990}"/>
              </a:ext>
            </a:extLst>
          </p:cNvPr>
          <p:cNvSpPr>
            <a:spLocks noGrp="1"/>
          </p:cNvSpPr>
          <p:nvPr>
            <p:ph type="sldNum" sz="quarter" idx="11"/>
          </p:nvPr>
        </p:nvSpPr>
        <p:spPr>
          <a:xfrm>
            <a:off x="0" y="1752600"/>
            <a:ext cx="1295400" cy="701675"/>
          </a:xfrm>
        </p:spPr>
        <p:txBody>
          <a:bodyPr>
            <a:noAutofit/>
          </a:bodyPr>
          <a:lstStyle>
            <a:lvl1pPr>
              <a:defRPr sz="2400" smtClean="0"/>
            </a:lvl1pPr>
          </a:lstStyle>
          <a:p>
            <a:pPr>
              <a:defRPr/>
            </a:pPr>
            <a:fld id="{58CF28AB-06A2-4EFC-BEB2-E8826FEE309D}" type="slidenum">
              <a:rPr lang="en-US" altLang="en-US"/>
              <a:pPr>
                <a:defRPr/>
              </a:pPr>
              <a:t>‹#›</a:t>
            </a:fld>
            <a:endParaRPr lang="en-US" altLang="en-US"/>
          </a:p>
        </p:txBody>
      </p:sp>
      <p:sp>
        <p:nvSpPr>
          <p:cNvPr id="9" name="Footer Placeholder 13">
            <a:extLst>
              <a:ext uri="{FF2B5EF4-FFF2-40B4-BE49-F238E27FC236}">
                <a16:creationId xmlns:a16="http://schemas.microsoft.com/office/drawing/2014/main" id="{64DD2FBE-891E-4054-BC2C-9EA41F2D9258}"/>
              </a:ext>
            </a:extLst>
          </p:cNvPr>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3890831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a:extLst>
              <a:ext uri="{FF2B5EF4-FFF2-40B4-BE49-F238E27FC236}">
                <a16:creationId xmlns:a16="http://schemas.microsoft.com/office/drawing/2014/main" id="{D29F49C1-51A1-4B3B-80E4-A46BF6432BE6}"/>
              </a:ext>
            </a:extLst>
          </p:cNvPr>
          <p:cNvSpPr>
            <a:spLocks noGrp="1"/>
          </p:cNvSpPr>
          <p:nvPr>
            <p:ph type="dt" sz="half" idx="10"/>
          </p:nvPr>
        </p:nvSpPr>
        <p:spPr/>
        <p:txBody>
          <a:bodyPr rtlCol="0"/>
          <a:lstStyle>
            <a:lvl1pPr>
              <a:defRPr/>
            </a:lvl1pPr>
          </a:lstStyle>
          <a:p>
            <a:pPr>
              <a:defRPr/>
            </a:pPr>
            <a:fld id="{64C5E513-2C45-45C7-92D2-A2C1AC67667C}" type="datetimeFigureOut">
              <a:rPr lang="en-US"/>
              <a:pPr>
                <a:defRPr/>
              </a:pPr>
              <a:t>7/11/19</a:t>
            </a:fld>
            <a:endParaRPr lang="en-US"/>
          </a:p>
        </p:txBody>
      </p:sp>
      <p:sp>
        <p:nvSpPr>
          <p:cNvPr id="6" name="Slide Number Placeholder 9">
            <a:extLst>
              <a:ext uri="{FF2B5EF4-FFF2-40B4-BE49-F238E27FC236}">
                <a16:creationId xmlns:a16="http://schemas.microsoft.com/office/drawing/2014/main" id="{A3AC1736-F43F-4AF9-865E-45350A79E074}"/>
              </a:ext>
            </a:extLst>
          </p:cNvPr>
          <p:cNvSpPr>
            <a:spLocks noGrp="1"/>
          </p:cNvSpPr>
          <p:nvPr>
            <p:ph type="sldNum" sz="quarter" idx="11"/>
          </p:nvPr>
        </p:nvSpPr>
        <p:spPr/>
        <p:txBody>
          <a:bodyPr/>
          <a:lstStyle>
            <a:lvl1pPr>
              <a:defRPr smtClean="0"/>
            </a:lvl1pPr>
          </a:lstStyle>
          <a:p>
            <a:pPr>
              <a:defRPr/>
            </a:pPr>
            <a:fld id="{AFC812B3-4804-4E7B-8946-775B97D8B0E9}" type="slidenum">
              <a:rPr lang="en-US" altLang="en-US"/>
              <a:pPr>
                <a:defRPr/>
              </a:pPr>
              <a:t>‹#›</a:t>
            </a:fld>
            <a:endParaRPr lang="en-US" altLang="en-US"/>
          </a:p>
        </p:txBody>
      </p:sp>
      <p:sp>
        <p:nvSpPr>
          <p:cNvPr id="7" name="Footer Placeholder 11">
            <a:extLst>
              <a:ext uri="{FF2B5EF4-FFF2-40B4-BE49-F238E27FC236}">
                <a16:creationId xmlns:a16="http://schemas.microsoft.com/office/drawing/2014/main" id="{1D04DD34-53F5-4DF3-ABED-FDB85B97882B}"/>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109006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a:extLst>
              <a:ext uri="{FF2B5EF4-FFF2-40B4-BE49-F238E27FC236}">
                <a16:creationId xmlns:a16="http://schemas.microsoft.com/office/drawing/2014/main" id="{EEFABC95-DB2C-4E53-8BEC-630E303D7894}"/>
              </a:ext>
            </a:extLst>
          </p:cNvPr>
          <p:cNvSpPr>
            <a:spLocks noGrp="1"/>
          </p:cNvSpPr>
          <p:nvPr>
            <p:ph type="dt" sz="half" idx="10"/>
          </p:nvPr>
        </p:nvSpPr>
        <p:spPr/>
        <p:txBody>
          <a:bodyPr rtlCol="0"/>
          <a:lstStyle>
            <a:lvl1pPr>
              <a:defRPr/>
            </a:lvl1pPr>
          </a:lstStyle>
          <a:p>
            <a:pPr>
              <a:defRPr/>
            </a:pPr>
            <a:fld id="{8B6F1E9F-4330-46F7-A492-011C12F9BBF2}" type="datetimeFigureOut">
              <a:rPr lang="en-US"/>
              <a:pPr>
                <a:defRPr/>
              </a:pPr>
              <a:t>7/11/19</a:t>
            </a:fld>
            <a:endParaRPr lang="en-US"/>
          </a:p>
        </p:txBody>
      </p:sp>
      <p:sp>
        <p:nvSpPr>
          <p:cNvPr id="8" name="Slide Number Placeholder 11">
            <a:extLst>
              <a:ext uri="{FF2B5EF4-FFF2-40B4-BE49-F238E27FC236}">
                <a16:creationId xmlns:a16="http://schemas.microsoft.com/office/drawing/2014/main" id="{E096D8B3-8265-42BF-8C25-69141CB80FDF}"/>
              </a:ext>
            </a:extLst>
          </p:cNvPr>
          <p:cNvSpPr>
            <a:spLocks noGrp="1"/>
          </p:cNvSpPr>
          <p:nvPr>
            <p:ph type="sldNum" sz="quarter" idx="11"/>
          </p:nvPr>
        </p:nvSpPr>
        <p:spPr/>
        <p:txBody>
          <a:bodyPr/>
          <a:lstStyle>
            <a:lvl1pPr>
              <a:defRPr smtClean="0"/>
            </a:lvl1pPr>
          </a:lstStyle>
          <a:p>
            <a:pPr>
              <a:defRPr/>
            </a:pPr>
            <a:fld id="{755AE625-86C4-42FE-982D-3FEF5A543346}" type="slidenum">
              <a:rPr lang="en-US" altLang="en-US"/>
              <a:pPr>
                <a:defRPr/>
              </a:pPr>
              <a:t>‹#›</a:t>
            </a:fld>
            <a:endParaRPr lang="en-US" altLang="en-US"/>
          </a:p>
        </p:txBody>
      </p:sp>
      <p:sp>
        <p:nvSpPr>
          <p:cNvPr id="9" name="Footer Placeholder 13">
            <a:extLst>
              <a:ext uri="{FF2B5EF4-FFF2-40B4-BE49-F238E27FC236}">
                <a16:creationId xmlns:a16="http://schemas.microsoft.com/office/drawing/2014/main" id="{E28462F8-C126-40C7-BF4F-46F5259D34FA}"/>
              </a:ext>
            </a:extLst>
          </p:cNvPr>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705253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a:extLst>
              <a:ext uri="{FF2B5EF4-FFF2-40B4-BE49-F238E27FC236}">
                <a16:creationId xmlns:a16="http://schemas.microsoft.com/office/drawing/2014/main" id="{25BE569C-C5A7-4E2B-B70F-4642E1307AC1}"/>
              </a:ext>
            </a:extLst>
          </p:cNvPr>
          <p:cNvSpPr>
            <a:spLocks noGrp="1"/>
          </p:cNvSpPr>
          <p:nvPr>
            <p:ph type="dt" sz="half" idx="10"/>
          </p:nvPr>
        </p:nvSpPr>
        <p:spPr/>
        <p:txBody>
          <a:bodyPr/>
          <a:lstStyle>
            <a:lvl1pPr>
              <a:defRPr/>
            </a:lvl1pPr>
          </a:lstStyle>
          <a:p>
            <a:pPr>
              <a:defRPr/>
            </a:pPr>
            <a:fld id="{90D3E8BD-CEFC-42BB-99A2-D2F65963ACB5}" type="datetimeFigureOut">
              <a:rPr lang="en-US"/>
              <a:pPr>
                <a:defRPr/>
              </a:pPr>
              <a:t>7/11/19</a:t>
            </a:fld>
            <a:endParaRPr lang="en-US" dirty="0"/>
          </a:p>
        </p:txBody>
      </p:sp>
      <p:sp>
        <p:nvSpPr>
          <p:cNvPr id="4" name="Footer Placeholder 2">
            <a:extLst>
              <a:ext uri="{FF2B5EF4-FFF2-40B4-BE49-F238E27FC236}">
                <a16:creationId xmlns:a16="http://schemas.microsoft.com/office/drawing/2014/main" id="{DECC5C64-16E8-49E0-9ECA-F6CB8E6EC5F2}"/>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22">
            <a:extLst>
              <a:ext uri="{FF2B5EF4-FFF2-40B4-BE49-F238E27FC236}">
                <a16:creationId xmlns:a16="http://schemas.microsoft.com/office/drawing/2014/main" id="{360956E2-AB23-4144-A0F7-078B7E5A398D}"/>
              </a:ext>
            </a:extLst>
          </p:cNvPr>
          <p:cNvSpPr>
            <a:spLocks noGrp="1"/>
          </p:cNvSpPr>
          <p:nvPr>
            <p:ph type="sldNum" sz="quarter" idx="12"/>
          </p:nvPr>
        </p:nvSpPr>
        <p:spPr/>
        <p:txBody>
          <a:bodyPr/>
          <a:lstStyle>
            <a:lvl1pPr>
              <a:defRPr/>
            </a:lvl1pPr>
          </a:lstStyle>
          <a:p>
            <a:pPr>
              <a:defRPr/>
            </a:pPr>
            <a:fld id="{1FD936CA-CA60-43D3-A9B6-9BB6A9DDF701}" type="slidenum">
              <a:rPr lang="en-US" altLang="en-US"/>
              <a:pPr>
                <a:defRPr/>
              </a:pPr>
              <a:t>‹#›</a:t>
            </a:fld>
            <a:endParaRPr lang="en-US" altLang="en-US"/>
          </a:p>
        </p:txBody>
      </p:sp>
    </p:spTree>
    <p:extLst>
      <p:ext uri="{BB962C8B-B14F-4D97-AF65-F5344CB8AC3E}">
        <p14:creationId xmlns:p14="http://schemas.microsoft.com/office/powerpoint/2010/main" val="268868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B7FF32-42C5-4450-A902-784276CE742C}"/>
              </a:ext>
            </a:extLst>
          </p:cNvPr>
          <p:cNvSpPr>
            <a:spLocks noGrp="1"/>
          </p:cNvSpPr>
          <p:nvPr>
            <p:ph type="dt" sz="half" idx="10"/>
          </p:nvPr>
        </p:nvSpPr>
        <p:spPr/>
        <p:txBody>
          <a:bodyPr/>
          <a:lstStyle>
            <a:lvl1pPr>
              <a:defRPr/>
            </a:lvl1pPr>
          </a:lstStyle>
          <a:p>
            <a:pPr>
              <a:defRPr/>
            </a:pPr>
            <a:fld id="{4219A242-49CA-442A-9A6F-A71C45CF18EC}" type="datetimeFigureOut">
              <a:rPr lang="en-US"/>
              <a:pPr>
                <a:defRPr/>
              </a:pPr>
              <a:t>7/11/19</a:t>
            </a:fld>
            <a:endParaRPr lang="en-US"/>
          </a:p>
        </p:txBody>
      </p:sp>
      <p:sp>
        <p:nvSpPr>
          <p:cNvPr id="3" name="Footer Placeholder 2">
            <a:extLst>
              <a:ext uri="{FF2B5EF4-FFF2-40B4-BE49-F238E27FC236}">
                <a16:creationId xmlns:a16="http://schemas.microsoft.com/office/drawing/2014/main" id="{7DF9E80B-2234-44E2-AF95-76DF82F5B9F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8B2D5EB8-6FA1-436D-B9A4-B92D9BD09BC6}"/>
              </a:ext>
            </a:extLst>
          </p:cNvPr>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A1F88868-9185-4AB7-A822-D5E3BE993202}" type="slidenum">
              <a:rPr lang="en-US" altLang="en-US"/>
              <a:pPr>
                <a:defRPr/>
              </a:pPr>
              <a:t>‹#›</a:t>
            </a:fld>
            <a:endParaRPr lang="en-US" altLang="en-US"/>
          </a:p>
        </p:txBody>
      </p:sp>
    </p:spTree>
    <p:extLst>
      <p:ext uri="{BB962C8B-B14F-4D97-AF65-F5344CB8AC3E}">
        <p14:creationId xmlns:p14="http://schemas.microsoft.com/office/powerpoint/2010/main" val="2409235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a:extLst>
              <a:ext uri="{FF2B5EF4-FFF2-40B4-BE49-F238E27FC236}">
                <a16:creationId xmlns:a16="http://schemas.microsoft.com/office/drawing/2014/main" id="{61476D72-2F87-4F09-BE44-CC9B6E6900D9}"/>
              </a:ext>
            </a:extLst>
          </p:cNvPr>
          <p:cNvSpPr>
            <a:spLocks noGrp="1"/>
          </p:cNvSpPr>
          <p:nvPr>
            <p:ph type="dt" sz="half" idx="10"/>
          </p:nvPr>
        </p:nvSpPr>
        <p:spPr/>
        <p:txBody>
          <a:bodyPr/>
          <a:lstStyle>
            <a:lvl1pPr>
              <a:defRPr/>
            </a:lvl1pPr>
          </a:lstStyle>
          <a:p>
            <a:pPr>
              <a:defRPr/>
            </a:pPr>
            <a:fld id="{E82B0F6F-2159-474E-96D1-9095A854C2A2}" type="datetimeFigureOut">
              <a:rPr lang="en-US"/>
              <a:pPr>
                <a:defRPr/>
              </a:pPr>
              <a:t>7/11/19</a:t>
            </a:fld>
            <a:endParaRPr lang="en-US" dirty="0"/>
          </a:p>
        </p:txBody>
      </p:sp>
      <p:sp>
        <p:nvSpPr>
          <p:cNvPr id="6" name="Footer Placeholder 2">
            <a:extLst>
              <a:ext uri="{FF2B5EF4-FFF2-40B4-BE49-F238E27FC236}">
                <a16:creationId xmlns:a16="http://schemas.microsoft.com/office/drawing/2014/main" id="{64CF73F2-B9FD-4F5C-BD99-BCF2EFAD9F4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2">
            <a:extLst>
              <a:ext uri="{FF2B5EF4-FFF2-40B4-BE49-F238E27FC236}">
                <a16:creationId xmlns:a16="http://schemas.microsoft.com/office/drawing/2014/main" id="{4EBF8719-8AF8-4347-8C83-B33A9BC37DA5}"/>
              </a:ext>
            </a:extLst>
          </p:cNvPr>
          <p:cNvSpPr>
            <a:spLocks noGrp="1"/>
          </p:cNvSpPr>
          <p:nvPr>
            <p:ph type="sldNum" sz="quarter" idx="12"/>
          </p:nvPr>
        </p:nvSpPr>
        <p:spPr/>
        <p:txBody>
          <a:bodyPr/>
          <a:lstStyle>
            <a:lvl1pPr>
              <a:defRPr/>
            </a:lvl1pPr>
          </a:lstStyle>
          <a:p>
            <a:pPr>
              <a:defRPr/>
            </a:pPr>
            <a:fld id="{094F4F8B-F0C0-48E5-9596-DA1AD5CFD77C}" type="slidenum">
              <a:rPr lang="en-US" altLang="en-US"/>
              <a:pPr>
                <a:defRPr/>
              </a:pPr>
              <a:t>‹#›</a:t>
            </a:fld>
            <a:endParaRPr lang="en-US" altLang="en-US"/>
          </a:p>
        </p:txBody>
      </p:sp>
    </p:spTree>
    <p:extLst>
      <p:ext uri="{BB962C8B-B14F-4D97-AF65-F5344CB8AC3E}">
        <p14:creationId xmlns:p14="http://schemas.microsoft.com/office/powerpoint/2010/main" val="2830181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0AECA67-53F3-440A-A01F-808DCEF54A26}"/>
              </a:ext>
            </a:extLst>
          </p:cNvPr>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51CC4079-7C7B-4022-BD37-BE6A5FA8391D}"/>
              </a:ext>
            </a:extLst>
          </p:cNvPr>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E4D1977-823F-43DE-B4A4-A75F77900313}"/>
              </a:ext>
            </a:extLst>
          </p:cNvPr>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FEBB8F3A-A8A2-4963-8E82-B88009EB9C3F}"/>
              </a:ext>
            </a:extLst>
          </p:cNvPr>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a:extLst>
              <a:ext uri="{FF2B5EF4-FFF2-40B4-BE49-F238E27FC236}">
                <a16:creationId xmlns:a16="http://schemas.microsoft.com/office/drawing/2014/main" id="{D87CAB12-EE0C-4321-99C9-5B6C375524BF}"/>
              </a:ext>
            </a:extLst>
          </p:cNvPr>
          <p:cNvSpPr>
            <a:spLocks noGrp="1"/>
          </p:cNvSpPr>
          <p:nvPr>
            <p:ph type="dt" sz="half" idx="10"/>
          </p:nvPr>
        </p:nvSpPr>
        <p:spPr>
          <a:xfrm>
            <a:off x="6248400" y="6248400"/>
            <a:ext cx="2667000" cy="365125"/>
          </a:xfrm>
        </p:spPr>
        <p:txBody>
          <a:bodyPr rtlCol="0"/>
          <a:lstStyle>
            <a:lvl1pPr>
              <a:defRPr/>
            </a:lvl1pPr>
          </a:lstStyle>
          <a:p>
            <a:pPr>
              <a:defRPr/>
            </a:pPr>
            <a:fld id="{F764EDF6-616D-4C22-AA5A-2B4818B495C7}" type="datetimeFigureOut">
              <a:rPr lang="en-US"/>
              <a:pPr>
                <a:defRPr/>
              </a:pPr>
              <a:t>7/11/19</a:t>
            </a:fld>
            <a:endParaRPr lang="en-US"/>
          </a:p>
        </p:txBody>
      </p:sp>
      <p:sp>
        <p:nvSpPr>
          <p:cNvPr id="10" name="Slide Number Placeholder 12">
            <a:extLst>
              <a:ext uri="{FF2B5EF4-FFF2-40B4-BE49-F238E27FC236}">
                <a16:creationId xmlns:a16="http://schemas.microsoft.com/office/drawing/2014/main" id="{95E69A48-12BC-422D-B802-4312D5AF93D0}"/>
              </a:ext>
            </a:extLst>
          </p:cNvPr>
          <p:cNvSpPr>
            <a:spLocks noGrp="1"/>
          </p:cNvSpPr>
          <p:nvPr>
            <p:ph type="sldNum" sz="quarter" idx="11"/>
          </p:nvPr>
        </p:nvSpPr>
        <p:spPr>
          <a:xfrm>
            <a:off x="0" y="4667250"/>
            <a:ext cx="1447800" cy="663575"/>
          </a:xfrm>
        </p:spPr>
        <p:txBody>
          <a:bodyPr/>
          <a:lstStyle>
            <a:lvl1pPr>
              <a:defRPr sz="2800" smtClean="0"/>
            </a:lvl1pPr>
          </a:lstStyle>
          <a:p>
            <a:pPr>
              <a:defRPr/>
            </a:pPr>
            <a:fld id="{C8FEB54C-91D1-4B19-8795-5B95D492F37C}" type="slidenum">
              <a:rPr lang="en-US" altLang="en-US"/>
              <a:pPr>
                <a:defRPr/>
              </a:pPr>
              <a:t>‹#›</a:t>
            </a:fld>
            <a:endParaRPr lang="en-US" altLang="en-US"/>
          </a:p>
        </p:txBody>
      </p:sp>
      <p:sp>
        <p:nvSpPr>
          <p:cNvPr id="11" name="Footer Placeholder 13">
            <a:extLst>
              <a:ext uri="{FF2B5EF4-FFF2-40B4-BE49-F238E27FC236}">
                <a16:creationId xmlns:a16="http://schemas.microsoft.com/office/drawing/2014/main" id="{3F4EC707-E58F-44BC-BE12-B49390491766}"/>
              </a:ext>
            </a:extLst>
          </p:cNvPr>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extLst>
      <p:ext uri="{BB962C8B-B14F-4D97-AF65-F5344CB8AC3E}">
        <p14:creationId xmlns:p14="http://schemas.microsoft.com/office/powerpoint/2010/main" val="310448656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a:extLst>
              <a:ext uri="{FF2B5EF4-FFF2-40B4-BE49-F238E27FC236}">
                <a16:creationId xmlns:a16="http://schemas.microsoft.com/office/drawing/2014/main" id="{0C7EF90D-8D7B-4D4C-AF6A-CB511AFF0659}"/>
              </a:ext>
            </a:extLst>
          </p:cNvPr>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12">
            <a:extLst>
              <a:ext uri="{FF2B5EF4-FFF2-40B4-BE49-F238E27FC236}">
                <a16:creationId xmlns:a16="http://schemas.microsoft.com/office/drawing/2014/main" id="{8A985446-CFAF-401B-9ADB-9F735F6C1EA8}"/>
              </a:ext>
            </a:extLst>
          </p:cNvPr>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4" name="Date Placeholder 13">
            <a:extLst>
              <a:ext uri="{FF2B5EF4-FFF2-40B4-BE49-F238E27FC236}">
                <a16:creationId xmlns:a16="http://schemas.microsoft.com/office/drawing/2014/main" id="{EF6B893F-4AC8-46CE-9454-AFF1FCBCA974}"/>
              </a:ext>
            </a:extLst>
          </p:cNvPr>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charset="0"/>
              </a:defRPr>
            </a:lvl1pPr>
          </a:lstStyle>
          <a:p>
            <a:pPr>
              <a:defRPr/>
            </a:pPr>
            <a:fld id="{842C3115-75DF-4B98-882A-0B8F886E8C48}" type="datetimeFigureOut">
              <a:rPr lang="en-US"/>
              <a:pPr>
                <a:defRPr/>
              </a:pPr>
              <a:t>7/11/19</a:t>
            </a:fld>
            <a:endParaRPr lang="en-US" dirty="0"/>
          </a:p>
        </p:txBody>
      </p:sp>
      <p:sp>
        <p:nvSpPr>
          <p:cNvPr id="3" name="Footer Placeholder 2">
            <a:extLst>
              <a:ext uri="{FF2B5EF4-FFF2-40B4-BE49-F238E27FC236}">
                <a16:creationId xmlns:a16="http://schemas.microsoft.com/office/drawing/2014/main" id="{220A7D89-C514-439A-878A-E6519C3AEF43}"/>
              </a:ext>
            </a:extLst>
          </p:cNvPr>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defRPr>
            </a:lvl1pPr>
          </a:lstStyle>
          <a:p>
            <a:pPr>
              <a:defRPr/>
            </a:pPr>
            <a:endParaRPr lang="en-US"/>
          </a:p>
        </p:txBody>
      </p:sp>
      <p:sp>
        <p:nvSpPr>
          <p:cNvPr id="7" name="Rectangle 6">
            <a:extLst>
              <a:ext uri="{FF2B5EF4-FFF2-40B4-BE49-F238E27FC236}">
                <a16:creationId xmlns:a16="http://schemas.microsoft.com/office/drawing/2014/main" id="{815CD85E-1FA5-46B0-88B4-041EC9715136}"/>
              </a:ext>
            </a:extLst>
          </p:cNvPr>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BED041FF-F7DD-46D5-87C8-69D4508FB00A}"/>
              </a:ext>
            </a:extLst>
          </p:cNvPr>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D09DE703-3B7E-4945-BCE6-E29208A4BED4}"/>
              </a:ext>
            </a:extLst>
          </p:cNvPr>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3" name="Slide Number Placeholder 22">
            <a:extLst>
              <a:ext uri="{FF2B5EF4-FFF2-40B4-BE49-F238E27FC236}">
                <a16:creationId xmlns:a16="http://schemas.microsoft.com/office/drawing/2014/main" id="{7373D7D4-693A-4D4C-A871-CA22047AAEA4}"/>
              </a:ext>
            </a:extLst>
          </p:cNvPr>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smtClean="0">
                <a:solidFill>
                  <a:srgbClr val="FFFFFF"/>
                </a:solidFill>
              </a:defRPr>
            </a:lvl1pPr>
          </a:lstStyle>
          <a:p>
            <a:pPr>
              <a:defRPr/>
            </a:pPr>
            <a:fld id="{4C96371F-77A2-42E5-AC45-4BC27BC7B0E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454" r:id="rId1"/>
    <p:sldLayoutId id="2147484450" r:id="rId2"/>
    <p:sldLayoutId id="2147484455" r:id="rId3"/>
    <p:sldLayoutId id="2147484456" r:id="rId4"/>
    <p:sldLayoutId id="2147484457" r:id="rId5"/>
    <p:sldLayoutId id="2147484451" r:id="rId6"/>
    <p:sldLayoutId id="2147484458" r:id="rId7"/>
    <p:sldLayoutId id="2147484452" r:id="rId8"/>
    <p:sldLayoutId id="2147484459" r:id="rId9"/>
    <p:sldLayoutId id="2147484453" r:id="rId10"/>
    <p:sldLayoutId id="2147484460"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venir LT Std 65 Medium" pitchFamily="34" charset="0"/>
        </a:defRPr>
      </a:lvl2pPr>
      <a:lvl3pPr algn="l" rtl="0" eaLnBrk="0" fontAlgn="base" hangingPunct="0">
        <a:spcBef>
          <a:spcPct val="0"/>
        </a:spcBef>
        <a:spcAft>
          <a:spcPct val="0"/>
        </a:spcAft>
        <a:defRPr sz="4400">
          <a:solidFill>
            <a:schemeClr val="tx2"/>
          </a:solidFill>
          <a:latin typeface="Avenir LT Std 65 Medium" pitchFamily="34" charset="0"/>
        </a:defRPr>
      </a:lvl3pPr>
      <a:lvl4pPr algn="l" rtl="0" eaLnBrk="0" fontAlgn="base" hangingPunct="0">
        <a:spcBef>
          <a:spcPct val="0"/>
        </a:spcBef>
        <a:spcAft>
          <a:spcPct val="0"/>
        </a:spcAft>
        <a:defRPr sz="4400">
          <a:solidFill>
            <a:schemeClr val="tx2"/>
          </a:solidFill>
          <a:latin typeface="Avenir LT Std 65 Medium" pitchFamily="34" charset="0"/>
        </a:defRPr>
      </a:lvl4pPr>
      <a:lvl5pPr algn="l" rtl="0" eaLnBrk="0" fontAlgn="base" hangingPunct="0">
        <a:spcBef>
          <a:spcPct val="0"/>
        </a:spcBef>
        <a:spcAft>
          <a:spcPct val="0"/>
        </a:spcAft>
        <a:defRPr sz="4400">
          <a:solidFill>
            <a:schemeClr val="tx2"/>
          </a:solidFill>
          <a:latin typeface="Avenir LT Std 65 Medium" pitchFamily="34" charset="0"/>
        </a:defRPr>
      </a:lvl5pPr>
      <a:lvl6pPr marL="457200" algn="l" rtl="0" fontAlgn="base">
        <a:spcBef>
          <a:spcPct val="0"/>
        </a:spcBef>
        <a:spcAft>
          <a:spcPct val="0"/>
        </a:spcAft>
        <a:defRPr sz="4400">
          <a:solidFill>
            <a:schemeClr val="tx2"/>
          </a:solidFill>
          <a:latin typeface="Avenir"/>
        </a:defRPr>
      </a:lvl6pPr>
      <a:lvl7pPr marL="914400" algn="l" rtl="0" fontAlgn="base">
        <a:spcBef>
          <a:spcPct val="0"/>
        </a:spcBef>
        <a:spcAft>
          <a:spcPct val="0"/>
        </a:spcAft>
        <a:defRPr sz="4400">
          <a:solidFill>
            <a:schemeClr val="tx2"/>
          </a:solidFill>
          <a:latin typeface="Avenir"/>
        </a:defRPr>
      </a:lvl7pPr>
      <a:lvl8pPr marL="1371600" algn="l" rtl="0" fontAlgn="base">
        <a:spcBef>
          <a:spcPct val="0"/>
        </a:spcBef>
        <a:spcAft>
          <a:spcPct val="0"/>
        </a:spcAft>
        <a:defRPr sz="4400">
          <a:solidFill>
            <a:schemeClr val="tx2"/>
          </a:solidFill>
          <a:latin typeface="Avenir"/>
        </a:defRPr>
      </a:lvl8pPr>
      <a:lvl9pPr marL="1828800" algn="l" rtl="0" fontAlgn="base">
        <a:spcBef>
          <a:spcPct val="0"/>
        </a:spcBef>
        <a:spcAft>
          <a:spcPct val="0"/>
        </a:spcAft>
        <a:defRPr sz="4400">
          <a:solidFill>
            <a:schemeClr val="tx2"/>
          </a:solidFill>
          <a:latin typeface="Avenir"/>
        </a:defRPr>
      </a:lvl9pPr>
    </p:titleStyle>
    <p:bodyStyle>
      <a:lvl1pPr marL="319088" indent="-319088" algn="l" rtl="0" eaLnBrk="0" fontAlgn="base" hangingPunct="0">
        <a:spcBef>
          <a:spcPts val="700"/>
        </a:spcBef>
        <a:spcAft>
          <a:spcPct val="0"/>
        </a:spcAft>
        <a:buClr>
          <a:schemeClr val="accent2"/>
        </a:buClr>
        <a:buSzPct val="60000"/>
        <a:buFont typeface="Wingdings" panose="05000000000000000000"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anose="05020102010507070707"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anose="05000000000000000000"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F47B20"/>
        </a:buClr>
        <a:buSzPct val="75000"/>
        <a:buFont typeface="Wingdings" panose="05000000000000000000"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EEE1C6"/>
        </a:buClr>
        <a:buSzPct val="65000"/>
        <a:buFont typeface="Wingdings" panose="05000000000000000000"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8.xml"/><Relationship Id="rId7" Type="http://schemas.openxmlformats.org/officeDocument/2006/relationships/image" Target="../media/image13.e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2.emf"/><Relationship Id="rId4" Type="http://schemas.openxmlformats.org/officeDocument/2006/relationships/oleObject" Target="../embeddings/oleObject2.bin"/><Relationship Id="rId9" Type="http://schemas.openxmlformats.org/officeDocument/2006/relationships/image" Target="../media/image14.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vmlDrawing" Target="../drawings/vmlDrawing2.vml"/><Relationship Id="rId5" Type="http://schemas.openxmlformats.org/officeDocument/2006/relationships/image" Target="../media/image11.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a:extLst>
              <a:ext uri="{FF2B5EF4-FFF2-40B4-BE49-F238E27FC236}">
                <a16:creationId xmlns:a16="http://schemas.microsoft.com/office/drawing/2014/main" id="{BA1660F7-8B19-41B8-BE4B-7AC556002F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0988" cy="5154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6">
            <a:extLst>
              <a:ext uri="{FF2B5EF4-FFF2-40B4-BE49-F238E27FC236}">
                <a16:creationId xmlns:a16="http://schemas.microsoft.com/office/drawing/2014/main" id="{DA8546F8-732E-46C3-AC78-841943C690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953000"/>
            <a:ext cx="9144000" cy="196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7">
            <a:extLst>
              <a:ext uri="{FF2B5EF4-FFF2-40B4-BE49-F238E27FC236}">
                <a16:creationId xmlns:a16="http://schemas.microsoft.com/office/drawing/2014/main" id="{8A64DD93-AB08-45B6-965C-709A154889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4767"/>
          <a:stretch>
            <a:fillRect/>
          </a:stretch>
        </p:blipFill>
        <p:spPr bwMode="auto">
          <a:xfrm>
            <a:off x="6324600" y="5156200"/>
            <a:ext cx="2662238" cy="166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11">
            <a:extLst>
              <a:ext uri="{FF2B5EF4-FFF2-40B4-BE49-F238E27FC236}">
                <a16:creationId xmlns:a16="http://schemas.microsoft.com/office/drawing/2014/main" id="{647D55F3-BA18-4666-8D47-DB598689E612}"/>
              </a:ext>
            </a:extLst>
          </p:cNvPr>
          <p:cNvGraphicFramePr>
            <a:graphicFrameLocks noChangeAspect="1"/>
          </p:cNvGraphicFramePr>
          <p:nvPr/>
        </p:nvGraphicFramePr>
        <p:xfrm>
          <a:off x="2590800" y="2438400"/>
          <a:ext cx="8305800" cy="3694113"/>
        </p:xfrm>
        <a:graphic>
          <a:graphicData uri="http://schemas.openxmlformats.org/presentationml/2006/ole">
            <mc:AlternateContent xmlns:mc="http://schemas.openxmlformats.org/markup-compatibility/2006">
              <mc:Choice xmlns:v="urn:schemas-microsoft-com:vml" Requires="v">
                <p:oleObj spid="_x0000_s27683" name="Chart" r:id="rId4" imgW="5791213" imgH="2628977" progId="Excel.Chart.8">
                  <p:embed/>
                </p:oleObj>
              </mc:Choice>
              <mc:Fallback>
                <p:oleObj name="Chart" r:id="rId4" imgW="5791213" imgH="2628977" progId="Excel.Chart.8">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2438400"/>
                        <a:ext cx="83058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1" name="Title 1">
            <a:extLst>
              <a:ext uri="{FF2B5EF4-FFF2-40B4-BE49-F238E27FC236}">
                <a16:creationId xmlns:a16="http://schemas.microsoft.com/office/drawing/2014/main" id="{344D09AB-2ECC-484C-8F4F-CE37048BCC8B}"/>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Unsafe abortion globally</a:t>
            </a:r>
            <a:endParaRPr lang="en-US" altLang="en-US" sz="4000">
              <a:solidFill>
                <a:srgbClr val="FF0000"/>
              </a:solidFill>
              <a:ea typeface="ＭＳ Ｐゴシック" panose="020B0600070205080204" pitchFamily="34" charset="-128"/>
            </a:endParaRPr>
          </a:p>
        </p:txBody>
      </p:sp>
      <p:graphicFrame>
        <p:nvGraphicFramePr>
          <p:cNvPr id="27652" name="Content Placeholder 3">
            <a:extLst>
              <a:ext uri="{FF2B5EF4-FFF2-40B4-BE49-F238E27FC236}">
                <a16:creationId xmlns:a16="http://schemas.microsoft.com/office/drawing/2014/main" id="{9AA7F07B-B234-4FB6-93C1-3E1E1FAD6B3F}"/>
              </a:ext>
            </a:extLst>
          </p:cNvPr>
          <p:cNvGraphicFramePr>
            <a:graphicFrameLocks noGrp="1"/>
          </p:cNvGraphicFramePr>
          <p:nvPr>
            <p:ph sz="quarter" idx="1"/>
          </p:nvPr>
        </p:nvGraphicFramePr>
        <p:xfrm>
          <a:off x="714375" y="1471613"/>
          <a:ext cx="5327650" cy="2708275"/>
        </p:xfrm>
        <a:graphic>
          <a:graphicData uri="http://schemas.openxmlformats.org/presentationml/2006/ole">
            <mc:AlternateContent xmlns:mc="http://schemas.openxmlformats.org/markup-compatibility/2006">
              <mc:Choice xmlns:v="urn:schemas-microsoft-com:vml" Requires="v">
                <p:oleObj spid="_x0000_s27684" name="Chart" r:id="rId6" imgW="5172075" imgH="2628900" progId="Excel.Chart.8">
                  <p:embed/>
                </p:oleObj>
              </mc:Choice>
              <mc:Fallback>
                <p:oleObj name="Chart" r:id="rId6" imgW="5172075" imgH="2628900" progId="Excel.Chart.8">
                  <p:embed/>
                  <p:pic>
                    <p:nvPicPr>
                      <p:cNvPr id="0" name="Content Placeholder 3"/>
                      <p:cNvPicPr>
                        <a:picLocks noGrp="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375" y="1471613"/>
                        <a:ext cx="5327650"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8" name="TextBox 9">
            <a:extLst>
              <a:ext uri="{FF2B5EF4-FFF2-40B4-BE49-F238E27FC236}">
                <a16:creationId xmlns:a16="http://schemas.microsoft.com/office/drawing/2014/main" id="{685FF2FE-B902-48FE-B5DF-3FCF670C0507}"/>
              </a:ext>
            </a:extLst>
          </p:cNvPr>
          <p:cNvSpPr txBox="1">
            <a:spLocks noChangeArrowheads="1"/>
          </p:cNvSpPr>
          <p:nvPr/>
        </p:nvSpPr>
        <p:spPr bwMode="auto">
          <a:xfrm>
            <a:off x="20638" y="1774825"/>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r>
              <a:rPr lang="en-US" dirty="0">
                <a:solidFill>
                  <a:schemeClr val="accent4">
                    <a:lumMod val="10000"/>
                  </a:schemeClr>
                </a:solidFill>
                <a:latin typeface="+mn-lt"/>
              </a:rPr>
              <a:t>Estimates of unsafe abortion and death due to unsafe abortion by region, 2008</a:t>
            </a:r>
          </a:p>
        </p:txBody>
      </p:sp>
      <p:graphicFrame>
        <p:nvGraphicFramePr>
          <p:cNvPr id="27654" name="Object 10">
            <a:extLst>
              <a:ext uri="{FF2B5EF4-FFF2-40B4-BE49-F238E27FC236}">
                <a16:creationId xmlns:a16="http://schemas.microsoft.com/office/drawing/2014/main" id="{289C8240-E269-4908-9CE4-A27617835101}"/>
              </a:ext>
            </a:extLst>
          </p:cNvPr>
          <p:cNvGraphicFramePr>
            <a:graphicFrameLocks noChangeAspect="1"/>
          </p:cNvGraphicFramePr>
          <p:nvPr/>
        </p:nvGraphicFramePr>
        <p:xfrm>
          <a:off x="-1371600" y="2438400"/>
          <a:ext cx="6705600" cy="3867150"/>
        </p:xfrm>
        <a:graphic>
          <a:graphicData uri="http://schemas.openxmlformats.org/presentationml/2006/ole">
            <mc:AlternateContent xmlns:mc="http://schemas.openxmlformats.org/markup-compatibility/2006">
              <mc:Choice xmlns:v="urn:schemas-microsoft-com:vml" Requires="v">
                <p:oleObj spid="_x0000_s27685" name="Chart" r:id="rId8" imgW="4762551" imgH="2809811" progId="Excel.Chart.8">
                  <p:embed/>
                </p:oleObj>
              </mc:Choice>
              <mc:Fallback>
                <p:oleObj name="Chart" r:id="rId8" imgW="4762551" imgH="2809811" progId="Excel.Chart.8">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2438400"/>
                        <a:ext cx="6705600" cy="386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7" name="TextBox 9">
            <a:extLst>
              <a:ext uri="{FF2B5EF4-FFF2-40B4-BE49-F238E27FC236}">
                <a16:creationId xmlns:a16="http://schemas.microsoft.com/office/drawing/2014/main" id="{A543CD3A-A341-41E1-84AD-387D3917A79E}"/>
              </a:ext>
            </a:extLst>
          </p:cNvPr>
          <p:cNvSpPr txBox="1">
            <a:spLocks noChangeArrowheads="1"/>
          </p:cNvSpPr>
          <p:nvPr/>
        </p:nvSpPr>
        <p:spPr bwMode="auto">
          <a:xfrm>
            <a:off x="706438" y="5654675"/>
            <a:ext cx="7772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r>
              <a:rPr lang="en-US" sz="2000" dirty="0">
                <a:solidFill>
                  <a:schemeClr val="accent4">
                    <a:lumMod val="10000"/>
                  </a:schemeClr>
                </a:solidFill>
                <a:latin typeface="+mn-lt"/>
              </a:rPr>
              <a:t>Based on WHO estimated global and regional numbers of unsafe abortion and death due to unsafe abortion for 2008 (WHO 2011).  Percentages are rounded.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5BA6D90F-9F9B-40EE-9BA7-A77CA3E7E73A}"/>
              </a:ext>
            </a:extLst>
          </p:cNvPr>
          <p:cNvSpPr>
            <a:spLocks noGrp="1" noChangeArrowheads="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Increasing access to safe care </a:t>
            </a:r>
          </a:p>
        </p:txBody>
      </p:sp>
      <p:sp>
        <p:nvSpPr>
          <p:cNvPr id="19459" name="Rectangle 3">
            <a:extLst>
              <a:ext uri="{FF2B5EF4-FFF2-40B4-BE49-F238E27FC236}">
                <a16:creationId xmlns:a16="http://schemas.microsoft.com/office/drawing/2014/main" id="{3C0F9518-4A05-462C-889C-865600FF453F}"/>
              </a:ext>
            </a:extLst>
          </p:cNvPr>
          <p:cNvSpPr>
            <a:spLocks noGrp="1" noChangeArrowheads="1"/>
          </p:cNvSpPr>
          <p:nvPr>
            <p:ph sz="quarter" idx="1"/>
          </p:nvPr>
        </p:nvSpPr>
        <p:spPr>
          <a:xfrm>
            <a:off x="612775" y="1600200"/>
            <a:ext cx="8153400" cy="4495800"/>
          </a:xfrm>
        </p:spPr>
        <p:txBody>
          <a:bodyPr/>
          <a:lstStyle/>
          <a:p>
            <a:pPr marL="0" indent="0" eaLnBrk="1" hangingPunct="1">
              <a:spcAft>
                <a:spcPts val="600"/>
              </a:spcAft>
              <a:buFont typeface="Arial" pitchFamily="34" charset="0"/>
              <a:buNone/>
              <a:defRPr/>
            </a:pPr>
            <a:r>
              <a:rPr lang="en-US" sz="2800" dirty="0">
                <a:solidFill>
                  <a:schemeClr val="accent4">
                    <a:lumMod val="10000"/>
                  </a:schemeClr>
                </a:solidFill>
                <a:ea typeface="ＭＳ Ｐゴシック" pitchFamily="34" charset="-128"/>
              </a:rPr>
              <a:t>MA can help increase access to safe abortion care where other abortion services are not available.</a:t>
            </a:r>
            <a:endParaRPr lang="en-US" sz="1200" dirty="0">
              <a:solidFill>
                <a:schemeClr val="accent4">
                  <a:lumMod val="10000"/>
                </a:schemeClr>
              </a:solidFill>
              <a:ea typeface="ＭＳ Ｐゴシック" pitchFamily="34" charset="-128"/>
            </a:endParaRPr>
          </a:p>
          <a:p>
            <a:pPr lvl="1" eaLnBrk="1" hangingPunct="1">
              <a:spcBef>
                <a:spcPts val="1200"/>
              </a:spcBef>
              <a:buClr>
                <a:schemeClr val="tx2"/>
              </a:buClr>
              <a:buSzPct val="150000"/>
              <a:buFont typeface="Arial" pitchFamily="34" charset="0"/>
              <a:buChar char="•"/>
              <a:defRPr/>
            </a:pPr>
            <a:r>
              <a:rPr lang="en-US" sz="2400" dirty="0">
                <a:solidFill>
                  <a:schemeClr val="accent4">
                    <a:lumMod val="10000"/>
                  </a:schemeClr>
                </a:solidFill>
                <a:ea typeface="ＭＳ Ｐゴシック" pitchFamily="34" charset="-128"/>
              </a:rPr>
              <a:t>MA is simple, easy to manage and the drugs do not require refrigeration</a:t>
            </a:r>
          </a:p>
          <a:p>
            <a:pPr lvl="1" eaLnBrk="1" hangingPunct="1">
              <a:spcBef>
                <a:spcPts val="1200"/>
              </a:spcBef>
              <a:buClr>
                <a:schemeClr val="tx2"/>
              </a:buClr>
              <a:buSzPct val="150000"/>
              <a:buFont typeface="Arial" pitchFamily="34" charset="0"/>
              <a:buChar char="•"/>
              <a:defRPr/>
            </a:pPr>
            <a:r>
              <a:rPr lang="en-US" sz="2400" dirty="0">
                <a:solidFill>
                  <a:schemeClr val="accent4">
                    <a:lumMod val="10000"/>
                  </a:schemeClr>
                </a:solidFill>
                <a:ea typeface="ＭＳ Ｐゴシック" pitchFamily="34" charset="-128"/>
              </a:rPr>
              <a:t>In many situations, MA requires less resources including equipment, facilities  and staffing than other UE methods</a:t>
            </a:r>
          </a:p>
          <a:p>
            <a:pPr lvl="1" eaLnBrk="1" hangingPunct="1">
              <a:spcBef>
                <a:spcPts val="1200"/>
              </a:spcBef>
              <a:buClr>
                <a:schemeClr val="tx2"/>
              </a:buClr>
              <a:buSzPct val="150000"/>
              <a:buFont typeface="Arial" pitchFamily="34" charset="0"/>
              <a:buChar char="•"/>
              <a:defRPr/>
            </a:pPr>
            <a:r>
              <a:rPr lang="en-US" sz="2400" dirty="0">
                <a:solidFill>
                  <a:schemeClr val="accent4">
                    <a:lumMod val="10000"/>
                  </a:schemeClr>
                </a:solidFill>
                <a:ea typeface="ＭＳ Ｐゴシック" pitchFamily="34" charset="-128"/>
              </a:rPr>
              <a:t>Midlevel providers can provide effective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F5672AE3-B1BD-4156-BB42-94CC5938CB0D}"/>
              </a:ext>
            </a:extLst>
          </p:cNvPr>
          <p:cNvSpPr>
            <a:spLocks noGrp="1" noChangeArrowheads="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What women say about MA</a:t>
            </a:r>
          </a:p>
        </p:txBody>
      </p:sp>
      <p:sp>
        <p:nvSpPr>
          <p:cNvPr id="38914" name="Rectangle 3">
            <a:extLst>
              <a:ext uri="{FF2B5EF4-FFF2-40B4-BE49-F238E27FC236}">
                <a16:creationId xmlns:a16="http://schemas.microsoft.com/office/drawing/2014/main" id="{93DA6345-B232-4B9A-A15C-447942F84975}"/>
              </a:ext>
            </a:extLst>
          </p:cNvPr>
          <p:cNvSpPr>
            <a:spLocks noGrp="1" noChangeArrowheads="1"/>
          </p:cNvSpPr>
          <p:nvPr>
            <p:ph sz="quarter" idx="1"/>
          </p:nvPr>
        </p:nvSpPr>
        <p:spPr>
          <a:xfrm>
            <a:off x="609600" y="1676400"/>
            <a:ext cx="8382000" cy="4495800"/>
          </a:xfrm>
        </p:spPr>
        <p:txBody>
          <a:bodyPr>
            <a:noAutofit/>
          </a:bodyPr>
          <a:lstStyle/>
          <a:p>
            <a:pPr marL="0" indent="0" eaLnBrk="1" fontAlgn="auto" hangingPunct="1">
              <a:lnSpc>
                <a:spcPct val="80000"/>
              </a:lnSpc>
              <a:spcAft>
                <a:spcPts val="0"/>
              </a:spcAft>
              <a:buFont typeface="Arial" charset="0"/>
              <a:buNone/>
              <a:defRPr/>
            </a:pPr>
            <a:r>
              <a:rPr lang="en-US" sz="2800" dirty="0">
                <a:solidFill>
                  <a:schemeClr val="accent4">
                    <a:lumMod val="10000"/>
                  </a:schemeClr>
                </a:solidFill>
                <a:ea typeface="ＭＳ Ｐゴシック" charset="0"/>
                <a:cs typeface="ＭＳ Ｐゴシック" charset="0"/>
              </a:rPr>
              <a:t>MA is highly acceptable to women in a variety of settings, including where resources are limited.</a:t>
            </a:r>
          </a:p>
          <a:p>
            <a:pPr eaLnBrk="1" fontAlgn="auto" hangingPunct="1">
              <a:lnSpc>
                <a:spcPct val="80000"/>
              </a:lnSpc>
              <a:spcAft>
                <a:spcPts val="0"/>
              </a:spcAft>
              <a:buFont typeface="Wingdings" panose="05000000000000000000" pitchFamily="2" charset="2"/>
              <a:buChar char="q"/>
              <a:defRPr/>
            </a:pPr>
            <a:endParaRPr lang="en-US" sz="1400" dirty="0">
              <a:solidFill>
                <a:schemeClr val="accent4">
                  <a:lumMod val="10000"/>
                </a:schemeClr>
              </a:solidFill>
              <a:ea typeface="ＭＳ Ｐゴシック" charset="0"/>
              <a:cs typeface="ＭＳ Ｐゴシック" charset="0"/>
            </a:endParaRPr>
          </a:p>
          <a:p>
            <a:pPr marL="708660" lvl="1" indent="-342900" eaLnBrk="1" fontAlgn="auto" hangingPunct="1">
              <a:lnSpc>
                <a:spcPct val="80000"/>
              </a:lnSpc>
              <a:spcBef>
                <a:spcPts val="100"/>
              </a:spcBef>
              <a:spcAft>
                <a:spcPts val="600"/>
              </a:spcAft>
              <a:buClr>
                <a:schemeClr val="tx2"/>
              </a:buClr>
              <a:buSzPct val="150000"/>
              <a:buFont typeface="Arial" pitchFamily="34" charset="0"/>
              <a:buChar char="•"/>
              <a:defRPr/>
            </a:pPr>
            <a:r>
              <a:rPr lang="en-US" sz="2400" dirty="0">
                <a:solidFill>
                  <a:schemeClr val="accent4">
                    <a:lumMod val="10000"/>
                  </a:schemeClr>
                </a:solidFill>
                <a:ea typeface="ＭＳ Ｐゴシック" charset="0"/>
              </a:rPr>
              <a:t>85-95% of women consistently report they are satisfied or highly satisfied with MA</a:t>
            </a:r>
            <a:endParaRPr lang="en-US" sz="2400" baseline="50000" dirty="0">
              <a:solidFill>
                <a:schemeClr val="accent4">
                  <a:lumMod val="10000"/>
                </a:schemeClr>
              </a:solidFill>
              <a:ea typeface="ＭＳ Ｐゴシック" charset="0"/>
            </a:endParaRPr>
          </a:p>
          <a:p>
            <a:pPr marL="708660" lvl="1" indent="-342900" eaLnBrk="1" fontAlgn="auto" hangingPunct="1">
              <a:lnSpc>
                <a:spcPct val="80000"/>
              </a:lnSpc>
              <a:spcAft>
                <a:spcPts val="600"/>
              </a:spcAft>
              <a:buClr>
                <a:schemeClr val="tx2"/>
              </a:buClr>
              <a:buSzPct val="150000"/>
              <a:buFont typeface="Arial" pitchFamily="34" charset="0"/>
              <a:buChar char="•"/>
              <a:defRPr/>
            </a:pPr>
            <a:r>
              <a:rPr lang="en-US" sz="2400" dirty="0">
                <a:solidFill>
                  <a:schemeClr val="accent4">
                    <a:lumMod val="10000"/>
                  </a:schemeClr>
                </a:solidFill>
                <a:ea typeface="ＭＳ Ｐゴシック" charset="0"/>
              </a:rPr>
              <a:t>Many women prefer MA to vacuum aspiration </a:t>
            </a:r>
          </a:p>
          <a:p>
            <a:pPr marL="708660" lvl="1" indent="-342900" eaLnBrk="1" fontAlgn="auto" hangingPunct="1">
              <a:lnSpc>
                <a:spcPct val="80000"/>
              </a:lnSpc>
              <a:spcAft>
                <a:spcPts val="600"/>
              </a:spcAft>
              <a:buClr>
                <a:schemeClr val="tx2"/>
              </a:buClr>
              <a:buSzPct val="150000"/>
              <a:buFont typeface="Arial" pitchFamily="34" charset="0"/>
              <a:buChar char="•"/>
              <a:defRPr/>
            </a:pPr>
            <a:r>
              <a:rPr lang="en-US" sz="2400" dirty="0">
                <a:solidFill>
                  <a:schemeClr val="accent4">
                    <a:lumMod val="10000"/>
                  </a:schemeClr>
                </a:solidFill>
                <a:ea typeface="ＭＳ Ｐゴシック" charset="0"/>
              </a:rPr>
              <a:t>Some women, including young women, consider MA to be more private and natural than vacuum aspiration</a:t>
            </a:r>
          </a:p>
          <a:p>
            <a:pPr marL="708660" lvl="1" indent="-342900" eaLnBrk="1" fontAlgn="auto" hangingPunct="1">
              <a:lnSpc>
                <a:spcPct val="80000"/>
              </a:lnSpc>
              <a:spcAft>
                <a:spcPts val="0"/>
              </a:spcAft>
              <a:buClr>
                <a:schemeClr val="tx2"/>
              </a:buClr>
              <a:buSzPct val="150000"/>
              <a:buFont typeface="Arial" pitchFamily="34" charset="0"/>
              <a:buChar char="•"/>
              <a:defRPr/>
            </a:pPr>
            <a:r>
              <a:rPr lang="en-US" sz="2400" dirty="0">
                <a:solidFill>
                  <a:schemeClr val="accent4">
                    <a:lumMod val="10000"/>
                  </a:schemeClr>
                </a:solidFill>
                <a:ea typeface="ＭＳ Ｐゴシック" charset="0"/>
              </a:rPr>
              <a:t>Women may take the medications at home, giving them more control over the abortion process</a:t>
            </a:r>
          </a:p>
        </p:txBody>
      </p:sp>
      <p:sp>
        <p:nvSpPr>
          <p:cNvPr id="30724" name="Text Box 5">
            <a:extLst>
              <a:ext uri="{FF2B5EF4-FFF2-40B4-BE49-F238E27FC236}">
                <a16:creationId xmlns:a16="http://schemas.microsoft.com/office/drawing/2014/main" id="{A2F133B3-31EE-4443-ADF5-F3122C1103EB}"/>
              </a:ext>
            </a:extLst>
          </p:cNvPr>
          <p:cNvSpPr txBox="1">
            <a:spLocks noChangeArrowheads="1"/>
          </p:cNvSpPr>
          <p:nvPr/>
        </p:nvSpPr>
        <p:spPr bwMode="auto">
          <a:xfrm>
            <a:off x="609600" y="6324600"/>
            <a:ext cx="79248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50000"/>
              </a:spcBef>
              <a:buClrTx/>
              <a:buSzTx/>
              <a:buFontTx/>
              <a:buNone/>
            </a:pPr>
            <a:r>
              <a:rPr lang="en-US" altLang="en-US" sz="1000">
                <a:solidFill>
                  <a:schemeClr val="bg1"/>
                </a:solidFill>
                <a:latin typeface="Arial" panose="020B0604020202020204" pitchFamily="34" charset="0"/>
              </a:rPr>
              <a:t>References: </a:t>
            </a:r>
            <a:r>
              <a:rPr lang="en-US" altLang="en-US" sz="1000" baseline="30000">
                <a:solidFill>
                  <a:schemeClr val="bg1"/>
                </a:solidFill>
                <a:latin typeface="Arial" panose="020B0604020202020204" pitchFamily="34" charset="0"/>
              </a:rPr>
              <a:t> 1 </a:t>
            </a:r>
            <a:r>
              <a:rPr lang="en-US" altLang="en-US" sz="1000">
                <a:solidFill>
                  <a:schemeClr val="bg1"/>
                </a:solidFill>
                <a:latin typeface="Arial" panose="020B0604020202020204" pitchFamily="34" charset="0"/>
              </a:rPr>
              <a:t>Winikoff 1997, Karki 2009, </a:t>
            </a:r>
            <a:r>
              <a:rPr lang="en-US" altLang="en-US" sz="1000" baseline="30000">
                <a:solidFill>
                  <a:schemeClr val="bg1"/>
                </a:solidFill>
                <a:latin typeface="Arial" panose="020B0604020202020204" pitchFamily="34" charset="0"/>
              </a:rPr>
              <a:t>2</a:t>
            </a:r>
            <a:r>
              <a:rPr lang="en-US" altLang="en-US" sz="1000">
                <a:solidFill>
                  <a:schemeClr val="bg1"/>
                </a:solidFill>
                <a:latin typeface="Arial" panose="020B0604020202020204" pitchFamily="34" charset="0"/>
              </a:rPr>
              <a:t>Winikoff 1995, Henshaw 1993  </a:t>
            </a:r>
          </a:p>
        </p:txBody>
      </p:sp>
      <p:sp>
        <p:nvSpPr>
          <p:cNvPr id="21509" name="Text Box 5">
            <a:extLst>
              <a:ext uri="{FF2B5EF4-FFF2-40B4-BE49-F238E27FC236}">
                <a16:creationId xmlns:a16="http://schemas.microsoft.com/office/drawing/2014/main" id="{D0698724-C6AB-4AD7-9E48-C19FA26B51B0}"/>
              </a:ext>
            </a:extLst>
          </p:cNvPr>
          <p:cNvSpPr txBox="1">
            <a:spLocks noChangeArrowheads="1"/>
          </p:cNvSpPr>
          <p:nvPr/>
        </p:nvSpPr>
        <p:spPr bwMode="auto">
          <a:xfrm>
            <a:off x="457200" y="6324600"/>
            <a:ext cx="8229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ct val="50000"/>
              </a:spcBef>
              <a:defRPr/>
            </a:pPr>
            <a:r>
              <a:rPr lang="en-US" sz="1400" dirty="0">
                <a:solidFill>
                  <a:schemeClr val="accent4">
                    <a:lumMod val="10000"/>
                  </a:schemeClr>
                </a:solidFill>
                <a:latin typeface="+mn-lt"/>
              </a:rPr>
              <a:t>Sources: </a:t>
            </a:r>
            <a:r>
              <a:rPr lang="en-US" sz="1400" dirty="0" err="1">
                <a:solidFill>
                  <a:schemeClr val="accent4">
                    <a:lumMod val="10000"/>
                  </a:schemeClr>
                </a:solidFill>
                <a:latin typeface="+mn-lt"/>
              </a:rPr>
              <a:t>Winikoff</a:t>
            </a:r>
            <a:r>
              <a:rPr lang="en-US" sz="1400" dirty="0">
                <a:solidFill>
                  <a:schemeClr val="accent4">
                    <a:lumMod val="10000"/>
                  </a:schemeClr>
                </a:solidFill>
                <a:latin typeface="+mn-lt"/>
              </a:rPr>
              <a:t> 1997, </a:t>
            </a:r>
            <a:r>
              <a:rPr lang="en-US" sz="1400" dirty="0" err="1">
                <a:solidFill>
                  <a:schemeClr val="accent4">
                    <a:lumMod val="10000"/>
                  </a:schemeClr>
                </a:solidFill>
                <a:latin typeface="+mn-lt"/>
              </a:rPr>
              <a:t>Karki</a:t>
            </a:r>
            <a:r>
              <a:rPr lang="en-US" sz="1400" dirty="0">
                <a:solidFill>
                  <a:schemeClr val="accent4">
                    <a:lumMod val="10000"/>
                  </a:schemeClr>
                </a:solidFill>
                <a:latin typeface="+mn-lt"/>
              </a:rPr>
              <a:t> 2009, </a:t>
            </a:r>
            <a:r>
              <a:rPr lang="en-US" sz="1400" dirty="0" err="1">
                <a:solidFill>
                  <a:schemeClr val="accent4">
                    <a:lumMod val="10000"/>
                  </a:schemeClr>
                </a:solidFill>
                <a:latin typeface="+mn-lt"/>
              </a:rPr>
              <a:t>Winikoff</a:t>
            </a:r>
            <a:r>
              <a:rPr lang="en-US" sz="1400" dirty="0">
                <a:solidFill>
                  <a:schemeClr val="accent4">
                    <a:lumMod val="10000"/>
                  </a:schemeClr>
                </a:solidFill>
                <a:latin typeface="+mn-lt"/>
              </a:rPr>
              <a:t> 1995, </a:t>
            </a:r>
            <a:r>
              <a:rPr lang="en-US" sz="1400" dirty="0" err="1">
                <a:solidFill>
                  <a:schemeClr val="accent4">
                    <a:lumMod val="10000"/>
                  </a:schemeClr>
                </a:solidFill>
                <a:latin typeface="+mn-lt"/>
              </a:rPr>
              <a:t>Henshaw</a:t>
            </a:r>
            <a:r>
              <a:rPr lang="en-US" sz="1400" dirty="0">
                <a:solidFill>
                  <a:schemeClr val="accent4">
                    <a:lumMod val="10000"/>
                  </a:schemeClr>
                </a:solidFill>
                <a:latin typeface="+mn-lt"/>
              </a:rPr>
              <a:t> 1993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F245A20B-6C7E-4D5B-B1DD-F57E34FFCC74}"/>
              </a:ext>
            </a:extLst>
          </p:cNvPr>
          <p:cNvSpPr>
            <a:spLocks noGrp="1" noChangeArrowheads="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Abortion laws and policies </a:t>
            </a:r>
          </a:p>
        </p:txBody>
      </p:sp>
      <p:sp>
        <p:nvSpPr>
          <p:cNvPr id="22531" name="Rectangle 3">
            <a:extLst>
              <a:ext uri="{FF2B5EF4-FFF2-40B4-BE49-F238E27FC236}">
                <a16:creationId xmlns:a16="http://schemas.microsoft.com/office/drawing/2014/main" id="{665CED72-64D8-4DB3-96A8-76C5D79443E9}"/>
              </a:ext>
            </a:extLst>
          </p:cNvPr>
          <p:cNvSpPr>
            <a:spLocks noGrp="1" noChangeArrowheads="1"/>
          </p:cNvSpPr>
          <p:nvPr>
            <p:ph sz="quarter" idx="1"/>
          </p:nvPr>
        </p:nvSpPr>
        <p:spPr>
          <a:xfrm>
            <a:off x="609600" y="1752600"/>
            <a:ext cx="8153400" cy="4495800"/>
          </a:xfrm>
        </p:spPr>
        <p:txBody>
          <a:bodyPr>
            <a:normAutofit lnSpcReduction="10000"/>
          </a:bodyPr>
          <a:lstStyle/>
          <a:p>
            <a:pPr eaLnBrk="1" fontAlgn="auto" hangingPunct="1">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What restrictions do laws and policies place on the provision of abortion care? </a:t>
            </a:r>
          </a:p>
          <a:p>
            <a:pPr eaLnBrk="1" fontAlgn="auto" hangingPunct="1">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Are there any special restrictions on the provision of MA specifically?</a:t>
            </a:r>
          </a:p>
          <a:p>
            <a:pPr eaLnBrk="1" fontAlgn="auto" hangingPunct="1">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Are there restrictions on the provision of abortion care based on age or marital status?</a:t>
            </a:r>
          </a:p>
          <a:p>
            <a:pPr eaLnBrk="1" fontAlgn="auto" hangingPunct="1">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Does the law restrict the provision of abortion care based on marital status or age?</a:t>
            </a:r>
          </a:p>
          <a:p>
            <a:pPr eaLnBrk="1" fontAlgn="auto" hangingPunct="1">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What do women, particularly young women, know about the legal indications for abortion?</a:t>
            </a:r>
            <a:endParaRPr lang="en-US" sz="2800" dirty="0">
              <a:solidFill>
                <a:schemeClr val="accent4">
                  <a:lumMod val="10000"/>
                </a:schemeClr>
              </a:solidFill>
              <a:ea typeface="ＭＳ Ｐゴシック"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EE90CFB2-32C5-4FEB-B329-D4568AC3A924}"/>
              </a:ext>
            </a:extLst>
          </p:cNvPr>
          <p:cNvSpPr>
            <a:spLocks noGrp="1" noChangeArrowheads="1"/>
          </p:cNvSpPr>
          <p:nvPr>
            <p:ph type="title"/>
          </p:nvPr>
        </p:nvSpPr>
        <p:spPr/>
        <p:txBody>
          <a:bodyPr/>
          <a:lstStyle/>
          <a:p>
            <a:pPr eaLnBrk="1" hangingPunct="1"/>
            <a:r>
              <a:rPr lang="en-US" altLang="en-US" sz="4000">
                <a:ea typeface="ＭＳ Ｐゴシック" panose="020B0600070205080204" pitchFamily="34" charset="-128"/>
              </a:rPr>
              <a:t>Abortion laws and policies, continued</a:t>
            </a:r>
          </a:p>
        </p:txBody>
      </p:sp>
      <p:sp>
        <p:nvSpPr>
          <p:cNvPr id="34819" name="Rectangle 3">
            <a:extLst>
              <a:ext uri="{FF2B5EF4-FFF2-40B4-BE49-F238E27FC236}">
                <a16:creationId xmlns:a16="http://schemas.microsoft.com/office/drawing/2014/main" id="{C7CA9801-BE97-4066-A602-BC487BB973C9}"/>
              </a:ext>
            </a:extLst>
          </p:cNvPr>
          <p:cNvSpPr>
            <a:spLocks noGrp="1" noChangeArrowheads="1"/>
          </p:cNvSpPr>
          <p:nvPr>
            <p:ph sz="quarter" idx="4294967295"/>
          </p:nvPr>
        </p:nvSpPr>
        <p:spPr>
          <a:xfrm>
            <a:off x="609600" y="1752600"/>
            <a:ext cx="8001000" cy="4648200"/>
          </a:xfrm>
        </p:spPr>
        <p:txBody>
          <a:bodyPr/>
          <a:lstStyle/>
          <a:p>
            <a:pPr eaLnBrk="1" hangingPunct="1">
              <a:buFont typeface="Arial" panose="020B0604020202020204" pitchFamily="34" charset="0"/>
              <a:buNone/>
            </a:pPr>
            <a:endParaRPr lang="en-US" altLang="en-US">
              <a:solidFill>
                <a:srgbClr val="E47E00"/>
              </a:solidFill>
              <a:ea typeface="ＭＳ Ｐゴシック" panose="020B0600070205080204" pitchFamily="34" charset="-128"/>
            </a:endParaRPr>
          </a:p>
          <a:p>
            <a:pPr eaLnBrk="1" hangingPunct="1">
              <a:buFont typeface="Arial" panose="020B0604020202020204" pitchFamily="34" charset="0"/>
              <a:buNone/>
            </a:pPr>
            <a:endParaRPr lang="en-US" altLang="en-US">
              <a:solidFill>
                <a:srgbClr val="E47E00"/>
              </a:solidFill>
              <a:ea typeface="ＭＳ Ｐゴシック" panose="020B0600070205080204" pitchFamily="34" charset="-128"/>
            </a:endParaRPr>
          </a:p>
          <a:p>
            <a:pPr eaLnBrk="1" hangingPunct="1">
              <a:buFont typeface="Arial" panose="020B0604020202020204" pitchFamily="34" charset="0"/>
              <a:buNone/>
            </a:pPr>
            <a:r>
              <a:rPr lang="en-US" altLang="en-US">
                <a:solidFill>
                  <a:srgbClr val="E47E00"/>
                </a:solidFill>
                <a:ea typeface="ＭＳ Ｐゴシック" panose="020B0600070205080204" pitchFamily="34" charset="-128"/>
              </a:rPr>
              <a:t>	[</a:t>
            </a:r>
            <a:r>
              <a:rPr lang="en-US" altLang="en-US" b="1">
                <a:solidFill>
                  <a:srgbClr val="E47E00"/>
                </a:solidFill>
                <a:ea typeface="ＭＳ Ｐゴシック" panose="020B0600070205080204" pitchFamily="34" charset="-128"/>
              </a:rPr>
              <a:t>Note to trainer:</a:t>
            </a:r>
            <a:r>
              <a:rPr lang="en-US" altLang="en-US">
                <a:solidFill>
                  <a:srgbClr val="E47E00"/>
                </a:solidFill>
                <a:ea typeface="ＭＳ Ｐゴシック" panose="020B0600070205080204" pitchFamily="34" charset="-128"/>
              </a:rPr>
              <a:t> insert information here about the legal context of abortion and MA in your setting]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ubtitle 2">
            <a:extLst>
              <a:ext uri="{FF2B5EF4-FFF2-40B4-BE49-F238E27FC236}">
                <a16:creationId xmlns:a16="http://schemas.microsoft.com/office/drawing/2014/main" id="{ACDB9B79-F2C6-4E1E-9BB1-1CCBEEA5EFF7}"/>
              </a:ext>
            </a:extLst>
          </p:cNvPr>
          <p:cNvSpPr>
            <a:spLocks noGrp="1"/>
          </p:cNvSpPr>
          <p:nvPr>
            <p:ph type="body" idx="1"/>
          </p:nvPr>
        </p:nvSpPr>
        <p:spPr/>
        <p:txBody>
          <a:bodyPr/>
          <a:lstStyle/>
          <a:p>
            <a:pPr eaLnBrk="1" hangingPunct="1"/>
            <a:r>
              <a:rPr lang="en-US" altLang="en-US">
                <a:solidFill>
                  <a:srgbClr val="FFFFFF"/>
                </a:solidFill>
                <a:ea typeface="ＭＳ Ｐゴシック" panose="020B0600070205080204" pitchFamily="34" charset="-128"/>
              </a:rPr>
              <a:t> </a:t>
            </a:r>
          </a:p>
        </p:txBody>
      </p:sp>
      <p:sp>
        <p:nvSpPr>
          <p:cNvPr id="36867" name="Title 1">
            <a:extLst>
              <a:ext uri="{FF2B5EF4-FFF2-40B4-BE49-F238E27FC236}">
                <a16:creationId xmlns:a16="http://schemas.microsoft.com/office/drawing/2014/main" id="{71299EFC-E834-4899-8BEC-69A85D902387}"/>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Questions?</a:t>
            </a:r>
          </a:p>
        </p:txBody>
      </p:sp>
      <p:pic>
        <p:nvPicPr>
          <p:cNvPr id="36868" name="Picture 2">
            <a:extLst>
              <a:ext uri="{FF2B5EF4-FFF2-40B4-BE49-F238E27FC236}">
                <a16:creationId xmlns:a16="http://schemas.microsoft.com/office/drawing/2014/main" id="{B7961ADB-774F-4F33-B848-C1481B6D02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895600"/>
            <a:ext cx="3733800" cy="332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2EC861F4-B3BB-4965-8BBC-789ABDE8BEEA}"/>
              </a:ext>
            </a:extLst>
          </p:cNvPr>
          <p:cNvSpPr>
            <a:spLocks noGrp="1"/>
          </p:cNvSpPr>
          <p:nvPr>
            <p:ph type="title"/>
          </p:nvPr>
        </p:nvSpPr>
        <p:spPr/>
        <p:txBody>
          <a:bodyPr/>
          <a:lstStyle/>
          <a:p>
            <a:r>
              <a:rPr lang="en-US" altLang="en-US"/>
              <a:t>MODULE TWO</a:t>
            </a:r>
          </a:p>
        </p:txBody>
      </p:sp>
      <p:sp>
        <p:nvSpPr>
          <p:cNvPr id="37891" name="Title 1">
            <a:extLst>
              <a:ext uri="{FF2B5EF4-FFF2-40B4-BE49-F238E27FC236}">
                <a16:creationId xmlns:a16="http://schemas.microsoft.com/office/drawing/2014/main" id="{8C59589A-99DF-4755-AB6A-4F635D1FCC00}"/>
              </a:ext>
            </a:extLst>
          </p:cNvPr>
          <p:cNvSpPr>
            <a:spLocks noGrp="1"/>
          </p:cNvSpPr>
          <p:nvPr>
            <p:ph type="body" idx="1"/>
          </p:nvPr>
        </p:nvSpPr>
        <p:spPr/>
        <p:txBody>
          <a:bodyPr/>
          <a:lstStyle/>
          <a:p>
            <a:pPr eaLnBrk="1" hangingPunct="1"/>
            <a:r>
              <a:rPr lang="en-US" altLang="en-US" sz="4000">
                <a:ea typeface="ＭＳ Ｐゴシック" panose="020B0600070205080204" pitchFamily="34" charset="-128"/>
              </a:rPr>
              <a:t>Medical Abortion Regimens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3637F7D-704B-4A24-9EA9-A6B548F36E0B}"/>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Eligibility </a:t>
            </a:r>
          </a:p>
        </p:txBody>
      </p:sp>
      <p:sp>
        <p:nvSpPr>
          <p:cNvPr id="26627" name="Rectangle 3">
            <a:extLst>
              <a:ext uri="{FF2B5EF4-FFF2-40B4-BE49-F238E27FC236}">
                <a16:creationId xmlns:a16="http://schemas.microsoft.com/office/drawing/2014/main" id="{2AF30917-5036-42B9-A180-E1FE65E81BDB}"/>
              </a:ext>
            </a:extLst>
          </p:cNvPr>
          <p:cNvSpPr>
            <a:spLocks noGrp="1"/>
          </p:cNvSpPr>
          <p:nvPr>
            <p:ph sz="quarter" idx="1"/>
          </p:nvPr>
        </p:nvSpPr>
        <p:spPr>
          <a:xfrm>
            <a:off x="609600" y="1752600"/>
            <a:ext cx="8153400" cy="4800600"/>
          </a:xfrm>
        </p:spPr>
        <p:txBody>
          <a:bodyPr>
            <a:noAutofit/>
          </a:bodyPr>
          <a:lstStyle/>
          <a:p>
            <a:pPr eaLnBrk="1" fontAlgn="auto" hangingPunct="1">
              <a:spcAft>
                <a:spcPts val="0"/>
              </a:spcAft>
              <a:buSzPct val="125000"/>
              <a:buFont typeface="Arial" pitchFamily="34" charset="0"/>
              <a:buChar char="•"/>
              <a:defRPr/>
            </a:pPr>
            <a:r>
              <a:rPr lang="en-US" altLang="ja-JP" sz="3200" dirty="0">
                <a:solidFill>
                  <a:schemeClr val="accent4">
                    <a:lumMod val="10000"/>
                  </a:schemeClr>
                </a:solidFill>
                <a:ea typeface="ＭＳ Ｐゴシック" pitchFamily="34" charset="-128"/>
              </a:rPr>
              <a:t>MA is a medical process with clinical considerations</a:t>
            </a:r>
          </a:p>
          <a:p>
            <a:pPr eaLnBrk="1" fontAlgn="auto" hangingPunct="1">
              <a:spcAft>
                <a:spcPts val="0"/>
              </a:spcAft>
              <a:buSzPct val="125000"/>
              <a:buFont typeface="Arial" pitchFamily="34" charset="0"/>
              <a:buChar char="•"/>
              <a:defRPr/>
            </a:pPr>
            <a:r>
              <a:rPr lang="en-US" altLang="ja-JP" sz="3200" dirty="0">
                <a:solidFill>
                  <a:schemeClr val="accent4">
                    <a:lumMod val="10000"/>
                  </a:schemeClr>
                </a:solidFill>
                <a:ea typeface="ＭＳ Ｐゴシック" pitchFamily="34" charset="-128"/>
              </a:rPr>
              <a:t>Most women are probably eligible for MA</a:t>
            </a:r>
          </a:p>
          <a:p>
            <a:pPr eaLnBrk="1" fontAlgn="auto" hangingPunct="1">
              <a:spcAft>
                <a:spcPts val="0"/>
              </a:spcAft>
              <a:buSzPct val="125000"/>
              <a:buFont typeface="Arial" pitchFamily="34" charset="0"/>
              <a:buChar char="•"/>
              <a:defRPr/>
            </a:pPr>
            <a:r>
              <a:rPr lang="en-US" altLang="ja-JP" sz="3200" dirty="0">
                <a:solidFill>
                  <a:schemeClr val="accent4">
                    <a:lumMod val="10000"/>
                  </a:schemeClr>
                </a:solidFill>
                <a:ea typeface="ＭＳ Ｐゴシック" pitchFamily="34" charset="-128"/>
              </a:rPr>
              <a:t>It is essential to confirm that a woman has no medical contraindications before undergoing MA </a:t>
            </a:r>
          </a:p>
          <a:p>
            <a:pPr eaLnBrk="1" fontAlgn="auto" hangingPunct="1">
              <a:spcAft>
                <a:spcPts val="0"/>
              </a:spcAft>
              <a:buSzPct val="125000"/>
              <a:buFont typeface="Arial" pitchFamily="34" charset="0"/>
              <a:buChar char="•"/>
              <a:defRPr/>
            </a:pPr>
            <a:r>
              <a:rPr lang="en-US" altLang="ja-JP" sz="3200" dirty="0">
                <a:solidFill>
                  <a:schemeClr val="accent4">
                    <a:lumMod val="10000"/>
                  </a:schemeClr>
                </a:solidFill>
                <a:ea typeface="ＭＳ Ｐゴシック" pitchFamily="34" charset="-128"/>
              </a:rPr>
              <a:t>It is uncommon to identify a contraindication to 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74F06AA6-984A-44E7-9C97-DDD1E1416F4A}"/>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Contraindications</a:t>
            </a:r>
          </a:p>
        </p:txBody>
      </p:sp>
      <p:sp>
        <p:nvSpPr>
          <p:cNvPr id="27651" name="Subtitle 2">
            <a:extLst>
              <a:ext uri="{FF2B5EF4-FFF2-40B4-BE49-F238E27FC236}">
                <a16:creationId xmlns:a16="http://schemas.microsoft.com/office/drawing/2014/main" id="{20BC45C1-FFA1-4941-9DE0-9A11263B189A}"/>
              </a:ext>
            </a:extLst>
          </p:cNvPr>
          <p:cNvSpPr>
            <a:spLocks noGrp="1"/>
          </p:cNvSpPr>
          <p:nvPr>
            <p:ph type="subTitle" idx="4294967295"/>
          </p:nvPr>
        </p:nvSpPr>
        <p:spPr>
          <a:xfrm>
            <a:off x="609600" y="1676400"/>
            <a:ext cx="8077200" cy="4876800"/>
          </a:xfrm>
        </p:spPr>
        <p:txBody>
          <a:bodyPr>
            <a:normAutofit fontScale="92500"/>
          </a:bodyPr>
          <a:lstStyle/>
          <a:p>
            <a:pPr marL="320040" indent="-320040" eaLnBrk="1" fontAlgn="auto" hangingPunct="1">
              <a:spcAft>
                <a:spcPts val="0"/>
              </a:spcAft>
              <a:buFont typeface="Arial" charset="0"/>
              <a:buNone/>
              <a:defRPr/>
            </a:pPr>
            <a:r>
              <a:rPr lang="en-US" sz="2800" b="1" dirty="0">
                <a:solidFill>
                  <a:schemeClr val="accent4">
                    <a:lumMod val="10000"/>
                  </a:schemeClr>
                </a:solidFill>
                <a:ea typeface="ＭＳ Ｐゴシック" pitchFamily="34" charset="-128"/>
              </a:rPr>
              <a:t>Indication</a:t>
            </a:r>
          </a:p>
          <a:p>
            <a:pPr marL="775018" lvl="1" indent="-342900" eaLnBrk="1" fontAlgn="auto" hangingPunct="1">
              <a:spcAft>
                <a:spcPts val="0"/>
              </a:spcAft>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Termination of first-trimester intrauterine pregnancy  </a:t>
            </a:r>
          </a:p>
          <a:p>
            <a:pPr marL="320040" indent="-320040" eaLnBrk="1" fontAlgn="auto" hangingPunct="1">
              <a:spcBef>
                <a:spcPts val="2400"/>
              </a:spcBef>
              <a:spcAft>
                <a:spcPts val="0"/>
              </a:spcAft>
              <a:buFont typeface="Arial" charset="0"/>
              <a:buNone/>
              <a:defRPr/>
            </a:pPr>
            <a:r>
              <a:rPr lang="en-US" sz="2800" b="1" dirty="0">
                <a:solidFill>
                  <a:schemeClr val="accent4">
                    <a:lumMod val="10000"/>
                  </a:schemeClr>
                </a:solidFill>
                <a:ea typeface="ＭＳ Ｐゴシック" pitchFamily="34" charset="-128"/>
              </a:rPr>
              <a:t>Contraindications </a:t>
            </a:r>
          </a:p>
          <a:p>
            <a:pPr marL="320040" indent="-320040" eaLnBrk="1" fontAlgn="auto" hangingPunct="1">
              <a:spcBef>
                <a:spcPts val="0"/>
              </a:spcBef>
              <a:spcAft>
                <a:spcPts val="0"/>
              </a:spcAft>
              <a:buFont typeface="Arial" charset="0"/>
              <a:buNone/>
              <a:defRPr/>
            </a:pPr>
            <a:r>
              <a:rPr lang="en-US" altLang="ja-JP" sz="2400" i="1" dirty="0">
                <a:solidFill>
                  <a:schemeClr val="accent4">
                    <a:lumMod val="10000"/>
                  </a:schemeClr>
                </a:solidFill>
                <a:ea typeface="ＭＳ Ｐゴシック" pitchFamily="34" charset="-128"/>
              </a:rPr>
              <a:t>	If a woman has these specific conditions, under no circumstances should she be offered MA: </a:t>
            </a:r>
            <a:endParaRPr lang="en-US" sz="2400" i="1" dirty="0">
              <a:solidFill>
                <a:schemeClr val="accent4">
                  <a:lumMod val="10000"/>
                </a:schemeClr>
              </a:solidFill>
              <a:ea typeface="ＭＳ Ｐゴシック" pitchFamily="34" charset="-128"/>
            </a:endParaRPr>
          </a:p>
          <a:p>
            <a:pPr marL="775018" lvl="1" indent="-342900" eaLnBrk="1" fontAlgn="auto" hangingPunct="1">
              <a:spcAft>
                <a:spcPts val="0"/>
              </a:spcAft>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Previous allergic reaction to one of the drugs involved</a:t>
            </a:r>
          </a:p>
          <a:p>
            <a:pPr marL="775018" lvl="1" indent="-342900" eaLnBrk="1" fontAlgn="auto" hangingPunct="1">
              <a:spcAft>
                <a:spcPts val="0"/>
              </a:spcAft>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Confirmed or suspected ectopic pregnancy </a:t>
            </a:r>
          </a:p>
          <a:p>
            <a:pPr marL="775018" lvl="1" indent="-342900" eaLnBrk="1" fontAlgn="auto" hangingPunct="1">
              <a:spcAft>
                <a:spcPts val="0"/>
              </a:spcAft>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Inherited porphyria (mifepristone + misoprostol regimens)</a:t>
            </a:r>
          </a:p>
          <a:p>
            <a:pPr marL="775018" lvl="1" indent="-342900" eaLnBrk="1" fontAlgn="auto" hangingPunct="1">
              <a:spcAft>
                <a:spcPts val="0"/>
              </a:spcAft>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Chronic adrenal failure (mifepristone + misoprostol regimens)</a:t>
            </a:r>
          </a:p>
          <a:p>
            <a:pPr marL="320040" indent="-320040" eaLnBrk="1" fontAlgn="auto" hangingPunct="1">
              <a:spcAft>
                <a:spcPts val="0"/>
              </a:spcAft>
              <a:buFont typeface="Arial" charset="0"/>
              <a:buNone/>
              <a:defRPr/>
            </a:pPr>
            <a:endParaRPr lang="en-US" dirty="0">
              <a:solidFill>
                <a:schemeClr val="accent4">
                  <a:lumMod val="10000"/>
                </a:schemeClr>
              </a:solidFill>
              <a:ea typeface="ＭＳ Ｐゴシック"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6718DDF9-00F6-4216-BD98-E902117D016C}"/>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Precautions</a:t>
            </a:r>
          </a:p>
        </p:txBody>
      </p:sp>
      <p:sp>
        <p:nvSpPr>
          <p:cNvPr id="28675" name="Subtitle 2">
            <a:extLst>
              <a:ext uri="{FF2B5EF4-FFF2-40B4-BE49-F238E27FC236}">
                <a16:creationId xmlns:a16="http://schemas.microsoft.com/office/drawing/2014/main" id="{5F55249F-9BAA-4B76-95D6-C03C0FC16323}"/>
              </a:ext>
            </a:extLst>
          </p:cNvPr>
          <p:cNvSpPr>
            <a:spLocks noGrp="1"/>
          </p:cNvSpPr>
          <p:nvPr>
            <p:ph type="subTitle" idx="4294967295"/>
          </p:nvPr>
        </p:nvSpPr>
        <p:spPr>
          <a:xfrm>
            <a:off x="685800" y="1752600"/>
            <a:ext cx="8001000" cy="4495800"/>
          </a:xfrm>
        </p:spPr>
        <p:txBody>
          <a:bodyPr>
            <a:normAutofit/>
          </a:bodyPr>
          <a:lstStyle/>
          <a:p>
            <a:pPr eaLnBrk="1" fontAlgn="auto" hangingPunct="1">
              <a:spcBef>
                <a:spcPts val="1300"/>
              </a:spcBef>
              <a:spcAft>
                <a:spcPts val="0"/>
              </a:spcAft>
              <a:buSzPct val="150000"/>
              <a:buFont typeface="Arial" pitchFamily="34" charset="0"/>
              <a:buChar char="•"/>
              <a:tabLst>
                <a:tab pos="0" algn="l"/>
              </a:tabLst>
              <a:defRPr/>
            </a:pPr>
            <a:r>
              <a:rPr lang="en-US" sz="2400" dirty="0">
                <a:solidFill>
                  <a:schemeClr val="accent4">
                    <a:lumMod val="10000"/>
                  </a:schemeClr>
                </a:solidFill>
                <a:ea typeface="ＭＳ Ｐゴシック" pitchFamily="34" charset="-128"/>
              </a:rPr>
              <a:t>IUD in place (remove before MA)</a:t>
            </a:r>
          </a:p>
          <a:p>
            <a:pPr eaLnBrk="1" fontAlgn="auto" hangingPunct="1">
              <a:spcBef>
                <a:spcPts val="1300"/>
              </a:spcBef>
              <a:spcAft>
                <a:spcPts val="0"/>
              </a:spcAft>
              <a:buSzPct val="150000"/>
              <a:buFont typeface="Arial" pitchFamily="34" charset="0"/>
              <a:buChar char="•"/>
              <a:tabLst>
                <a:tab pos="0" algn="l"/>
              </a:tabLst>
              <a:defRPr/>
            </a:pPr>
            <a:r>
              <a:rPr lang="en-US" sz="2400" dirty="0">
                <a:solidFill>
                  <a:schemeClr val="accent4">
                    <a:lumMod val="10000"/>
                  </a:schemeClr>
                </a:solidFill>
                <a:ea typeface="ＭＳ Ｐゴシック" pitchFamily="34" charset="-128"/>
              </a:rPr>
              <a:t>Severe or unstable health conditions (use clinical judgment)</a:t>
            </a:r>
          </a:p>
          <a:p>
            <a:pPr marL="776287" lvl="1" indent="-342900" eaLnBrk="1" fontAlgn="auto" hangingPunct="1">
              <a:spcAft>
                <a:spcPts val="0"/>
              </a:spcAft>
              <a:buClr>
                <a:schemeClr val="tx2"/>
              </a:buClr>
              <a:buSzPct val="125000"/>
              <a:buFont typeface="Arial" pitchFamily="34" charset="0"/>
              <a:buChar char="•"/>
              <a:tabLst>
                <a:tab pos="0" algn="l"/>
              </a:tabLst>
              <a:defRPr/>
            </a:pPr>
            <a:r>
              <a:rPr lang="en-US" sz="2400" dirty="0">
                <a:solidFill>
                  <a:schemeClr val="accent4">
                    <a:lumMod val="10000"/>
                  </a:schemeClr>
                </a:solidFill>
                <a:ea typeface="ＭＳ Ｐゴシック" pitchFamily="34" charset="-128"/>
              </a:rPr>
              <a:t>Severe uncontrolled asthma or long-term corticosteroid therapy (mifepristone + misoprostol regimen)</a:t>
            </a:r>
          </a:p>
          <a:p>
            <a:pPr marL="776287" lvl="1" indent="-342900" eaLnBrk="1" fontAlgn="auto" hangingPunct="1">
              <a:spcAft>
                <a:spcPts val="0"/>
              </a:spcAft>
              <a:buClr>
                <a:schemeClr val="tx2"/>
              </a:buClr>
              <a:buSzPct val="125000"/>
              <a:buFont typeface="Arial" pitchFamily="34" charset="0"/>
              <a:buChar char="•"/>
              <a:tabLst>
                <a:tab pos="0" algn="l"/>
              </a:tabLst>
              <a:defRPr/>
            </a:pPr>
            <a:r>
              <a:rPr lang="en-US" sz="2400" dirty="0">
                <a:solidFill>
                  <a:schemeClr val="accent4">
                    <a:lumMod val="10000"/>
                  </a:schemeClr>
                </a:solidFill>
                <a:ea typeface="ＭＳ Ｐゴシック" pitchFamily="34" charset="-128"/>
              </a:rPr>
              <a:t>Hemorrhagic disorder or concurrent anticoagulant therapy </a:t>
            </a:r>
          </a:p>
          <a:p>
            <a:pPr marL="776287" lvl="1" indent="-342900" eaLnBrk="1" fontAlgn="auto" hangingPunct="1">
              <a:spcAft>
                <a:spcPts val="0"/>
              </a:spcAft>
              <a:buClr>
                <a:schemeClr val="tx2"/>
              </a:buClr>
              <a:buSzPct val="125000"/>
              <a:buFont typeface="Arial" pitchFamily="34" charset="0"/>
              <a:buChar char="•"/>
              <a:tabLst>
                <a:tab pos="0" algn="l"/>
              </a:tabLst>
              <a:defRPr/>
            </a:pPr>
            <a:r>
              <a:rPr lang="en-US" sz="2400" dirty="0">
                <a:solidFill>
                  <a:schemeClr val="accent4">
                    <a:lumMod val="10000"/>
                  </a:schemeClr>
                </a:solidFill>
                <a:ea typeface="ＭＳ Ｐゴシック" pitchFamily="34" charset="-128"/>
              </a:rPr>
              <a:t>Severe anemia</a:t>
            </a:r>
          </a:p>
          <a:p>
            <a:pPr marL="776287" lvl="1" indent="-342900" eaLnBrk="1" fontAlgn="auto" hangingPunct="1">
              <a:spcAft>
                <a:spcPts val="0"/>
              </a:spcAft>
              <a:buClr>
                <a:schemeClr val="tx2"/>
              </a:buClr>
              <a:buSzPct val="125000"/>
              <a:buFont typeface="Arial" pitchFamily="34" charset="0"/>
              <a:buChar char="•"/>
              <a:tabLst>
                <a:tab pos="0" algn="l"/>
              </a:tabLst>
              <a:defRPr/>
            </a:pPr>
            <a:r>
              <a:rPr lang="en-US" sz="2400" dirty="0">
                <a:solidFill>
                  <a:schemeClr val="accent4">
                    <a:lumMod val="10000"/>
                  </a:schemeClr>
                </a:solidFill>
                <a:ea typeface="ＭＳ Ｐゴシック" pitchFamily="34" charset="-128"/>
              </a:rPr>
              <a:t>Heart disease</a:t>
            </a:r>
          </a:p>
          <a:p>
            <a:pPr eaLnBrk="1" fontAlgn="auto" hangingPunct="1">
              <a:spcAft>
                <a:spcPts val="0"/>
              </a:spcAft>
              <a:buFont typeface="Wingdings" panose="05000000000000000000" pitchFamily="2" charset="2"/>
              <a:buChar char="q"/>
              <a:tabLst>
                <a:tab pos="0" algn="l"/>
              </a:tabLst>
              <a:defRPr/>
            </a:pPr>
            <a:endParaRPr lang="en-US" dirty="0">
              <a:solidFill>
                <a:schemeClr val="accent4">
                  <a:lumMod val="10000"/>
                </a:schemeClr>
              </a:solidFill>
              <a:ea typeface="ＭＳ Ｐゴシック"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2BCD4B50-1993-4E7F-A324-B14E6FAF99AC}"/>
              </a:ext>
            </a:extLst>
          </p:cNvPr>
          <p:cNvSpPr>
            <a:spLocks noGrp="1"/>
          </p:cNvSpPr>
          <p:nvPr>
            <p:ph type="title"/>
          </p:nvPr>
        </p:nvSpPr>
        <p:spPr/>
        <p:txBody>
          <a:bodyPr/>
          <a:lstStyle/>
          <a:p>
            <a:r>
              <a:rPr lang="en-US" altLang="en-US"/>
              <a:t>MODULE ONE</a:t>
            </a:r>
          </a:p>
        </p:txBody>
      </p:sp>
      <p:sp>
        <p:nvSpPr>
          <p:cNvPr id="12291" name="Title 1">
            <a:extLst>
              <a:ext uri="{FF2B5EF4-FFF2-40B4-BE49-F238E27FC236}">
                <a16:creationId xmlns:a16="http://schemas.microsoft.com/office/drawing/2014/main" id="{EFAB3B55-A7B1-448B-9156-7BD1BBE482E7}"/>
              </a:ext>
            </a:extLst>
          </p:cNvPr>
          <p:cNvSpPr>
            <a:spLocks noGrp="1"/>
          </p:cNvSpPr>
          <p:nvPr>
            <p:ph type="body" idx="1"/>
          </p:nvPr>
        </p:nvSpPr>
        <p:spPr/>
        <p:txBody>
          <a:bodyPr/>
          <a:lstStyle/>
          <a:p>
            <a:pPr eaLnBrk="1" hangingPunct="1"/>
            <a:r>
              <a:rPr lang="en-US" altLang="en-US" sz="4000">
                <a:ea typeface="ＭＳ Ｐゴシック" panose="020B0600070205080204" pitchFamily="34" charset="-128"/>
              </a:rPr>
              <a:t>Medical Abortion Overview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8FD70664-F65E-4D9B-A89F-6834BE6C988D}"/>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Contraindications rationale </a:t>
            </a:r>
          </a:p>
        </p:txBody>
      </p:sp>
      <p:sp>
        <p:nvSpPr>
          <p:cNvPr id="29699" name="Rectangle 3">
            <a:extLst>
              <a:ext uri="{FF2B5EF4-FFF2-40B4-BE49-F238E27FC236}">
                <a16:creationId xmlns:a16="http://schemas.microsoft.com/office/drawing/2014/main" id="{E97EE0FD-64FA-40B4-977E-8376E8A2EBE5}"/>
              </a:ext>
            </a:extLst>
          </p:cNvPr>
          <p:cNvSpPr>
            <a:spLocks noGrp="1"/>
          </p:cNvSpPr>
          <p:nvPr>
            <p:ph sz="quarter" idx="1"/>
          </p:nvPr>
        </p:nvSpPr>
        <p:spPr>
          <a:xfrm>
            <a:off x="609600" y="1722438"/>
            <a:ext cx="8153400" cy="5059362"/>
          </a:xfrm>
        </p:spPr>
        <p:txBody>
          <a:bodyPr>
            <a:normAutofit fontScale="92500"/>
          </a:bodyPr>
          <a:lstStyle/>
          <a:p>
            <a:pPr marL="320040" indent="-320040" eaLnBrk="1" fontAlgn="auto" hangingPunct="1">
              <a:lnSpc>
                <a:spcPct val="90000"/>
              </a:lnSpc>
              <a:spcAft>
                <a:spcPts val="0"/>
              </a:spcAft>
              <a:buFont typeface="Arial" charset="0"/>
              <a:buNone/>
              <a:defRPr/>
            </a:pPr>
            <a:r>
              <a:rPr lang="en-US" altLang="ja-JP" sz="2800" b="1" dirty="0">
                <a:solidFill>
                  <a:schemeClr val="accent4">
                    <a:lumMod val="10000"/>
                  </a:schemeClr>
                </a:solidFill>
                <a:ea typeface="ＭＳ Ｐゴシック" pitchFamily="34" charset="-128"/>
              </a:rPr>
              <a:t>Allergy to one of the medicines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Can give mild or severe allergic (anaphylaxis) reactions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Extremely rare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Only known if a woman has received them before</a:t>
            </a:r>
          </a:p>
          <a:p>
            <a:pPr marL="320040" indent="-320040" eaLnBrk="1" fontAlgn="auto" hangingPunct="1">
              <a:lnSpc>
                <a:spcPct val="90000"/>
              </a:lnSpc>
              <a:spcAft>
                <a:spcPts val="0"/>
              </a:spcAft>
              <a:buFont typeface="Arial" charset="0"/>
              <a:buNone/>
              <a:defRPr/>
            </a:pPr>
            <a:endParaRPr lang="en-US" altLang="ja-JP" sz="2800" dirty="0">
              <a:solidFill>
                <a:schemeClr val="accent4">
                  <a:lumMod val="10000"/>
                </a:schemeClr>
              </a:solidFill>
              <a:ea typeface="ＭＳ Ｐゴシック" pitchFamily="34" charset="-128"/>
            </a:endParaRPr>
          </a:p>
          <a:p>
            <a:pPr marL="320040" indent="-320040" eaLnBrk="1" fontAlgn="auto" hangingPunct="1">
              <a:lnSpc>
                <a:spcPct val="90000"/>
              </a:lnSpc>
              <a:spcAft>
                <a:spcPts val="0"/>
              </a:spcAft>
              <a:buFont typeface="Arial" charset="0"/>
              <a:buNone/>
              <a:defRPr/>
            </a:pPr>
            <a:r>
              <a:rPr lang="en-US" altLang="ja-JP" sz="2800" b="1" dirty="0">
                <a:solidFill>
                  <a:schemeClr val="accent4">
                    <a:lumMod val="10000"/>
                  </a:schemeClr>
                </a:solidFill>
                <a:ea typeface="ＭＳ Ｐゴシック" pitchFamily="34" charset="-128"/>
              </a:rPr>
              <a:t>Porphyria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Extremely rare metabolic blood disorder, causes problems in the production of </a:t>
            </a:r>
            <a:r>
              <a:rPr lang="en-US" altLang="ja-JP" sz="2800" dirty="0" err="1">
                <a:solidFill>
                  <a:schemeClr val="accent4">
                    <a:lumMod val="10000"/>
                  </a:schemeClr>
                </a:solidFill>
                <a:ea typeface="ＭＳ Ｐゴシック" pitchFamily="34" charset="-128"/>
              </a:rPr>
              <a:t>heme</a:t>
            </a:r>
            <a:r>
              <a:rPr lang="en-US" altLang="ja-JP" sz="2800" dirty="0">
                <a:solidFill>
                  <a:schemeClr val="accent4">
                    <a:lumMod val="10000"/>
                  </a:schemeClr>
                </a:solidFill>
                <a:ea typeface="ＭＳ Ｐゴシック" pitchFamily="34" charset="-128"/>
              </a:rPr>
              <a:t> (protein in hemoglobin)</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Mifepristone causes a worsening of the disorder in animals; no studies of humans have been done</a:t>
            </a:r>
            <a:endParaRPr lang="en-US" sz="2800" dirty="0">
              <a:solidFill>
                <a:schemeClr val="accent4">
                  <a:lumMod val="10000"/>
                </a:schemeClr>
              </a:solidFill>
              <a:ea typeface="ＭＳ Ｐゴシック" pitchFamily="34" charset="-128"/>
            </a:endParaRPr>
          </a:p>
        </p:txBody>
      </p:sp>
      <p:sp>
        <p:nvSpPr>
          <p:cNvPr id="46084" name="Text Box 4">
            <a:extLst>
              <a:ext uri="{FF2B5EF4-FFF2-40B4-BE49-F238E27FC236}">
                <a16:creationId xmlns:a16="http://schemas.microsoft.com/office/drawing/2014/main" id="{F2D4B252-F09B-44F8-93A3-8D6C5F100CF7}"/>
              </a:ext>
            </a:extLst>
          </p:cNvPr>
          <p:cNvSpPr txBox="1">
            <a:spLocks noChangeArrowheads="1"/>
          </p:cNvSpPr>
          <p:nvPr/>
        </p:nvSpPr>
        <p:spPr bwMode="auto">
          <a:xfrm>
            <a:off x="457200" y="6248400"/>
            <a:ext cx="5334000"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spcBef>
                <a:spcPct val="30000"/>
              </a:spcBef>
              <a:buClrTx/>
              <a:buSzTx/>
              <a:buFontTx/>
              <a:buNone/>
            </a:pPr>
            <a:r>
              <a:rPr lang="en-US" altLang="ja-JP" sz="1200">
                <a:latin typeface="Arial" panose="020B0604020202020204" pitchFamily="34" charset="0"/>
              </a:rPr>
              <a:t>.</a:t>
            </a:r>
            <a:endParaRPr lang="en-US" altLang="en-US" sz="1200">
              <a:latin typeface="Arial" panose="020B0604020202020204" pitchFamily="34" charset="0"/>
            </a:endParaRPr>
          </a:p>
          <a:p>
            <a:pPr eaLnBrk="1" hangingPunct="1">
              <a:spcBef>
                <a:spcPct val="50000"/>
              </a:spcBef>
              <a:buClrTx/>
              <a:buSzTx/>
              <a:buFontTx/>
              <a:buNone/>
            </a:pPr>
            <a:endParaRPr lang="en-US" altLang="en-US" sz="1800">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1A653077-DF32-401E-AF50-D54DDDDD1A42}"/>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Contraindications rationale, continued</a:t>
            </a:r>
          </a:p>
        </p:txBody>
      </p:sp>
      <p:sp>
        <p:nvSpPr>
          <p:cNvPr id="30723" name="Rectangle 3">
            <a:extLst>
              <a:ext uri="{FF2B5EF4-FFF2-40B4-BE49-F238E27FC236}">
                <a16:creationId xmlns:a16="http://schemas.microsoft.com/office/drawing/2014/main" id="{D26EFD35-E27B-4B12-A89A-06E83113220F}"/>
              </a:ext>
            </a:extLst>
          </p:cNvPr>
          <p:cNvSpPr>
            <a:spLocks noGrp="1"/>
          </p:cNvSpPr>
          <p:nvPr>
            <p:ph sz="quarter" idx="1"/>
          </p:nvPr>
        </p:nvSpPr>
        <p:spPr>
          <a:xfrm>
            <a:off x="612775" y="1600200"/>
            <a:ext cx="8153400" cy="5029200"/>
          </a:xfrm>
        </p:spPr>
        <p:txBody>
          <a:bodyPr>
            <a:noAutofit/>
          </a:bodyPr>
          <a:lstStyle/>
          <a:p>
            <a:pPr marL="320040" indent="-320040" eaLnBrk="1" fontAlgn="auto" hangingPunct="1">
              <a:lnSpc>
                <a:spcPct val="90000"/>
              </a:lnSpc>
              <a:spcAft>
                <a:spcPts val="0"/>
              </a:spcAft>
              <a:buFont typeface="Arial" charset="0"/>
              <a:buNone/>
              <a:defRPr/>
            </a:pPr>
            <a:r>
              <a:rPr lang="en-US" altLang="ja-JP" sz="2800" b="1" dirty="0">
                <a:solidFill>
                  <a:schemeClr val="accent4">
                    <a:lumMod val="10000"/>
                  </a:schemeClr>
                </a:solidFill>
                <a:ea typeface="ＭＳ Ｐゴシック" pitchFamily="34" charset="-128"/>
              </a:rPr>
              <a:t>Chronic adrenal failure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Mifepristone is a glucocorticoid receptor antagonist, blocks negative feedback mechanisms that control cortisol secretion</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Mifepristone may exacerbate the adrenal insufficiency</a:t>
            </a:r>
          </a:p>
          <a:p>
            <a:pPr marL="320040" indent="-320040" eaLnBrk="1" fontAlgn="auto" hangingPunct="1">
              <a:lnSpc>
                <a:spcPct val="90000"/>
              </a:lnSpc>
              <a:spcAft>
                <a:spcPts val="0"/>
              </a:spcAft>
              <a:buFont typeface="Arial" charset="0"/>
              <a:buNone/>
              <a:defRPr/>
            </a:pPr>
            <a:r>
              <a:rPr lang="en-US" altLang="ja-JP" sz="2800" b="1" dirty="0">
                <a:solidFill>
                  <a:schemeClr val="accent4">
                    <a:lumMod val="10000"/>
                  </a:schemeClr>
                </a:solidFill>
                <a:ea typeface="ＭＳ Ｐゴシック" pitchFamily="34" charset="-128"/>
              </a:rPr>
              <a:t>Confirmed or suspected ectopic pregnancy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Mifepristone and misoprostol do not treat ectopic pregnancy</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Using MA when there is concern of an ectopic pregnancy could delay or disguise the diagnosis  </a:t>
            </a:r>
            <a:endParaRPr lang="en-US" sz="2800" dirty="0">
              <a:solidFill>
                <a:schemeClr val="accent4">
                  <a:lumMod val="10000"/>
                </a:schemeClr>
              </a:solidFill>
              <a:ea typeface="ＭＳ Ｐゴシック" pitchFamily="34"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3FDEC2B3-F570-482F-BF40-A7CA881C6EA6}"/>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Precautions rationale </a:t>
            </a:r>
          </a:p>
        </p:txBody>
      </p:sp>
      <p:sp>
        <p:nvSpPr>
          <p:cNvPr id="31747" name="Rectangle 3">
            <a:extLst>
              <a:ext uri="{FF2B5EF4-FFF2-40B4-BE49-F238E27FC236}">
                <a16:creationId xmlns:a16="http://schemas.microsoft.com/office/drawing/2014/main" id="{BFCAE0A5-64CC-4F20-816B-42B06FBD64D3}"/>
              </a:ext>
            </a:extLst>
          </p:cNvPr>
          <p:cNvSpPr>
            <a:spLocks noGrp="1"/>
          </p:cNvSpPr>
          <p:nvPr>
            <p:ph sz="quarter" idx="1"/>
          </p:nvPr>
        </p:nvSpPr>
        <p:spPr>
          <a:xfrm>
            <a:off x="612775" y="1600200"/>
            <a:ext cx="8302625" cy="5257800"/>
          </a:xfrm>
        </p:spPr>
        <p:txBody>
          <a:bodyPr>
            <a:normAutofit/>
          </a:bodyPr>
          <a:lstStyle/>
          <a:p>
            <a:pPr marL="320040" indent="-320040" eaLnBrk="1" fontAlgn="auto" hangingPunct="1">
              <a:lnSpc>
                <a:spcPct val="80000"/>
              </a:lnSpc>
              <a:spcAft>
                <a:spcPts val="0"/>
              </a:spcAft>
              <a:buFont typeface="Arial" charset="0"/>
              <a:buNone/>
              <a:defRPr/>
            </a:pPr>
            <a:r>
              <a:rPr lang="en-US" altLang="ja-JP" sz="2800" b="1" dirty="0">
                <a:solidFill>
                  <a:schemeClr val="accent4">
                    <a:lumMod val="10000"/>
                  </a:schemeClr>
                </a:solidFill>
                <a:ea typeface="ＭＳ Ｐゴシック" pitchFamily="34" charset="-128"/>
              </a:rPr>
              <a:t>Inhaled corticosteroids </a:t>
            </a:r>
          </a:p>
          <a:p>
            <a:pPr eaLnBrk="1" fontAlgn="auto" hangingPunct="1">
              <a:lnSpc>
                <a:spcPct val="8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Medications in asthma inhalers are not systemically absorbed</a:t>
            </a:r>
          </a:p>
          <a:p>
            <a:pPr eaLnBrk="1" fontAlgn="auto" hangingPunct="1">
              <a:lnSpc>
                <a:spcPct val="8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Some prostaglandins are vasoconstrictors, but misoprostol promotes </a:t>
            </a:r>
            <a:r>
              <a:rPr lang="en-US" altLang="ja-JP" sz="2800" dirty="0" err="1">
                <a:solidFill>
                  <a:schemeClr val="accent4">
                    <a:lumMod val="10000"/>
                  </a:schemeClr>
                </a:solidFill>
                <a:ea typeface="ＭＳ Ｐゴシック" pitchFamily="34" charset="-128"/>
              </a:rPr>
              <a:t>bronchodilation</a:t>
            </a:r>
            <a:r>
              <a:rPr lang="en-US" altLang="ja-JP" sz="2800" dirty="0">
                <a:solidFill>
                  <a:schemeClr val="accent4">
                    <a:lumMod val="10000"/>
                  </a:schemeClr>
                </a:solidFill>
                <a:ea typeface="ＭＳ Ｐゴシック" pitchFamily="34" charset="-128"/>
              </a:rPr>
              <a:t>, decreases inflammation, increases oxygen flow</a:t>
            </a:r>
          </a:p>
          <a:p>
            <a:pPr marL="320040" indent="-320040" eaLnBrk="1" fontAlgn="auto" hangingPunct="1">
              <a:lnSpc>
                <a:spcPct val="80000"/>
              </a:lnSpc>
              <a:spcAft>
                <a:spcPts val="0"/>
              </a:spcAft>
              <a:buFont typeface="Arial" charset="0"/>
              <a:buNone/>
              <a:defRPr/>
            </a:pPr>
            <a:r>
              <a:rPr lang="en-US" altLang="ja-JP" sz="2800" b="1" dirty="0">
                <a:solidFill>
                  <a:schemeClr val="accent4">
                    <a:lumMod val="10000"/>
                  </a:schemeClr>
                </a:solidFill>
                <a:ea typeface="ＭＳ Ｐゴシック" pitchFamily="34" charset="-128"/>
              </a:rPr>
              <a:t>Poorly controlled/severe asthma, oral/intravenous steroids </a:t>
            </a:r>
          </a:p>
          <a:p>
            <a:pPr eaLnBrk="1" fontAlgn="auto" hangingPunct="1">
              <a:lnSpc>
                <a:spcPct val="8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Mifepristone may block the activity of steroids, making the underlying condition worse </a:t>
            </a:r>
          </a:p>
          <a:p>
            <a:pPr eaLnBrk="1" fontAlgn="auto" hangingPunct="1">
              <a:lnSpc>
                <a:spcPct val="8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Temporarily increasing the dose of steroids may or may not overcome the effects of mifepristone</a:t>
            </a:r>
            <a:endParaRPr lang="en-US" sz="2800" dirty="0">
              <a:solidFill>
                <a:schemeClr val="accent4">
                  <a:lumMod val="10000"/>
                </a:schemeClr>
              </a:solidFill>
              <a:ea typeface="ＭＳ Ｐゴシック" pitchFamily="34"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63E492E3-9783-4878-A9D1-67DADC2FCBD2}"/>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Precautions rationale, continued</a:t>
            </a:r>
          </a:p>
        </p:txBody>
      </p:sp>
      <p:sp>
        <p:nvSpPr>
          <p:cNvPr id="32771" name="Rectangle 3">
            <a:extLst>
              <a:ext uri="{FF2B5EF4-FFF2-40B4-BE49-F238E27FC236}">
                <a16:creationId xmlns:a16="http://schemas.microsoft.com/office/drawing/2014/main" id="{68209CE5-57B6-49FE-9604-B672E93EA703}"/>
              </a:ext>
            </a:extLst>
          </p:cNvPr>
          <p:cNvSpPr>
            <a:spLocks noGrp="1"/>
          </p:cNvSpPr>
          <p:nvPr>
            <p:ph sz="quarter" idx="1"/>
          </p:nvPr>
        </p:nvSpPr>
        <p:spPr>
          <a:xfrm>
            <a:off x="612775" y="1600200"/>
            <a:ext cx="8302625" cy="4953000"/>
          </a:xfrm>
        </p:spPr>
        <p:txBody>
          <a:bodyPr>
            <a:normAutofit/>
          </a:bodyPr>
          <a:lstStyle/>
          <a:p>
            <a:pPr marL="320040" indent="-320040" eaLnBrk="1" fontAlgn="auto" hangingPunct="1">
              <a:lnSpc>
                <a:spcPct val="90000"/>
              </a:lnSpc>
              <a:spcAft>
                <a:spcPts val="0"/>
              </a:spcAft>
              <a:buFont typeface="Arial" charset="0"/>
              <a:buNone/>
              <a:defRPr/>
            </a:pPr>
            <a:r>
              <a:rPr lang="en-US" altLang="ja-JP" sz="2800" b="1" dirty="0">
                <a:solidFill>
                  <a:schemeClr val="accent4">
                    <a:lumMod val="10000"/>
                  </a:schemeClr>
                </a:solidFill>
                <a:ea typeface="ＭＳ Ｐゴシック" pitchFamily="34" charset="-128"/>
              </a:rPr>
              <a:t>IUD </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A woman who becomes pregnant with an IUD in place has an increased risk of ectopic pregnancy</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Remove IUD before giving medications for MA</a:t>
            </a:r>
          </a:p>
          <a:p>
            <a:pPr marL="320040" indent="-320040" eaLnBrk="1" fontAlgn="auto" hangingPunct="1">
              <a:lnSpc>
                <a:spcPct val="90000"/>
              </a:lnSpc>
              <a:spcAft>
                <a:spcPts val="0"/>
              </a:spcAft>
              <a:buFont typeface="Arial" charset="0"/>
              <a:buNone/>
              <a:defRPr/>
            </a:pPr>
            <a:endParaRPr lang="en-US" altLang="ja-JP" sz="2800" dirty="0">
              <a:solidFill>
                <a:schemeClr val="accent4">
                  <a:lumMod val="10000"/>
                </a:schemeClr>
              </a:solidFill>
              <a:ea typeface="ＭＳ Ｐゴシック" pitchFamily="34" charset="-128"/>
            </a:endParaRPr>
          </a:p>
          <a:p>
            <a:pPr marL="0" indent="0" eaLnBrk="1" fontAlgn="auto" hangingPunct="1">
              <a:lnSpc>
                <a:spcPct val="90000"/>
              </a:lnSpc>
              <a:spcAft>
                <a:spcPts val="0"/>
              </a:spcAft>
              <a:buFont typeface="Wingdings" panose="05000000000000000000" pitchFamily="2" charset="2"/>
              <a:buNone/>
              <a:defRPr/>
            </a:pPr>
            <a:r>
              <a:rPr lang="en-US" altLang="ja-JP" sz="2800" b="1" dirty="0">
                <a:solidFill>
                  <a:schemeClr val="accent4">
                    <a:lumMod val="10000"/>
                  </a:schemeClr>
                </a:solidFill>
                <a:ea typeface="ＭＳ Ｐゴシック" pitchFamily="34" charset="-128"/>
              </a:rPr>
              <a:t>Severe anemia, hemorrhagic disorders or severe or unstable health problems</a:t>
            </a:r>
          </a:p>
          <a:p>
            <a:pPr eaLnBrk="1" fontAlgn="auto" hangingPunct="1">
              <a:lnSpc>
                <a:spcPct val="90000"/>
              </a:lnSpc>
              <a:spcAft>
                <a:spcPts val="0"/>
              </a:spcAft>
              <a:buSzPct val="125000"/>
              <a:buFont typeface="Arial" pitchFamily="34" charset="0"/>
              <a:buChar char="•"/>
              <a:defRPr/>
            </a:pPr>
            <a:r>
              <a:rPr lang="en-US" altLang="ja-JP" sz="2800" dirty="0">
                <a:solidFill>
                  <a:schemeClr val="accent4">
                    <a:lumMod val="10000"/>
                  </a:schemeClr>
                </a:solidFill>
                <a:ea typeface="ＭＳ Ｐゴシック" pitchFamily="34" charset="-128"/>
              </a:rPr>
              <a:t>No evidence exists on the use of MA with these conditions </a:t>
            </a:r>
          </a:p>
          <a:p>
            <a:pPr eaLnBrk="1" fontAlgn="auto" hangingPunct="1">
              <a:lnSpc>
                <a:spcPct val="90000"/>
              </a:lnSpc>
              <a:spcAft>
                <a:spcPts val="0"/>
              </a:spcAft>
              <a:buSzPct val="125000"/>
              <a:buFont typeface="Arial" pitchFamily="34" charset="0"/>
              <a:buChar char="•"/>
              <a:defRPr/>
            </a:pPr>
            <a:endParaRPr lang="en-US" sz="2400" dirty="0">
              <a:solidFill>
                <a:schemeClr val="accent4">
                  <a:lumMod val="10000"/>
                </a:schemeClr>
              </a:solidFill>
              <a:ea typeface="ＭＳ Ｐゴシック" pitchFamily="34"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52DF9A36-951C-4DA0-B658-97104AD246DE}"/>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Special considerations </a:t>
            </a:r>
          </a:p>
        </p:txBody>
      </p:sp>
      <p:sp>
        <p:nvSpPr>
          <p:cNvPr id="54275" name="Subtitle 2">
            <a:extLst>
              <a:ext uri="{FF2B5EF4-FFF2-40B4-BE49-F238E27FC236}">
                <a16:creationId xmlns:a16="http://schemas.microsoft.com/office/drawing/2014/main" id="{A201B033-2E2D-4BF8-ACB9-ECE6280E1F9B}"/>
              </a:ext>
            </a:extLst>
          </p:cNvPr>
          <p:cNvSpPr>
            <a:spLocks noGrp="1"/>
          </p:cNvSpPr>
          <p:nvPr>
            <p:ph type="subTitle" idx="4294967295"/>
          </p:nvPr>
        </p:nvSpPr>
        <p:spPr>
          <a:xfrm>
            <a:off x="609600" y="1676400"/>
            <a:ext cx="8305800" cy="4724400"/>
          </a:xfrm>
        </p:spPr>
        <p:txBody>
          <a:bodyPr/>
          <a:lstStyle/>
          <a:p>
            <a:pPr marL="0" indent="0" eaLnBrk="1" hangingPunct="1">
              <a:buFont typeface="Wingdings" panose="05000000000000000000" pitchFamily="2" charset="2"/>
              <a:buNone/>
            </a:pPr>
            <a:r>
              <a:rPr lang="en-US" altLang="en-US" sz="2800" b="1">
                <a:solidFill>
                  <a:srgbClr val="000000"/>
                </a:solidFill>
                <a:ea typeface="ＭＳ Ｐゴシック" panose="020B0600070205080204" pitchFamily="34" charset="-128"/>
              </a:rPr>
              <a:t>Women with the following conditions may have MA:</a:t>
            </a:r>
          </a:p>
          <a:p>
            <a:pPr marL="708025" lvl="1" indent="-342900" eaLnBrk="1" hangingPunct="1">
              <a:spcBef>
                <a:spcPts val="1200"/>
              </a:spcBef>
              <a:buClr>
                <a:schemeClr val="tx2"/>
              </a:buClr>
              <a:buSzPct val="125000"/>
              <a:buFont typeface="Arial" panose="020B0604020202020204" pitchFamily="34" charset="0"/>
              <a:buChar char="•"/>
            </a:pPr>
            <a:r>
              <a:rPr lang="en-US" altLang="en-US" sz="2400">
                <a:solidFill>
                  <a:srgbClr val="000000"/>
                </a:solidFill>
                <a:ea typeface="ＭＳ Ｐゴシック" panose="020B0600070205080204" pitchFamily="34" charset="-128"/>
              </a:rPr>
              <a:t>Asthma (for women who use inhalers)</a:t>
            </a:r>
          </a:p>
          <a:p>
            <a:pPr marL="708025" lvl="1" indent="-342900" eaLnBrk="1" hangingPunct="1">
              <a:spcBef>
                <a:spcPts val="1200"/>
              </a:spcBef>
              <a:buClr>
                <a:schemeClr val="tx2"/>
              </a:buClr>
              <a:buSzPct val="125000"/>
              <a:buFont typeface="Arial" panose="020B0604020202020204" pitchFamily="34" charset="0"/>
              <a:buChar char="•"/>
            </a:pPr>
            <a:r>
              <a:rPr lang="en-US" altLang="en-US" sz="2400">
                <a:solidFill>
                  <a:srgbClr val="000000"/>
                </a:solidFill>
                <a:ea typeface="ＭＳ Ｐゴシック" panose="020B0600070205080204" pitchFamily="34" charset="-128"/>
              </a:rPr>
              <a:t>HIV and AIDS</a:t>
            </a:r>
          </a:p>
          <a:p>
            <a:pPr marL="708025" lvl="1" indent="-342900" eaLnBrk="1" hangingPunct="1">
              <a:spcBef>
                <a:spcPts val="1200"/>
              </a:spcBef>
              <a:buClr>
                <a:schemeClr val="tx2"/>
              </a:buClr>
              <a:buSzPct val="125000"/>
              <a:buFont typeface="Arial" panose="020B0604020202020204" pitchFamily="34" charset="0"/>
              <a:buChar char="•"/>
            </a:pPr>
            <a:r>
              <a:rPr lang="en-US" altLang="en-US" sz="2400">
                <a:solidFill>
                  <a:srgbClr val="000000"/>
                </a:solidFill>
                <a:ea typeface="ＭＳ Ｐゴシック" panose="020B0600070205080204" pitchFamily="34" charset="-128"/>
              </a:rPr>
              <a:t>Breastfeeding</a:t>
            </a:r>
          </a:p>
          <a:p>
            <a:pPr marL="708025" lvl="1" indent="-342900" eaLnBrk="1" hangingPunct="1">
              <a:spcBef>
                <a:spcPts val="1200"/>
              </a:spcBef>
              <a:buClr>
                <a:schemeClr val="tx2"/>
              </a:buClr>
              <a:buSzPct val="125000"/>
              <a:buFont typeface="Arial" panose="020B0604020202020204" pitchFamily="34" charset="0"/>
              <a:buChar char="•"/>
            </a:pPr>
            <a:r>
              <a:rPr lang="en-US" altLang="en-US" sz="2400">
                <a:solidFill>
                  <a:srgbClr val="000000"/>
                </a:solidFill>
                <a:ea typeface="ＭＳ Ｐゴシック" panose="020B0600070205080204" pitchFamily="34" charset="-128"/>
              </a:rPr>
              <a:t>Sexually transmitted infections (STIs)</a:t>
            </a:r>
          </a:p>
          <a:p>
            <a:pPr marL="708025" lvl="1" indent="-342900" eaLnBrk="1" hangingPunct="1">
              <a:spcBef>
                <a:spcPts val="1200"/>
              </a:spcBef>
              <a:buClr>
                <a:schemeClr val="tx2"/>
              </a:buClr>
              <a:buSzPct val="125000"/>
              <a:buFont typeface="Arial" panose="020B0604020202020204" pitchFamily="34" charset="0"/>
              <a:buChar char="•"/>
            </a:pPr>
            <a:r>
              <a:rPr lang="en-US" altLang="en-US" sz="2400">
                <a:solidFill>
                  <a:srgbClr val="000000"/>
                </a:solidFill>
                <a:ea typeface="ＭＳ Ｐゴシック" panose="020B0600070205080204" pitchFamily="34" charset="-128"/>
              </a:rPr>
              <a:t>Multiple gestation</a:t>
            </a:r>
          </a:p>
          <a:p>
            <a:pPr marL="708025" lvl="1" indent="-342900" eaLnBrk="1" hangingPunct="1">
              <a:spcBef>
                <a:spcPts val="1200"/>
              </a:spcBef>
              <a:buClr>
                <a:schemeClr val="tx2"/>
              </a:buClr>
              <a:buSzPct val="125000"/>
              <a:buFont typeface="Arial" panose="020B0604020202020204" pitchFamily="34" charset="0"/>
              <a:buChar char="•"/>
            </a:pPr>
            <a:r>
              <a:rPr lang="en-US" altLang="en-US" sz="2400">
                <a:solidFill>
                  <a:srgbClr val="000000"/>
                </a:solidFill>
                <a:ea typeface="ＭＳ Ｐゴシック" panose="020B0600070205080204" pitchFamily="34" charset="-128"/>
              </a:rPr>
              <a:t>Obesity</a:t>
            </a:r>
          </a:p>
          <a:p>
            <a:pPr marL="0" indent="0" eaLnBrk="1" hangingPunct="1">
              <a:buFont typeface="Arial" panose="020B0604020202020204" pitchFamily="34" charset="0"/>
              <a:buNone/>
            </a:pPr>
            <a:endParaRPr lang="en-US" altLang="en-US">
              <a:solidFill>
                <a:srgbClr val="000000"/>
              </a:solidFill>
              <a:ea typeface="ＭＳ Ｐゴシック" panose="020B0600070205080204" pitchFamily="34"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883F571B-CC58-41EC-A425-ADEE63B10475}"/>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Special considerations, continued</a:t>
            </a:r>
          </a:p>
        </p:txBody>
      </p:sp>
      <p:sp>
        <p:nvSpPr>
          <p:cNvPr id="45058" name="Subtitle 2">
            <a:extLst>
              <a:ext uri="{FF2B5EF4-FFF2-40B4-BE49-F238E27FC236}">
                <a16:creationId xmlns:a16="http://schemas.microsoft.com/office/drawing/2014/main" id="{2D5ECDCA-AC98-40BE-AEE2-C9CCE6161B94}"/>
              </a:ext>
            </a:extLst>
          </p:cNvPr>
          <p:cNvSpPr>
            <a:spLocks noGrp="1"/>
          </p:cNvSpPr>
          <p:nvPr>
            <p:ph type="subTitle" idx="4294967295"/>
          </p:nvPr>
        </p:nvSpPr>
        <p:spPr>
          <a:xfrm>
            <a:off x="762000" y="1676400"/>
            <a:ext cx="8001000" cy="4343400"/>
          </a:xfrm>
        </p:spPr>
        <p:txBody>
          <a:bodyPr>
            <a:normAutofit lnSpcReduction="10000"/>
          </a:bodyPr>
          <a:lstStyle/>
          <a:p>
            <a:pPr marL="320040" indent="-320040" eaLnBrk="1" fontAlgn="auto" hangingPunct="1">
              <a:spcAft>
                <a:spcPts val="0"/>
              </a:spcAft>
              <a:buFont typeface="Arial" charset="0"/>
              <a:buNone/>
              <a:defRPr/>
            </a:pPr>
            <a:r>
              <a:rPr lang="en-US" sz="2800" b="1" dirty="0">
                <a:solidFill>
                  <a:srgbClr val="000000"/>
                </a:solidFill>
                <a:ea typeface="ＭＳ Ｐゴシック" charset="0"/>
                <a:cs typeface="ＭＳ Ｐゴシック" charset="0"/>
              </a:rPr>
              <a:t>MA is safe and effective for young women</a:t>
            </a:r>
            <a:r>
              <a:rPr lang="en-US" sz="2800" b="1" dirty="0"/>
              <a:t> </a:t>
            </a:r>
          </a:p>
          <a:p>
            <a:pPr marL="502285" indent="-457200" eaLnBrk="1" fontAlgn="auto" hangingPunct="1">
              <a:spcAft>
                <a:spcPts val="0"/>
              </a:spcAft>
              <a:buClr>
                <a:schemeClr val="tx2"/>
              </a:buClr>
              <a:buSzPct val="125000"/>
              <a:buFont typeface="Arial" pitchFamily="34" charset="0"/>
              <a:buChar char="•"/>
              <a:defRPr/>
            </a:pPr>
            <a:r>
              <a:rPr lang="en-US" sz="2700" dirty="0">
                <a:solidFill>
                  <a:schemeClr val="accent4">
                    <a:lumMod val="10000"/>
                  </a:schemeClr>
                </a:solidFill>
              </a:rPr>
              <a:t>MA is found to be even more effective in women who have never given birth</a:t>
            </a:r>
          </a:p>
          <a:p>
            <a:pPr marL="502285" indent="-457200" eaLnBrk="1" fontAlgn="auto" hangingPunct="1">
              <a:spcAft>
                <a:spcPts val="0"/>
              </a:spcAft>
              <a:buClr>
                <a:schemeClr val="tx2"/>
              </a:buClr>
              <a:buSzPct val="125000"/>
              <a:buFont typeface="Arial" pitchFamily="34" charset="0"/>
              <a:buChar char="•"/>
              <a:defRPr/>
            </a:pPr>
            <a:r>
              <a:rPr lang="en-US" sz="2700" dirty="0">
                <a:solidFill>
                  <a:schemeClr val="accent4">
                    <a:lumMod val="10000"/>
                  </a:schemeClr>
                </a:solidFill>
              </a:rPr>
              <a:t>There is no need to change the regimen for young women</a:t>
            </a:r>
          </a:p>
          <a:p>
            <a:pPr marL="502285" indent="-457200" eaLnBrk="1" fontAlgn="auto" hangingPunct="1">
              <a:spcAft>
                <a:spcPts val="0"/>
              </a:spcAft>
              <a:buClr>
                <a:schemeClr val="tx2"/>
              </a:buClr>
              <a:buSzPct val="125000"/>
              <a:buFont typeface="Arial" pitchFamily="34" charset="0"/>
              <a:buChar char="•"/>
              <a:defRPr/>
            </a:pPr>
            <a:r>
              <a:rPr lang="en-US" sz="2700" dirty="0">
                <a:solidFill>
                  <a:schemeClr val="accent4">
                    <a:lumMod val="10000"/>
                  </a:schemeClr>
                </a:solidFill>
              </a:rPr>
              <a:t>Age is not a contraindication or precaution for MA</a:t>
            </a:r>
          </a:p>
          <a:p>
            <a:pPr marL="502285" indent="-457200" eaLnBrk="1" fontAlgn="auto" hangingPunct="1">
              <a:spcAft>
                <a:spcPts val="0"/>
              </a:spcAft>
              <a:buClr>
                <a:schemeClr val="tx2"/>
              </a:buClr>
              <a:buSzPct val="125000"/>
              <a:buFont typeface="Arial" pitchFamily="34" charset="0"/>
              <a:buChar char="•"/>
              <a:defRPr/>
            </a:pPr>
            <a:r>
              <a:rPr lang="en-US" sz="2700" dirty="0">
                <a:solidFill>
                  <a:schemeClr val="accent4">
                    <a:lumMod val="10000"/>
                  </a:schemeClr>
                </a:solidFill>
              </a:rPr>
              <a:t>MA information should be provided respectfully to young women and tailored to their needs.</a:t>
            </a:r>
          </a:p>
          <a:p>
            <a:pPr eaLnBrk="1" fontAlgn="auto" hangingPunct="1">
              <a:spcAft>
                <a:spcPts val="0"/>
              </a:spcAft>
              <a:buSzPct val="125000"/>
              <a:buFont typeface="Arial" pitchFamily="34" charset="0"/>
              <a:buChar char="•"/>
              <a:defRPr/>
            </a:pPr>
            <a:endParaRPr lang="en-US" sz="2400" dirty="0">
              <a:solidFill>
                <a:srgbClr val="000000"/>
              </a:solidFill>
              <a:ea typeface="ＭＳ Ｐゴシック" charset="0"/>
              <a:cs typeface="ＭＳ Ｐゴシック"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905A8EEF-6F09-45AD-9004-971591D3D419}"/>
              </a:ext>
            </a:extLst>
          </p:cNvPr>
          <p:cNvSpPr>
            <a:spLocks noGrp="1"/>
          </p:cNvSpPr>
          <p:nvPr>
            <p:ph type="title"/>
          </p:nvPr>
        </p:nvSpPr>
        <p:spPr>
          <a:xfrm>
            <a:off x="612775" y="0"/>
            <a:ext cx="8378825" cy="1219200"/>
          </a:xfrm>
        </p:spPr>
        <p:txBody>
          <a:bodyPr>
            <a:normAutofit fontScale="90000"/>
          </a:bodyPr>
          <a:lstStyle/>
          <a:p>
            <a:pPr eaLnBrk="1" fontAlgn="auto" hangingPunct="1">
              <a:spcAft>
                <a:spcPts val="0"/>
              </a:spcAft>
              <a:defRPr/>
            </a:pPr>
            <a:r>
              <a:rPr lang="en-US" sz="4000" dirty="0">
                <a:ea typeface="ＭＳ Ｐゴシック" pitchFamily="34" charset="-128"/>
              </a:rPr>
              <a:t>Recommended evidence-based regimens</a:t>
            </a:r>
          </a:p>
        </p:txBody>
      </p:sp>
      <p:sp>
        <p:nvSpPr>
          <p:cNvPr id="35843" name="Rectangle 3">
            <a:extLst>
              <a:ext uri="{FF2B5EF4-FFF2-40B4-BE49-F238E27FC236}">
                <a16:creationId xmlns:a16="http://schemas.microsoft.com/office/drawing/2014/main" id="{5F360BAE-D591-44AB-9349-6328C7DB2DB2}"/>
              </a:ext>
            </a:extLst>
          </p:cNvPr>
          <p:cNvSpPr>
            <a:spLocks noGrp="1" noChangeArrowheads="1"/>
          </p:cNvSpPr>
          <p:nvPr>
            <p:ph sz="quarter" idx="1"/>
          </p:nvPr>
        </p:nvSpPr>
        <p:spPr>
          <a:xfrm>
            <a:off x="609600" y="1752600"/>
            <a:ext cx="8153400" cy="4191000"/>
          </a:xfrm>
        </p:spPr>
        <p:txBody>
          <a:bodyPr>
            <a:normAutofit fontScale="92500"/>
          </a:bodyPr>
          <a:lstStyle/>
          <a:p>
            <a:pPr marL="0" indent="0" eaLnBrk="1" fontAlgn="auto" hangingPunct="1">
              <a:spcAft>
                <a:spcPts val="0"/>
              </a:spcAft>
              <a:buFont typeface="Wingdings" panose="05000000000000000000" pitchFamily="2" charset="2"/>
              <a:buNone/>
              <a:defRPr/>
            </a:pPr>
            <a:r>
              <a:rPr lang="en-US" sz="2800" b="1" dirty="0">
                <a:solidFill>
                  <a:schemeClr val="accent4">
                    <a:lumMod val="10000"/>
                  </a:schemeClr>
                </a:solidFill>
                <a:ea typeface="ＭＳ Ｐゴシック" pitchFamily="34" charset="-128"/>
              </a:rPr>
              <a:t>Mifepristone and misoprostol - preferred regimen </a:t>
            </a:r>
          </a:p>
          <a:p>
            <a:pPr marL="708660" lvl="1" indent="-342900" eaLnBrk="1" fontAlgn="auto" hangingPunct="1">
              <a:spcAft>
                <a:spcPts val="1200"/>
              </a:spcAft>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Higher efficacy: Complete uterine evacuation without further intervention in more than 95% of cases (first trimester)</a:t>
            </a:r>
            <a:endParaRPr lang="en-US" dirty="0">
              <a:solidFill>
                <a:schemeClr val="accent4">
                  <a:lumMod val="10000"/>
                </a:schemeClr>
              </a:solidFill>
              <a:ea typeface="ＭＳ Ｐゴシック" pitchFamily="34" charset="-128"/>
            </a:endParaRPr>
          </a:p>
          <a:p>
            <a:pPr marL="0" indent="0" eaLnBrk="1" fontAlgn="auto" hangingPunct="1">
              <a:spcAft>
                <a:spcPts val="0"/>
              </a:spcAft>
              <a:buFont typeface="Wingdings" panose="05000000000000000000" pitchFamily="2" charset="2"/>
              <a:buNone/>
              <a:defRPr/>
            </a:pPr>
            <a:r>
              <a:rPr lang="en-US" sz="2800" b="1" dirty="0">
                <a:solidFill>
                  <a:schemeClr val="accent4">
                    <a:lumMod val="10000"/>
                  </a:schemeClr>
                </a:solidFill>
                <a:ea typeface="ＭＳ Ｐゴシック" pitchFamily="34" charset="-128"/>
              </a:rPr>
              <a:t>Misoprostol only – where mifepristone is not available</a:t>
            </a:r>
          </a:p>
          <a:p>
            <a:pPr marL="730250" lvl="2" indent="-387350" eaLnBrk="1" fontAlgn="auto" hangingPunct="1">
              <a:spcBef>
                <a:spcPts val="700"/>
              </a:spcBef>
              <a:spcAft>
                <a:spcPts val="0"/>
              </a:spcAft>
              <a:buSzPct val="125000"/>
              <a:buFont typeface="Arial" pitchFamily="34" charset="0"/>
              <a:buChar char="•"/>
              <a:defRPr/>
            </a:pPr>
            <a:r>
              <a:rPr lang="en-US" dirty="0">
                <a:solidFill>
                  <a:schemeClr val="accent4">
                    <a:lumMod val="10000"/>
                  </a:schemeClr>
                </a:solidFill>
                <a:ea typeface="ＭＳ Ｐゴシック" pitchFamily="34" charset="-128"/>
              </a:rPr>
              <a:t>Lower efficacy: Complete uterine evacuation without further intervention in more than 85% of cases (first trimester)</a:t>
            </a:r>
          </a:p>
          <a:p>
            <a:pPr marL="730250" lvl="2" indent="-387350" eaLnBrk="1" fontAlgn="auto" hangingPunct="1">
              <a:spcBef>
                <a:spcPts val="700"/>
              </a:spcBef>
              <a:spcAft>
                <a:spcPts val="0"/>
              </a:spcAft>
              <a:buSzPct val="125000"/>
              <a:buFont typeface="Arial" pitchFamily="34" charset="0"/>
              <a:buChar char="•"/>
              <a:defRPr/>
            </a:pPr>
            <a:r>
              <a:rPr lang="en-US" dirty="0">
                <a:solidFill>
                  <a:schemeClr val="accent4">
                    <a:lumMod val="10000"/>
                  </a:schemeClr>
                </a:solidFill>
                <a:ea typeface="ＭＳ Ｐゴシック" pitchFamily="34" charset="-128"/>
              </a:rPr>
              <a:t>Rate of ongoing pregnancy is about 5%</a:t>
            </a:r>
          </a:p>
          <a:p>
            <a:pPr marL="320040" indent="-320040" eaLnBrk="1" fontAlgn="auto" hangingPunct="1">
              <a:spcAft>
                <a:spcPts val="0"/>
              </a:spcAft>
              <a:buFont typeface="Wingdings" panose="05000000000000000000" pitchFamily="2" charset="2"/>
              <a:buNone/>
              <a:defRPr/>
            </a:pPr>
            <a:endParaRPr lang="en-US" dirty="0">
              <a:solidFill>
                <a:schemeClr val="accent4">
                  <a:lumMod val="10000"/>
                </a:schemeClr>
              </a:solidFill>
              <a:ea typeface="ＭＳ Ｐゴシック" pitchFamily="34" charset="-128"/>
            </a:endParaRPr>
          </a:p>
          <a:p>
            <a:pPr marL="320040" indent="-320040" eaLnBrk="1" fontAlgn="auto" hangingPunct="1">
              <a:spcAft>
                <a:spcPts val="0"/>
              </a:spcAft>
              <a:buFont typeface="Wingdings" panose="05000000000000000000" pitchFamily="2" charset="2"/>
              <a:buNone/>
              <a:defRPr/>
            </a:pPr>
            <a:endParaRPr lang="en-US" sz="1200" dirty="0">
              <a:solidFill>
                <a:schemeClr val="accent4">
                  <a:lumMod val="10000"/>
                </a:schemeClr>
              </a:solidFill>
              <a:ea typeface="ＭＳ Ｐゴシック" pitchFamily="34" charset="-128"/>
            </a:endParaRPr>
          </a:p>
        </p:txBody>
      </p:sp>
      <p:sp>
        <p:nvSpPr>
          <p:cNvPr id="35844" name="Text Box 4">
            <a:extLst>
              <a:ext uri="{FF2B5EF4-FFF2-40B4-BE49-F238E27FC236}">
                <a16:creationId xmlns:a16="http://schemas.microsoft.com/office/drawing/2014/main" id="{CC6B170C-C9DF-4477-ADEA-1580330EB174}"/>
              </a:ext>
            </a:extLst>
          </p:cNvPr>
          <p:cNvSpPr txBox="1">
            <a:spLocks noChangeArrowheads="1"/>
          </p:cNvSpPr>
          <p:nvPr/>
        </p:nvSpPr>
        <p:spPr bwMode="auto">
          <a:xfrm>
            <a:off x="381000" y="6324600"/>
            <a:ext cx="43418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spcBef>
                <a:spcPct val="0"/>
              </a:spcBef>
              <a:buClrTx/>
              <a:buSzTx/>
              <a:buFontTx/>
              <a:buNone/>
            </a:pPr>
            <a:r>
              <a:rPr lang="en-US" altLang="en-US" sz="1100">
                <a:solidFill>
                  <a:srgbClr val="221A0A"/>
                </a:solidFill>
                <a:cs typeface="Times New Roman" panose="02020603050405020304" pitchFamily="18" charset="0"/>
              </a:rPr>
              <a:t>Sources: Carbonell 2001, von Hertzen 2007 7, Harper 2007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66D020D-6561-46BC-B4D6-64DDA81579FF}"/>
              </a:ext>
            </a:extLst>
          </p:cNvPr>
          <p:cNvSpPr txBox="1">
            <a:spLocks/>
          </p:cNvSpPr>
          <p:nvPr/>
        </p:nvSpPr>
        <p:spPr bwMode="auto">
          <a:xfrm>
            <a:off x="0" y="152400"/>
            <a:ext cx="9144000" cy="1219200"/>
          </a:xfrm>
          <a:prstGeom prst="rect">
            <a:avLst/>
          </a:prstGeom>
          <a:noFill/>
          <a:ln w="9525">
            <a:noFill/>
            <a:miter lim="800000"/>
            <a:headEnd/>
            <a:tailEnd/>
          </a:ln>
        </p:spPr>
        <p:txBody>
          <a:bodyPr anchor="ctr"/>
          <a:lstStyle/>
          <a:p>
            <a:pPr algn="ctr" eaLnBrk="1" hangingPunct="1">
              <a:defRPr/>
            </a:pPr>
            <a:r>
              <a:rPr lang="en-US" sz="3600" dirty="0">
                <a:solidFill>
                  <a:schemeClr val="tx2"/>
                </a:solidFill>
                <a:latin typeface="+mj-lt"/>
                <a:ea typeface="ＭＳ Ｐゴシック" charset="-128"/>
                <a:cs typeface="ＭＳ Ｐゴシック" charset="-128"/>
              </a:rPr>
              <a:t>Mifepristone and Misoprostol </a:t>
            </a:r>
            <a:br>
              <a:rPr lang="en-US" sz="3600" dirty="0">
                <a:solidFill>
                  <a:schemeClr val="tx2"/>
                </a:solidFill>
                <a:latin typeface="+mj-lt"/>
                <a:ea typeface="ＭＳ Ｐゴシック" charset="-128"/>
                <a:cs typeface="ＭＳ Ｐゴシック" charset="-128"/>
              </a:rPr>
            </a:br>
            <a:r>
              <a:rPr lang="en-US" sz="4400" dirty="0">
                <a:solidFill>
                  <a:schemeClr val="tx2"/>
                </a:solidFill>
                <a:latin typeface="+mj-lt"/>
                <a:ea typeface="ＭＳ Ｐゴシック" charset="-128"/>
                <a:cs typeface="ＭＳ Ｐゴシック" charset="-128"/>
              </a:rPr>
              <a:t> </a:t>
            </a:r>
            <a:r>
              <a:rPr lang="en-US" sz="3200" dirty="0">
                <a:solidFill>
                  <a:schemeClr val="tx2"/>
                </a:solidFill>
                <a:latin typeface="+mj-lt"/>
                <a:ea typeface="ＭＳ Ｐゴシック" charset="-128"/>
                <a:cs typeface="ＭＳ Ｐゴシック" charset="-128"/>
              </a:rPr>
              <a:t>Recommended regimens by gestational age</a:t>
            </a:r>
          </a:p>
        </p:txBody>
      </p:sp>
      <p:graphicFrame>
        <p:nvGraphicFramePr>
          <p:cNvPr id="2" name="Table 1">
            <a:extLst>
              <a:ext uri="{FF2B5EF4-FFF2-40B4-BE49-F238E27FC236}">
                <a16:creationId xmlns:a16="http://schemas.microsoft.com/office/drawing/2014/main" id="{4DE6DDB4-57CF-4069-9ADF-2C071B53D8C6}"/>
              </a:ext>
            </a:extLst>
          </p:cNvPr>
          <p:cNvGraphicFramePr>
            <a:graphicFrameLocks noGrp="1"/>
          </p:cNvGraphicFramePr>
          <p:nvPr>
            <p:extLst>
              <p:ext uri="{D42A27DB-BD31-4B8C-83A1-F6EECF244321}">
                <p14:modId xmlns:p14="http://schemas.microsoft.com/office/powerpoint/2010/main" val="3584210592"/>
              </p:ext>
            </p:extLst>
          </p:nvPr>
        </p:nvGraphicFramePr>
        <p:xfrm>
          <a:off x="304800" y="1600201"/>
          <a:ext cx="8537575" cy="4854347"/>
        </p:xfrm>
        <a:graphic>
          <a:graphicData uri="http://schemas.openxmlformats.org/drawingml/2006/table">
            <a:tbl>
              <a:tblPr firstRow="1" bandRow="1"/>
              <a:tblGrid>
                <a:gridCol w="1581032">
                  <a:extLst>
                    <a:ext uri="{9D8B030D-6E8A-4147-A177-3AD203B41FA5}">
                      <a16:colId xmlns:a16="http://schemas.microsoft.com/office/drawing/2014/main" val="1637476011"/>
                    </a:ext>
                  </a:extLst>
                </a:gridCol>
                <a:gridCol w="1660084">
                  <a:extLst>
                    <a:ext uri="{9D8B030D-6E8A-4147-A177-3AD203B41FA5}">
                      <a16:colId xmlns:a16="http://schemas.microsoft.com/office/drawing/2014/main" val="1534464845"/>
                    </a:ext>
                  </a:extLst>
                </a:gridCol>
                <a:gridCol w="3312084">
                  <a:extLst>
                    <a:ext uri="{9D8B030D-6E8A-4147-A177-3AD203B41FA5}">
                      <a16:colId xmlns:a16="http://schemas.microsoft.com/office/drawing/2014/main" val="3598561858"/>
                    </a:ext>
                  </a:extLst>
                </a:gridCol>
                <a:gridCol w="1984375">
                  <a:extLst>
                    <a:ext uri="{9D8B030D-6E8A-4147-A177-3AD203B41FA5}">
                      <a16:colId xmlns:a16="http://schemas.microsoft.com/office/drawing/2014/main" val="59856435"/>
                    </a:ext>
                  </a:extLst>
                </a:gridCol>
              </a:tblGrid>
              <a:tr h="516019">
                <a:tc gridSpan="4">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US" sz="2000" dirty="0"/>
                        <a:t>Mifepristone + Misoprostol</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47B20"/>
                    </a:solidFill>
                  </a:tcPr>
                </a:tc>
                <a:tc hMerge="1">
                  <a:txBody>
                    <a:bodyPr/>
                    <a:lstStyle/>
                    <a:p>
                      <a:endParaRPr lang="en-US"/>
                    </a:p>
                  </a:txBody>
                  <a:tcPr/>
                </a:tc>
                <a:tc hMerge="1">
                  <a:txBody>
                    <a:bodyPr/>
                    <a:lstStyle/>
                    <a:p>
                      <a:endParaRPr lang="en-US"/>
                    </a:p>
                  </a:txBody>
                  <a:tcPr/>
                </a:tc>
                <a:tc hMerge="1">
                  <a:txBody>
                    <a:bodyPr/>
                    <a:lstStyle/>
                    <a:p>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47B20"/>
                    </a:solidFill>
                  </a:tcPr>
                </a:tc>
                <a:extLst>
                  <a:ext uri="{0D108BD9-81ED-4DB2-BD59-A6C34878D82A}">
                    <a16:rowId xmlns:a16="http://schemas.microsoft.com/office/drawing/2014/main" val="882962490"/>
                  </a:ext>
                </a:extLst>
              </a:tr>
              <a:tr h="516019">
                <a:tc gridSpan="4">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2000" dirty="0"/>
                        <a:t>Up to 10 Weeks Gestation</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rgbClr val="0069AA"/>
                      </a:solidFill>
                      <a:prstDash val="solid"/>
                      <a:round/>
                      <a:headEnd type="none" w="med" len="med"/>
                      <a:tailEnd type="none" w="med" len="med"/>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96B07">
                        <a:lumMod val="40000"/>
                        <a:lumOff val="60000"/>
                      </a:srgbClr>
                    </a:solidFill>
                  </a:tcPr>
                </a:tc>
                <a:tc hMerge="1">
                  <a:txBody>
                    <a:bodyPr/>
                    <a:lstStyle/>
                    <a:p>
                      <a:endParaRPr lang="en-US"/>
                    </a:p>
                  </a:txBody>
                  <a:tcPr/>
                </a:tc>
                <a:tc hMerge="1">
                  <a:txBody>
                    <a:bodyPr/>
                    <a:lstStyle/>
                    <a:p>
                      <a:endParaRPr lang="en-US"/>
                    </a:p>
                  </a:txBody>
                  <a:tcPr/>
                </a:tc>
                <a:tc hMerge="1">
                  <a:txBody>
                    <a:bodyPr/>
                    <a:lstStyle/>
                    <a:p>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rgbClr val="0069AA"/>
                      </a:solidFill>
                      <a:prstDash val="solid"/>
                      <a:round/>
                      <a:headEnd type="none" w="med" len="med"/>
                      <a:tailEnd type="none" w="med" len="med"/>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96B07">
                        <a:lumMod val="40000"/>
                        <a:lumOff val="60000"/>
                      </a:srgbClr>
                    </a:solidFill>
                  </a:tcPr>
                </a:tc>
                <a:extLst>
                  <a:ext uri="{0D108BD9-81ED-4DB2-BD59-A6C34878D82A}">
                    <a16:rowId xmlns:a16="http://schemas.microsoft.com/office/drawing/2014/main" val="562814830"/>
                  </a:ext>
                </a:extLst>
              </a:tr>
              <a:tr h="516019">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r"/>
                      <a:r>
                        <a:rPr lang="en-US" sz="2000" dirty="0"/>
                        <a:t>Day 1</a:t>
                      </a:r>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96B07">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Mifepristone</a:t>
                      </a:r>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96B07">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a:t>200mg orally</a:t>
                      </a:r>
                      <a:endParaRPr lang="en-US" sz="2000" dirty="0"/>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96B07">
                        <a:lumMod val="20000"/>
                        <a:lumOff val="80000"/>
                      </a:srgbClr>
                    </a:solidFill>
                  </a:tcPr>
                </a:tc>
                <a:tc>
                  <a:txBody>
                    <a:bodyPr/>
                    <a:lstStyle/>
                    <a:p>
                      <a:r>
                        <a:rPr lang="en-US" sz="2000"/>
                        <a:t>Single dose</a:t>
                      </a:r>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rgbClr val="0069AA"/>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96B07">
                        <a:lumMod val="20000"/>
                        <a:lumOff val="80000"/>
                      </a:srgbClr>
                    </a:solidFill>
                  </a:tcPr>
                </a:tc>
                <a:extLst>
                  <a:ext uri="{0D108BD9-81ED-4DB2-BD59-A6C34878D82A}">
                    <a16:rowId xmlns:a16="http://schemas.microsoft.com/office/drawing/2014/main" val="644720438"/>
                  </a:ext>
                </a:extLst>
              </a:tr>
              <a:tr h="509342">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r"/>
                      <a:r>
                        <a:rPr lang="en-US" sz="2000" dirty="0"/>
                        <a:t>Day 2-3</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Misoprostol</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800mcg buccal, SL or PV</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p>
                      <a:r>
                        <a:rPr lang="en-US" sz="2000" dirty="0"/>
                        <a:t>Single dose</a:t>
                      </a: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extLst>
                  <a:ext uri="{0D108BD9-81ED-4DB2-BD59-A6C34878D82A}">
                    <a16:rowId xmlns:a16="http://schemas.microsoft.com/office/drawing/2014/main" val="2342981249"/>
                  </a:ext>
                </a:extLst>
              </a:tr>
              <a:tr h="457200">
                <a:tc gridSpan="4">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2000" dirty="0"/>
                        <a:t>10-13 Weeks Gestation</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rgbClr val="0069AA">
                          <a:lumMod val="75000"/>
                        </a:srgbClr>
                      </a:solidFill>
                      <a:prstDash val="solid"/>
                      <a:round/>
                      <a:headEnd type="none" w="med" len="med"/>
                      <a:tailEnd type="none" w="med" len="med"/>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47B20">
                        <a:lumMod val="40000"/>
                        <a:lumOff val="60000"/>
                      </a:srgbClr>
                    </a:solidFill>
                  </a:tcPr>
                </a:tc>
                <a:tc hMerge="1">
                  <a:txBody>
                    <a:bodyPr/>
                    <a:lstStyle/>
                    <a:p>
                      <a:endParaRPr lang="en-US"/>
                    </a:p>
                  </a:txBody>
                  <a:tcP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2">
                        <a:lumMod val="20000"/>
                        <a:lumOff val="80000"/>
                      </a:schemeClr>
                    </a:solidFill>
                  </a:tcPr>
                </a:tc>
                <a:tc hMerge="1">
                  <a:txBody>
                    <a:bodyPr/>
                    <a:lstStyle/>
                    <a:p>
                      <a:endParaRPr lang="en-US"/>
                    </a:p>
                  </a:txBody>
                  <a:tcPr/>
                </a:tc>
                <a:tc hMerge="1">
                  <a:txBody>
                    <a:bodyPr/>
                    <a:lstStyle/>
                    <a:p>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rgbClr val="0069AA">
                          <a:lumMod val="75000"/>
                        </a:srgbClr>
                      </a:solidFill>
                      <a:prstDash val="solid"/>
                      <a:round/>
                      <a:headEnd type="none" w="med" len="med"/>
                      <a:tailEnd type="none" w="med" len="med"/>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47B20">
                        <a:lumMod val="40000"/>
                        <a:lumOff val="60000"/>
                      </a:srgbClr>
                    </a:solidFill>
                  </a:tcPr>
                </a:tc>
                <a:extLst>
                  <a:ext uri="{0D108BD9-81ED-4DB2-BD59-A6C34878D82A}">
                    <a16:rowId xmlns:a16="http://schemas.microsoft.com/office/drawing/2014/main" val="102207216"/>
                  </a:ext>
                </a:extLst>
              </a:tr>
              <a:tr h="45720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r"/>
                      <a:r>
                        <a:rPr lang="en-US" sz="2000" dirty="0"/>
                        <a:t>Day 1</a:t>
                      </a:r>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47B20">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Mifepristone</a:t>
                      </a:r>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47B20">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a:t>200mg orally</a:t>
                      </a:r>
                      <a:endParaRPr lang="en-US" sz="2000" dirty="0"/>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47B20">
                        <a:lumMod val="20000"/>
                        <a:lumOff val="80000"/>
                      </a:srgbClr>
                    </a:solidFill>
                  </a:tcPr>
                </a:tc>
                <a:tc>
                  <a:txBody>
                    <a:bodyPr/>
                    <a:lstStyle/>
                    <a:p>
                      <a:r>
                        <a:rPr lang="en-US" sz="2000" dirty="0"/>
                        <a:t>Single dose</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rgbClr val="0069AA"/>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F47B20">
                        <a:lumMod val="20000"/>
                        <a:lumOff val="80000"/>
                      </a:srgbClr>
                    </a:solidFill>
                  </a:tcPr>
                </a:tc>
                <a:extLst>
                  <a:ext uri="{0D108BD9-81ED-4DB2-BD59-A6C34878D82A}">
                    <a16:rowId xmlns:a16="http://schemas.microsoft.com/office/drawing/2014/main" val="404559180"/>
                  </a:ext>
                </a:extLst>
              </a:tr>
              <a:tr h="590754">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r"/>
                      <a:r>
                        <a:rPr lang="en-US" sz="2000" dirty="0"/>
                        <a:t>Day 2-3</a:t>
                      </a:r>
                    </a:p>
                  </a:txBody>
                  <a:tcPr>
                    <a:lnL w="12700" cmpd="sng">
                      <a:solidFill>
                        <a:sysClr val="window" lastClr="FFFFFF"/>
                      </a:solidFill>
                    </a:lnL>
                    <a:lnR w="12700" cmpd="sng">
                      <a:solidFill>
                        <a:sysClr val="window" lastClr="FFFFFF"/>
                      </a:solid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Misoprostol</a:t>
                      </a:r>
                    </a:p>
                  </a:txBody>
                  <a:tcPr>
                    <a:lnL w="12700" cmpd="sng">
                      <a:solidFill>
                        <a:sysClr val="window" lastClr="FFFFFF"/>
                      </a:solidFill>
                    </a:lnL>
                    <a:lnR w="12700" cmpd="sng">
                      <a:solidFill>
                        <a:sysClr val="window" lastClr="FFFFFF"/>
                      </a:solid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gridSpan="2">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600mcg SL, then 400mcg every 3 hours</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hMerge="1">
                  <a:txBody>
                    <a:bodyPr/>
                    <a:lstStyle/>
                    <a:p>
                      <a:pPr algn="l"/>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extLst>
                  <a:ext uri="{0D108BD9-81ED-4DB2-BD59-A6C34878D82A}">
                    <a16:rowId xmlns:a16="http://schemas.microsoft.com/office/drawing/2014/main" val="2824656829"/>
                  </a:ext>
                </a:extLst>
              </a:tr>
              <a:tr h="590754">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r"/>
                      <a:endParaRPr lang="en-US" sz="2000" dirty="0"/>
                    </a:p>
                  </a:txBody>
                  <a:tcPr>
                    <a:lnL w="12700" cmpd="sng">
                      <a:solidFill>
                        <a:sysClr val="window" lastClr="FFFFFF"/>
                      </a:solidFill>
                    </a:lnL>
                    <a:lnR w="12700" cmpd="sng">
                      <a:solidFill>
                        <a:sysClr val="window" lastClr="FFFFFF"/>
                      </a:solid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endParaRPr lang="en-US" sz="2000" dirty="0"/>
                    </a:p>
                  </a:txBody>
                  <a:tcPr>
                    <a:lnL w="12700" cmpd="sng">
                      <a:solidFill>
                        <a:sysClr val="window" lastClr="FFFFFF"/>
                      </a:solidFill>
                    </a:lnL>
                    <a:lnR w="12700" cmpd="sng">
                      <a:solidFill>
                        <a:sysClr val="window" lastClr="FFFFFF"/>
                      </a:solidFill>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gridSpan="2">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OR 800mcg PV, then 400mcg every 3 hours</a:t>
                      </a: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hMerge="1">
                  <a:txBody>
                    <a:bodyPr/>
                    <a:lstStyle/>
                    <a:p>
                      <a:pPr algn="l"/>
                      <a:endParaRPr lang="en-US" sz="20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noFill/>
                      <a:prstDash val="solid"/>
                      <a:round/>
                      <a:headEnd type="none" w="med" len="med"/>
                      <a:tailEnd type="none" w="med" len="med"/>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extLst>
                  <a:ext uri="{0D108BD9-81ED-4DB2-BD59-A6C34878D82A}">
                    <a16:rowId xmlns:a16="http://schemas.microsoft.com/office/drawing/2014/main" val="756640187"/>
                  </a:ext>
                </a:extLst>
              </a:tr>
              <a:tr h="366028">
                <a:tc>
                  <a:txBody>
                    <a:bodyPr/>
                    <a:lstStyle/>
                    <a:p>
                      <a:pPr algn="r"/>
                      <a:endParaRPr lang="en-US" sz="2000" dirty="0">
                        <a:latin typeface="Arial" panose="020B0604020202020204" pitchFamily="34" charset="0"/>
                        <a:cs typeface="Arial" panose="020B0604020202020204" pitchFamily="34"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p>
                      <a:pPr algn="l"/>
                      <a:endParaRPr lang="en-US" sz="2000" dirty="0">
                        <a:latin typeface="Arial" panose="020B0604020202020204" pitchFamily="34" charset="0"/>
                        <a:cs typeface="Arial" panose="020B0604020202020204" pitchFamily="34" charset="0"/>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gridSpan="2">
                  <a:txBody>
                    <a:bodyPr/>
                    <a:lstStyle/>
                    <a:p>
                      <a:pPr algn="l"/>
                      <a:r>
                        <a:rPr lang="en-US" sz="2000" dirty="0">
                          <a:latin typeface="Arial" panose="020B0604020202020204" pitchFamily="34" charset="0"/>
                          <a:cs typeface="Arial" panose="020B0604020202020204" pitchFamily="34" charset="0"/>
                        </a:rPr>
                        <a:t>OR 800mcg buccal, SL or PV, repeated as needed</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rgbClr val="0069AA">
                          <a:lumMod val="75000"/>
                        </a:srgb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hMerge="1">
                  <a:txBody>
                    <a:bodyPr/>
                    <a:lstStyle/>
                    <a:p>
                      <a:endParaRPr lang="en-US"/>
                    </a:p>
                  </a:txBody>
                  <a:tcPr/>
                </a:tc>
                <a:extLst>
                  <a:ext uri="{0D108BD9-81ED-4DB2-BD59-A6C34878D82A}">
                    <a16:rowId xmlns:a16="http://schemas.microsoft.com/office/drawing/2014/main" val="4062049468"/>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52F594D7-2208-498A-B962-4F720495D972}"/>
              </a:ext>
            </a:extLst>
          </p:cNvPr>
          <p:cNvSpPr>
            <a:spLocks noGrp="1"/>
          </p:cNvSpPr>
          <p:nvPr>
            <p:ph type="title" idx="4294967295"/>
          </p:nvPr>
        </p:nvSpPr>
        <p:spPr>
          <a:xfrm>
            <a:off x="0" y="143539"/>
            <a:ext cx="9144000" cy="1219200"/>
          </a:xfrm>
        </p:spPr>
        <p:txBody>
          <a:bodyPr/>
          <a:lstStyle/>
          <a:p>
            <a:pPr algn="ctr" eaLnBrk="1" hangingPunct="1"/>
            <a:r>
              <a:rPr lang="en-US" altLang="en-US" sz="3600">
                <a:ea typeface="ＭＳ Ｐゴシック" panose="020B0600070205080204" pitchFamily="34" charset="-128"/>
              </a:rPr>
              <a:t>Misoprostol-only regimen</a:t>
            </a:r>
          </a:p>
        </p:txBody>
      </p:sp>
      <p:sp>
        <p:nvSpPr>
          <p:cNvPr id="62467" name="Text Box 17">
            <a:extLst>
              <a:ext uri="{FF2B5EF4-FFF2-40B4-BE49-F238E27FC236}">
                <a16:creationId xmlns:a16="http://schemas.microsoft.com/office/drawing/2014/main" id="{569639E0-E7EC-4AA5-AC24-9765A3FAA0D9}"/>
              </a:ext>
            </a:extLst>
          </p:cNvPr>
          <p:cNvSpPr txBox="1">
            <a:spLocks noChangeArrowheads="1"/>
          </p:cNvSpPr>
          <p:nvPr/>
        </p:nvSpPr>
        <p:spPr bwMode="auto">
          <a:xfrm>
            <a:off x="914400" y="6248400"/>
            <a:ext cx="5562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spcBef>
                <a:spcPct val="0"/>
              </a:spcBef>
              <a:buClrTx/>
              <a:buSzTx/>
              <a:buFontTx/>
              <a:buNone/>
            </a:pPr>
            <a:r>
              <a:rPr lang="en-US" altLang="en-US" sz="1100">
                <a:solidFill>
                  <a:schemeClr val="tx2"/>
                </a:solidFill>
                <a:latin typeface="Arial" panose="020B0604020202020204" pitchFamily="34" charset="0"/>
              </a:rPr>
              <a:t>  </a:t>
            </a:r>
          </a:p>
        </p:txBody>
      </p:sp>
      <p:graphicFrame>
        <p:nvGraphicFramePr>
          <p:cNvPr id="3" name="Table 2">
            <a:extLst>
              <a:ext uri="{FF2B5EF4-FFF2-40B4-BE49-F238E27FC236}">
                <a16:creationId xmlns:a16="http://schemas.microsoft.com/office/drawing/2014/main" id="{96FA4655-8670-401F-B65A-77E1A91BF2B8}"/>
              </a:ext>
            </a:extLst>
          </p:cNvPr>
          <p:cNvGraphicFramePr>
            <a:graphicFrameLocks noGrp="1"/>
          </p:cNvGraphicFramePr>
          <p:nvPr>
            <p:extLst>
              <p:ext uri="{D42A27DB-BD31-4B8C-83A1-F6EECF244321}">
                <p14:modId xmlns:p14="http://schemas.microsoft.com/office/powerpoint/2010/main" val="755333238"/>
              </p:ext>
            </p:extLst>
          </p:nvPr>
        </p:nvGraphicFramePr>
        <p:xfrm>
          <a:off x="612775" y="1600200"/>
          <a:ext cx="8229600" cy="1600200"/>
        </p:xfrm>
        <a:graphic>
          <a:graphicData uri="http://schemas.openxmlformats.org/drawingml/2006/table">
            <a:tbl>
              <a:tblPr firstRow="1" bandRow="1"/>
              <a:tblGrid>
                <a:gridCol w="1524000">
                  <a:extLst>
                    <a:ext uri="{9D8B030D-6E8A-4147-A177-3AD203B41FA5}">
                      <a16:colId xmlns:a16="http://schemas.microsoft.com/office/drawing/2014/main" val="3022841689"/>
                    </a:ext>
                  </a:extLst>
                </a:gridCol>
                <a:gridCol w="1600200">
                  <a:extLst>
                    <a:ext uri="{9D8B030D-6E8A-4147-A177-3AD203B41FA5}">
                      <a16:colId xmlns:a16="http://schemas.microsoft.com/office/drawing/2014/main" val="3787268748"/>
                    </a:ext>
                  </a:extLst>
                </a:gridCol>
                <a:gridCol w="3048000">
                  <a:extLst>
                    <a:ext uri="{9D8B030D-6E8A-4147-A177-3AD203B41FA5}">
                      <a16:colId xmlns:a16="http://schemas.microsoft.com/office/drawing/2014/main" val="528820180"/>
                    </a:ext>
                  </a:extLst>
                </a:gridCol>
                <a:gridCol w="2057400">
                  <a:extLst>
                    <a:ext uri="{9D8B030D-6E8A-4147-A177-3AD203B41FA5}">
                      <a16:colId xmlns:a16="http://schemas.microsoft.com/office/drawing/2014/main" val="3694261747"/>
                    </a:ext>
                  </a:extLst>
                </a:gridCol>
              </a:tblGrid>
              <a:tr h="533400">
                <a:tc gridSpan="4">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US" sz="2000" dirty="0">
                          <a:solidFill>
                            <a:schemeClr val="bg1"/>
                          </a:solidFill>
                        </a:rPr>
                        <a:t>Misoprostol Only</a:t>
                      </a:r>
                    </a:p>
                  </a:txBody>
                  <a:tcPr>
                    <a:lnL w="12700" cmpd="sng">
                      <a:solidFill>
                        <a:sysClr val="window" lastClr="FFFFFF"/>
                      </a:solidFill>
                    </a:lnL>
                    <a:lnR w="12700" cmpd="sng">
                      <a:solidFill>
                        <a:sysClr val="window" lastClr="FFFFFF"/>
                      </a:solidFill>
                    </a:lnR>
                    <a:lnT w="38100" cap="flat" cmpd="sng" algn="ctr">
                      <a:solidFill>
                        <a:srgbClr val="0069AA">
                          <a:lumMod val="75000"/>
                        </a:srgbClr>
                      </a:solidFill>
                      <a:prstDash val="solid"/>
                      <a:round/>
                      <a:headEnd type="none" w="med" len="med"/>
                      <a:tailEnd type="none" w="med" len="med"/>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47B20"/>
                    </a:solidFill>
                  </a:tcPr>
                </a:tc>
                <a:tc hMerge="1">
                  <a:txBody>
                    <a:bodyPr/>
                    <a:lstStyle/>
                    <a:p>
                      <a:endParaRPr lang="en-US"/>
                    </a:p>
                  </a:txBody>
                  <a:tcPr/>
                </a:tc>
                <a:tc hMerge="1">
                  <a:txBody>
                    <a:bodyPr/>
                    <a:lstStyle/>
                    <a:p>
                      <a:endParaRPr lang="en-US"/>
                    </a:p>
                  </a:txBody>
                  <a:tcPr/>
                </a:tc>
                <a:tc hMerge="1">
                  <a:txBody>
                    <a:bodyPr/>
                    <a:lstStyle/>
                    <a:p>
                      <a:endParaRPr lang="en-US" dirty="0"/>
                    </a:p>
                  </a:txBody>
                  <a:tcPr>
                    <a:lnT w="38100" cap="flat" cmpd="sng" algn="ctr">
                      <a:solidFill>
                        <a:schemeClr val="tx1">
                          <a:lumMod val="75000"/>
                        </a:schemeClr>
                      </a:solidFill>
                      <a:prstDash val="solid"/>
                      <a:round/>
                      <a:headEnd type="none" w="med" len="med"/>
                      <a:tailEnd type="none" w="med" len="med"/>
                    </a:lnT>
                  </a:tcPr>
                </a:tc>
                <a:extLst>
                  <a:ext uri="{0D108BD9-81ED-4DB2-BD59-A6C34878D82A}">
                    <a16:rowId xmlns:a16="http://schemas.microsoft.com/office/drawing/2014/main" val="66025586"/>
                  </a:ext>
                </a:extLst>
              </a:tr>
              <a:tr h="533400">
                <a:tc gridSpan="4">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2000" dirty="0">
                          <a:solidFill>
                            <a:srgbClr val="0070C0"/>
                          </a:solidFill>
                        </a:rPr>
                        <a:t>Up to 13 Weeks Gestation</a:t>
                      </a:r>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38100" cap="flat" cmpd="sng" algn="ctr">
                      <a:solidFill>
                        <a:srgbClr val="0069AA"/>
                      </a:solidFill>
                      <a:prstDash val="solid"/>
                      <a:round/>
                      <a:headEnd type="none" w="med" len="med"/>
                      <a:tailEnd type="none" w="med" len="med"/>
                    </a:lnB>
                    <a:lnTlToBr w="12700" cmpd="sng">
                      <a:noFill/>
                      <a:prstDash val="solid"/>
                    </a:lnTlToBr>
                    <a:lnBlToTr w="12700" cmpd="sng">
                      <a:noFill/>
                      <a:prstDash val="solid"/>
                    </a:lnBlToTr>
                    <a:solidFill>
                      <a:srgbClr val="F47B20">
                        <a:lumMod val="40000"/>
                        <a:lumOff val="60000"/>
                      </a:srgbClr>
                    </a:solidFill>
                  </a:tcPr>
                </a:tc>
                <a:tc hMerge="1">
                  <a:txBody>
                    <a:bodyPr/>
                    <a:lstStyle/>
                    <a:p>
                      <a:pPr algn="l"/>
                      <a:endParaRPr lang="en-US" sz="2000" dirty="0"/>
                    </a:p>
                  </a:txBody>
                  <a:tcPr>
                    <a:lnR w="38100" cap="flat" cmpd="sng" algn="ctr">
                      <a:solidFill>
                        <a:schemeClr val="bg1"/>
                      </a:solidFill>
                      <a:prstDash val="solid"/>
                      <a:round/>
                      <a:headEnd type="none" w="med" len="med"/>
                      <a:tailEnd type="none" w="med" len="med"/>
                    </a:lnR>
                    <a:lnT w="381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solidFill>
                      <a:schemeClr val="accent1">
                        <a:lumMod val="40000"/>
                        <a:lumOff val="60000"/>
                      </a:schemeClr>
                    </a:solidFill>
                  </a:tcPr>
                </a:tc>
                <a:tc hMerge="1">
                  <a:txBody>
                    <a:bodyPr/>
                    <a:lstStyle/>
                    <a:p>
                      <a:endParaRPr lang="en-US"/>
                    </a:p>
                  </a:txBody>
                  <a:tcPr/>
                </a:tc>
                <a:tc hMerge="1">
                  <a:txBody>
                    <a:bodyPr/>
                    <a:lstStyle/>
                    <a:p>
                      <a:endParaRPr lang="en-US" sz="2000" dirty="0"/>
                    </a:p>
                  </a:txBody>
                  <a:tcPr>
                    <a:lnB w="38100" cap="flat" cmpd="sng" algn="ctr">
                      <a:solidFill>
                        <a:schemeClr val="tx2"/>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717121861"/>
                  </a:ext>
                </a:extLst>
              </a:tr>
              <a:tr h="53340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endParaRPr lang="en-US" sz="2000" dirty="0"/>
                    </a:p>
                  </a:txBody>
                  <a:tcPr>
                    <a:lnL w="12700" cmpd="sng">
                      <a:solidFill>
                        <a:sysClr val="window" lastClr="FFFFFF"/>
                      </a:solidFill>
                    </a:lnL>
                    <a:lnR w="12700" cmpd="sng">
                      <a:solidFill>
                        <a:sysClr val="window" lastClr="FFFFFF"/>
                      </a:solidFill>
                    </a:lnR>
                    <a:lnT w="38100" cap="flat" cmpd="sng" algn="ctr">
                      <a:solidFill>
                        <a:srgbClr val="0069AA"/>
                      </a:solidFill>
                      <a:prstDash val="solid"/>
                      <a:round/>
                      <a:headEnd type="none" w="med" len="med"/>
                      <a:tailEnd type="none" w="med" len="med"/>
                    </a:lnT>
                    <a:lnB w="1270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Misoprostol</a:t>
                      </a:r>
                    </a:p>
                  </a:txBody>
                  <a:tcPr>
                    <a:lnL w="12700" cmpd="sng">
                      <a:solidFill>
                        <a:sysClr val="window" lastClr="FFFFFF"/>
                      </a:solidFill>
                    </a:lnL>
                    <a:lnR w="38100" cap="flat" cmpd="sng" algn="ctr">
                      <a:solidFill>
                        <a:sysClr val="window" lastClr="FFFFFF"/>
                      </a:solidFill>
                      <a:prstDash val="solid"/>
                      <a:round/>
                      <a:headEnd type="none" w="med" len="med"/>
                      <a:tailEnd type="none" w="med" len="med"/>
                    </a:lnR>
                    <a:lnT w="38100" cap="flat" cmpd="sng" algn="ctr">
                      <a:solidFill>
                        <a:srgbClr val="0069AA"/>
                      </a:solidFill>
                      <a:prstDash val="solid"/>
                      <a:round/>
                      <a:headEnd type="none" w="med" len="med"/>
                      <a:tailEnd type="none" w="med" len="med"/>
                    </a:lnT>
                    <a:lnB w="1270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l"/>
                      <a:r>
                        <a:rPr lang="en-US" sz="2000" dirty="0"/>
                        <a:t>800mcg buccal, SL or PV</a:t>
                      </a:r>
                    </a:p>
                  </a:txBody>
                  <a:tcPr>
                    <a:lnL w="38100" cap="flat" cmpd="sng" algn="ctr">
                      <a:solidFill>
                        <a:sysClr val="window" lastClr="FFFFFF"/>
                      </a:solidFill>
                      <a:prstDash val="solid"/>
                      <a:round/>
                      <a:headEnd type="none" w="med" len="med"/>
                      <a:tailEnd type="none" w="med" len="med"/>
                    </a:lnL>
                    <a:lnR w="12700" cap="flat" cmpd="sng" algn="ctr">
                      <a:solidFill>
                        <a:sysClr val="window" lastClr="FFFFFF">
                          <a:lumMod val="95000"/>
                        </a:sysClr>
                      </a:solidFill>
                      <a:prstDash val="solid"/>
                      <a:round/>
                      <a:headEnd type="none" w="med" len="med"/>
                      <a:tailEnd type="none" w="med" len="med"/>
                    </a:lnR>
                    <a:lnT w="38100" cap="flat" cmpd="sng" algn="ctr">
                      <a:solidFill>
                        <a:srgbClr val="0069AA"/>
                      </a:solidFill>
                      <a:prstDash val="solid"/>
                      <a:round/>
                      <a:headEnd type="none" w="med" len="med"/>
                      <a:tailEnd type="none" w="med" len="med"/>
                    </a:lnT>
                    <a:lnB w="1270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lang="en-US" sz="2000" dirty="0"/>
                        <a:t>Every 3 hours</a:t>
                      </a:r>
                    </a:p>
                  </a:txBody>
                  <a:tcPr>
                    <a:lnL w="12700" cap="flat" cmpd="sng" algn="ctr">
                      <a:solidFill>
                        <a:sysClr val="window" lastClr="FFFFFF">
                          <a:lumMod val="95000"/>
                        </a:sysClr>
                      </a:solidFill>
                      <a:prstDash val="solid"/>
                      <a:round/>
                      <a:headEnd type="none" w="med" len="med"/>
                      <a:tailEnd type="none" w="med" len="med"/>
                    </a:lnL>
                    <a:lnR w="12700" cmpd="sng">
                      <a:solidFill>
                        <a:sysClr val="window" lastClr="FFFFFF"/>
                      </a:solidFill>
                    </a:lnR>
                    <a:lnT w="38100" cap="flat" cmpd="sng" algn="ctr">
                      <a:solidFill>
                        <a:srgbClr val="0069AA"/>
                      </a:solidFill>
                      <a:prstDash val="solid"/>
                      <a:round/>
                      <a:headEnd type="none" w="med" len="med"/>
                      <a:tailEnd type="none" w="med" len="med"/>
                    </a:lnT>
                    <a:lnB w="12700" cap="flat" cmpd="sng" algn="ctr">
                      <a:solidFill>
                        <a:sysClr val="window" lastClr="FFFFFF">
                          <a:lumMod val="95000"/>
                        </a:sysClr>
                      </a:solidFill>
                      <a:prstDash val="solid"/>
                      <a:round/>
                      <a:headEnd type="none" w="med" len="med"/>
                      <a:tailEnd type="none" w="med" len="med"/>
                    </a:lnB>
                    <a:lnTlToBr w="12700" cmpd="sng">
                      <a:noFill/>
                      <a:prstDash val="solid"/>
                    </a:lnTlToBr>
                    <a:lnBlToTr w="12700" cmpd="sng">
                      <a:noFill/>
                      <a:prstDash val="solid"/>
                    </a:lnBlToTr>
                    <a:solidFill>
                      <a:srgbClr val="E2D6B5">
                        <a:lumMod val="20000"/>
                        <a:lumOff val="80000"/>
                      </a:srgbClr>
                    </a:solidFill>
                  </a:tcPr>
                </a:tc>
                <a:extLst>
                  <a:ext uri="{0D108BD9-81ED-4DB2-BD59-A6C34878D82A}">
                    <a16:rowId xmlns:a16="http://schemas.microsoft.com/office/drawing/2014/main" val="16120698"/>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11EEEBA6-8712-45BB-9FC3-E9F53B1117A9}"/>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Mifepristone route</a:t>
            </a:r>
          </a:p>
        </p:txBody>
      </p:sp>
      <p:sp>
        <p:nvSpPr>
          <p:cNvPr id="38915" name="Content Placeholder 4">
            <a:extLst>
              <a:ext uri="{FF2B5EF4-FFF2-40B4-BE49-F238E27FC236}">
                <a16:creationId xmlns:a16="http://schemas.microsoft.com/office/drawing/2014/main" id="{6334076F-1F75-432A-9EFC-662B3D189C63}"/>
              </a:ext>
            </a:extLst>
          </p:cNvPr>
          <p:cNvSpPr>
            <a:spLocks noGrp="1"/>
          </p:cNvSpPr>
          <p:nvPr>
            <p:ph sz="quarter" idx="1"/>
          </p:nvPr>
        </p:nvSpPr>
        <p:spPr>
          <a:xfrm>
            <a:off x="609600" y="1943100"/>
            <a:ext cx="4495800" cy="4572000"/>
          </a:xfrm>
        </p:spPr>
        <p:txBody>
          <a:bodyPr/>
          <a:lstStyle/>
          <a:p>
            <a:pPr marL="0" indent="0" eaLnBrk="1" hangingPunct="1">
              <a:buFont typeface="Wingdings" panose="05000000000000000000" pitchFamily="2" charset="2"/>
              <a:buNone/>
              <a:defRPr/>
            </a:pPr>
            <a:r>
              <a:rPr lang="en-US" sz="2800" b="1" dirty="0">
                <a:solidFill>
                  <a:schemeClr val="tx2"/>
                </a:solidFill>
                <a:ea typeface="ＭＳ Ｐゴシック" pitchFamily="34" charset="-128"/>
              </a:rPr>
              <a:t>Oral Use</a:t>
            </a:r>
          </a:p>
          <a:p>
            <a:pPr eaLnBrk="1" hangingPunct="1">
              <a:buSzPct val="125000"/>
              <a:buFont typeface="Arial" pitchFamily="34" charset="0"/>
              <a:buChar char="•"/>
              <a:defRPr/>
            </a:pPr>
            <a:r>
              <a:rPr lang="en-US" sz="2600" dirty="0">
                <a:solidFill>
                  <a:schemeClr val="tx1">
                    <a:lumMod val="50000"/>
                  </a:schemeClr>
                </a:solidFill>
                <a:ea typeface="ＭＳ Ｐゴシック" pitchFamily="34" charset="-128"/>
              </a:rPr>
              <a:t>Take mifepristone pill with water</a:t>
            </a:r>
          </a:p>
          <a:p>
            <a:pPr eaLnBrk="1" hangingPunct="1">
              <a:buSzPct val="125000"/>
              <a:buFont typeface="Arial" pitchFamily="34" charset="0"/>
              <a:buChar char="•"/>
              <a:defRPr/>
            </a:pPr>
            <a:r>
              <a:rPr lang="en-US" sz="2600" dirty="0">
                <a:solidFill>
                  <a:schemeClr val="tx1">
                    <a:lumMod val="50000"/>
                  </a:schemeClr>
                </a:solidFill>
                <a:ea typeface="ＭＳ Ｐゴシック" pitchFamily="34" charset="-128"/>
              </a:rPr>
              <a:t>Can be used for abortion before and after 13 weeks gestation </a:t>
            </a:r>
          </a:p>
        </p:txBody>
      </p:sp>
      <p:pic>
        <p:nvPicPr>
          <p:cNvPr id="64516" name="Picture 1">
            <a:extLst>
              <a:ext uri="{FF2B5EF4-FFF2-40B4-BE49-F238E27FC236}">
                <a16:creationId xmlns:a16="http://schemas.microsoft.com/office/drawing/2014/main" id="{EC23C5BB-B597-4015-9B21-D38878A747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600200"/>
            <a:ext cx="347345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8F73D1E-7A6A-49BE-994A-AD2943F91B74}"/>
              </a:ext>
            </a:extLst>
          </p:cNvPr>
          <p:cNvSpPr>
            <a:spLocks noGrp="1" noChangeArrowheads="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Role of MA</a:t>
            </a:r>
          </a:p>
        </p:txBody>
      </p:sp>
      <p:sp>
        <p:nvSpPr>
          <p:cNvPr id="13315" name="Rectangle 3">
            <a:extLst>
              <a:ext uri="{FF2B5EF4-FFF2-40B4-BE49-F238E27FC236}">
                <a16:creationId xmlns:a16="http://schemas.microsoft.com/office/drawing/2014/main" id="{3D9349B6-F892-4A3C-A0A2-A6CE0F958F38}"/>
              </a:ext>
            </a:extLst>
          </p:cNvPr>
          <p:cNvSpPr>
            <a:spLocks noGrp="1" noChangeArrowheads="1"/>
          </p:cNvSpPr>
          <p:nvPr>
            <p:ph sz="quarter" idx="1"/>
          </p:nvPr>
        </p:nvSpPr>
        <p:spPr>
          <a:xfrm>
            <a:off x="609600" y="1752600"/>
            <a:ext cx="8153400" cy="4953000"/>
          </a:xfrm>
        </p:spPr>
        <p:txBody>
          <a:bodyPr/>
          <a:lstStyle/>
          <a:p>
            <a:pPr eaLnBrk="1" hangingPunct="1">
              <a:lnSpc>
                <a:spcPct val="90000"/>
              </a:lnSpc>
              <a:spcAft>
                <a:spcPts val="1200"/>
              </a:spcAft>
              <a:buSzPct val="125000"/>
              <a:buFont typeface="Arial" panose="020B0604020202020204" pitchFamily="34" charset="0"/>
              <a:buChar char="•"/>
            </a:pPr>
            <a:r>
              <a:rPr lang="en-US" altLang="en-US" sz="2800">
                <a:solidFill>
                  <a:srgbClr val="000000"/>
                </a:solidFill>
                <a:ea typeface="ＭＳ Ｐゴシック" panose="020B0600070205080204" pitchFamily="34" charset="-128"/>
              </a:rPr>
              <a:t>Medical abortion uses medicines to bring about uterine evacuation (UE) for pregnancy termination</a:t>
            </a:r>
          </a:p>
          <a:p>
            <a:pPr eaLnBrk="1" hangingPunct="1">
              <a:lnSpc>
                <a:spcPct val="90000"/>
              </a:lnSpc>
              <a:spcAft>
                <a:spcPts val="1200"/>
              </a:spcAft>
              <a:buSzPct val="125000"/>
              <a:buFont typeface="Arial" panose="020B0604020202020204" pitchFamily="34" charset="0"/>
              <a:buChar char="•"/>
            </a:pPr>
            <a:r>
              <a:rPr lang="en-US" altLang="en-US" sz="2800">
                <a:solidFill>
                  <a:srgbClr val="000000"/>
                </a:solidFill>
                <a:ea typeface="ＭＳ Ｐゴシック" panose="020B0600070205080204" pitchFamily="34" charset="-128"/>
              </a:rPr>
              <a:t>Medical abortion (MA) is an essential component of comprehensive, woman-centered health care</a:t>
            </a:r>
          </a:p>
          <a:p>
            <a:pPr eaLnBrk="1" hangingPunct="1">
              <a:lnSpc>
                <a:spcPct val="90000"/>
              </a:lnSpc>
              <a:buSzPct val="125000"/>
              <a:buFont typeface="Arial" panose="020B0604020202020204" pitchFamily="34" charset="0"/>
              <a:buChar char="•"/>
            </a:pPr>
            <a:r>
              <a:rPr lang="en-US" altLang="en-US" sz="2800">
                <a:solidFill>
                  <a:srgbClr val="000000"/>
                </a:solidFill>
                <a:ea typeface="ＭＳ Ｐゴシック" panose="020B0600070205080204" pitchFamily="34" charset="-128"/>
              </a:rPr>
              <a:t>For many women, including young women, MA offers an accessible and safe method for abortion, which is especially important in low-resource settings and where other safe abortion methods are not available</a:t>
            </a:r>
          </a:p>
          <a:p>
            <a:pPr eaLnBrk="1" hangingPunct="1">
              <a:lnSpc>
                <a:spcPct val="60000"/>
              </a:lnSpc>
              <a:buSzPct val="125000"/>
              <a:buFont typeface="Arial" panose="020B0604020202020204" pitchFamily="34" charset="0"/>
              <a:buChar char="•"/>
            </a:pPr>
            <a:endParaRPr lang="en-US" altLang="en-US" sz="1000">
              <a:solidFill>
                <a:srgbClr val="000000"/>
              </a:solidFill>
              <a:ea typeface="ＭＳ Ｐゴシック" panose="020B0600070205080204" pitchFamily="34"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BD587462-30F6-4F6D-AA37-47D752AB7E53}"/>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Misoprostol routes - sublingual</a:t>
            </a:r>
          </a:p>
        </p:txBody>
      </p:sp>
      <p:pic>
        <p:nvPicPr>
          <p:cNvPr id="66563" name="Picture 6">
            <a:extLst>
              <a:ext uri="{FF2B5EF4-FFF2-40B4-BE49-F238E27FC236}">
                <a16:creationId xmlns:a16="http://schemas.microsoft.com/office/drawing/2014/main" id="{E276CEC2-2C97-4CD6-98AF-1B55E6A313D1}"/>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752475" y="1898650"/>
            <a:ext cx="3600450" cy="3952875"/>
          </a:xfrm>
          <a:noFill/>
        </p:spPr>
      </p:pic>
      <p:sp>
        <p:nvSpPr>
          <p:cNvPr id="38916" name="Text Placeholder 3">
            <a:extLst>
              <a:ext uri="{FF2B5EF4-FFF2-40B4-BE49-F238E27FC236}">
                <a16:creationId xmlns:a16="http://schemas.microsoft.com/office/drawing/2014/main" id="{0A3D8380-602F-420D-9455-B45F92E700DF}"/>
              </a:ext>
            </a:extLst>
          </p:cNvPr>
          <p:cNvSpPr>
            <a:spLocks noGrp="1"/>
          </p:cNvSpPr>
          <p:nvPr>
            <p:ph sz="quarter" idx="2"/>
          </p:nvPr>
        </p:nvSpPr>
        <p:spPr>
          <a:xfrm>
            <a:off x="4876800" y="1722438"/>
            <a:ext cx="4038600" cy="5105400"/>
          </a:xfrm>
        </p:spPr>
        <p:txBody>
          <a:bodyPr/>
          <a:lstStyle/>
          <a:p>
            <a:pPr marL="0" indent="0" eaLnBrk="1" hangingPunct="1">
              <a:buFont typeface="Arial" pitchFamily="34" charset="0"/>
              <a:buNone/>
              <a:defRPr/>
            </a:pPr>
            <a:r>
              <a:rPr lang="en-US" sz="2800" b="1" dirty="0">
                <a:solidFill>
                  <a:schemeClr val="tx2"/>
                </a:solidFill>
                <a:ea typeface="ＭＳ Ｐゴシック" pitchFamily="34" charset="-128"/>
                <a:cs typeface="Arial" pitchFamily="34" charset="0"/>
              </a:rPr>
              <a:t>Sublingual Use</a:t>
            </a:r>
          </a:p>
          <a:p>
            <a:pPr eaLnBrk="1" hangingPunct="1">
              <a:buSzPct val="125000"/>
              <a:buFont typeface="Arial" pitchFamily="34" charset="0"/>
              <a:buChar char="•"/>
              <a:defRPr/>
            </a:pPr>
            <a:r>
              <a:rPr lang="en-US" sz="2600" dirty="0">
                <a:solidFill>
                  <a:schemeClr val="tx1">
                    <a:lumMod val="50000"/>
                  </a:schemeClr>
                </a:solidFill>
                <a:ea typeface="ＭＳ Ｐゴシック" pitchFamily="34" charset="-128"/>
                <a:cs typeface="Arial" pitchFamily="34" charset="0"/>
              </a:rPr>
              <a:t>Place 4 pills under the tongue</a:t>
            </a:r>
          </a:p>
          <a:p>
            <a:pPr eaLnBrk="1" hangingPunct="1">
              <a:buSzPct val="125000"/>
              <a:buFont typeface="Arial" pitchFamily="34" charset="0"/>
              <a:buChar char="•"/>
              <a:defRPr/>
            </a:pPr>
            <a:r>
              <a:rPr lang="en-US" sz="2600" dirty="0">
                <a:solidFill>
                  <a:schemeClr val="tx1">
                    <a:lumMod val="50000"/>
                  </a:schemeClr>
                </a:solidFill>
                <a:ea typeface="ＭＳ Ｐゴシック" pitchFamily="34" charset="-128"/>
                <a:cs typeface="Arial" pitchFamily="34" charset="0"/>
              </a:rPr>
              <a:t>After 30 minutes, swallow anything remaining of pills </a:t>
            </a:r>
          </a:p>
          <a:p>
            <a:pPr marL="0" indent="0" eaLnBrk="1" hangingPunct="1">
              <a:buSzPct val="125000"/>
              <a:buNone/>
              <a:defRPr/>
            </a:pPr>
            <a:endParaRPr lang="en-US" sz="2600" dirty="0">
              <a:solidFill>
                <a:schemeClr val="tx1">
                  <a:lumMod val="50000"/>
                </a:schemeClr>
              </a:solidFill>
              <a:ea typeface="ＭＳ Ｐゴシック" pitchFamily="34" charset="-128"/>
              <a:cs typeface="Arial" pitchFamily="34" charset="0"/>
            </a:endParaRPr>
          </a:p>
          <a:p>
            <a:pPr marL="0" indent="0" eaLnBrk="1" hangingPunct="1">
              <a:buFont typeface="Wingdings" panose="05000000000000000000" pitchFamily="2" charset="2"/>
              <a:buNone/>
              <a:defRPr/>
            </a:pPr>
            <a:endParaRPr lang="en-US" sz="2600" dirty="0">
              <a:ea typeface="ＭＳ Ｐゴシック" pitchFamily="34" charset="-128"/>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46D67607-99ED-46D1-9ADD-DC4988A5626F}"/>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Misoprostol routes - buccal</a:t>
            </a:r>
          </a:p>
        </p:txBody>
      </p:sp>
      <p:sp>
        <p:nvSpPr>
          <p:cNvPr id="39939" name="Content Placeholder 2">
            <a:extLst>
              <a:ext uri="{FF2B5EF4-FFF2-40B4-BE49-F238E27FC236}">
                <a16:creationId xmlns:a16="http://schemas.microsoft.com/office/drawing/2014/main" id="{8996DA7A-ABAD-4EA5-839F-AFECBFED531E}"/>
              </a:ext>
            </a:extLst>
          </p:cNvPr>
          <p:cNvSpPr>
            <a:spLocks noGrp="1"/>
          </p:cNvSpPr>
          <p:nvPr>
            <p:ph sz="quarter" idx="1"/>
          </p:nvPr>
        </p:nvSpPr>
        <p:spPr>
          <a:xfrm>
            <a:off x="609600" y="1741488"/>
            <a:ext cx="4343400" cy="4887912"/>
          </a:xfrm>
        </p:spPr>
        <p:txBody>
          <a:bodyPr/>
          <a:lstStyle/>
          <a:p>
            <a:pPr marL="0" indent="0" eaLnBrk="1" hangingPunct="1">
              <a:buFont typeface="Wingdings" panose="05000000000000000000" pitchFamily="2" charset="2"/>
              <a:buNone/>
              <a:defRPr/>
            </a:pPr>
            <a:r>
              <a:rPr lang="en-US" sz="2800" b="1" dirty="0" err="1">
                <a:solidFill>
                  <a:schemeClr val="tx2"/>
                </a:solidFill>
                <a:ea typeface="ＭＳ Ｐゴシック" pitchFamily="34" charset="-128"/>
                <a:cs typeface="Arial" pitchFamily="34" charset="0"/>
              </a:rPr>
              <a:t>Buccal</a:t>
            </a:r>
            <a:r>
              <a:rPr lang="en-US" sz="2800" b="1" dirty="0">
                <a:solidFill>
                  <a:schemeClr val="tx2"/>
                </a:solidFill>
                <a:ea typeface="ＭＳ Ｐゴシック" pitchFamily="34" charset="-128"/>
                <a:cs typeface="Arial" pitchFamily="34" charset="0"/>
              </a:rPr>
              <a:t> use</a:t>
            </a:r>
          </a:p>
          <a:p>
            <a:pPr eaLnBrk="1" hangingPunct="1">
              <a:buSzPct val="125000"/>
              <a:buFont typeface="Arial" pitchFamily="34" charset="0"/>
              <a:buChar char="•"/>
              <a:defRPr/>
            </a:pPr>
            <a:r>
              <a:rPr lang="en-US" sz="2400" dirty="0">
                <a:solidFill>
                  <a:schemeClr val="accent4">
                    <a:lumMod val="10000"/>
                  </a:schemeClr>
                </a:solidFill>
                <a:ea typeface="ＭＳ Ｐゴシック" pitchFamily="34" charset="-128"/>
                <a:cs typeface="Arial" pitchFamily="34" charset="0"/>
              </a:rPr>
              <a:t>Place two pills between each cheek and gums (four total)</a:t>
            </a:r>
          </a:p>
          <a:p>
            <a:pPr eaLnBrk="1" hangingPunct="1">
              <a:buSzPct val="125000"/>
              <a:buFont typeface="Arial" pitchFamily="34" charset="0"/>
              <a:buChar char="•"/>
              <a:defRPr/>
            </a:pPr>
            <a:r>
              <a:rPr lang="en-US" sz="2400" dirty="0">
                <a:solidFill>
                  <a:schemeClr val="accent4">
                    <a:lumMod val="10000"/>
                  </a:schemeClr>
                </a:solidFill>
                <a:ea typeface="ＭＳ Ｐゴシック" pitchFamily="34" charset="-128"/>
                <a:cs typeface="Arial" pitchFamily="34" charset="0"/>
              </a:rPr>
              <a:t> After 30 minutes swallow anything remaining of pills </a:t>
            </a:r>
          </a:p>
          <a:p>
            <a:pPr marL="0" indent="0" eaLnBrk="1" hangingPunct="1">
              <a:buFont typeface="Arial" pitchFamily="34" charset="0"/>
              <a:buNone/>
              <a:defRPr/>
            </a:pPr>
            <a:endParaRPr lang="en-US" sz="2400" dirty="0">
              <a:ea typeface="ＭＳ Ｐゴシック" pitchFamily="34" charset="-128"/>
              <a:cs typeface="Arial" pitchFamily="34" charset="0"/>
            </a:endParaRPr>
          </a:p>
          <a:p>
            <a:pPr marL="0" indent="0" eaLnBrk="1" hangingPunct="1">
              <a:buFont typeface="Arial" pitchFamily="34" charset="0"/>
              <a:buNone/>
              <a:defRPr/>
            </a:pPr>
            <a:endParaRPr lang="en-US" sz="2400" dirty="0">
              <a:ea typeface="ＭＳ Ｐゴシック" pitchFamily="34" charset="-128"/>
              <a:cs typeface="Arial" pitchFamily="34" charset="0"/>
            </a:endParaRPr>
          </a:p>
        </p:txBody>
      </p:sp>
      <p:pic>
        <p:nvPicPr>
          <p:cNvPr id="68612" name="Picture 6">
            <a:extLst>
              <a:ext uri="{FF2B5EF4-FFF2-40B4-BE49-F238E27FC236}">
                <a16:creationId xmlns:a16="http://schemas.microsoft.com/office/drawing/2014/main" id="{60F92CC4-4AA7-414B-8F52-7714DE9765B0}"/>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005388" y="1898650"/>
            <a:ext cx="3565525" cy="3952875"/>
          </a:xfr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AD0216ED-6A12-44CD-8986-E5EFFED82A50}"/>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Misoprostol routes - Vaginal</a:t>
            </a:r>
          </a:p>
        </p:txBody>
      </p:sp>
      <p:sp>
        <p:nvSpPr>
          <p:cNvPr id="40963" name="Rectangle 5">
            <a:extLst>
              <a:ext uri="{FF2B5EF4-FFF2-40B4-BE49-F238E27FC236}">
                <a16:creationId xmlns:a16="http://schemas.microsoft.com/office/drawing/2014/main" id="{DF1C1D0E-5714-464B-B250-2BE5BAA71B98}"/>
              </a:ext>
            </a:extLst>
          </p:cNvPr>
          <p:cNvSpPr>
            <a:spLocks noGrp="1" noChangeArrowheads="1"/>
          </p:cNvSpPr>
          <p:nvPr>
            <p:ph sz="quarter" idx="1"/>
          </p:nvPr>
        </p:nvSpPr>
        <p:spPr>
          <a:xfrm>
            <a:off x="609600" y="1627188"/>
            <a:ext cx="4648200" cy="5268912"/>
          </a:xfrm>
        </p:spPr>
        <p:txBody>
          <a:bodyPr/>
          <a:lstStyle/>
          <a:p>
            <a:pPr marL="0" indent="0" eaLnBrk="1" hangingPunct="1">
              <a:lnSpc>
                <a:spcPct val="80000"/>
              </a:lnSpc>
              <a:spcBef>
                <a:spcPts val="1200"/>
              </a:spcBef>
              <a:buFont typeface="Wingdings" panose="05000000000000000000" pitchFamily="2" charset="2"/>
              <a:buNone/>
              <a:defRPr/>
            </a:pPr>
            <a:r>
              <a:rPr lang="en-US" sz="2800" b="1" dirty="0">
                <a:solidFill>
                  <a:schemeClr val="tx2"/>
                </a:solidFill>
                <a:ea typeface="ＭＳ Ｐゴシック" pitchFamily="34" charset="-128"/>
              </a:rPr>
              <a:t>Vaginal use</a:t>
            </a:r>
          </a:p>
          <a:p>
            <a:pPr eaLnBrk="1" hangingPunct="1">
              <a:lnSpc>
                <a:spcPct val="80000"/>
              </a:lnSpc>
              <a:spcBef>
                <a:spcPts val="1200"/>
              </a:spcBef>
              <a:buSzPct val="125000"/>
              <a:buFont typeface="Arial" pitchFamily="34" charset="0"/>
              <a:buChar char="•"/>
              <a:defRPr/>
            </a:pPr>
            <a:r>
              <a:rPr lang="en-US" sz="2000" dirty="0">
                <a:solidFill>
                  <a:schemeClr val="accent4">
                    <a:lumMod val="10000"/>
                  </a:schemeClr>
                </a:solidFill>
                <a:ea typeface="ＭＳ Ｐゴシック" pitchFamily="34" charset="-128"/>
              </a:rPr>
              <a:t>Advise woman to empty bladder and lie down</a:t>
            </a:r>
          </a:p>
          <a:p>
            <a:pPr eaLnBrk="1" hangingPunct="1">
              <a:lnSpc>
                <a:spcPct val="80000"/>
              </a:lnSpc>
              <a:spcBef>
                <a:spcPts val="1200"/>
              </a:spcBef>
              <a:buSzPct val="125000"/>
              <a:buFont typeface="Arial" pitchFamily="34" charset="0"/>
              <a:buChar char="•"/>
              <a:defRPr/>
            </a:pPr>
            <a:r>
              <a:rPr lang="en-US" sz="2000" dirty="0">
                <a:solidFill>
                  <a:schemeClr val="accent4">
                    <a:lumMod val="10000"/>
                  </a:schemeClr>
                </a:solidFill>
                <a:ea typeface="ＭＳ Ｐゴシック" pitchFamily="34" charset="-128"/>
              </a:rPr>
              <a:t>If clinician is inserting pills, wash   hands and put on clean gloves</a:t>
            </a:r>
          </a:p>
          <a:p>
            <a:pPr eaLnBrk="1" hangingPunct="1">
              <a:lnSpc>
                <a:spcPct val="80000"/>
              </a:lnSpc>
              <a:spcBef>
                <a:spcPts val="1200"/>
              </a:spcBef>
              <a:buSzPct val="125000"/>
              <a:buFont typeface="Arial" pitchFamily="34" charset="0"/>
              <a:buChar char="•"/>
              <a:defRPr/>
            </a:pPr>
            <a:r>
              <a:rPr lang="en-US" sz="2000" dirty="0">
                <a:solidFill>
                  <a:schemeClr val="accent4">
                    <a:lumMod val="10000"/>
                  </a:schemeClr>
                </a:solidFill>
                <a:ea typeface="ＭＳ Ｐゴシック" pitchFamily="34" charset="-128"/>
              </a:rPr>
              <a:t>Insert all the misoprostol pills </a:t>
            </a:r>
          </a:p>
          <a:p>
            <a:pPr eaLnBrk="1" hangingPunct="1">
              <a:lnSpc>
                <a:spcPct val="80000"/>
              </a:lnSpc>
              <a:spcBef>
                <a:spcPts val="1200"/>
              </a:spcBef>
              <a:buSzPct val="125000"/>
              <a:buFont typeface="Arial" pitchFamily="34" charset="0"/>
              <a:buChar char="•"/>
              <a:defRPr/>
            </a:pPr>
            <a:r>
              <a:rPr lang="en-US" sz="2000" dirty="0">
                <a:solidFill>
                  <a:schemeClr val="accent4">
                    <a:lumMod val="10000"/>
                  </a:schemeClr>
                </a:solidFill>
                <a:ea typeface="ＭＳ Ｐゴシック" pitchFamily="34" charset="-128"/>
              </a:rPr>
              <a:t>Push the pills as far into the vagina as possible; they do not need to be in any special place in the vagina</a:t>
            </a:r>
          </a:p>
          <a:p>
            <a:pPr eaLnBrk="1" hangingPunct="1">
              <a:lnSpc>
                <a:spcPct val="80000"/>
              </a:lnSpc>
              <a:spcBef>
                <a:spcPts val="1200"/>
              </a:spcBef>
              <a:buSzPct val="125000"/>
              <a:buFont typeface="Arial" pitchFamily="34" charset="0"/>
              <a:buChar char="•"/>
              <a:defRPr/>
            </a:pPr>
            <a:r>
              <a:rPr lang="en-US" sz="2000" dirty="0">
                <a:solidFill>
                  <a:schemeClr val="accent4">
                    <a:lumMod val="10000"/>
                  </a:schemeClr>
                </a:solidFill>
                <a:ea typeface="ＭＳ Ｐゴシック" pitchFamily="34" charset="-128"/>
              </a:rPr>
              <a:t>Fragments of the pills may remain</a:t>
            </a:r>
          </a:p>
          <a:p>
            <a:pPr eaLnBrk="1" hangingPunct="1">
              <a:lnSpc>
                <a:spcPct val="80000"/>
              </a:lnSpc>
              <a:spcBef>
                <a:spcPts val="1200"/>
              </a:spcBef>
              <a:buSzPct val="125000"/>
              <a:buFont typeface="Arial" pitchFamily="34" charset="0"/>
              <a:buChar char="•"/>
              <a:defRPr/>
            </a:pPr>
            <a:r>
              <a:rPr lang="en-US" sz="2000" dirty="0">
                <a:solidFill>
                  <a:schemeClr val="accent4">
                    <a:lumMod val="10000"/>
                  </a:schemeClr>
                </a:solidFill>
                <a:ea typeface="ＭＳ Ｐゴシック" pitchFamily="34" charset="-128"/>
              </a:rPr>
              <a:t>After 30 minutes the active medicine  has been absorbed</a:t>
            </a:r>
          </a:p>
        </p:txBody>
      </p:sp>
      <p:sp>
        <p:nvSpPr>
          <p:cNvPr id="70660" name="Rectangle 6">
            <a:extLst>
              <a:ext uri="{FF2B5EF4-FFF2-40B4-BE49-F238E27FC236}">
                <a16:creationId xmlns:a16="http://schemas.microsoft.com/office/drawing/2014/main" id="{4DD20B54-FDD0-4B90-B83B-439015EC265C}"/>
              </a:ext>
            </a:extLst>
          </p:cNvPr>
          <p:cNvSpPr txBox="1">
            <a:spLocks noChangeArrowheads="1"/>
          </p:cNvSpPr>
          <p:nvPr/>
        </p:nvSpPr>
        <p:spPr bwMode="auto">
          <a:xfrm>
            <a:off x="5562600" y="2971800"/>
            <a:ext cx="3581400" cy="182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spcBef>
                <a:spcPct val="20000"/>
              </a:spcBef>
              <a:buClrTx/>
              <a:buSzTx/>
              <a:buFontTx/>
              <a:buNone/>
            </a:pPr>
            <a:endParaRPr lang="en-US" altLang="en-US" sz="2500">
              <a:solidFill>
                <a:schemeClr val="bg1"/>
              </a:solidFill>
              <a:latin typeface="Calibri" panose="020F0502020204030204" pitchFamily="34" charset="0"/>
            </a:endParaRPr>
          </a:p>
        </p:txBody>
      </p:sp>
      <p:pic>
        <p:nvPicPr>
          <p:cNvPr id="70661" name="Picture 1">
            <a:extLst>
              <a:ext uri="{FF2B5EF4-FFF2-40B4-BE49-F238E27FC236}">
                <a16:creationId xmlns:a16="http://schemas.microsoft.com/office/drawing/2014/main" id="{8F08BA34-C8B8-41B0-890F-B06B3209C4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524000"/>
            <a:ext cx="28257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2" name="Picture 8">
            <a:extLst>
              <a:ext uri="{FF2B5EF4-FFF2-40B4-BE49-F238E27FC236}">
                <a16:creationId xmlns:a16="http://schemas.microsoft.com/office/drawing/2014/main" id="{53509F21-B87C-4DD5-8977-FC6E6BFE1D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429000"/>
            <a:ext cx="1960563"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EAECDF44-85CF-4269-BF53-58C1351F65AC}"/>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Clinic or home use</a:t>
            </a:r>
          </a:p>
        </p:txBody>
      </p:sp>
      <p:sp>
        <p:nvSpPr>
          <p:cNvPr id="43011" name="Content Placeholder 2">
            <a:extLst>
              <a:ext uri="{FF2B5EF4-FFF2-40B4-BE49-F238E27FC236}">
                <a16:creationId xmlns:a16="http://schemas.microsoft.com/office/drawing/2014/main" id="{1812B674-ACF2-4C85-BEAA-33DF64D25598}"/>
              </a:ext>
            </a:extLst>
          </p:cNvPr>
          <p:cNvSpPr>
            <a:spLocks noGrp="1"/>
          </p:cNvSpPr>
          <p:nvPr>
            <p:ph sz="quarter" idx="1"/>
          </p:nvPr>
        </p:nvSpPr>
        <p:spPr>
          <a:xfrm>
            <a:off x="152400" y="1600200"/>
            <a:ext cx="8839200" cy="5029200"/>
          </a:xfrm>
        </p:spPr>
        <p:txBody>
          <a:bodyPr>
            <a:normAutofit/>
          </a:bodyPr>
          <a:lstStyle/>
          <a:p>
            <a:pPr marL="0" indent="0" eaLnBrk="1" fontAlgn="auto" hangingPunct="1">
              <a:spcAft>
                <a:spcPts val="0"/>
              </a:spcAft>
              <a:buFont typeface="Arial" charset="0"/>
              <a:buNone/>
              <a:defRPr/>
            </a:pPr>
            <a:r>
              <a:rPr lang="en-US" sz="2800" b="1" dirty="0">
                <a:solidFill>
                  <a:schemeClr val="accent4">
                    <a:lumMod val="10000"/>
                  </a:schemeClr>
                </a:solidFill>
              </a:rPr>
              <a:t>Up to 10 weeks gestation</a:t>
            </a:r>
          </a:p>
          <a:p>
            <a:pPr lvl="1" eaLnBrk="1" fontAlgn="auto" hangingPunct="1">
              <a:spcAft>
                <a:spcPts val="0"/>
              </a:spcAft>
              <a:buFont typeface="Courier New" panose="02070309020205020404" pitchFamily="49" charset="0"/>
              <a:buChar char="o"/>
              <a:defRPr/>
            </a:pPr>
            <a:r>
              <a:rPr lang="en-US" sz="2500" dirty="0">
                <a:solidFill>
                  <a:schemeClr val="accent4">
                    <a:lumMod val="10000"/>
                  </a:schemeClr>
                </a:solidFill>
              </a:rPr>
              <a:t>Mifepristone can be safely taken at home or in another safe place</a:t>
            </a:r>
          </a:p>
          <a:p>
            <a:pPr lvl="1" eaLnBrk="1" fontAlgn="auto" hangingPunct="1">
              <a:spcAft>
                <a:spcPts val="0"/>
              </a:spcAft>
              <a:buFont typeface="Courier New" panose="02070309020205020404" pitchFamily="49" charset="0"/>
              <a:buChar char="o"/>
              <a:defRPr/>
            </a:pPr>
            <a:r>
              <a:rPr lang="en-US" dirty="0">
                <a:solidFill>
                  <a:schemeClr val="accent4">
                    <a:lumMod val="10000"/>
                  </a:schemeClr>
                </a:solidFill>
                <a:ea typeface="ＭＳ Ｐゴシック" pitchFamily="34" charset="-128"/>
              </a:rPr>
              <a:t>Misoprostol can be safely taken at home or in another safe place</a:t>
            </a:r>
          </a:p>
          <a:p>
            <a:pPr marL="320675" lvl="1" indent="0" eaLnBrk="1" fontAlgn="auto" hangingPunct="1">
              <a:spcAft>
                <a:spcPts val="0"/>
              </a:spcAft>
              <a:buClr>
                <a:schemeClr val="tx2"/>
              </a:buClr>
              <a:buFont typeface="Wingdings 2" panose="05020102010507070707" pitchFamily="18" charset="2"/>
              <a:buNone/>
              <a:defRPr/>
            </a:pPr>
            <a:endParaRPr lang="en-US" dirty="0">
              <a:solidFill>
                <a:schemeClr val="accent4">
                  <a:lumMod val="10000"/>
                </a:schemeClr>
              </a:solidFill>
              <a:ea typeface="ＭＳ Ｐゴシック" pitchFamily="34" charset="-128"/>
            </a:endParaRPr>
          </a:p>
          <a:p>
            <a:pPr marL="0" indent="0" eaLnBrk="1" fontAlgn="auto" hangingPunct="1">
              <a:spcAft>
                <a:spcPts val="0"/>
              </a:spcAft>
              <a:buFont typeface="Arial" charset="0"/>
              <a:buNone/>
              <a:defRPr/>
            </a:pPr>
            <a:r>
              <a:rPr lang="en-US" sz="2800" b="1" dirty="0">
                <a:solidFill>
                  <a:schemeClr val="accent4">
                    <a:lumMod val="10000"/>
                  </a:schemeClr>
                </a:solidFill>
                <a:ea typeface="ＭＳ Ｐゴシック" pitchFamily="34" charset="-128"/>
              </a:rPr>
              <a:t>After 10 weeks gestation</a:t>
            </a:r>
          </a:p>
          <a:p>
            <a:pPr marL="880110" lvl="1" indent="-514350" eaLnBrk="1" fontAlgn="auto" hangingPunct="1">
              <a:spcAft>
                <a:spcPts val="0"/>
              </a:spcAft>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Misoprostol should be given in the health-care facility where the woman can be monitored until the abortion is complete</a:t>
            </a:r>
          </a:p>
          <a:p>
            <a:pPr marL="0" indent="0" eaLnBrk="1" fontAlgn="auto" hangingPunct="1">
              <a:spcAft>
                <a:spcPts val="0"/>
              </a:spcAft>
              <a:buFont typeface="Arial" charset="0"/>
              <a:buNone/>
              <a:defRPr/>
            </a:pPr>
            <a:endParaRPr lang="en-US" sz="2600" dirty="0">
              <a:ea typeface="ＭＳ Ｐゴシック" pitchFamily="34"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Content Placeholder 9">
            <a:extLst>
              <a:ext uri="{FF2B5EF4-FFF2-40B4-BE49-F238E27FC236}">
                <a16:creationId xmlns:a16="http://schemas.microsoft.com/office/drawing/2014/main" id="{A809C9DD-AA92-40BE-9513-9C41FEEDEF0C}"/>
              </a:ext>
            </a:extLst>
          </p:cNvPr>
          <p:cNvSpPr>
            <a:spLocks noGrp="1"/>
          </p:cNvSpPr>
          <p:nvPr>
            <p:ph type="body" idx="1"/>
          </p:nvPr>
        </p:nvSpPr>
        <p:spPr/>
        <p:txBody>
          <a:bodyPr/>
          <a:lstStyle/>
          <a:p>
            <a:pPr eaLnBrk="1" hangingPunct="1"/>
            <a:r>
              <a:rPr lang="en-US" altLang="en-US">
                <a:ea typeface="ＭＳ Ｐゴシック" panose="020B0600070205080204" pitchFamily="34" charset="-128"/>
              </a:rPr>
              <a:t> </a:t>
            </a:r>
          </a:p>
        </p:txBody>
      </p:sp>
      <p:sp>
        <p:nvSpPr>
          <p:cNvPr id="74755" name="Title 6">
            <a:extLst>
              <a:ext uri="{FF2B5EF4-FFF2-40B4-BE49-F238E27FC236}">
                <a16:creationId xmlns:a16="http://schemas.microsoft.com/office/drawing/2014/main" id="{C7C3A8E9-F639-4945-BB04-0290CF59724A}"/>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Questions?</a:t>
            </a:r>
          </a:p>
        </p:txBody>
      </p:sp>
      <p:pic>
        <p:nvPicPr>
          <p:cNvPr id="74756" name="Picture 3">
            <a:extLst>
              <a:ext uri="{FF2B5EF4-FFF2-40B4-BE49-F238E27FC236}">
                <a16:creationId xmlns:a16="http://schemas.microsoft.com/office/drawing/2014/main" id="{DB567264-9077-4B3B-BC8C-E743B4444E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2275" y="2819400"/>
            <a:ext cx="3352800"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a:extLst>
              <a:ext uri="{FF2B5EF4-FFF2-40B4-BE49-F238E27FC236}">
                <a16:creationId xmlns:a16="http://schemas.microsoft.com/office/drawing/2014/main" id="{98E85DBF-D13D-4DF2-B383-24627B182293}"/>
              </a:ext>
            </a:extLst>
          </p:cNvPr>
          <p:cNvSpPr>
            <a:spLocks noGrp="1"/>
          </p:cNvSpPr>
          <p:nvPr>
            <p:ph type="title"/>
          </p:nvPr>
        </p:nvSpPr>
        <p:spPr/>
        <p:txBody>
          <a:bodyPr/>
          <a:lstStyle/>
          <a:p>
            <a:r>
              <a:rPr lang="en-US" altLang="en-US"/>
              <a:t>MODULE THREE</a:t>
            </a:r>
          </a:p>
        </p:txBody>
      </p:sp>
      <p:sp>
        <p:nvSpPr>
          <p:cNvPr id="75779" name="Title 1">
            <a:extLst>
              <a:ext uri="{FF2B5EF4-FFF2-40B4-BE49-F238E27FC236}">
                <a16:creationId xmlns:a16="http://schemas.microsoft.com/office/drawing/2014/main" id="{44650CA9-1B05-4F4B-8AA6-155CA0B45AC3}"/>
              </a:ext>
            </a:extLst>
          </p:cNvPr>
          <p:cNvSpPr txBox="1">
            <a:spLocks/>
          </p:cNvSpPr>
          <p:nvPr/>
        </p:nvSpPr>
        <p:spPr bwMode="auto">
          <a:xfrm>
            <a:off x="1371600" y="2667000"/>
            <a:ext cx="7620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spcBef>
                <a:spcPct val="0"/>
              </a:spcBef>
              <a:buClrTx/>
              <a:buSzTx/>
              <a:buFontTx/>
              <a:buNone/>
            </a:pPr>
            <a:r>
              <a:rPr lang="en-US" altLang="en-US" sz="4000">
                <a:solidFill>
                  <a:schemeClr val="tx2"/>
                </a:solidFill>
              </a:rPr>
              <a:t>Clinical Care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a:extLst>
              <a:ext uri="{FF2B5EF4-FFF2-40B4-BE49-F238E27FC236}">
                <a16:creationId xmlns:a16="http://schemas.microsoft.com/office/drawing/2014/main" id="{01E13E2D-0B3F-4BF8-8DA2-03C8A47EE129}"/>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Gestational dating</a:t>
            </a:r>
          </a:p>
        </p:txBody>
      </p:sp>
      <p:sp>
        <p:nvSpPr>
          <p:cNvPr id="45059" name="Subtitle 2">
            <a:extLst>
              <a:ext uri="{FF2B5EF4-FFF2-40B4-BE49-F238E27FC236}">
                <a16:creationId xmlns:a16="http://schemas.microsoft.com/office/drawing/2014/main" id="{6C78C7D0-492E-4893-800B-F1AF5DDB42C1}"/>
              </a:ext>
            </a:extLst>
          </p:cNvPr>
          <p:cNvSpPr>
            <a:spLocks noGrp="1"/>
          </p:cNvSpPr>
          <p:nvPr>
            <p:ph type="subTitle" idx="4294967295"/>
          </p:nvPr>
        </p:nvSpPr>
        <p:spPr>
          <a:xfrm>
            <a:off x="609600" y="1676400"/>
            <a:ext cx="7924800" cy="4191000"/>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Accurate assessment of gestational age is important to increase the success of medical abortion and decrease the risk of complications.</a:t>
            </a:r>
          </a:p>
          <a:p>
            <a:pPr eaLnBrk="1" hangingPunct="1">
              <a:buSzPct val="125000"/>
              <a:buFont typeface="Arial" pitchFamily="34" charset="0"/>
              <a:buChar char="•"/>
              <a:defRPr/>
            </a:pPr>
            <a:endParaRPr lang="en-US" sz="2800" dirty="0">
              <a:solidFill>
                <a:schemeClr val="accent4">
                  <a:lumMod val="10000"/>
                </a:schemeClr>
              </a:solidFill>
              <a:ea typeface="ＭＳ Ｐゴシック" pitchFamily="34" charset="-128"/>
            </a:endParaRPr>
          </a:p>
          <a:p>
            <a:pPr marL="0" indent="0" eaLnBrk="1" hangingPunct="1">
              <a:buSzPct val="125000"/>
              <a:buNone/>
              <a:defRPr/>
            </a:pPr>
            <a:endParaRPr lang="en-US" dirty="0">
              <a:solidFill>
                <a:schemeClr val="accent4">
                  <a:lumMod val="10000"/>
                </a:schemeClr>
              </a:solidFill>
              <a:ea typeface="ＭＳ Ｐゴシック" pitchFamily="34" charset="-12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134066FE-2F31-422E-83FF-DE98F26DF20B}"/>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Gestational dating, continued</a:t>
            </a:r>
          </a:p>
        </p:txBody>
      </p:sp>
      <p:sp>
        <p:nvSpPr>
          <p:cNvPr id="46083" name="Rectangle 3">
            <a:extLst>
              <a:ext uri="{FF2B5EF4-FFF2-40B4-BE49-F238E27FC236}">
                <a16:creationId xmlns:a16="http://schemas.microsoft.com/office/drawing/2014/main" id="{270D5C6E-EA3A-46B3-A119-42DBD1848F6E}"/>
              </a:ext>
            </a:extLst>
          </p:cNvPr>
          <p:cNvSpPr>
            <a:spLocks noGrp="1"/>
          </p:cNvSpPr>
          <p:nvPr>
            <p:ph sz="quarter" idx="1"/>
          </p:nvPr>
        </p:nvSpPr>
        <p:spPr>
          <a:xfrm>
            <a:off x="612775" y="1600200"/>
            <a:ext cx="8153400" cy="4525963"/>
          </a:xfrm>
        </p:spPr>
        <p:txBody>
          <a:bodyPr/>
          <a:lstStyle/>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Confirm LMP by bimanual exam.  </a:t>
            </a:r>
          </a:p>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If LMP and exam not in agreement, may use:</a:t>
            </a:r>
          </a:p>
          <a:p>
            <a:pPr lvl="1" eaLnBrk="1" hangingPunct="1">
              <a:lnSpc>
                <a:spcPct val="90000"/>
              </a:lnSpc>
              <a:buClr>
                <a:schemeClr val="tx2"/>
              </a:buClr>
              <a:buSzPct val="125000"/>
              <a:buFont typeface="Arial" pitchFamily="34" charset="0"/>
              <a:buChar char="•"/>
              <a:defRPr/>
            </a:pPr>
            <a:r>
              <a:rPr lang="en-US" sz="2700" dirty="0">
                <a:solidFill>
                  <a:schemeClr val="accent4">
                    <a:lumMod val="10000"/>
                  </a:schemeClr>
                </a:solidFill>
                <a:ea typeface="ＭＳ Ｐゴシック" pitchFamily="34" charset="-128"/>
              </a:rPr>
              <a:t>a second provider’s opinion </a:t>
            </a:r>
          </a:p>
          <a:p>
            <a:pPr lvl="1" eaLnBrk="1" hangingPunct="1">
              <a:lnSpc>
                <a:spcPct val="90000"/>
              </a:lnSpc>
              <a:buClr>
                <a:schemeClr val="tx2"/>
              </a:buClr>
              <a:buSzPct val="125000"/>
              <a:buFont typeface="Arial" pitchFamily="34" charset="0"/>
              <a:buChar char="•"/>
              <a:defRPr/>
            </a:pPr>
            <a:r>
              <a:rPr lang="en-US" sz="2700" dirty="0">
                <a:solidFill>
                  <a:schemeClr val="accent4">
                    <a:lumMod val="10000"/>
                  </a:schemeClr>
                </a:solidFill>
                <a:ea typeface="ＭＳ Ｐゴシック" pitchFamily="34" charset="-128"/>
              </a:rPr>
              <a:t>other testing such as ultrasound, if available.</a:t>
            </a:r>
          </a:p>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If ultrasound is not available, MA can still be offered.</a:t>
            </a:r>
          </a:p>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MA can be provided to women with gestational age greater than 13 weeks (2nd trimester) in an appropriate facility with trained staff.</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B72E4182-AC24-4D68-921D-3212FEA7D444}"/>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Care considerations</a:t>
            </a:r>
          </a:p>
        </p:txBody>
      </p:sp>
      <p:sp>
        <p:nvSpPr>
          <p:cNvPr id="47107" name="Rectangle 3">
            <a:extLst>
              <a:ext uri="{FF2B5EF4-FFF2-40B4-BE49-F238E27FC236}">
                <a16:creationId xmlns:a16="http://schemas.microsoft.com/office/drawing/2014/main" id="{54236C35-1201-4F35-A49E-6C471A23D273}"/>
              </a:ext>
            </a:extLst>
          </p:cNvPr>
          <p:cNvSpPr>
            <a:spLocks noGrp="1"/>
          </p:cNvSpPr>
          <p:nvPr>
            <p:ph sz="quarter" idx="1"/>
          </p:nvPr>
        </p:nvSpPr>
        <p:spPr>
          <a:xfrm>
            <a:off x="612775" y="1600200"/>
            <a:ext cx="8153400" cy="4525963"/>
          </a:xfrm>
        </p:spPr>
        <p:txBody>
          <a:bodyPr/>
          <a:lstStyle/>
          <a:p>
            <a:pPr eaLnBrk="1" hangingPunct="1">
              <a:buFont typeface="Arial" pitchFamily="34" charset="0"/>
              <a:buNone/>
              <a:defRPr/>
            </a:pPr>
            <a:r>
              <a:rPr lang="en-US" sz="2800" dirty="0">
                <a:solidFill>
                  <a:schemeClr val="accent4">
                    <a:lumMod val="10000"/>
                  </a:schemeClr>
                </a:solidFill>
                <a:ea typeface="ＭＳ Ｐゴシック" pitchFamily="34" charset="-128"/>
              </a:rPr>
              <a:t>Women may:</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have never had a bimanual exam before and be nervous or uncomfortable (especially young women)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fear being touched or be particularly concerned about pain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B207E91D-4D95-4228-8E7D-D98A38C3013D}"/>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Ectopic pregnancy risk </a:t>
            </a:r>
          </a:p>
        </p:txBody>
      </p:sp>
      <p:sp>
        <p:nvSpPr>
          <p:cNvPr id="48131" name="Rectangle 3">
            <a:extLst>
              <a:ext uri="{FF2B5EF4-FFF2-40B4-BE49-F238E27FC236}">
                <a16:creationId xmlns:a16="http://schemas.microsoft.com/office/drawing/2014/main" id="{BBFAFB39-711A-40AB-8772-42CFD3BBF009}"/>
              </a:ext>
            </a:extLst>
          </p:cNvPr>
          <p:cNvSpPr>
            <a:spLocks noGrp="1"/>
          </p:cNvSpPr>
          <p:nvPr>
            <p:ph sz="quarter" idx="1"/>
          </p:nvPr>
        </p:nvSpPr>
        <p:spPr>
          <a:xfrm>
            <a:off x="612775" y="1600200"/>
            <a:ext cx="8153400" cy="4525963"/>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More than half of identified ectopic pregnancies occur in women without known risk factors.</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Risk factors include:</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previous tubal surgery</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previous ectopic pregnancies</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having an IUD in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5B17F241-9AC3-428C-8984-52D4142877A2}"/>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Mechanism of action </a:t>
            </a:r>
          </a:p>
        </p:txBody>
      </p:sp>
      <p:sp>
        <p:nvSpPr>
          <p:cNvPr id="15363" name="Rectangle 29">
            <a:extLst>
              <a:ext uri="{FF2B5EF4-FFF2-40B4-BE49-F238E27FC236}">
                <a16:creationId xmlns:a16="http://schemas.microsoft.com/office/drawing/2014/main" id="{112170EA-EE1D-4C0D-894B-5B0EB35BB3EF}"/>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grpSp>
        <p:nvGrpSpPr>
          <p:cNvPr id="15364" name="Group 1">
            <a:extLst>
              <a:ext uri="{FF2B5EF4-FFF2-40B4-BE49-F238E27FC236}">
                <a16:creationId xmlns:a16="http://schemas.microsoft.com/office/drawing/2014/main" id="{9D7885D2-BF70-4966-B8C0-27D30DFD9D4F}"/>
              </a:ext>
            </a:extLst>
          </p:cNvPr>
          <p:cNvGrpSpPr>
            <a:grpSpLocks noChangeAspect="1"/>
          </p:cNvGrpSpPr>
          <p:nvPr/>
        </p:nvGrpSpPr>
        <p:grpSpPr bwMode="auto">
          <a:xfrm>
            <a:off x="1698625" y="1474788"/>
            <a:ext cx="5810250" cy="2743200"/>
            <a:chOff x="2446" y="7638"/>
            <a:chExt cx="10057" cy="4886"/>
          </a:xfrm>
        </p:grpSpPr>
        <p:sp>
          <p:nvSpPr>
            <p:cNvPr id="15368" name="AutoShape 28">
              <a:extLst>
                <a:ext uri="{FF2B5EF4-FFF2-40B4-BE49-F238E27FC236}">
                  <a16:creationId xmlns:a16="http://schemas.microsoft.com/office/drawing/2014/main" id="{6AC07BC1-BD16-42A1-BBBD-4E8061494232}"/>
                </a:ext>
              </a:extLst>
            </p:cNvPr>
            <p:cNvSpPr>
              <a:spLocks noChangeAspect="1" noChangeArrowheads="1"/>
            </p:cNvSpPr>
            <p:nvPr/>
          </p:nvSpPr>
          <p:spPr bwMode="auto">
            <a:xfrm>
              <a:off x="2446" y="7638"/>
              <a:ext cx="10057" cy="4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pic>
          <p:nvPicPr>
            <p:cNvPr id="15369" name="Picture 27">
              <a:extLst>
                <a:ext uri="{FF2B5EF4-FFF2-40B4-BE49-F238E27FC236}">
                  <a16:creationId xmlns:a16="http://schemas.microsoft.com/office/drawing/2014/main" id="{A035742B-BAE6-4529-8763-B3576BFEF1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5" y="8029"/>
              <a:ext cx="4808" cy="4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AutoShape 26">
              <a:extLst>
                <a:ext uri="{FF2B5EF4-FFF2-40B4-BE49-F238E27FC236}">
                  <a16:creationId xmlns:a16="http://schemas.microsoft.com/office/drawing/2014/main" id="{43256E18-6322-4E54-88C5-02C36C65ABE3}"/>
                </a:ext>
              </a:extLst>
            </p:cNvPr>
            <p:cNvSpPr>
              <a:spLocks noChangeArrowheads="1"/>
            </p:cNvSpPr>
            <p:nvPr/>
          </p:nvSpPr>
          <p:spPr bwMode="auto">
            <a:xfrm>
              <a:off x="2746" y="10844"/>
              <a:ext cx="1900" cy="411"/>
            </a:xfrm>
            <a:prstGeom prst="roundRect">
              <a:avLst>
                <a:gd name="adj" fmla="val 519"/>
              </a:avLst>
            </a:prstGeom>
            <a:solidFill>
              <a:srgbClr val="F4F89E"/>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71" name="Line 25">
              <a:extLst>
                <a:ext uri="{FF2B5EF4-FFF2-40B4-BE49-F238E27FC236}">
                  <a16:creationId xmlns:a16="http://schemas.microsoft.com/office/drawing/2014/main" id="{5CD05A09-6A5F-46EB-8E81-2530D7DD2120}"/>
                </a:ext>
              </a:extLst>
            </p:cNvPr>
            <p:cNvSpPr>
              <a:spLocks noChangeShapeType="1"/>
            </p:cNvSpPr>
            <p:nvPr/>
          </p:nvSpPr>
          <p:spPr bwMode="auto">
            <a:xfrm>
              <a:off x="3046" y="8135"/>
              <a:ext cx="3700" cy="3"/>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2" name="Line 24">
              <a:extLst>
                <a:ext uri="{FF2B5EF4-FFF2-40B4-BE49-F238E27FC236}">
                  <a16:creationId xmlns:a16="http://schemas.microsoft.com/office/drawing/2014/main" id="{897712BE-6570-463C-B212-0C9C65B0F849}"/>
                </a:ext>
              </a:extLst>
            </p:cNvPr>
            <p:cNvSpPr>
              <a:spLocks noChangeShapeType="1"/>
            </p:cNvSpPr>
            <p:nvPr/>
          </p:nvSpPr>
          <p:spPr bwMode="auto">
            <a:xfrm>
              <a:off x="30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3" name="AutoShape 23">
              <a:extLst>
                <a:ext uri="{FF2B5EF4-FFF2-40B4-BE49-F238E27FC236}">
                  <a16:creationId xmlns:a16="http://schemas.microsoft.com/office/drawing/2014/main" id="{8EF21B10-FAD3-4000-9C88-9E115AE77A7F}"/>
                </a:ext>
              </a:extLst>
            </p:cNvPr>
            <p:cNvSpPr>
              <a:spLocks noChangeArrowheads="1"/>
            </p:cNvSpPr>
            <p:nvPr/>
          </p:nvSpPr>
          <p:spPr bwMode="auto">
            <a:xfrm>
              <a:off x="5246" y="10844"/>
              <a:ext cx="1900" cy="411"/>
            </a:xfrm>
            <a:prstGeom prst="roundRect">
              <a:avLst>
                <a:gd name="adj" fmla="val 519"/>
              </a:avLst>
            </a:prstGeom>
            <a:solidFill>
              <a:srgbClr val="F4F89E"/>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74" name="Line 22">
              <a:extLst>
                <a:ext uri="{FF2B5EF4-FFF2-40B4-BE49-F238E27FC236}">
                  <a16:creationId xmlns:a16="http://schemas.microsoft.com/office/drawing/2014/main" id="{55B67682-4A42-4B79-8D3D-F430499CAFC6}"/>
                </a:ext>
              </a:extLst>
            </p:cNvPr>
            <p:cNvSpPr>
              <a:spLocks noChangeShapeType="1"/>
            </p:cNvSpPr>
            <p:nvPr/>
          </p:nvSpPr>
          <p:spPr bwMode="auto">
            <a:xfrm>
              <a:off x="30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5" name="Line 21">
              <a:extLst>
                <a:ext uri="{FF2B5EF4-FFF2-40B4-BE49-F238E27FC236}">
                  <a16:creationId xmlns:a16="http://schemas.microsoft.com/office/drawing/2014/main" id="{0104E910-8517-49FF-8BB8-07EE53DBBBC0}"/>
                </a:ext>
              </a:extLst>
            </p:cNvPr>
            <p:cNvSpPr>
              <a:spLocks noChangeShapeType="1"/>
            </p:cNvSpPr>
            <p:nvPr/>
          </p:nvSpPr>
          <p:spPr bwMode="auto">
            <a:xfrm>
              <a:off x="67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6" name="Line 20">
              <a:extLst>
                <a:ext uri="{FF2B5EF4-FFF2-40B4-BE49-F238E27FC236}">
                  <a16:creationId xmlns:a16="http://schemas.microsoft.com/office/drawing/2014/main" id="{CB6F66AC-C381-4B8D-80EE-686A19DA0134}"/>
                </a:ext>
              </a:extLst>
            </p:cNvPr>
            <p:cNvSpPr>
              <a:spLocks noChangeShapeType="1"/>
            </p:cNvSpPr>
            <p:nvPr/>
          </p:nvSpPr>
          <p:spPr bwMode="auto">
            <a:xfrm>
              <a:off x="67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7" name="Line 19">
              <a:extLst>
                <a:ext uri="{FF2B5EF4-FFF2-40B4-BE49-F238E27FC236}">
                  <a16:creationId xmlns:a16="http://schemas.microsoft.com/office/drawing/2014/main" id="{90D7070D-23E8-41B8-ADCA-605D4E095AFC}"/>
                </a:ext>
              </a:extLst>
            </p:cNvPr>
            <p:cNvSpPr>
              <a:spLocks noChangeShapeType="1"/>
            </p:cNvSpPr>
            <p:nvPr/>
          </p:nvSpPr>
          <p:spPr bwMode="auto">
            <a:xfrm>
              <a:off x="4946" y="8135"/>
              <a:ext cx="2" cy="720"/>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8" name="AutoShape 18">
              <a:extLst>
                <a:ext uri="{FF2B5EF4-FFF2-40B4-BE49-F238E27FC236}">
                  <a16:creationId xmlns:a16="http://schemas.microsoft.com/office/drawing/2014/main" id="{4B35456D-5C46-4BFB-9B38-E6AECE85D97D}"/>
                </a:ext>
              </a:extLst>
            </p:cNvPr>
            <p:cNvSpPr>
              <a:spLocks noChangeArrowheads="1"/>
            </p:cNvSpPr>
            <p:nvPr/>
          </p:nvSpPr>
          <p:spPr bwMode="auto">
            <a:xfrm>
              <a:off x="3546" y="7929"/>
              <a:ext cx="2800" cy="412"/>
            </a:xfrm>
            <a:prstGeom prst="roundRect">
              <a:avLst>
                <a:gd name="adj" fmla="val 519"/>
              </a:avLst>
            </a:prstGeom>
            <a:solidFill>
              <a:srgbClr val="F4F89E"/>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79" name="AutoShape 17">
              <a:extLst>
                <a:ext uri="{FF2B5EF4-FFF2-40B4-BE49-F238E27FC236}">
                  <a16:creationId xmlns:a16="http://schemas.microsoft.com/office/drawing/2014/main" id="{1CD2F18C-5CF1-48E4-A14C-D407EF1E64EE}"/>
                </a:ext>
              </a:extLst>
            </p:cNvPr>
            <p:cNvSpPr>
              <a:spLocks noChangeArrowheads="1"/>
            </p:cNvSpPr>
            <p:nvPr/>
          </p:nvSpPr>
          <p:spPr bwMode="auto">
            <a:xfrm>
              <a:off x="2446" y="8855"/>
              <a:ext cx="1400" cy="1149"/>
            </a:xfrm>
            <a:prstGeom prst="roundRect">
              <a:avLst>
                <a:gd name="adj" fmla="val 185"/>
              </a:avLst>
            </a:prstGeom>
            <a:solidFill>
              <a:srgbClr val="990099"/>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80" name="Line 16">
              <a:extLst>
                <a:ext uri="{FF2B5EF4-FFF2-40B4-BE49-F238E27FC236}">
                  <a16:creationId xmlns:a16="http://schemas.microsoft.com/office/drawing/2014/main" id="{283A9992-C498-4F94-8445-AE520A81B610}"/>
                </a:ext>
              </a:extLst>
            </p:cNvPr>
            <p:cNvSpPr>
              <a:spLocks noChangeShapeType="1"/>
            </p:cNvSpPr>
            <p:nvPr/>
          </p:nvSpPr>
          <p:spPr bwMode="auto">
            <a:xfrm>
              <a:off x="43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1" name="Line 15">
              <a:extLst>
                <a:ext uri="{FF2B5EF4-FFF2-40B4-BE49-F238E27FC236}">
                  <a16:creationId xmlns:a16="http://schemas.microsoft.com/office/drawing/2014/main" id="{4AFFC54B-5015-492C-AD6A-6737437DB84A}"/>
                </a:ext>
              </a:extLst>
            </p:cNvPr>
            <p:cNvSpPr>
              <a:spLocks noChangeShapeType="1"/>
            </p:cNvSpPr>
            <p:nvPr/>
          </p:nvSpPr>
          <p:spPr bwMode="auto">
            <a:xfrm>
              <a:off x="5546" y="9815"/>
              <a:ext cx="2" cy="1029"/>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2" name="AutoShape 14">
              <a:extLst>
                <a:ext uri="{FF2B5EF4-FFF2-40B4-BE49-F238E27FC236}">
                  <a16:creationId xmlns:a16="http://schemas.microsoft.com/office/drawing/2014/main" id="{EC042039-0F23-4B3C-89D5-D6005085CFE9}"/>
                </a:ext>
              </a:extLst>
            </p:cNvPr>
            <p:cNvSpPr>
              <a:spLocks noChangeArrowheads="1"/>
            </p:cNvSpPr>
            <p:nvPr/>
          </p:nvSpPr>
          <p:spPr bwMode="auto">
            <a:xfrm>
              <a:off x="4046" y="8855"/>
              <a:ext cx="1800" cy="1457"/>
            </a:xfrm>
            <a:prstGeom prst="roundRect">
              <a:avLst>
                <a:gd name="adj" fmla="val 144"/>
              </a:avLst>
            </a:prstGeom>
            <a:solidFill>
              <a:srgbClr val="205794"/>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83" name="Line 13">
              <a:extLst>
                <a:ext uri="{FF2B5EF4-FFF2-40B4-BE49-F238E27FC236}">
                  <a16:creationId xmlns:a16="http://schemas.microsoft.com/office/drawing/2014/main" id="{E8F2FE23-427E-48C2-8324-BAD6CE41966B}"/>
                </a:ext>
              </a:extLst>
            </p:cNvPr>
            <p:cNvSpPr>
              <a:spLocks noChangeShapeType="1"/>
            </p:cNvSpPr>
            <p:nvPr/>
          </p:nvSpPr>
          <p:spPr bwMode="auto">
            <a:xfrm>
              <a:off x="3646" y="11255"/>
              <a:ext cx="1300" cy="309"/>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4" name="Line 12">
              <a:extLst>
                <a:ext uri="{FF2B5EF4-FFF2-40B4-BE49-F238E27FC236}">
                  <a16:creationId xmlns:a16="http://schemas.microsoft.com/office/drawing/2014/main" id="{A48BE0FE-13AC-4E34-B347-387B40F72941}"/>
                </a:ext>
              </a:extLst>
            </p:cNvPr>
            <p:cNvSpPr>
              <a:spLocks noChangeShapeType="1"/>
            </p:cNvSpPr>
            <p:nvPr/>
          </p:nvSpPr>
          <p:spPr bwMode="auto">
            <a:xfrm flipV="1">
              <a:off x="4946" y="11254"/>
              <a:ext cx="1400" cy="312"/>
            </a:xfrm>
            <a:prstGeom prst="line">
              <a:avLst/>
            </a:prstGeom>
            <a:noFill/>
            <a:ln w="126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5" name="AutoShape 11">
              <a:extLst>
                <a:ext uri="{FF2B5EF4-FFF2-40B4-BE49-F238E27FC236}">
                  <a16:creationId xmlns:a16="http://schemas.microsoft.com/office/drawing/2014/main" id="{3EEEAD13-AA92-4898-94D7-04BEA5FAB762}"/>
                </a:ext>
              </a:extLst>
            </p:cNvPr>
            <p:cNvSpPr>
              <a:spLocks noChangeArrowheads="1"/>
            </p:cNvSpPr>
            <p:nvPr/>
          </p:nvSpPr>
          <p:spPr bwMode="auto">
            <a:xfrm>
              <a:off x="4146" y="12095"/>
              <a:ext cx="1600" cy="413"/>
            </a:xfrm>
            <a:prstGeom prst="roundRect">
              <a:avLst>
                <a:gd name="adj" fmla="val 519"/>
              </a:avLst>
            </a:prstGeom>
            <a:solidFill>
              <a:srgbClr val="F4F89E"/>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86" name="Line 10">
              <a:extLst>
                <a:ext uri="{FF2B5EF4-FFF2-40B4-BE49-F238E27FC236}">
                  <a16:creationId xmlns:a16="http://schemas.microsoft.com/office/drawing/2014/main" id="{0FC36ACD-FF1A-476E-9828-7D34C99E51E1}"/>
                </a:ext>
              </a:extLst>
            </p:cNvPr>
            <p:cNvSpPr>
              <a:spLocks noChangeShapeType="1"/>
            </p:cNvSpPr>
            <p:nvPr/>
          </p:nvSpPr>
          <p:spPr bwMode="auto">
            <a:xfrm>
              <a:off x="4946" y="11564"/>
              <a:ext cx="2" cy="514"/>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7" name="AutoShape 9">
              <a:extLst>
                <a:ext uri="{FF2B5EF4-FFF2-40B4-BE49-F238E27FC236}">
                  <a16:creationId xmlns:a16="http://schemas.microsoft.com/office/drawing/2014/main" id="{5238F365-542D-4FB0-BB6F-99DAAAB57D49}"/>
                </a:ext>
              </a:extLst>
            </p:cNvPr>
            <p:cNvSpPr>
              <a:spLocks noChangeArrowheads="1"/>
            </p:cNvSpPr>
            <p:nvPr/>
          </p:nvSpPr>
          <p:spPr bwMode="auto">
            <a:xfrm>
              <a:off x="6046" y="8855"/>
              <a:ext cx="1400" cy="1149"/>
            </a:xfrm>
            <a:prstGeom prst="roundRect">
              <a:avLst>
                <a:gd name="adj" fmla="val 185"/>
              </a:avLst>
            </a:prstGeom>
            <a:solidFill>
              <a:srgbClr val="92D050"/>
            </a:solidFill>
            <a:ln w="12600">
              <a:solidFill>
                <a:srgbClr val="000000"/>
              </a:solidFill>
              <a:round/>
              <a:headEnd/>
              <a:tailEnd/>
            </a:ln>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endParaRPr lang="en-US" altLang="en-US" sz="1800">
                <a:latin typeface="Arial" panose="020B0604020202020204" pitchFamily="34" charset="0"/>
              </a:endParaRPr>
            </a:p>
          </p:txBody>
        </p:sp>
        <p:sp>
          <p:nvSpPr>
            <p:cNvPr id="15388" name="AutoShape 8">
              <a:extLst>
                <a:ext uri="{FF2B5EF4-FFF2-40B4-BE49-F238E27FC236}">
                  <a16:creationId xmlns:a16="http://schemas.microsoft.com/office/drawing/2014/main" id="{631D6FB6-D8A1-41EF-95D4-C6F98181EC48}"/>
                </a:ext>
              </a:extLst>
            </p:cNvPr>
            <p:cNvSpPr>
              <a:spLocks noChangeArrowheads="1"/>
            </p:cNvSpPr>
            <p:nvPr/>
          </p:nvSpPr>
          <p:spPr bwMode="auto">
            <a:xfrm>
              <a:off x="4135" y="9078"/>
              <a:ext cx="1675" cy="986"/>
            </a:xfrm>
            <a:prstGeom prst="roundRect">
              <a:avLst>
                <a:gd name="adj" fmla="val 21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b="1">
                  <a:solidFill>
                    <a:srgbClr val="FFFFFF"/>
                  </a:solidFill>
                  <a:latin typeface="Gill Sans MT" panose="020B0502020104020203" pitchFamily="34" charset="0"/>
                </a:rPr>
                <a:t>Rhythmic</a:t>
              </a:r>
              <a:endParaRPr lang="en-GB" altLang="en-US" sz="600">
                <a:latin typeface="Arial" panose="020B0604020202020204" pitchFamily="34" charset="0"/>
              </a:endParaRPr>
            </a:p>
            <a:p>
              <a:pPr algn="ctr">
                <a:spcBef>
                  <a:spcPct val="0"/>
                </a:spcBef>
                <a:buClrTx/>
                <a:buSzTx/>
                <a:buFontTx/>
                <a:buNone/>
              </a:pPr>
              <a:r>
                <a:rPr lang="en-GB" altLang="en-US" sz="1000" b="1">
                  <a:solidFill>
                    <a:srgbClr val="FFFFFF"/>
                  </a:solidFill>
                  <a:latin typeface="Gill Sans MT" panose="020B0502020104020203" pitchFamily="34" charset="0"/>
                </a:rPr>
                <a:t>Uterine</a:t>
              </a:r>
              <a:endParaRPr lang="en-GB" altLang="en-US" sz="600">
                <a:latin typeface="Arial" panose="020B0604020202020204" pitchFamily="34" charset="0"/>
                <a:cs typeface="Arial" panose="020B0604020202020204" pitchFamily="34" charset="0"/>
              </a:endParaRPr>
            </a:p>
            <a:p>
              <a:pPr algn="ctr">
                <a:spcBef>
                  <a:spcPct val="0"/>
                </a:spcBef>
                <a:buClrTx/>
                <a:buSzTx/>
                <a:buFontTx/>
                <a:buNone/>
              </a:pPr>
              <a:r>
                <a:rPr lang="en-GB" altLang="en-US" sz="1000" b="1">
                  <a:solidFill>
                    <a:srgbClr val="FFFFFF"/>
                  </a:solidFill>
                  <a:latin typeface="Gill Sans MT" panose="020B0502020104020203" pitchFamily="34" charset="0"/>
                </a:rPr>
                <a:t>Contractions</a:t>
              </a:r>
              <a:endParaRPr lang="en-GB" altLang="en-US" sz="1800">
                <a:latin typeface="Arial" panose="020B0604020202020204" pitchFamily="34" charset="0"/>
              </a:endParaRPr>
            </a:p>
          </p:txBody>
        </p:sp>
        <p:sp>
          <p:nvSpPr>
            <p:cNvPr id="15389" name="Text Box 7">
              <a:extLst>
                <a:ext uri="{FF2B5EF4-FFF2-40B4-BE49-F238E27FC236}">
                  <a16:creationId xmlns:a16="http://schemas.microsoft.com/office/drawing/2014/main" id="{FE460E11-96BF-4F62-BC14-EF1580DF863C}"/>
                </a:ext>
              </a:extLst>
            </p:cNvPr>
            <p:cNvSpPr txBox="1">
              <a:spLocks noChangeArrowheads="1"/>
            </p:cNvSpPr>
            <p:nvPr/>
          </p:nvSpPr>
          <p:spPr bwMode="auto">
            <a:xfrm>
              <a:off x="3546" y="7947"/>
              <a:ext cx="2835"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a:solidFill>
                    <a:srgbClr val="003399"/>
                  </a:solidFill>
                  <a:latin typeface="Gill Sans MT" panose="020B0502020104020203" pitchFamily="34" charset="0"/>
                </a:rPr>
                <a:t>Progesterone Blockade</a:t>
              </a:r>
              <a:endParaRPr lang="en-GB" altLang="en-US" sz="1800">
                <a:latin typeface="Arial" panose="020B0604020202020204" pitchFamily="34" charset="0"/>
              </a:endParaRPr>
            </a:p>
          </p:txBody>
        </p:sp>
        <p:sp>
          <p:nvSpPr>
            <p:cNvPr id="15390" name="AutoShape 6">
              <a:extLst>
                <a:ext uri="{FF2B5EF4-FFF2-40B4-BE49-F238E27FC236}">
                  <a16:creationId xmlns:a16="http://schemas.microsoft.com/office/drawing/2014/main" id="{37B6E3F8-F7CB-4E0C-9912-3249C7AAEE0D}"/>
                </a:ext>
              </a:extLst>
            </p:cNvPr>
            <p:cNvSpPr>
              <a:spLocks noChangeArrowheads="1"/>
            </p:cNvSpPr>
            <p:nvPr/>
          </p:nvSpPr>
          <p:spPr bwMode="auto">
            <a:xfrm>
              <a:off x="2525" y="9082"/>
              <a:ext cx="1225" cy="671"/>
            </a:xfrm>
            <a:prstGeom prst="roundRect">
              <a:avLst>
                <a:gd name="adj" fmla="val 319"/>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b="1">
                  <a:solidFill>
                    <a:srgbClr val="FFFFFF"/>
                  </a:solidFill>
                  <a:latin typeface="Gill Sans MT" panose="020B0502020104020203" pitchFamily="34" charset="0"/>
                </a:rPr>
                <a:t>Decidual</a:t>
              </a:r>
              <a:endParaRPr lang="en-GB" altLang="en-US" sz="600">
                <a:latin typeface="Arial" panose="020B0604020202020204" pitchFamily="34" charset="0"/>
              </a:endParaRPr>
            </a:p>
            <a:p>
              <a:pPr algn="ctr">
                <a:spcBef>
                  <a:spcPct val="0"/>
                </a:spcBef>
                <a:buClrTx/>
                <a:buSzTx/>
                <a:buFontTx/>
                <a:buNone/>
              </a:pPr>
              <a:r>
                <a:rPr lang="en-GB" altLang="en-US" sz="1000" b="1">
                  <a:solidFill>
                    <a:srgbClr val="FFFFFF"/>
                  </a:solidFill>
                  <a:latin typeface="Gill Sans MT" panose="020B0502020104020203" pitchFamily="34" charset="0"/>
                </a:rPr>
                <a:t>Necrosis</a:t>
              </a:r>
              <a:endParaRPr lang="en-GB" altLang="en-US" sz="1800">
                <a:latin typeface="Arial" panose="020B0604020202020204" pitchFamily="34" charset="0"/>
                <a:cs typeface="Arial" panose="020B0604020202020204" pitchFamily="34" charset="0"/>
              </a:endParaRPr>
            </a:p>
          </p:txBody>
        </p:sp>
        <p:sp>
          <p:nvSpPr>
            <p:cNvPr id="15391" name="AutoShape 5">
              <a:extLst>
                <a:ext uri="{FF2B5EF4-FFF2-40B4-BE49-F238E27FC236}">
                  <a16:creationId xmlns:a16="http://schemas.microsoft.com/office/drawing/2014/main" id="{BBF0B6F6-71B1-4EDC-A322-57D0764C3EF3}"/>
                </a:ext>
              </a:extLst>
            </p:cNvPr>
            <p:cNvSpPr>
              <a:spLocks noChangeArrowheads="1"/>
            </p:cNvSpPr>
            <p:nvPr/>
          </p:nvSpPr>
          <p:spPr bwMode="auto">
            <a:xfrm>
              <a:off x="6123" y="9044"/>
              <a:ext cx="1236" cy="698"/>
            </a:xfrm>
            <a:prstGeom prst="roundRect">
              <a:avLst>
                <a:gd name="adj" fmla="val 30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b="1">
                  <a:solidFill>
                    <a:srgbClr val="FFFFFF"/>
                  </a:solidFill>
                  <a:latin typeface="Gill Sans MT" panose="020B0502020104020203" pitchFamily="34" charset="0"/>
                </a:rPr>
                <a:t>Cervical</a:t>
              </a:r>
              <a:endParaRPr lang="en-GB" altLang="en-US" sz="600">
                <a:latin typeface="Arial" panose="020B0604020202020204" pitchFamily="34" charset="0"/>
              </a:endParaRPr>
            </a:p>
            <a:p>
              <a:pPr algn="ctr">
                <a:spcBef>
                  <a:spcPct val="0"/>
                </a:spcBef>
                <a:buClrTx/>
                <a:buSzTx/>
                <a:buFontTx/>
                <a:buNone/>
              </a:pPr>
              <a:r>
                <a:rPr lang="en-GB" altLang="en-US" sz="1000" b="1">
                  <a:solidFill>
                    <a:srgbClr val="FFFFFF"/>
                  </a:solidFill>
                  <a:latin typeface="Gill Sans MT" panose="020B0502020104020203" pitchFamily="34" charset="0"/>
                </a:rPr>
                <a:t>Ripening</a:t>
              </a:r>
              <a:endParaRPr lang="en-GB" altLang="en-US" sz="1800">
                <a:latin typeface="Arial" panose="020B0604020202020204" pitchFamily="34" charset="0"/>
                <a:cs typeface="Arial" panose="020B0604020202020204" pitchFamily="34" charset="0"/>
              </a:endParaRPr>
            </a:p>
          </p:txBody>
        </p:sp>
        <p:sp>
          <p:nvSpPr>
            <p:cNvPr id="15392" name="Text Box 4">
              <a:extLst>
                <a:ext uri="{FF2B5EF4-FFF2-40B4-BE49-F238E27FC236}">
                  <a16:creationId xmlns:a16="http://schemas.microsoft.com/office/drawing/2014/main" id="{E9A389B7-8AF0-4654-9510-5CFD34C1B13A}"/>
                </a:ext>
              </a:extLst>
            </p:cNvPr>
            <p:cNvSpPr txBox="1">
              <a:spLocks noChangeArrowheads="1"/>
            </p:cNvSpPr>
            <p:nvPr/>
          </p:nvSpPr>
          <p:spPr bwMode="auto">
            <a:xfrm>
              <a:off x="2746" y="10861"/>
              <a:ext cx="190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a:solidFill>
                    <a:srgbClr val="003399"/>
                  </a:solidFill>
                  <a:latin typeface="Gill Sans MT" panose="020B0502020104020203" pitchFamily="34" charset="0"/>
                </a:rPr>
                <a:t>Detachment</a:t>
              </a:r>
              <a:endParaRPr lang="en-GB" altLang="en-US" sz="1800">
                <a:latin typeface="Arial" panose="020B0604020202020204" pitchFamily="34" charset="0"/>
              </a:endParaRPr>
            </a:p>
          </p:txBody>
        </p:sp>
        <p:sp>
          <p:nvSpPr>
            <p:cNvPr id="15393" name="Text Box 3">
              <a:extLst>
                <a:ext uri="{FF2B5EF4-FFF2-40B4-BE49-F238E27FC236}">
                  <a16:creationId xmlns:a16="http://schemas.microsoft.com/office/drawing/2014/main" id="{2FC23CD6-DD4C-4C00-AAA1-FEDFC54E1D13}"/>
                </a:ext>
              </a:extLst>
            </p:cNvPr>
            <p:cNvSpPr txBox="1">
              <a:spLocks noChangeArrowheads="1"/>
            </p:cNvSpPr>
            <p:nvPr/>
          </p:nvSpPr>
          <p:spPr bwMode="auto">
            <a:xfrm>
              <a:off x="5246" y="10861"/>
              <a:ext cx="1900"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a:solidFill>
                    <a:srgbClr val="003399"/>
                  </a:solidFill>
                  <a:latin typeface="Gill Sans MT" panose="020B0502020104020203" pitchFamily="34" charset="0"/>
                </a:rPr>
                <a:t>Expulsion</a:t>
              </a:r>
              <a:endParaRPr lang="en-GB" altLang="en-US" sz="1800">
                <a:latin typeface="Arial" panose="020B0604020202020204" pitchFamily="34" charset="0"/>
              </a:endParaRPr>
            </a:p>
          </p:txBody>
        </p:sp>
        <p:sp>
          <p:nvSpPr>
            <p:cNvPr id="15394" name="Text Box 2">
              <a:extLst>
                <a:ext uri="{FF2B5EF4-FFF2-40B4-BE49-F238E27FC236}">
                  <a16:creationId xmlns:a16="http://schemas.microsoft.com/office/drawing/2014/main" id="{8D7EC8D9-E0F5-4A00-80B4-35E44987F2B4}"/>
                </a:ext>
              </a:extLst>
            </p:cNvPr>
            <p:cNvSpPr txBox="1">
              <a:spLocks noChangeArrowheads="1"/>
            </p:cNvSpPr>
            <p:nvPr/>
          </p:nvSpPr>
          <p:spPr bwMode="auto">
            <a:xfrm>
              <a:off x="4046" y="12095"/>
              <a:ext cx="1900" cy="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00" tIns="35568" rIns="68400" bIns="35568"/>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buClrTx/>
                <a:buSzTx/>
                <a:buFontTx/>
                <a:buNone/>
              </a:pPr>
              <a:r>
                <a:rPr lang="en-GB" altLang="en-US" sz="1000">
                  <a:solidFill>
                    <a:srgbClr val="003399"/>
                  </a:solidFill>
                  <a:latin typeface="Gill Sans MT" panose="020B0502020104020203" pitchFamily="34" charset="0"/>
                </a:rPr>
                <a:t>Abortion</a:t>
              </a:r>
              <a:endParaRPr lang="en-GB" altLang="en-US" sz="1800">
                <a:latin typeface="Arial" panose="020B0604020202020204" pitchFamily="34" charset="0"/>
              </a:endParaRPr>
            </a:p>
          </p:txBody>
        </p:sp>
      </p:grpSp>
      <p:sp>
        <p:nvSpPr>
          <p:cNvPr id="15365" name="Text Box 2">
            <a:extLst>
              <a:ext uri="{FF2B5EF4-FFF2-40B4-BE49-F238E27FC236}">
                <a16:creationId xmlns:a16="http://schemas.microsoft.com/office/drawing/2014/main" id="{A9500863-31C8-4A00-949B-07AA604FF663}"/>
              </a:ext>
            </a:extLst>
          </p:cNvPr>
          <p:cNvSpPr txBox="1">
            <a:spLocks noChangeArrowheads="1"/>
          </p:cNvSpPr>
          <p:nvPr/>
        </p:nvSpPr>
        <p:spPr bwMode="auto">
          <a:xfrm>
            <a:off x="1600200" y="43434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spcAft>
                <a:spcPts val="1000"/>
              </a:spcAft>
              <a:buClrTx/>
              <a:buSzTx/>
              <a:buFontTx/>
              <a:buNone/>
            </a:pPr>
            <a:r>
              <a:rPr lang="en-US" altLang="en-US" sz="1000">
                <a:solidFill>
                  <a:srgbClr val="000000"/>
                </a:solidFill>
                <a:latin typeface="Calibri" panose="020F0502020204030204" pitchFamily="34" charset="0"/>
              </a:rPr>
              <a:t>National Abortion Federation, 2005</a:t>
            </a:r>
            <a:endParaRPr lang="en-US" altLang="en-US" sz="1800">
              <a:solidFill>
                <a:srgbClr val="000000"/>
              </a:solidFill>
              <a:latin typeface="Calibri" panose="020F0502020204030204" pitchFamily="34" charset="0"/>
            </a:endParaRPr>
          </a:p>
        </p:txBody>
      </p:sp>
      <p:sp>
        <p:nvSpPr>
          <p:cNvPr id="15366" name="Text Box 3">
            <a:extLst>
              <a:ext uri="{FF2B5EF4-FFF2-40B4-BE49-F238E27FC236}">
                <a16:creationId xmlns:a16="http://schemas.microsoft.com/office/drawing/2014/main" id="{65A8B1FD-4BE7-43FF-99FF-04CBA4866833}"/>
              </a:ext>
            </a:extLst>
          </p:cNvPr>
          <p:cNvSpPr txBox="1">
            <a:spLocks noChangeArrowheads="1"/>
          </p:cNvSpPr>
          <p:nvPr/>
        </p:nvSpPr>
        <p:spPr bwMode="auto">
          <a:xfrm>
            <a:off x="4648200" y="4343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algn="ctr" eaLnBrk="1" hangingPunct="1">
              <a:spcBef>
                <a:spcPct val="0"/>
              </a:spcBef>
              <a:spcAft>
                <a:spcPts val="1000"/>
              </a:spcAft>
              <a:buClrTx/>
              <a:buSzTx/>
              <a:buFontTx/>
              <a:buNone/>
            </a:pPr>
            <a:r>
              <a:rPr lang="en-US" altLang="en-US" sz="1000">
                <a:solidFill>
                  <a:srgbClr val="000000"/>
                </a:solidFill>
                <a:latin typeface="Calibri" panose="020F0502020204030204" pitchFamily="34" charset="0"/>
              </a:rPr>
              <a:t>© Lisa Peñalver,  penart1@alaska.com</a:t>
            </a:r>
          </a:p>
        </p:txBody>
      </p:sp>
      <p:sp>
        <p:nvSpPr>
          <p:cNvPr id="13319" name="Rectangle 34">
            <a:extLst>
              <a:ext uri="{FF2B5EF4-FFF2-40B4-BE49-F238E27FC236}">
                <a16:creationId xmlns:a16="http://schemas.microsoft.com/office/drawing/2014/main" id="{A7D55272-A0C2-4A3C-8414-F4A681C669A6}"/>
              </a:ext>
            </a:extLst>
          </p:cNvPr>
          <p:cNvSpPr>
            <a:spLocks noChangeArrowheads="1"/>
          </p:cNvSpPr>
          <p:nvPr/>
        </p:nvSpPr>
        <p:spPr bwMode="auto">
          <a:xfrm>
            <a:off x="76200" y="4778375"/>
            <a:ext cx="8991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en-US" sz="2000" b="1" dirty="0">
                <a:solidFill>
                  <a:srgbClr val="000000"/>
                </a:solidFill>
                <a:latin typeface="+mn-lt"/>
              </a:rPr>
              <a:t>Mifepristone</a:t>
            </a:r>
            <a:r>
              <a:rPr lang="en-US" sz="2000" dirty="0">
                <a:solidFill>
                  <a:srgbClr val="000000"/>
                </a:solidFill>
                <a:latin typeface="+mn-lt"/>
              </a:rPr>
              <a:t> blocks progesterone activity in the uterus, leading to detachment of the pregnancy. Mifepristone increases uterine sensitivity to prostaglandins (like misoprostol) and softens the cervix.</a:t>
            </a:r>
          </a:p>
          <a:p>
            <a:pPr eaLnBrk="1" hangingPunct="1">
              <a:defRPr/>
            </a:pPr>
            <a:endParaRPr lang="en-US" sz="2000" dirty="0">
              <a:solidFill>
                <a:srgbClr val="000000"/>
              </a:solidFill>
              <a:latin typeface="+mn-lt"/>
            </a:endParaRPr>
          </a:p>
          <a:p>
            <a:pPr eaLnBrk="1" hangingPunct="1">
              <a:defRPr/>
            </a:pPr>
            <a:r>
              <a:rPr lang="en-US" sz="2000" b="1" dirty="0">
                <a:solidFill>
                  <a:srgbClr val="000000"/>
                </a:solidFill>
                <a:latin typeface="+mn-lt"/>
              </a:rPr>
              <a:t>Misoprostol</a:t>
            </a:r>
            <a:r>
              <a:rPr lang="en-US" sz="2000" dirty="0">
                <a:solidFill>
                  <a:srgbClr val="000000"/>
                </a:solidFill>
                <a:latin typeface="+mn-lt"/>
              </a:rPr>
              <a:t>, a synthetic prostaglandin, stimulates uterine contractions and causes uterine evacuation.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CA7D70E9-90D2-4F97-A5CF-ED9230733D59}"/>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Ectopic pregnancy symptoms</a:t>
            </a:r>
          </a:p>
        </p:txBody>
      </p:sp>
      <p:sp>
        <p:nvSpPr>
          <p:cNvPr id="49155" name="Rectangle 3">
            <a:extLst>
              <a:ext uri="{FF2B5EF4-FFF2-40B4-BE49-F238E27FC236}">
                <a16:creationId xmlns:a16="http://schemas.microsoft.com/office/drawing/2014/main" id="{30B8C763-5972-4280-84D3-5F5088B2492E}"/>
              </a:ext>
            </a:extLst>
          </p:cNvPr>
          <p:cNvSpPr>
            <a:spLocks noGrp="1"/>
          </p:cNvSpPr>
          <p:nvPr>
            <p:ph sz="quarter" idx="1"/>
          </p:nvPr>
        </p:nvSpPr>
        <p:spPr>
          <a:xfrm>
            <a:off x="612775" y="1600200"/>
            <a:ext cx="8153400" cy="5105400"/>
          </a:xfrm>
        </p:spPr>
        <p:txBody>
          <a:bodyPr/>
          <a:lstStyle/>
          <a:p>
            <a:pPr marL="0" indent="0" eaLnBrk="1" hangingPunct="1">
              <a:buFont typeface="Wingdings" panose="05000000000000000000" pitchFamily="2" charset="2"/>
              <a:buNone/>
              <a:defRPr/>
            </a:pPr>
            <a:r>
              <a:rPr lang="en-US" sz="2800" dirty="0">
                <a:solidFill>
                  <a:schemeClr val="accent4">
                    <a:lumMod val="10000"/>
                  </a:schemeClr>
                </a:solidFill>
                <a:ea typeface="ＭＳ Ｐゴシック" pitchFamily="34" charset="-128"/>
              </a:rPr>
              <a:t>Signs and symptoms of ectopic pregnancy may include:</a:t>
            </a:r>
          </a:p>
          <a:p>
            <a:pPr lvl="1" eaLnBrk="1" hangingPunct="1">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spotting/irregular bleeding </a:t>
            </a:r>
          </a:p>
          <a:p>
            <a:pPr lvl="1" eaLnBrk="1" hangingPunct="1">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smaller uterine size than expected</a:t>
            </a:r>
          </a:p>
          <a:p>
            <a:pPr lvl="1" eaLnBrk="1" hangingPunct="1">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sudden and intense lower abdominal pain, often one-sided</a:t>
            </a:r>
          </a:p>
          <a:p>
            <a:pPr lvl="1" eaLnBrk="1" hangingPunct="1">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fainting and/or dizziness</a:t>
            </a:r>
          </a:p>
          <a:p>
            <a:pPr lvl="1" eaLnBrk="1" hangingPunct="1">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shoulder pain</a:t>
            </a:r>
          </a:p>
          <a:p>
            <a:pPr lvl="1" eaLnBrk="1" hangingPunct="1">
              <a:buClr>
                <a:schemeClr val="tx2"/>
              </a:buClr>
              <a:buSzPct val="125000"/>
              <a:buFont typeface="Arial" pitchFamily="34" charset="0"/>
              <a:buChar char="•"/>
              <a:defRPr/>
            </a:pPr>
            <a:r>
              <a:rPr lang="en-US" sz="2400" dirty="0">
                <a:solidFill>
                  <a:schemeClr val="accent4">
                    <a:lumMod val="10000"/>
                  </a:schemeClr>
                </a:solidFill>
                <a:ea typeface="ＭＳ Ｐゴシック" pitchFamily="34" charset="-128"/>
              </a:rPr>
              <a:t>rapid heartbeat</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Early ectopic pregnancy may not have any symptoms at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A8D6F482-C056-47E6-BCF4-292BE2F518F4}"/>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Ectopic pregnancy diagnosis </a:t>
            </a:r>
          </a:p>
        </p:txBody>
      </p:sp>
      <p:sp>
        <p:nvSpPr>
          <p:cNvPr id="50179" name="Rectangle 3">
            <a:extLst>
              <a:ext uri="{FF2B5EF4-FFF2-40B4-BE49-F238E27FC236}">
                <a16:creationId xmlns:a16="http://schemas.microsoft.com/office/drawing/2014/main" id="{1697BB72-3E07-4D72-86F0-A07190D6A37E}"/>
              </a:ext>
            </a:extLst>
          </p:cNvPr>
          <p:cNvSpPr>
            <a:spLocks noGrp="1"/>
          </p:cNvSpPr>
          <p:nvPr>
            <p:ph sz="quarter" idx="1"/>
          </p:nvPr>
        </p:nvSpPr>
        <p:spPr>
          <a:xfrm>
            <a:off x="612775" y="1600200"/>
            <a:ext cx="8153400" cy="4525963"/>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Uterus typically grows somewhat larger than non-pregnant size, often 6 week size.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Rarely, an adnexal mass in the fallopian tube can be palpated.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Ultrasound, serial BHCG testing, and vacuum aspiration with careful tissue inspection can be used in diagnosis of </a:t>
            </a:r>
            <a:r>
              <a:rPr lang="en-US" sz="2800" dirty="0" err="1">
                <a:solidFill>
                  <a:schemeClr val="accent4">
                    <a:lumMod val="10000"/>
                  </a:schemeClr>
                </a:solidFill>
                <a:ea typeface="ＭＳ Ｐゴシック" pitchFamily="34" charset="-128"/>
              </a:rPr>
              <a:t>unruptured</a:t>
            </a:r>
            <a:r>
              <a:rPr lang="en-US" sz="2800" dirty="0">
                <a:solidFill>
                  <a:schemeClr val="accent4">
                    <a:lumMod val="10000"/>
                  </a:schemeClr>
                </a:solidFill>
                <a:ea typeface="ＭＳ Ｐゴシック" pitchFamily="34" charset="-128"/>
              </a:rPr>
              <a:t> ectopic pregnancy.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A842D4F4-7796-4EB8-A923-9FACC7A8075B}"/>
              </a:ext>
            </a:extLst>
          </p:cNvPr>
          <p:cNvSpPr>
            <a:spLocks noGrp="1"/>
          </p:cNvSpPr>
          <p:nvPr>
            <p:ph type="title"/>
          </p:nvPr>
        </p:nvSpPr>
        <p:spPr>
          <a:xfrm>
            <a:off x="228600" y="228600"/>
            <a:ext cx="8915400" cy="990600"/>
          </a:xfrm>
        </p:spPr>
        <p:txBody>
          <a:bodyPr/>
          <a:lstStyle/>
          <a:p>
            <a:pPr eaLnBrk="1" hangingPunct="1"/>
            <a:r>
              <a:rPr lang="en-US" altLang="en-US" sz="4000">
                <a:ea typeface="ＭＳ Ｐゴシック" panose="020B0600070205080204" pitchFamily="34" charset="-128"/>
              </a:rPr>
              <a:t>Ectopic pregnancy diagnosis,cont.</a:t>
            </a:r>
          </a:p>
        </p:txBody>
      </p:sp>
      <p:sp>
        <p:nvSpPr>
          <p:cNvPr id="51203" name="Rectangle 3">
            <a:extLst>
              <a:ext uri="{FF2B5EF4-FFF2-40B4-BE49-F238E27FC236}">
                <a16:creationId xmlns:a16="http://schemas.microsoft.com/office/drawing/2014/main" id="{67E338E3-885B-46CF-951F-5D37E2D24D93}"/>
              </a:ext>
            </a:extLst>
          </p:cNvPr>
          <p:cNvSpPr>
            <a:spLocks noGrp="1"/>
          </p:cNvSpPr>
          <p:nvPr>
            <p:ph sz="quarter" idx="1"/>
          </p:nvPr>
        </p:nvSpPr>
        <p:spPr>
          <a:xfrm>
            <a:off x="612775" y="1600200"/>
            <a:ext cx="8153400" cy="4800600"/>
          </a:xfrm>
        </p:spPr>
        <p:txBody>
          <a:bodyPr/>
          <a:lstStyle/>
          <a:p>
            <a:pPr marL="0" indent="0" eaLnBrk="1" hangingPunct="1">
              <a:buFont typeface="Wingdings" panose="05000000000000000000" pitchFamily="2" charset="2"/>
              <a:buNone/>
              <a:defRPr/>
            </a:pPr>
            <a:r>
              <a:rPr lang="en-US" dirty="0">
                <a:solidFill>
                  <a:schemeClr val="accent4">
                    <a:lumMod val="10000"/>
                  </a:schemeClr>
                </a:solidFill>
                <a:ea typeface="ＭＳ Ｐゴシック" pitchFamily="34" charset="-128"/>
              </a:rPr>
              <a:t>Clinical evidence of a possible ruptured ectopic pregnancy includes: </a:t>
            </a:r>
          </a:p>
          <a:p>
            <a:pPr lvl="2"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low blood pressure</a:t>
            </a:r>
          </a:p>
          <a:p>
            <a:pPr lvl="2"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falling hemoglobin or hematocrit</a:t>
            </a:r>
          </a:p>
          <a:p>
            <a:pPr lvl="2"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guarding</a:t>
            </a:r>
          </a:p>
          <a:p>
            <a:pPr lvl="2"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rebound tenderness</a:t>
            </a:r>
          </a:p>
          <a:p>
            <a:pPr lvl="2"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severe abdominal pain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F10CD1DA-9F2C-4D4E-9081-D78E9D87BDBC}"/>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Discussing ectopic pregnancy</a:t>
            </a:r>
          </a:p>
        </p:txBody>
      </p:sp>
      <p:sp>
        <p:nvSpPr>
          <p:cNvPr id="52227" name="Rectangle 3">
            <a:extLst>
              <a:ext uri="{FF2B5EF4-FFF2-40B4-BE49-F238E27FC236}">
                <a16:creationId xmlns:a16="http://schemas.microsoft.com/office/drawing/2014/main" id="{A5140952-17D7-4C3A-A373-A2E18AF6AE06}"/>
              </a:ext>
            </a:extLst>
          </p:cNvPr>
          <p:cNvSpPr>
            <a:spLocks noGrp="1"/>
          </p:cNvSpPr>
          <p:nvPr>
            <p:ph sz="quarter" idx="1"/>
          </p:nvPr>
        </p:nvSpPr>
        <p:spPr>
          <a:xfrm>
            <a:off x="612775" y="1600200"/>
            <a:ext cx="8153400" cy="4525963"/>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Educate any woman with suspected ectopic pregnancy about the risks, including tubal rupture, hemorrhage and death.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Ectopic pregnancy can be life-threatening and should be treated or transferred for diagnosis and treatment immediately.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Ruptured ectopic pregnancy is a gynecologic emergency that requires immediate surgical intervention.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1E610FC6-8904-479A-A9EC-A85B2718D8A2}"/>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MA effects</a:t>
            </a:r>
          </a:p>
        </p:txBody>
      </p:sp>
      <p:sp>
        <p:nvSpPr>
          <p:cNvPr id="53251" name="Rectangle 3">
            <a:extLst>
              <a:ext uri="{FF2B5EF4-FFF2-40B4-BE49-F238E27FC236}">
                <a16:creationId xmlns:a16="http://schemas.microsoft.com/office/drawing/2014/main" id="{502252B6-05BC-4F58-AC9A-0D5752833C85}"/>
              </a:ext>
            </a:extLst>
          </p:cNvPr>
          <p:cNvSpPr>
            <a:spLocks noGrp="1"/>
          </p:cNvSpPr>
          <p:nvPr>
            <p:ph sz="quarter" idx="1"/>
          </p:nvPr>
        </p:nvSpPr>
        <p:spPr>
          <a:xfrm>
            <a:off x="612775" y="1600200"/>
            <a:ext cx="8153400" cy="4525963"/>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During the MA process, all women will experience a range of normal or expected effects.</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Many women will experience other minor side effects.</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In a smaller number of cases, women will experience warning signs that require immediate follow-up.</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id="{DA4B7EE4-C549-420A-8AE2-4EBF371A5216}"/>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Symptom severity</a:t>
            </a:r>
            <a:r>
              <a:rPr lang="en-US" altLang="en-US">
                <a:ea typeface="ＭＳ Ｐゴシック" panose="020B0600070205080204" pitchFamily="34" charset="-128"/>
              </a:rPr>
              <a:t>	</a:t>
            </a:r>
          </a:p>
        </p:txBody>
      </p:sp>
      <p:sp>
        <p:nvSpPr>
          <p:cNvPr id="54275" name="Rectangle 3">
            <a:extLst>
              <a:ext uri="{FF2B5EF4-FFF2-40B4-BE49-F238E27FC236}">
                <a16:creationId xmlns:a16="http://schemas.microsoft.com/office/drawing/2014/main" id="{06AE7C08-23C4-4793-B328-49F66BE50512}"/>
              </a:ext>
            </a:extLst>
          </p:cNvPr>
          <p:cNvSpPr>
            <a:spLocks noGrp="1"/>
          </p:cNvSpPr>
          <p:nvPr>
            <p:ph sz="quarter" idx="1"/>
          </p:nvPr>
        </p:nvSpPr>
        <p:spPr>
          <a:xfrm>
            <a:off x="612775" y="1600200"/>
            <a:ext cx="8153400" cy="4525963"/>
          </a:xfrm>
        </p:spPr>
        <p:txBody>
          <a:bodyPr/>
          <a:lstStyle/>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Symptoms that are usually a minor side effect can move up the continuum of severity. </a:t>
            </a:r>
          </a:p>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Example: Cramping is often a normal effect of MA, but if the cramps are severe and pain pills don’t help, the woman should call the clinic.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69DCADB2-1798-4DCE-9608-4586A960931E}"/>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Expected effects</a:t>
            </a:r>
          </a:p>
        </p:txBody>
      </p:sp>
      <p:sp>
        <p:nvSpPr>
          <p:cNvPr id="55299" name="Rectangle 3">
            <a:extLst>
              <a:ext uri="{FF2B5EF4-FFF2-40B4-BE49-F238E27FC236}">
                <a16:creationId xmlns:a16="http://schemas.microsoft.com/office/drawing/2014/main" id="{CCE7E474-8CA5-4C81-8014-E6234C3CE049}"/>
              </a:ext>
            </a:extLst>
          </p:cNvPr>
          <p:cNvSpPr>
            <a:spLocks noGrp="1"/>
          </p:cNvSpPr>
          <p:nvPr>
            <p:ph sz="quarter" idx="1"/>
          </p:nvPr>
        </p:nvSpPr>
        <p:spPr>
          <a:xfrm>
            <a:off x="612775" y="1600200"/>
            <a:ext cx="8153400" cy="4525963"/>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Bleeding</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Cramping</a:t>
            </a:r>
          </a:p>
          <a:p>
            <a:pPr eaLnBrk="1" hangingPunct="1">
              <a:buFont typeface="Arial" pitchFamily="34" charset="0"/>
              <a:buNone/>
              <a:defRPr/>
            </a:pPr>
            <a:endParaRPr lang="en-US" sz="2800" dirty="0">
              <a:solidFill>
                <a:schemeClr val="accent4">
                  <a:lumMod val="10000"/>
                </a:schemeClr>
              </a:solidFill>
              <a:ea typeface="ＭＳ Ｐゴシック" pitchFamily="34" charset="-128"/>
            </a:endParaRPr>
          </a:p>
          <a:p>
            <a:pPr eaLnBrk="1" hangingPunct="1">
              <a:buFont typeface="Arial" pitchFamily="34" charset="0"/>
              <a:buNone/>
              <a:defRPr/>
            </a:pPr>
            <a:r>
              <a:rPr lang="en-US" sz="2800" dirty="0">
                <a:solidFill>
                  <a:schemeClr val="accent4">
                    <a:lumMod val="10000"/>
                  </a:schemeClr>
                </a:solidFill>
                <a:ea typeface="ＭＳ Ｐゴシック" pitchFamily="34" charset="-128"/>
              </a:rPr>
              <a:t>The MA process may:</a:t>
            </a:r>
          </a:p>
          <a:p>
            <a:pPr lvl="1" eaLnBrk="1" hangingPunct="1">
              <a:buClr>
                <a:srgbClr val="00B0F0"/>
              </a:buClr>
              <a:buSzPct val="125000"/>
              <a:buFont typeface="Arial" pitchFamily="34" charset="0"/>
              <a:buChar char="•"/>
              <a:defRPr/>
            </a:pPr>
            <a:r>
              <a:rPr lang="en-US" sz="2500" dirty="0">
                <a:solidFill>
                  <a:schemeClr val="accent4">
                    <a:lumMod val="10000"/>
                  </a:schemeClr>
                </a:solidFill>
                <a:ea typeface="ＭＳ Ｐゴシック" pitchFamily="34" charset="-128"/>
              </a:rPr>
              <a:t>feel like an intense, painful menstrual period</a:t>
            </a:r>
          </a:p>
          <a:p>
            <a:pPr lvl="1" eaLnBrk="1" hangingPunct="1">
              <a:buClr>
                <a:srgbClr val="00B0F0"/>
              </a:buClr>
              <a:buSzPct val="125000"/>
              <a:buFont typeface="Arial" pitchFamily="34" charset="0"/>
              <a:buChar char="•"/>
              <a:defRPr/>
            </a:pPr>
            <a:r>
              <a:rPr lang="en-US" sz="2500" dirty="0">
                <a:solidFill>
                  <a:schemeClr val="accent4">
                    <a:lumMod val="10000"/>
                  </a:schemeClr>
                </a:solidFill>
                <a:ea typeface="ＭＳ Ｐゴシック" pitchFamily="34" charset="-128"/>
              </a:rPr>
              <a:t>be similar to a spontaneous miscarriage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90A96B00-1177-4AF5-B684-BA965BA228C5}"/>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Bleeding</a:t>
            </a:r>
            <a:r>
              <a:rPr lang="en-US" altLang="en-US">
                <a:ea typeface="ＭＳ Ｐゴシック" panose="020B0600070205080204" pitchFamily="34" charset="-128"/>
              </a:rPr>
              <a:t> </a:t>
            </a:r>
          </a:p>
        </p:txBody>
      </p:sp>
      <p:sp>
        <p:nvSpPr>
          <p:cNvPr id="56323" name="Rectangle 3">
            <a:extLst>
              <a:ext uri="{FF2B5EF4-FFF2-40B4-BE49-F238E27FC236}">
                <a16:creationId xmlns:a16="http://schemas.microsoft.com/office/drawing/2014/main" id="{5902A451-E9EC-4667-91E2-AF6C8E83296F}"/>
              </a:ext>
            </a:extLst>
          </p:cNvPr>
          <p:cNvSpPr>
            <a:spLocks noGrp="1"/>
          </p:cNvSpPr>
          <p:nvPr>
            <p:ph sz="quarter" idx="1"/>
          </p:nvPr>
        </p:nvSpPr>
        <p:spPr>
          <a:xfrm>
            <a:off x="612775" y="1600200"/>
            <a:ext cx="8153400" cy="4953000"/>
          </a:xfrm>
        </p:spPr>
        <p:txBody>
          <a:bodyPr/>
          <a:lstStyle/>
          <a:p>
            <a:pPr eaLnBrk="1" hangingPunct="1">
              <a:lnSpc>
                <a:spcPct val="90000"/>
              </a:lnSpc>
              <a:buSzPct val="125000"/>
              <a:buFont typeface="Arial" pitchFamily="34" charset="0"/>
              <a:buChar char="•"/>
              <a:defRPr/>
            </a:pPr>
            <a:r>
              <a:rPr lang="en-US" sz="3200" dirty="0">
                <a:solidFill>
                  <a:schemeClr val="accent4">
                    <a:lumMod val="10000"/>
                  </a:schemeClr>
                </a:solidFill>
                <a:ea typeface="ＭＳ Ｐゴシック" pitchFamily="34" charset="-128"/>
              </a:rPr>
              <a:t>Usually heavier than a menstrual period</a:t>
            </a:r>
          </a:p>
          <a:p>
            <a:pPr eaLnBrk="1" hangingPunct="1">
              <a:lnSpc>
                <a:spcPct val="90000"/>
              </a:lnSpc>
              <a:buSzPct val="125000"/>
              <a:buFont typeface="Arial" pitchFamily="34" charset="0"/>
              <a:buChar char="•"/>
              <a:defRPr/>
            </a:pPr>
            <a:r>
              <a:rPr lang="en-US" sz="3200" dirty="0">
                <a:solidFill>
                  <a:schemeClr val="accent4">
                    <a:lumMod val="10000"/>
                  </a:schemeClr>
                </a:solidFill>
                <a:ea typeface="ＭＳ Ｐゴシック" pitchFamily="34" charset="-128"/>
              </a:rPr>
              <a:t>Often accompanied by passage of clots</a:t>
            </a:r>
          </a:p>
          <a:p>
            <a:pPr eaLnBrk="1" hangingPunct="1">
              <a:lnSpc>
                <a:spcPct val="90000"/>
              </a:lnSpc>
              <a:buSzPct val="125000"/>
              <a:buFont typeface="Arial" pitchFamily="34" charset="0"/>
              <a:buChar char="•"/>
              <a:defRPr/>
            </a:pPr>
            <a:r>
              <a:rPr lang="en-US" sz="3200" dirty="0">
                <a:solidFill>
                  <a:schemeClr val="accent4">
                    <a:lumMod val="10000"/>
                  </a:schemeClr>
                </a:solidFill>
                <a:ea typeface="ＭＳ Ｐゴシック" pitchFamily="34" charset="-128"/>
              </a:rPr>
              <a:t>Usually starts within three hours after taking misoprostol</a:t>
            </a:r>
          </a:p>
          <a:p>
            <a:pPr eaLnBrk="1" hangingPunct="1">
              <a:lnSpc>
                <a:spcPct val="90000"/>
              </a:lnSpc>
              <a:buSzPct val="125000"/>
              <a:buFont typeface="Arial" pitchFamily="34" charset="0"/>
              <a:buChar char="•"/>
              <a:defRPr/>
            </a:pPr>
            <a:r>
              <a:rPr lang="en-US" sz="3200" dirty="0">
                <a:solidFill>
                  <a:schemeClr val="accent4">
                    <a:lumMod val="10000"/>
                  </a:schemeClr>
                </a:solidFill>
                <a:ea typeface="ＭＳ Ｐゴシック" pitchFamily="34" charset="-128"/>
              </a:rPr>
              <a:t>Usually decreases after the pregnancy has been expelled</a:t>
            </a:r>
          </a:p>
          <a:p>
            <a:pPr eaLnBrk="1" hangingPunct="1">
              <a:lnSpc>
                <a:spcPct val="90000"/>
              </a:lnSpc>
              <a:buSzPct val="125000"/>
              <a:buFont typeface="Arial" pitchFamily="34" charset="0"/>
              <a:buChar char="•"/>
              <a:defRPr/>
            </a:pPr>
            <a:r>
              <a:rPr lang="en-US" sz="3200" dirty="0">
                <a:solidFill>
                  <a:schemeClr val="accent4">
                    <a:lumMod val="10000"/>
                  </a:schemeClr>
                </a:solidFill>
                <a:ea typeface="ＭＳ Ｐゴシック" pitchFamily="34" charset="-128"/>
              </a:rPr>
              <a:t>On average, women have bleeding or spotting for two weeks after MA</a:t>
            </a:r>
          </a:p>
          <a:p>
            <a:pPr eaLnBrk="1" hangingPunct="1">
              <a:lnSpc>
                <a:spcPct val="90000"/>
              </a:lnSpc>
              <a:buSzPct val="125000"/>
              <a:buFont typeface="Arial" pitchFamily="34" charset="0"/>
              <a:buChar char="•"/>
              <a:defRPr/>
            </a:pPr>
            <a:r>
              <a:rPr lang="en-US" sz="3200" dirty="0">
                <a:solidFill>
                  <a:schemeClr val="accent4">
                    <a:lumMod val="10000"/>
                  </a:schemeClr>
                </a:solidFill>
                <a:ea typeface="ＭＳ Ｐゴシック" pitchFamily="34" charset="-128"/>
              </a:rPr>
              <a:t>20% of women will have bleeding or spotting for more than a month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F83F2538-6402-40E6-84D8-0099BA779DF4}"/>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Bleeding, continued</a:t>
            </a:r>
          </a:p>
        </p:txBody>
      </p:sp>
      <p:sp>
        <p:nvSpPr>
          <p:cNvPr id="57347" name="Rectangle 3">
            <a:extLst>
              <a:ext uri="{FF2B5EF4-FFF2-40B4-BE49-F238E27FC236}">
                <a16:creationId xmlns:a16="http://schemas.microsoft.com/office/drawing/2014/main" id="{1790F619-6A72-406A-BE82-BDD81CC88984}"/>
              </a:ext>
            </a:extLst>
          </p:cNvPr>
          <p:cNvSpPr>
            <a:spLocks noGrp="1"/>
          </p:cNvSpPr>
          <p:nvPr>
            <p:ph sz="quarter" idx="1"/>
          </p:nvPr>
        </p:nvSpPr>
        <p:spPr>
          <a:xfrm>
            <a:off x="612775" y="1600200"/>
            <a:ext cx="8378825" cy="5257800"/>
          </a:xfrm>
        </p:spPr>
        <p:txBody>
          <a:bodyPr/>
          <a:lstStyle/>
          <a:p>
            <a:pPr eaLnBrk="1" hangingPunct="1">
              <a:lnSpc>
                <a:spcPct val="90000"/>
              </a:lnSpc>
              <a:buSzPct val="125000"/>
              <a:buFont typeface="Arial" pitchFamily="34" charset="0"/>
              <a:buChar char="•"/>
              <a:defRPr/>
            </a:pPr>
            <a:r>
              <a:rPr lang="en-US" sz="3100" dirty="0">
                <a:solidFill>
                  <a:schemeClr val="accent4">
                    <a:lumMod val="10000"/>
                  </a:schemeClr>
                </a:solidFill>
                <a:ea typeface="ＭＳ Ｐゴシック" pitchFamily="34" charset="-128"/>
              </a:rPr>
              <a:t>More bleeding with MA than with vacuum aspiration</a:t>
            </a:r>
          </a:p>
          <a:p>
            <a:pPr eaLnBrk="1" hangingPunct="1">
              <a:lnSpc>
                <a:spcPct val="90000"/>
              </a:lnSpc>
              <a:buSzPct val="125000"/>
              <a:buFont typeface="Arial" pitchFamily="34" charset="0"/>
              <a:buChar char="•"/>
              <a:defRPr/>
            </a:pPr>
            <a:r>
              <a:rPr lang="en-US" sz="3100" dirty="0">
                <a:solidFill>
                  <a:schemeClr val="accent4">
                    <a:lumMod val="10000"/>
                  </a:schemeClr>
                </a:solidFill>
                <a:ea typeface="ＭＳ Ｐゴシック" pitchFamily="34" charset="-128"/>
              </a:rPr>
              <a:t>Number of days of bleeding and spotting are longer with MA compared to MVA, but amount of blood loss is not clinically different</a:t>
            </a:r>
          </a:p>
          <a:p>
            <a:pPr eaLnBrk="1" hangingPunct="1">
              <a:lnSpc>
                <a:spcPct val="90000"/>
              </a:lnSpc>
              <a:buSzPct val="125000"/>
              <a:buFont typeface="Arial" pitchFamily="34" charset="0"/>
              <a:buChar char="•"/>
              <a:defRPr/>
            </a:pPr>
            <a:r>
              <a:rPr lang="en-US" sz="3100" dirty="0">
                <a:solidFill>
                  <a:schemeClr val="accent4">
                    <a:lumMod val="10000"/>
                  </a:schemeClr>
                </a:solidFill>
                <a:ea typeface="ＭＳ Ｐゴシック" pitchFamily="34" charset="-128"/>
              </a:rPr>
              <a:t>Women who express discomfort with heavy bleeding may be better candidates for vacuum aspiration.</a:t>
            </a:r>
          </a:p>
          <a:p>
            <a:pPr eaLnBrk="1" hangingPunct="1">
              <a:lnSpc>
                <a:spcPct val="90000"/>
              </a:lnSpc>
              <a:buSzPct val="125000"/>
              <a:buFont typeface="Arial" pitchFamily="34" charset="0"/>
              <a:buChar char="•"/>
              <a:defRPr/>
            </a:pPr>
            <a:r>
              <a:rPr lang="en-US" sz="3100" dirty="0">
                <a:solidFill>
                  <a:schemeClr val="accent4">
                    <a:lumMod val="10000"/>
                  </a:schemeClr>
                </a:solidFill>
                <a:ea typeface="ＭＳ Ｐゴシック" pitchFamily="34" charset="-128"/>
              </a:rPr>
              <a:t>Severe hemorrhage and prolonged heavy bleeding require immediate attention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9D18EC38-F40F-40FA-B5EB-277817F32671}"/>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Cramping</a:t>
            </a:r>
            <a:r>
              <a:rPr lang="en-US" altLang="en-US">
                <a:ea typeface="ＭＳ Ｐゴシック" panose="020B0600070205080204" pitchFamily="34" charset="-128"/>
              </a:rPr>
              <a:t> </a:t>
            </a:r>
          </a:p>
        </p:txBody>
      </p:sp>
      <p:sp>
        <p:nvSpPr>
          <p:cNvPr id="58371" name="Rectangle 3">
            <a:extLst>
              <a:ext uri="{FF2B5EF4-FFF2-40B4-BE49-F238E27FC236}">
                <a16:creationId xmlns:a16="http://schemas.microsoft.com/office/drawing/2014/main" id="{92B85545-D1A8-4D3A-A26A-A4F39F841DDB}"/>
              </a:ext>
            </a:extLst>
          </p:cNvPr>
          <p:cNvSpPr>
            <a:spLocks noGrp="1"/>
          </p:cNvSpPr>
          <p:nvPr>
            <p:ph sz="quarter" idx="1"/>
          </p:nvPr>
        </p:nvSpPr>
        <p:spPr>
          <a:xfrm>
            <a:off x="609600" y="1676400"/>
            <a:ext cx="8153400" cy="4525963"/>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Can begin 30 minutes after taking misoprostol</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Pain levels vary greatly among women. </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Perception of pain and use of analgesia for MA is higher in younger women than older women.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346697E9-798C-4425-8AE1-68329B780051}"/>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Mechanism of action animation</a:t>
            </a:r>
          </a:p>
        </p:txBody>
      </p:sp>
      <p:sp>
        <p:nvSpPr>
          <p:cNvPr id="17411" name="Content Placeholder 2">
            <a:extLst>
              <a:ext uri="{FF2B5EF4-FFF2-40B4-BE49-F238E27FC236}">
                <a16:creationId xmlns:a16="http://schemas.microsoft.com/office/drawing/2014/main" id="{AFD9D438-C607-45D2-913C-2924AD7DF1B1}"/>
              </a:ext>
            </a:extLst>
          </p:cNvPr>
          <p:cNvSpPr>
            <a:spLocks noGrp="1"/>
          </p:cNvSpPr>
          <p:nvPr>
            <p:ph sz="quarter" idx="1"/>
          </p:nvPr>
        </p:nvSpPr>
        <p:spPr>
          <a:xfrm>
            <a:off x="612775" y="1600200"/>
            <a:ext cx="8153400" cy="4495800"/>
          </a:xfrm>
        </p:spPr>
        <p:txBody>
          <a:bodyPr/>
          <a:lstStyle/>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buFont typeface="Arial" panose="020B0604020202020204" pitchFamily="34" charset="0"/>
              <a:buNone/>
            </a:pPr>
            <a:endParaRPr lang="en-US" altLang="en-US">
              <a:ea typeface="ＭＳ Ｐゴシック" panose="020B0600070205080204" pitchFamily="34" charset="-128"/>
            </a:endParaRPr>
          </a:p>
        </p:txBody>
      </p:sp>
      <p:sp>
        <p:nvSpPr>
          <p:cNvPr id="17412" name="TextBox 3">
            <a:extLst>
              <a:ext uri="{FF2B5EF4-FFF2-40B4-BE49-F238E27FC236}">
                <a16:creationId xmlns:a16="http://schemas.microsoft.com/office/drawing/2014/main" id="{3021EDA1-CE3A-4230-9A0B-58FDF4C6CA8C}"/>
              </a:ext>
            </a:extLst>
          </p:cNvPr>
          <p:cNvSpPr txBox="1">
            <a:spLocks noChangeArrowheads="1"/>
          </p:cNvSpPr>
          <p:nvPr/>
        </p:nvSpPr>
        <p:spPr bwMode="auto">
          <a:xfrm>
            <a:off x="1524000" y="5638800"/>
            <a:ext cx="62484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r>
              <a:rPr lang="en-US" altLang="en-US" sz="1200">
                <a:solidFill>
                  <a:schemeClr val="bg1"/>
                </a:solidFill>
                <a:latin typeface="Arial" panose="020B0604020202020204" pitchFamily="34" charset="0"/>
              </a:rPr>
              <a:t>Animation © Ipas 2010 -  based on an illustration by Lisa Peñalver (</a:t>
            </a:r>
            <a:r>
              <a:rPr lang="en-US" altLang="en-US" sz="1200" u="sng">
                <a:solidFill>
                  <a:schemeClr val="bg1"/>
                </a:solidFill>
                <a:latin typeface="Arial" panose="020B0604020202020204" pitchFamily="34" charset="0"/>
              </a:rPr>
              <a:t>penart1@alaska.com</a:t>
            </a:r>
            <a:r>
              <a:rPr lang="en-US" altLang="en-US" sz="1200">
                <a:solidFill>
                  <a:schemeClr val="bg1"/>
                </a:solidFill>
                <a:latin typeface="Arial" panose="020B0604020202020204" pitchFamily="34" charset="0"/>
              </a:rPr>
              <a:t>)</a:t>
            </a:r>
          </a:p>
          <a:p>
            <a:pPr eaLnBrk="1" hangingPunct="1">
              <a:spcBef>
                <a:spcPct val="0"/>
              </a:spcBef>
              <a:buClrTx/>
              <a:buSzTx/>
              <a:buFontTx/>
              <a:buNone/>
            </a:pPr>
            <a:endParaRPr lang="en-US" altLang="en-US" sz="1800">
              <a:latin typeface="Arial" panose="020B0604020202020204" pitchFamily="34" charset="0"/>
            </a:endParaRPr>
          </a:p>
        </p:txBody>
      </p:sp>
    </p:spTree>
    <p:controls>
      <mc:AlternateContent xmlns:mc="http://schemas.openxmlformats.org/markup-compatibility/2006">
        <mc:Choice xmlns:v="urn:schemas-microsoft-com:vml" Requires="v">
          <p:control spid="17423" r:id="rId2" imgW="6856560" imgH="4191120"/>
        </mc:Choice>
        <mc:Fallback>
          <p:control r:id="rId2" imgW="6856560" imgH="4191120">
            <p:pic>
              <p:nvPicPr>
                <p:cNvPr id="17413" name="ShockwaveFlash1">
                  <a:extLst>
                    <a:ext uri="{FF2B5EF4-FFF2-40B4-BE49-F238E27FC236}">
                      <a16:creationId xmlns:a16="http://schemas.microsoft.com/office/drawing/2014/main" id="{738F8D1A-A8E7-4AAB-B1BF-79D93EFC1FC5}"/>
                    </a:ext>
                  </a:extLst>
                </p:cNvPr>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600200"/>
                  <a:ext cx="7161213" cy="4800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B012F631-83DB-4687-BD2A-71310AF91C05}"/>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Cramping, continued</a:t>
            </a:r>
          </a:p>
        </p:txBody>
      </p:sp>
      <p:sp>
        <p:nvSpPr>
          <p:cNvPr id="59395" name="Rectangle 3">
            <a:extLst>
              <a:ext uri="{FF2B5EF4-FFF2-40B4-BE49-F238E27FC236}">
                <a16:creationId xmlns:a16="http://schemas.microsoft.com/office/drawing/2014/main" id="{D5FA136A-7904-4B51-9959-F29991BC9851}"/>
              </a:ext>
            </a:extLst>
          </p:cNvPr>
          <p:cNvSpPr>
            <a:spLocks noGrp="1"/>
          </p:cNvSpPr>
          <p:nvPr>
            <p:ph sz="quarter" idx="1"/>
          </p:nvPr>
        </p:nvSpPr>
        <p:spPr>
          <a:xfrm>
            <a:off x="609600" y="1752600"/>
            <a:ext cx="8153400" cy="47244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Occurs during uterine contractions and when the pregnancy is expelled</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Diminishes after the pregnancy has expelled</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Important to address pain before it gets severe  </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Can be managed with oral analgesics taken with misoprostol or once cramping begins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01AC1EC6-ABC8-4C73-B4D8-5536FFFB2DF0}"/>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Possible side effects</a:t>
            </a:r>
          </a:p>
        </p:txBody>
      </p:sp>
      <p:sp>
        <p:nvSpPr>
          <p:cNvPr id="60419" name="Rectangle 3">
            <a:extLst>
              <a:ext uri="{FF2B5EF4-FFF2-40B4-BE49-F238E27FC236}">
                <a16:creationId xmlns:a16="http://schemas.microsoft.com/office/drawing/2014/main" id="{47B39919-2F98-47F2-8045-E01CBA6010AB}"/>
              </a:ext>
            </a:extLst>
          </p:cNvPr>
          <p:cNvSpPr>
            <a:spLocks noGrp="1"/>
          </p:cNvSpPr>
          <p:nvPr>
            <p:ph sz="quarter" idx="1"/>
          </p:nvPr>
        </p:nvSpPr>
        <p:spPr>
          <a:xfrm>
            <a:off x="609600" y="1752600"/>
            <a:ext cx="8153400" cy="4525963"/>
          </a:xfrm>
        </p:spPr>
        <p:txBody>
          <a:bodyPr/>
          <a:lstStyle/>
          <a:p>
            <a:pPr eaLnBrk="1" hangingPunct="1">
              <a:buSzPct val="125000"/>
              <a:buFont typeface="Arial" pitchFamily="34" charset="0"/>
              <a:buChar char="•"/>
              <a:defRPr/>
            </a:pPr>
            <a:r>
              <a:rPr lang="pt-PT" sz="3200" dirty="0">
                <a:solidFill>
                  <a:schemeClr val="accent4">
                    <a:lumMod val="10000"/>
                  </a:schemeClr>
                </a:solidFill>
                <a:ea typeface="ＭＳ Ｐゴシック" pitchFamily="34" charset="-128"/>
              </a:rPr>
              <a:t>Nausea</a:t>
            </a:r>
          </a:p>
          <a:p>
            <a:pPr eaLnBrk="1" hangingPunct="1">
              <a:buSzPct val="125000"/>
              <a:buFont typeface="Arial" pitchFamily="34" charset="0"/>
              <a:buChar char="•"/>
              <a:defRPr/>
            </a:pPr>
            <a:r>
              <a:rPr lang="pt-PT" sz="3200" dirty="0">
                <a:solidFill>
                  <a:schemeClr val="accent4">
                    <a:lumMod val="10000"/>
                  </a:schemeClr>
                </a:solidFill>
                <a:ea typeface="ＭＳ Ｐゴシック" pitchFamily="34" charset="-128"/>
              </a:rPr>
              <a:t>Vomiting </a:t>
            </a:r>
          </a:p>
          <a:p>
            <a:pPr eaLnBrk="1" hangingPunct="1">
              <a:buSzPct val="125000"/>
              <a:buFont typeface="Arial" pitchFamily="34" charset="0"/>
              <a:buChar char="•"/>
              <a:defRPr/>
            </a:pPr>
            <a:r>
              <a:rPr lang="pt-PT" sz="3200" dirty="0">
                <a:solidFill>
                  <a:schemeClr val="accent4">
                    <a:lumMod val="10000"/>
                  </a:schemeClr>
                </a:solidFill>
                <a:ea typeface="ＭＳ Ｐゴシック" pitchFamily="34" charset="-128"/>
              </a:rPr>
              <a:t>Diarrhea</a:t>
            </a:r>
            <a:endParaRPr lang="en-US" sz="3200" dirty="0">
              <a:solidFill>
                <a:schemeClr val="accent4">
                  <a:lumMod val="10000"/>
                </a:schemeClr>
              </a:solidFill>
              <a:ea typeface="ＭＳ Ｐゴシック" pitchFamily="34" charset="-128"/>
            </a:endParaRP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Fever, warmth or chills</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Headache</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Weakness</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Dizziness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2A65C9CA-9C97-4753-928A-C6FB66F07B65}"/>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Side effects</a:t>
            </a:r>
          </a:p>
        </p:txBody>
      </p:sp>
      <p:sp>
        <p:nvSpPr>
          <p:cNvPr id="61443" name="Rectangle 3">
            <a:extLst>
              <a:ext uri="{FF2B5EF4-FFF2-40B4-BE49-F238E27FC236}">
                <a16:creationId xmlns:a16="http://schemas.microsoft.com/office/drawing/2014/main" id="{E04F9C3B-7F18-438F-A9D4-93EA40140647}"/>
              </a:ext>
            </a:extLst>
          </p:cNvPr>
          <p:cNvSpPr>
            <a:spLocks noGrp="1"/>
          </p:cNvSpPr>
          <p:nvPr>
            <p:ph sz="quarter" idx="1"/>
          </p:nvPr>
        </p:nvSpPr>
        <p:spPr>
          <a:xfrm>
            <a:off x="609600" y="1752600"/>
            <a:ext cx="8153400" cy="49530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Most side effects begin after taking misoprostol</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Most side effects are temporary and do not need treatment</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With proper counseling, most women are able to manage their side effects without major difficulties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12E16B14-A466-484C-AE69-B9C93B1B25CE}"/>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Warning signs</a:t>
            </a:r>
          </a:p>
        </p:txBody>
      </p:sp>
      <p:sp>
        <p:nvSpPr>
          <p:cNvPr id="62467" name="Rectangle 3">
            <a:extLst>
              <a:ext uri="{FF2B5EF4-FFF2-40B4-BE49-F238E27FC236}">
                <a16:creationId xmlns:a16="http://schemas.microsoft.com/office/drawing/2014/main" id="{1302D87E-6C61-4150-9FC7-3C639E03D918}"/>
              </a:ext>
            </a:extLst>
          </p:cNvPr>
          <p:cNvSpPr>
            <a:spLocks noGrp="1"/>
          </p:cNvSpPr>
          <p:nvPr>
            <p:ph sz="quarter" idx="1"/>
          </p:nvPr>
        </p:nvSpPr>
        <p:spPr>
          <a:xfrm>
            <a:off x="612775" y="1600200"/>
            <a:ext cx="8153400" cy="4876800"/>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Excessive bleeding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Fever any day after the day misoprostol is used</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Unusual or bad-smelling vaginal discharge, especially if accompanied by severe cramps or abdominal pain</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Severe abdominal pain that occurs any day after the day misoprostol is taken</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Feeling very sick, with or without fever</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Persistent severe nausea or vomiting after the day of taking misoprostol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a:extLst>
              <a:ext uri="{FF2B5EF4-FFF2-40B4-BE49-F238E27FC236}">
                <a16:creationId xmlns:a16="http://schemas.microsoft.com/office/drawing/2014/main" id="{EFC2D5D7-4CCE-4914-A5A8-C605253E8531}"/>
              </a:ext>
            </a:extLst>
          </p:cNvPr>
          <p:cNvSpPr>
            <a:spLocks noGrp="1"/>
          </p:cNvSpPr>
          <p:nvPr>
            <p:ph type="title"/>
          </p:nvPr>
        </p:nvSpPr>
        <p:spPr/>
        <p:txBody>
          <a:bodyPr/>
          <a:lstStyle/>
          <a:p>
            <a:pPr eaLnBrk="1" hangingPunct="1"/>
            <a:r>
              <a:rPr lang="en-US" altLang="en-US">
                <a:solidFill>
                  <a:schemeClr val="bg1"/>
                </a:solidFill>
                <a:ea typeface="ＭＳ Ｐゴシック" panose="020B0600070205080204" pitchFamily="34" charset="-128"/>
              </a:rPr>
              <a:t>MODULE FOUR</a:t>
            </a:r>
          </a:p>
        </p:txBody>
      </p:sp>
      <p:sp>
        <p:nvSpPr>
          <p:cNvPr id="108547" name="Title 1">
            <a:extLst>
              <a:ext uri="{FF2B5EF4-FFF2-40B4-BE49-F238E27FC236}">
                <a16:creationId xmlns:a16="http://schemas.microsoft.com/office/drawing/2014/main" id="{9DF69B67-45C2-472F-AB31-BDF164A52171}"/>
              </a:ext>
            </a:extLst>
          </p:cNvPr>
          <p:cNvSpPr txBox="1">
            <a:spLocks/>
          </p:cNvSpPr>
          <p:nvPr/>
        </p:nvSpPr>
        <p:spPr bwMode="auto">
          <a:xfrm>
            <a:off x="1371600" y="2667000"/>
            <a:ext cx="7620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r>
              <a:rPr lang="en-US" altLang="en-US" sz="4000">
                <a:solidFill>
                  <a:schemeClr val="tx2"/>
                </a:solidFill>
              </a:rPr>
              <a:t>Informed Consent, Information and Counseling</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a16="http://schemas.microsoft.com/office/drawing/2014/main" id="{9D1C5E9A-88BD-483F-80BF-CB3410BC6C57}"/>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Pregnancy options</a:t>
            </a:r>
          </a:p>
        </p:txBody>
      </p:sp>
      <p:sp>
        <p:nvSpPr>
          <p:cNvPr id="64515" name="Rectangle 3">
            <a:extLst>
              <a:ext uri="{FF2B5EF4-FFF2-40B4-BE49-F238E27FC236}">
                <a16:creationId xmlns:a16="http://schemas.microsoft.com/office/drawing/2014/main" id="{D2960CF2-92D4-410C-B12A-6977DA1C5493}"/>
              </a:ext>
            </a:extLst>
          </p:cNvPr>
          <p:cNvSpPr>
            <a:spLocks noGrp="1"/>
          </p:cNvSpPr>
          <p:nvPr>
            <p:ph sz="quarter" idx="1"/>
          </p:nvPr>
        </p:nvSpPr>
        <p:spPr>
          <a:xfrm>
            <a:off x="612775" y="1600200"/>
            <a:ext cx="8153400" cy="4953000"/>
          </a:xfrm>
        </p:spPr>
        <p:txBody>
          <a:bodyPr/>
          <a:lstStyle/>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A woman seeking an abortion has usually carefully considered her options and decision prior to seeking care. </a:t>
            </a:r>
          </a:p>
          <a:p>
            <a:pPr eaLnBrk="1" hangingPunct="1">
              <a:buFont typeface="Wingdings" panose="05000000000000000000" pitchFamily="2" charset="2"/>
              <a:buChar char="q"/>
              <a:defRPr/>
            </a:pPr>
            <a:endParaRPr lang="en-US" dirty="0">
              <a:solidFill>
                <a:schemeClr val="accent4">
                  <a:lumMod val="10000"/>
                </a:schemeClr>
              </a:solidFill>
              <a:ea typeface="ＭＳ Ｐゴシック" pitchFamily="34" charset="-128"/>
            </a:endParaRPr>
          </a:p>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If she has questions about her pregnancy options, discuss them with her:</a:t>
            </a:r>
          </a:p>
          <a:p>
            <a:pPr lvl="2" eaLnBrk="1" hangingPunct="1">
              <a:buSzPct val="125000"/>
              <a:buFont typeface="Arial" pitchFamily="34" charset="0"/>
              <a:buChar char="•"/>
              <a:defRPr/>
            </a:pPr>
            <a:r>
              <a:rPr lang="en-US" dirty="0">
                <a:solidFill>
                  <a:schemeClr val="accent4">
                    <a:lumMod val="10000"/>
                  </a:schemeClr>
                </a:solidFill>
                <a:ea typeface="ＭＳ Ｐゴシック" pitchFamily="34" charset="-128"/>
              </a:rPr>
              <a:t>Continue the pregnancy to term and parent or release the child for adoption</a:t>
            </a:r>
          </a:p>
          <a:p>
            <a:pPr lvl="2" eaLnBrk="1" hangingPunct="1">
              <a:buSzPct val="125000"/>
              <a:buFont typeface="Arial" pitchFamily="34" charset="0"/>
              <a:buChar char="•"/>
              <a:defRPr/>
            </a:pPr>
            <a:r>
              <a:rPr lang="en-US" dirty="0">
                <a:solidFill>
                  <a:schemeClr val="accent4">
                    <a:lumMod val="10000"/>
                  </a:schemeClr>
                </a:solidFill>
                <a:ea typeface="ＭＳ Ｐゴシック" pitchFamily="34" charset="-128"/>
              </a:rPr>
              <a:t>Terminate the pregnancy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2B9880C9-448D-4052-9996-D1856A243399}"/>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Informed consent</a:t>
            </a:r>
            <a:r>
              <a:rPr lang="en-US" altLang="en-US">
                <a:ea typeface="ＭＳ Ｐゴシック" panose="020B0600070205080204" pitchFamily="34" charset="-128"/>
              </a:rPr>
              <a:t>		</a:t>
            </a:r>
          </a:p>
        </p:txBody>
      </p:sp>
      <p:sp>
        <p:nvSpPr>
          <p:cNvPr id="65539" name="Rectangle 3">
            <a:extLst>
              <a:ext uri="{FF2B5EF4-FFF2-40B4-BE49-F238E27FC236}">
                <a16:creationId xmlns:a16="http://schemas.microsoft.com/office/drawing/2014/main" id="{0D9B5349-2250-483F-B72A-F99180ACAB6E}"/>
              </a:ext>
            </a:extLst>
          </p:cNvPr>
          <p:cNvSpPr>
            <a:spLocks noGrp="1"/>
          </p:cNvSpPr>
          <p:nvPr>
            <p:ph sz="quarter" idx="1"/>
          </p:nvPr>
        </p:nvSpPr>
        <p:spPr>
          <a:xfrm>
            <a:off x="304800" y="1600200"/>
            <a:ext cx="8153400" cy="4525963"/>
          </a:xfrm>
        </p:spPr>
        <p:txBody>
          <a:bodyPr/>
          <a:lstStyle/>
          <a:p>
            <a:pPr eaLnBrk="1" hangingPunct="1">
              <a:buFont typeface="Arial" charset="0"/>
              <a:buNone/>
              <a:defRPr/>
            </a:pPr>
            <a:r>
              <a:rPr lang="en-US" dirty="0">
                <a:ea typeface="ＭＳ Ｐゴシック" pitchFamily="34" charset="-128"/>
              </a:rPr>
              <a:t>   </a:t>
            </a:r>
          </a:p>
          <a:p>
            <a:pPr eaLnBrk="1" hangingPunct="1">
              <a:buFont typeface="Arial" charset="0"/>
              <a:buNone/>
              <a:defRPr/>
            </a:pPr>
            <a:r>
              <a:rPr lang="en-US" dirty="0">
                <a:solidFill>
                  <a:schemeClr val="accent4">
                    <a:lumMod val="10000"/>
                  </a:schemeClr>
                </a:solidFill>
                <a:ea typeface="ＭＳ Ｐゴシック" pitchFamily="34" charset="-128"/>
              </a:rPr>
              <a:t>   </a:t>
            </a:r>
            <a:r>
              <a:rPr lang="en-US" sz="2800" dirty="0">
                <a:solidFill>
                  <a:schemeClr val="accent4">
                    <a:lumMod val="10000"/>
                  </a:schemeClr>
                </a:solidFill>
                <a:ea typeface="ＭＳ Ｐゴシック" pitchFamily="34" charset="-128"/>
              </a:rPr>
              <a:t>Informed consent is a process in which a woman gathers the information she needs to make a voluntary choice to undergo an abortion procedure.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EBC9190F-5F5F-4686-8099-03226AC49175}"/>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Informed consent, continued</a:t>
            </a:r>
          </a:p>
        </p:txBody>
      </p:sp>
      <p:sp>
        <p:nvSpPr>
          <p:cNvPr id="66563" name="Rectangle 3">
            <a:extLst>
              <a:ext uri="{FF2B5EF4-FFF2-40B4-BE49-F238E27FC236}">
                <a16:creationId xmlns:a16="http://schemas.microsoft.com/office/drawing/2014/main" id="{C736DABC-CCA5-44EC-B7D0-75EDC528571C}"/>
              </a:ext>
            </a:extLst>
          </p:cNvPr>
          <p:cNvSpPr>
            <a:spLocks noGrp="1"/>
          </p:cNvSpPr>
          <p:nvPr>
            <p:ph sz="quarter" idx="1"/>
          </p:nvPr>
        </p:nvSpPr>
        <p:spPr>
          <a:xfrm>
            <a:off x="612775" y="1600200"/>
            <a:ext cx="8378825" cy="4525963"/>
          </a:xfrm>
        </p:spPr>
        <p:txBody>
          <a:bodyPr/>
          <a:lstStyle/>
          <a:p>
            <a:pPr eaLnBrk="1" hangingPunct="1">
              <a:buFont typeface="Arial" charset="0"/>
              <a:buNone/>
              <a:defRPr/>
            </a:pPr>
            <a:r>
              <a:rPr lang="en-US" dirty="0">
                <a:solidFill>
                  <a:schemeClr val="accent4">
                    <a:lumMod val="10000"/>
                  </a:schemeClr>
                </a:solidFill>
                <a:ea typeface="ＭＳ Ｐゴシック" pitchFamily="34" charset="-128"/>
              </a:rPr>
              <a:t>	Informed consent requires the following information:</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The benefits, risks of, and alternatives to abortion</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Consequences of not receiving abortion care</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Details of the planned procedure, once the method has been determined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FB33F010-990C-4208-96AD-960A538BC6A6}"/>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Keys to informed consent</a:t>
            </a:r>
          </a:p>
        </p:txBody>
      </p:sp>
      <p:sp>
        <p:nvSpPr>
          <p:cNvPr id="67587" name="Rectangle 3">
            <a:extLst>
              <a:ext uri="{FF2B5EF4-FFF2-40B4-BE49-F238E27FC236}">
                <a16:creationId xmlns:a16="http://schemas.microsoft.com/office/drawing/2014/main" id="{8F8B2039-3277-42B2-81BD-4C72037717D7}"/>
              </a:ext>
            </a:extLst>
          </p:cNvPr>
          <p:cNvSpPr>
            <a:spLocks noGrp="1"/>
          </p:cNvSpPr>
          <p:nvPr>
            <p:ph sz="quarter" idx="1"/>
          </p:nvPr>
        </p:nvSpPr>
        <p:spPr>
          <a:xfrm>
            <a:off x="612775" y="1600200"/>
            <a:ext cx="8153400" cy="4525963"/>
          </a:xfrm>
        </p:spPr>
        <p:txBody>
          <a:bodyPr/>
          <a:lstStyle/>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Explain in simple language</a:t>
            </a:r>
          </a:p>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Ensure that the woman has understood it</a:t>
            </a:r>
          </a:p>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Ensure that women have given consent voluntarily, without coercion</a:t>
            </a:r>
          </a:p>
          <a:p>
            <a:pPr eaLnBrk="1" hangingPunct="1">
              <a:lnSpc>
                <a:spcPct val="90000"/>
              </a:lnSpc>
              <a:buSzPct val="125000"/>
              <a:buFont typeface="Arial" pitchFamily="34" charset="0"/>
              <a:buChar char="•"/>
              <a:defRPr/>
            </a:pPr>
            <a:r>
              <a:rPr lang="en-US" sz="2800" dirty="0">
                <a:solidFill>
                  <a:schemeClr val="accent4">
                    <a:lumMod val="10000"/>
                  </a:schemeClr>
                </a:solidFill>
                <a:ea typeface="ＭＳ Ｐゴシック" pitchFamily="34" charset="-128"/>
              </a:rPr>
              <a:t>Privacy and confidentiality are critical to the informed consent process</a:t>
            </a:r>
          </a:p>
          <a:p>
            <a:pPr eaLnBrk="1" hangingPunct="1">
              <a:lnSpc>
                <a:spcPct val="90000"/>
              </a:lnSpc>
              <a:buSzPct val="125000"/>
              <a:buFont typeface="Arial" pitchFamily="34" charset="0"/>
              <a:buChar char="•"/>
              <a:defRPr/>
            </a:pPr>
            <a:r>
              <a:rPr lang="en-US" altLang="ja-JP" sz="2800" dirty="0">
                <a:solidFill>
                  <a:schemeClr val="accent4">
                    <a:lumMod val="10000"/>
                  </a:schemeClr>
                </a:solidFill>
                <a:ea typeface="ＭＳ Ｐゴシック" pitchFamily="34" charset="-128"/>
              </a:rPr>
              <a:t>Young women are capable of making the decision to terminate a pregnancy, and may require more information than older women.</a:t>
            </a:r>
            <a:endParaRPr lang="en-US" sz="2800" dirty="0">
              <a:solidFill>
                <a:schemeClr val="accent4">
                  <a:lumMod val="10000"/>
                </a:schemeClr>
              </a:solidFill>
              <a:ea typeface="ＭＳ Ｐゴシック" pitchFamily="34"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4A06D77B-C367-4429-BE61-C7F161FFBF05}"/>
              </a:ext>
            </a:extLst>
          </p:cNvPr>
          <p:cNvSpPr>
            <a:spLocks noGrp="1"/>
          </p:cNvSpPr>
          <p:nvPr>
            <p:ph type="title"/>
          </p:nvPr>
        </p:nvSpPr>
        <p:spPr>
          <a:xfrm>
            <a:off x="609600" y="228600"/>
            <a:ext cx="8153400" cy="990600"/>
          </a:xfrm>
        </p:spPr>
        <p:txBody>
          <a:bodyPr/>
          <a:lstStyle/>
          <a:p>
            <a:pPr eaLnBrk="1" hangingPunct="1"/>
            <a:r>
              <a:rPr lang="en-US" altLang="en-US" sz="4000">
                <a:ea typeface="ＭＳ Ｐゴシック" panose="020B0600070205080204" pitchFamily="34" charset="-128"/>
              </a:rPr>
              <a:t>Procedure options</a:t>
            </a:r>
          </a:p>
        </p:txBody>
      </p:sp>
      <p:sp>
        <p:nvSpPr>
          <p:cNvPr id="68611" name="Rectangle 3">
            <a:extLst>
              <a:ext uri="{FF2B5EF4-FFF2-40B4-BE49-F238E27FC236}">
                <a16:creationId xmlns:a16="http://schemas.microsoft.com/office/drawing/2014/main" id="{B0AD216F-C73C-4769-86EA-5194FBE79602}"/>
              </a:ext>
            </a:extLst>
          </p:cNvPr>
          <p:cNvSpPr>
            <a:spLocks noGrp="1"/>
          </p:cNvSpPr>
          <p:nvPr>
            <p:ph sz="quarter" idx="1"/>
          </p:nvPr>
        </p:nvSpPr>
        <p:spPr>
          <a:xfrm>
            <a:off x="609600" y="1717675"/>
            <a:ext cx="8153400" cy="5105400"/>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Discuss the possible benefits, risks and what to expect with each procedure</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As long as the different methods are clinically appropriate, providers should:</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 keep their own preferences out of the discussion</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 support a woman’s decision</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Obtain informed consent only after all her questions are answered and she has made her decision about which procedure to have</a:t>
            </a:r>
          </a:p>
          <a:p>
            <a:pPr eaLnBrk="1" hangingPunct="1">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24D6B99F-7606-46FE-8CCE-AC894B49712C}"/>
              </a:ext>
            </a:extLst>
          </p:cNvPr>
          <p:cNvSpPr>
            <a:spLocks noGrp="1"/>
          </p:cNvSpPr>
          <p:nvPr>
            <p:ph type="title" idx="4294967295"/>
          </p:nvPr>
        </p:nvSpPr>
        <p:spPr>
          <a:xfrm>
            <a:off x="0" y="0"/>
            <a:ext cx="9144000" cy="990600"/>
          </a:xfrm>
        </p:spPr>
        <p:txBody>
          <a:bodyPr/>
          <a:lstStyle/>
          <a:p>
            <a:pPr algn="ctr" eaLnBrk="1" hangingPunct="1"/>
            <a:r>
              <a:rPr lang="en-US" altLang="en-US" sz="4000">
                <a:ea typeface="ＭＳ Ｐゴシック" panose="020B0600070205080204" pitchFamily="34" charset="-128"/>
              </a:rPr>
              <a:t>Mifepristone has limited availability</a:t>
            </a:r>
          </a:p>
        </p:txBody>
      </p:sp>
      <p:sp>
        <p:nvSpPr>
          <p:cNvPr id="14339" name="Rectangle 4">
            <a:extLst>
              <a:ext uri="{FF2B5EF4-FFF2-40B4-BE49-F238E27FC236}">
                <a16:creationId xmlns:a16="http://schemas.microsoft.com/office/drawing/2014/main" id="{55F30754-C3EB-4527-9422-45830BA82827}"/>
              </a:ext>
            </a:extLst>
          </p:cNvPr>
          <p:cNvSpPr>
            <a:spLocks noChangeArrowheads="1"/>
          </p:cNvSpPr>
          <p:nvPr/>
        </p:nvSpPr>
        <p:spPr bwMode="auto">
          <a:xfrm>
            <a:off x="914400" y="6400800"/>
            <a:ext cx="7239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en-US" sz="1200" b="1" dirty="0">
                <a:solidFill>
                  <a:schemeClr val="accent4">
                    <a:lumMod val="10000"/>
                  </a:schemeClr>
                </a:solidFill>
                <a:latin typeface="+mn-lt"/>
              </a:rPr>
              <a:t>Source: </a:t>
            </a:r>
            <a:r>
              <a:rPr lang="en-US" sz="1200" b="1" dirty="0" err="1">
                <a:solidFill>
                  <a:schemeClr val="accent4">
                    <a:lumMod val="10000"/>
                  </a:schemeClr>
                </a:solidFill>
                <a:latin typeface="+mn-lt"/>
              </a:rPr>
              <a:t>Gynuity</a:t>
            </a:r>
            <a:r>
              <a:rPr lang="en-US" sz="1200" b="1" dirty="0">
                <a:solidFill>
                  <a:schemeClr val="accent4">
                    <a:lumMod val="10000"/>
                  </a:schemeClr>
                </a:solidFill>
                <a:latin typeface="+mn-lt"/>
              </a:rPr>
              <a:t> Health Projects 2017 </a:t>
            </a:r>
          </a:p>
        </p:txBody>
      </p:sp>
      <p:pic>
        <p:nvPicPr>
          <p:cNvPr id="3" name="Picture 2">
            <a:extLst>
              <a:ext uri="{FF2B5EF4-FFF2-40B4-BE49-F238E27FC236}">
                <a16:creationId xmlns:a16="http://schemas.microsoft.com/office/drawing/2014/main" id="{E21D6562-1B94-EB46-97EC-0820F89678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838200"/>
            <a:ext cx="7391400" cy="554355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a:extLst>
              <a:ext uri="{FF2B5EF4-FFF2-40B4-BE49-F238E27FC236}">
                <a16:creationId xmlns:a16="http://schemas.microsoft.com/office/drawing/2014/main" id="{8943B77D-1F11-4155-9E87-77DC0887550E}"/>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Contraceptive counseling</a:t>
            </a:r>
          </a:p>
        </p:txBody>
      </p:sp>
      <p:sp>
        <p:nvSpPr>
          <p:cNvPr id="69635" name="Content Placeholder 2">
            <a:extLst>
              <a:ext uri="{FF2B5EF4-FFF2-40B4-BE49-F238E27FC236}">
                <a16:creationId xmlns:a16="http://schemas.microsoft.com/office/drawing/2014/main" id="{30E1AC30-50F0-4CF6-9953-BD94994E4A94}"/>
              </a:ext>
            </a:extLst>
          </p:cNvPr>
          <p:cNvSpPr>
            <a:spLocks noGrp="1"/>
          </p:cNvSpPr>
          <p:nvPr>
            <p:ph sz="quarter" idx="1"/>
          </p:nvPr>
        </p:nvSpPr>
        <p:spPr>
          <a:xfrm>
            <a:off x="609600" y="17526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Women can become pregnant again as early as 8 days after the MA procedure</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Most women can begin contraception soon after a medical abortion</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Depending on the method, contraception can be started as early as with the first pill of a MA regimen</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3DBF94D5-0697-4CF5-AB9C-11BB677D0073}"/>
              </a:ext>
            </a:extLst>
          </p:cNvPr>
          <p:cNvSpPr>
            <a:spLocks noGrp="1"/>
          </p:cNvSpPr>
          <p:nvPr>
            <p:ph type="title"/>
          </p:nvPr>
        </p:nvSpPr>
        <p:spPr/>
        <p:txBody>
          <a:bodyPr/>
          <a:lstStyle/>
          <a:p>
            <a:pPr eaLnBrk="1" hangingPunct="1">
              <a:defRPr/>
            </a:pPr>
            <a:r>
              <a:rPr lang="en-US" dirty="0">
                <a:solidFill>
                  <a:schemeClr val="bg1"/>
                </a:solidFill>
                <a:latin typeface="+mn-lt"/>
                <a:ea typeface="ＭＳ Ｐゴシック" pitchFamily="34" charset="-128"/>
              </a:rPr>
              <a:t>MODULE FIVE</a:t>
            </a:r>
          </a:p>
        </p:txBody>
      </p:sp>
      <p:sp>
        <p:nvSpPr>
          <p:cNvPr id="3" name="Title 1">
            <a:extLst>
              <a:ext uri="{FF2B5EF4-FFF2-40B4-BE49-F238E27FC236}">
                <a16:creationId xmlns:a16="http://schemas.microsoft.com/office/drawing/2014/main" id="{3E1F67F9-5A01-485F-AECA-0FEB56AED58A}"/>
              </a:ext>
            </a:extLst>
          </p:cNvPr>
          <p:cNvSpPr txBox="1">
            <a:spLocks/>
          </p:cNvSpPr>
          <p:nvPr/>
        </p:nvSpPr>
        <p:spPr bwMode="auto">
          <a:xfrm>
            <a:off x="1371600" y="2743200"/>
            <a:ext cx="7620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buNone/>
              <a:defRPr sz="4400" b="0" kern="1200" cap="none">
                <a:solidFill>
                  <a:srgbClr val="FFFFFF"/>
                </a:solidFill>
                <a:latin typeface="+mj-lt"/>
                <a:ea typeface="+mj-ea"/>
                <a:cs typeface="+mj-cs"/>
              </a:defRPr>
            </a:lvl1pPr>
            <a:lvl2pPr algn="l" rtl="0" eaLnBrk="0" fontAlgn="base" hangingPunct="0">
              <a:spcBef>
                <a:spcPct val="0"/>
              </a:spcBef>
              <a:spcAft>
                <a:spcPct val="0"/>
              </a:spcAft>
              <a:defRPr sz="4400">
                <a:solidFill>
                  <a:schemeClr val="tx2"/>
                </a:solidFill>
                <a:latin typeface="Avenir LT Std 65 Medium" pitchFamily="34" charset="0"/>
              </a:defRPr>
            </a:lvl2pPr>
            <a:lvl3pPr algn="l" rtl="0" eaLnBrk="0" fontAlgn="base" hangingPunct="0">
              <a:spcBef>
                <a:spcPct val="0"/>
              </a:spcBef>
              <a:spcAft>
                <a:spcPct val="0"/>
              </a:spcAft>
              <a:defRPr sz="4400">
                <a:solidFill>
                  <a:schemeClr val="tx2"/>
                </a:solidFill>
                <a:latin typeface="Avenir LT Std 65 Medium" pitchFamily="34" charset="0"/>
              </a:defRPr>
            </a:lvl3pPr>
            <a:lvl4pPr algn="l" rtl="0" eaLnBrk="0" fontAlgn="base" hangingPunct="0">
              <a:spcBef>
                <a:spcPct val="0"/>
              </a:spcBef>
              <a:spcAft>
                <a:spcPct val="0"/>
              </a:spcAft>
              <a:defRPr sz="4400">
                <a:solidFill>
                  <a:schemeClr val="tx2"/>
                </a:solidFill>
                <a:latin typeface="Avenir LT Std 65 Medium" pitchFamily="34" charset="0"/>
              </a:defRPr>
            </a:lvl4pPr>
            <a:lvl5pPr algn="l" rtl="0" eaLnBrk="0" fontAlgn="base" hangingPunct="0">
              <a:spcBef>
                <a:spcPct val="0"/>
              </a:spcBef>
              <a:spcAft>
                <a:spcPct val="0"/>
              </a:spcAft>
              <a:defRPr sz="4400">
                <a:solidFill>
                  <a:schemeClr val="tx2"/>
                </a:solidFill>
                <a:latin typeface="Avenir LT Std 65 Medium" pitchFamily="34" charset="0"/>
              </a:defRPr>
            </a:lvl5pPr>
            <a:lvl6pPr marL="457200" algn="l" rtl="0" fontAlgn="base">
              <a:spcBef>
                <a:spcPct val="0"/>
              </a:spcBef>
              <a:spcAft>
                <a:spcPct val="0"/>
              </a:spcAft>
              <a:defRPr sz="4400">
                <a:solidFill>
                  <a:schemeClr val="tx2"/>
                </a:solidFill>
                <a:latin typeface="Avenir"/>
              </a:defRPr>
            </a:lvl6pPr>
            <a:lvl7pPr marL="914400" algn="l" rtl="0" fontAlgn="base">
              <a:spcBef>
                <a:spcPct val="0"/>
              </a:spcBef>
              <a:spcAft>
                <a:spcPct val="0"/>
              </a:spcAft>
              <a:defRPr sz="4400">
                <a:solidFill>
                  <a:schemeClr val="tx2"/>
                </a:solidFill>
                <a:latin typeface="Avenir"/>
              </a:defRPr>
            </a:lvl7pPr>
            <a:lvl8pPr marL="1371600" algn="l" rtl="0" fontAlgn="base">
              <a:spcBef>
                <a:spcPct val="0"/>
              </a:spcBef>
              <a:spcAft>
                <a:spcPct val="0"/>
              </a:spcAft>
              <a:defRPr sz="4400">
                <a:solidFill>
                  <a:schemeClr val="tx2"/>
                </a:solidFill>
                <a:latin typeface="Avenir"/>
              </a:defRPr>
            </a:lvl8pPr>
            <a:lvl9pPr marL="1828800" algn="l" rtl="0" fontAlgn="base">
              <a:spcBef>
                <a:spcPct val="0"/>
              </a:spcBef>
              <a:spcAft>
                <a:spcPct val="0"/>
              </a:spcAft>
              <a:defRPr sz="4400">
                <a:solidFill>
                  <a:schemeClr val="tx2"/>
                </a:solidFill>
                <a:latin typeface="Avenir"/>
              </a:defRPr>
            </a:lvl9pPr>
          </a:lstStyle>
          <a:p>
            <a:pPr eaLnBrk="1" hangingPunct="1">
              <a:defRPr/>
            </a:pPr>
            <a:r>
              <a:rPr lang="en-US" dirty="0">
                <a:solidFill>
                  <a:schemeClr val="tx2"/>
                </a:solidFill>
                <a:latin typeface="+mn-lt"/>
                <a:ea typeface="ＭＳ Ｐゴシック" pitchFamily="34" charset="-128"/>
              </a:rPr>
              <a:t>Follow-Up Care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a:extLst>
              <a:ext uri="{FF2B5EF4-FFF2-40B4-BE49-F238E27FC236}">
                <a16:creationId xmlns:a16="http://schemas.microsoft.com/office/drawing/2014/main" id="{95EF3C65-F0EB-4024-8AE8-A579DB800E7B}"/>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Follow-up care</a:t>
            </a:r>
          </a:p>
        </p:txBody>
      </p:sp>
      <p:sp>
        <p:nvSpPr>
          <p:cNvPr id="71683" name="Content Placeholder 2">
            <a:extLst>
              <a:ext uri="{FF2B5EF4-FFF2-40B4-BE49-F238E27FC236}">
                <a16:creationId xmlns:a16="http://schemas.microsoft.com/office/drawing/2014/main" id="{460A8D41-306F-4E16-8A6F-F6E3F7A5E83F}"/>
              </a:ext>
            </a:extLst>
          </p:cNvPr>
          <p:cNvSpPr>
            <a:spLocks noGrp="1"/>
          </p:cNvSpPr>
          <p:nvPr>
            <p:ph sz="quarter" idx="1"/>
          </p:nvPr>
        </p:nvSpPr>
        <p:spPr>
          <a:xfrm>
            <a:off x="609600" y="1676400"/>
            <a:ext cx="8153400" cy="4953000"/>
          </a:xfrm>
        </p:spPr>
        <p:txBody>
          <a:bodyPr/>
          <a:lstStyle/>
          <a:p>
            <a:pPr eaLnBrk="1" hangingPunct="1">
              <a:buSzPct val="125000"/>
              <a:buFont typeface="Arial" pitchFamily="34" charset="0"/>
              <a:buChar char="•"/>
              <a:defRPr/>
            </a:pPr>
            <a:r>
              <a:rPr lang="en-US" sz="3100" dirty="0">
                <a:solidFill>
                  <a:schemeClr val="accent4">
                    <a:lumMod val="10000"/>
                  </a:schemeClr>
                </a:solidFill>
                <a:ea typeface="ＭＳ Ｐゴシック" pitchFamily="34" charset="-128"/>
              </a:rPr>
              <a:t>Address any questions or concerns about her MA process</a:t>
            </a:r>
          </a:p>
          <a:p>
            <a:pPr eaLnBrk="1" hangingPunct="1">
              <a:buSzPct val="125000"/>
              <a:buFont typeface="Arial" pitchFamily="34" charset="0"/>
              <a:buChar char="•"/>
              <a:defRPr/>
            </a:pPr>
            <a:r>
              <a:rPr lang="en-US" sz="3100" dirty="0">
                <a:solidFill>
                  <a:schemeClr val="accent4">
                    <a:lumMod val="10000"/>
                  </a:schemeClr>
                </a:solidFill>
                <a:ea typeface="ＭＳ Ｐゴシック" pitchFamily="34" charset="-128"/>
              </a:rPr>
              <a:t>Examine the woman’s overall health status</a:t>
            </a:r>
          </a:p>
          <a:p>
            <a:pPr eaLnBrk="1" hangingPunct="1">
              <a:buSzPct val="125000"/>
              <a:buFont typeface="Arial" pitchFamily="34" charset="0"/>
              <a:buChar char="•"/>
              <a:defRPr/>
            </a:pPr>
            <a:r>
              <a:rPr lang="en-US" sz="3100" dirty="0">
                <a:solidFill>
                  <a:schemeClr val="accent4">
                    <a:lumMod val="10000"/>
                  </a:schemeClr>
                </a:solidFill>
                <a:ea typeface="ＭＳ Ｐゴシック" pitchFamily="34" charset="-128"/>
              </a:rPr>
              <a:t>Confirm that she is no longer pregnant</a:t>
            </a:r>
          </a:p>
          <a:p>
            <a:pPr eaLnBrk="1" hangingPunct="1">
              <a:buSzPct val="125000"/>
              <a:buFont typeface="Arial" pitchFamily="34" charset="0"/>
              <a:buChar char="•"/>
              <a:defRPr/>
            </a:pPr>
            <a:r>
              <a:rPr lang="en-US" sz="3100" dirty="0">
                <a:solidFill>
                  <a:schemeClr val="accent4">
                    <a:lumMod val="10000"/>
                  </a:schemeClr>
                </a:solidFill>
                <a:ea typeface="ＭＳ Ｐゴシック" pitchFamily="34" charset="-128"/>
              </a:rPr>
              <a:t>Assess that the woman’s bleeding is within normal range</a:t>
            </a:r>
          </a:p>
          <a:p>
            <a:pPr eaLnBrk="1" hangingPunct="1">
              <a:buSzPct val="125000"/>
              <a:buFont typeface="Arial" pitchFamily="34" charset="0"/>
              <a:buChar char="•"/>
              <a:defRPr/>
            </a:pPr>
            <a:r>
              <a:rPr lang="en-US" sz="3100" dirty="0">
                <a:solidFill>
                  <a:schemeClr val="accent4">
                    <a:lumMod val="10000"/>
                  </a:schemeClr>
                </a:solidFill>
                <a:ea typeface="ＭＳ Ｐゴシック" pitchFamily="34" charset="-128"/>
              </a:rPr>
              <a:t>Determine whether heavy bleeding is affecting her health or if an infection is present</a:t>
            </a:r>
          </a:p>
          <a:p>
            <a:pPr eaLnBrk="1" hangingPunct="1">
              <a:buFont typeface="Wingdings" panose="05000000000000000000" pitchFamily="2" charset="2"/>
              <a:buChar char="q"/>
              <a:defRPr/>
            </a:pPr>
            <a:endParaRPr lang="en-US" sz="3100" dirty="0">
              <a:solidFill>
                <a:schemeClr val="accent4">
                  <a:lumMod val="10000"/>
                </a:schemeClr>
              </a:solidFill>
              <a:ea typeface="ＭＳ Ｐゴシック" pitchFamily="34" charset="-128"/>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le 1">
            <a:extLst>
              <a:ext uri="{FF2B5EF4-FFF2-40B4-BE49-F238E27FC236}">
                <a16:creationId xmlns:a16="http://schemas.microsoft.com/office/drawing/2014/main" id="{93EF2339-42EE-4B5D-88C4-23BF34A3D7A8}"/>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Follow-up care, continued</a:t>
            </a:r>
          </a:p>
        </p:txBody>
      </p:sp>
      <p:sp>
        <p:nvSpPr>
          <p:cNvPr id="72707" name="Content Placeholder 2">
            <a:extLst>
              <a:ext uri="{FF2B5EF4-FFF2-40B4-BE49-F238E27FC236}">
                <a16:creationId xmlns:a16="http://schemas.microsoft.com/office/drawing/2014/main" id="{AFA9D827-CBD4-4440-A5A1-5759BFFC2BE7}"/>
              </a:ext>
            </a:extLst>
          </p:cNvPr>
          <p:cNvSpPr>
            <a:spLocks noGrp="1"/>
          </p:cNvSpPr>
          <p:nvPr>
            <p:ph sz="quarter" idx="1"/>
          </p:nvPr>
        </p:nvSpPr>
        <p:spPr>
          <a:xfrm>
            <a:off x="609600" y="1752600"/>
            <a:ext cx="8153400" cy="4495800"/>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Assess and treat any other complications, including ectopic pregnancy</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Provide contraceptive method if desired or ensure initiated contraception is meeting the woman’s needs</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Address any concerns or questions the woman may have about her chosen contraception.</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Complete unsuccessful abortion, if desired</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Refer her to additional services if needed</a:t>
            </a:r>
          </a:p>
          <a:p>
            <a:pPr eaLnBrk="1" hangingPunct="1">
              <a:buFont typeface="Wingdings" panose="05000000000000000000" pitchFamily="2" charset="2"/>
              <a:buChar char="q"/>
              <a:defRPr/>
            </a:pPr>
            <a:endParaRPr lang="en-US" sz="2800" dirty="0">
              <a:solidFill>
                <a:schemeClr val="accent4">
                  <a:lumMod val="10000"/>
                </a:schemeClr>
              </a:solidFill>
              <a:ea typeface="ＭＳ Ｐゴシック" pitchFamily="34" charset="-128"/>
            </a:endParaRPr>
          </a:p>
          <a:p>
            <a:pPr eaLnBrk="1" hangingPunct="1">
              <a:buFont typeface="Wingdings" panose="05000000000000000000" pitchFamily="2" charset="2"/>
              <a:buChar char="q"/>
              <a:defRPr/>
            </a:pPr>
            <a:endParaRPr lang="en-US" sz="2800" dirty="0">
              <a:solidFill>
                <a:schemeClr val="accent4">
                  <a:lumMod val="10000"/>
                </a:schemeClr>
              </a:solidFill>
              <a:ea typeface="ＭＳ Ｐゴシック" pitchFamily="34" charset="-128"/>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a:extLst>
              <a:ext uri="{FF2B5EF4-FFF2-40B4-BE49-F238E27FC236}">
                <a16:creationId xmlns:a16="http://schemas.microsoft.com/office/drawing/2014/main" id="{493F4AAA-B48C-4C41-8F29-FE2EEA7EE8B9}"/>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Confirming MA worked</a:t>
            </a:r>
          </a:p>
        </p:txBody>
      </p:sp>
      <p:sp>
        <p:nvSpPr>
          <p:cNvPr id="73731" name="Content Placeholder 2">
            <a:extLst>
              <a:ext uri="{FF2B5EF4-FFF2-40B4-BE49-F238E27FC236}">
                <a16:creationId xmlns:a16="http://schemas.microsoft.com/office/drawing/2014/main" id="{CC5A2B9B-B064-470D-AE7D-E81E6668E93E}"/>
              </a:ext>
            </a:extLst>
          </p:cNvPr>
          <p:cNvSpPr>
            <a:spLocks noGrp="1"/>
          </p:cNvSpPr>
          <p:nvPr>
            <p:ph sz="quarter" idx="1"/>
          </p:nvPr>
        </p:nvSpPr>
        <p:spPr>
          <a:xfrm>
            <a:off x="609600" y="17526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 Ask the woman whether she felt like she expelled the pregnancy</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Ask the woman if she ever felt pregnant, and if she still feels pregnant now </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Review what pregnancy symptoms she experienced prior to and after the abortion</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Review how she took each medication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a:extLst>
              <a:ext uri="{FF2B5EF4-FFF2-40B4-BE49-F238E27FC236}">
                <a16:creationId xmlns:a16="http://schemas.microsoft.com/office/drawing/2014/main" id="{0A05214B-35BC-49AB-8956-AFF491C04067}"/>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Confirming MA worked, cont.</a:t>
            </a:r>
          </a:p>
        </p:txBody>
      </p:sp>
      <p:sp>
        <p:nvSpPr>
          <p:cNvPr id="74755" name="Content Placeholder 2">
            <a:extLst>
              <a:ext uri="{FF2B5EF4-FFF2-40B4-BE49-F238E27FC236}">
                <a16:creationId xmlns:a16="http://schemas.microsoft.com/office/drawing/2014/main" id="{3C7C5FB4-46F3-4743-BEFE-D63F654DD562}"/>
              </a:ext>
            </a:extLst>
          </p:cNvPr>
          <p:cNvSpPr>
            <a:spLocks noGrp="1"/>
          </p:cNvSpPr>
          <p:nvPr>
            <p:ph sz="quarter" idx="1"/>
          </p:nvPr>
        </p:nvSpPr>
        <p:spPr>
          <a:xfrm>
            <a:off x="612775" y="1600200"/>
            <a:ext cx="8153400" cy="4495800"/>
          </a:xfrm>
        </p:spPr>
        <p:txBody>
          <a:bodyPr/>
          <a:lstStyle/>
          <a:p>
            <a:pPr marL="0" indent="0" eaLnBrk="1" hangingPunct="1">
              <a:buFont typeface="Wingdings" panose="05000000000000000000" pitchFamily="2" charset="2"/>
              <a:buNone/>
              <a:defRPr/>
            </a:pPr>
            <a:r>
              <a:rPr lang="en-US" sz="3200" dirty="0">
                <a:solidFill>
                  <a:schemeClr val="accent4">
                    <a:lumMod val="10000"/>
                  </a:schemeClr>
                </a:solidFill>
                <a:ea typeface="ＭＳ Ｐゴシック" pitchFamily="34" charset="-128"/>
              </a:rPr>
              <a:t>Pelvic exam:</a:t>
            </a:r>
          </a:p>
          <a:p>
            <a:pPr lvl="1" eaLnBrk="1" hangingPunct="1">
              <a:buClr>
                <a:schemeClr val="tx2"/>
              </a:buClr>
              <a:buSzPct val="125000"/>
              <a:buFont typeface="Arial" pitchFamily="34" charset="0"/>
              <a:buChar char="•"/>
              <a:defRPr/>
            </a:pPr>
            <a:r>
              <a:rPr lang="en-US" sz="2900" dirty="0">
                <a:solidFill>
                  <a:schemeClr val="accent4">
                    <a:lumMod val="10000"/>
                  </a:schemeClr>
                </a:solidFill>
                <a:ea typeface="ＭＳ Ｐゴシック" pitchFamily="34" charset="-128"/>
              </a:rPr>
              <a:t>Up to seven weeks gestation at clinical assessment - uterus should feel non-pregnant two weeks after taking MA medications</a:t>
            </a:r>
          </a:p>
          <a:p>
            <a:pPr lvl="1" eaLnBrk="1" hangingPunct="1">
              <a:buClr>
                <a:schemeClr val="tx2"/>
              </a:buClr>
              <a:buSzPct val="125000"/>
              <a:buFont typeface="Arial" pitchFamily="34" charset="0"/>
              <a:buChar char="•"/>
              <a:defRPr/>
            </a:pPr>
            <a:r>
              <a:rPr lang="en-US" sz="2900" dirty="0">
                <a:solidFill>
                  <a:schemeClr val="accent4">
                    <a:lumMod val="10000"/>
                  </a:schemeClr>
                </a:solidFill>
                <a:ea typeface="ＭＳ Ｐゴシック" pitchFamily="34" charset="-128"/>
              </a:rPr>
              <a:t>Eight weeks gestation or more - uterus should be smaller two weeks after taking MA medications.</a:t>
            </a:r>
          </a:p>
          <a:p>
            <a:pPr eaLnBrk="1" hangingPunct="1">
              <a:buClr>
                <a:schemeClr val="tx2"/>
              </a:buClr>
              <a:buFont typeface="Wingdings" panose="05000000000000000000" pitchFamily="2" charset="2"/>
              <a:buChar char="q"/>
              <a:defRPr/>
            </a:pPr>
            <a:endParaRPr lang="en-US" sz="3600" dirty="0">
              <a:solidFill>
                <a:schemeClr val="accent4">
                  <a:lumMod val="10000"/>
                </a:schemeClr>
              </a:solidFill>
              <a:ea typeface="ＭＳ Ｐゴシック" pitchFamily="34" charset="-12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a:extLst>
              <a:ext uri="{FF2B5EF4-FFF2-40B4-BE49-F238E27FC236}">
                <a16:creationId xmlns:a16="http://schemas.microsoft.com/office/drawing/2014/main" id="{59DC6213-0533-48F3-BBCD-AB30537C8B70}"/>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Abortion is probably complete if:</a:t>
            </a:r>
          </a:p>
        </p:txBody>
      </p:sp>
      <p:sp>
        <p:nvSpPr>
          <p:cNvPr id="75779" name="Content Placeholder 2">
            <a:extLst>
              <a:ext uri="{FF2B5EF4-FFF2-40B4-BE49-F238E27FC236}">
                <a16:creationId xmlns:a16="http://schemas.microsoft.com/office/drawing/2014/main" id="{07A28AC3-C53C-4B94-93C8-FED9E42A82D1}"/>
              </a:ext>
            </a:extLst>
          </p:cNvPr>
          <p:cNvSpPr>
            <a:spLocks noGrp="1"/>
          </p:cNvSpPr>
          <p:nvPr>
            <p:ph sz="quarter" idx="1"/>
          </p:nvPr>
        </p:nvSpPr>
        <p:spPr>
          <a:xfrm>
            <a:off x="612775" y="1600200"/>
            <a:ext cx="8153400" cy="5105400"/>
          </a:xfrm>
        </p:spPr>
        <p:txBody>
          <a:bodyPr/>
          <a:lstStyle/>
          <a:p>
            <a:pPr eaLnBrk="1" hangingPunct="1">
              <a:buSzPct val="125000"/>
              <a:buFont typeface="Arial" pitchFamily="34" charset="0"/>
              <a:buChar char="•"/>
              <a:defRPr/>
            </a:pPr>
            <a:r>
              <a:rPr lang="en-US" sz="2700" dirty="0">
                <a:solidFill>
                  <a:schemeClr val="accent4">
                    <a:lumMod val="10000"/>
                  </a:schemeClr>
                </a:solidFill>
                <a:ea typeface="ＭＳ Ｐゴシック" pitchFamily="34" charset="-128"/>
              </a:rPr>
              <a:t>The woman believes she had a successful abortion</a:t>
            </a:r>
          </a:p>
          <a:p>
            <a:pPr eaLnBrk="1" hangingPunct="1">
              <a:buSzPct val="125000"/>
              <a:buFont typeface="Arial" pitchFamily="34" charset="0"/>
              <a:buChar char="•"/>
              <a:defRPr/>
            </a:pPr>
            <a:r>
              <a:rPr lang="en-US" sz="2700" dirty="0">
                <a:solidFill>
                  <a:schemeClr val="accent4">
                    <a:lumMod val="10000"/>
                  </a:schemeClr>
                </a:solidFill>
                <a:ea typeface="ＭＳ Ｐゴシック" pitchFamily="34" charset="-128"/>
              </a:rPr>
              <a:t>The woman’s pregnancy symptoms have stopped</a:t>
            </a:r>
          </a:p>
          <a:p>
            <a:pPr eaLnBrk="1" hangingPunct="1">
              <a:buSzPct val="125000"/>
              <a:buFont typeface="Arial" pitchFamily="34" charset="0"/>
              <a:buChar char="•"/>
              <a:defRPr/>
            </a:pPr>
            <a:r>
              <a:rPr lang="en-US" sz="2700" dirty="0">
                <a:solidFill>
                  <a:schemeClr val="accent4">
                    <a:lumMod val="10000"/>
                  </a:schemeClr>
                </a:solidFill>
                <a:ea typeface="ＭＳ Ｐゴシック" pitchFamily="34" charset="-128"/>
              </a:rPr>
              <a:t>Her bleeding and cramping pattern is normal</a:t>
            </a:r>
          </a:p>
          <a:p>
            <a:pPr eaLnBrk="1" hangingPunct="1">
              <a:buSzPct val="125000"/>
              <a:buFont typeface="Arial" pitchFamily="34" charset="0"/>
              <a:buChar char="•"/>
              <a:defRPr/>
            </a:pPr>
            <a:r>
              <a:rPr lang="en-US" sz="2700" dirty="0">
                <a:solidFill>
                  <a:schemeClr val="accent4">
                    <a:lumMod val="10000"/>
                  </a:schemeClr>
                </a:solidFill>
                <a:ea typeface="ＭＳ Ｐゴシック" pitchFamily="34" charset="-128"/>
              </a:rPr>
              <a:t>Her uterine size is non-pregnant or smaller than before</a:t>
            </a:r>
          </a:p>
          <a:p>
            <a:pPr eaLnBrk="1" hangingPunct="1">
              <a:defRPr/>
            </a:pPr>
            <a:endParaRPr lang="en-US" sz="2700" dirty="0">
              <a:solidFill>
                <a:schemeClr val="accent4">
                  <a:lumMod val="10000"/>
                </a:schemeClr>
              </a:solidFill>
              <a:ea typeface="ＭＳ Ｐゴシック" pitchFamily="34" charset="-128"/>
            </a:endParaRPr>
          </a:p>
          <a:p>
            <a:pPr eaLnBrk="1" hangingPunct="1">
              <a:buFont typeface="Arial" charset="0"/>
              <a:buNone/>
              <a:defRPr/>
            </a:pPr>
            <a:r>
              <a:rPr lang="en-US" sz="2700" dirty="0">
                <a:solidFill>
                  <a:schemeClr val="accent4">
                    <a:lumMod val="10000"/>
                  </a:schemeClr>
                </a:solidFill>
                <a:ea typeface="ＭＳ Ｐゴシック" pitchFamily="34" charset="-128"/>
              </a:rPr>
              <a:t>	If there is still doubt about whether the MA worked, the provider can conduct or refer for an ultrasound.</a:t>
            </a:r>
          </a:p>
          <a:p>
            <a:pPr eaLnBrk="1" hangingPunct="1">
              <a:defRPr/>
            </a:pPr>
            <a:endParaRPr lang="en-US" sz="2800" dirty="0">
              <a:solidFill>
                <a:schemeClr val="accent4">
                  <a:lumMod val="10000"/>
                </a:schemeClr>
              </a:solidFill>
              <a:ea typeface="ＭＳ Ｐゴシック" pitchFamily="34" charset="-12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a:extLst>
              <a:ext uri="{FF2B5EF4-FFF2-40B4-BE49-F238E27FC236}">
                <a16:creationId xmlns:a16="http://schemas.microsoft.com/office/drawing/2014/main" id="{ECC807FC-96D7-45EF-AC97-02DAE7EA8DE4}"/>
              </a:ext>
            </a:extLst>
          </p:cNvPr>
          <p:cNvSpPr>
            <a:spLocks noGrp="1"/>
          </p:cNvSpPr>
          <p:nvPr>
            <p:ph type="title"/>
          </p:nvPr>
        </p:nvSpPr>
        <p:spPr>
          <a:xfrm>
            <a:off x="612775" y="228600"/>
            <a:ext cx="8153400" cy="990600"/>
          </a:xfrm>
        </p:spPr>
        <p:txBody>
          <a:bodyPr/>
          <a:lstStyle/>
          <a:p>
            <a:pPr eaLnBrk="1" hangingPunct="1"/>
            <a:r>
              <a:rPr lang="en-US" altLang="en-US">
                <a:ea typeface="ＭＳ Ｐゴシック" panose="020B0600070205080204" pitchFamily="34" charset="-128"/>
              </a:rPr>
              <a:t>After MA</a:t>
            </a:r>
          </a:p>
        </p:txBody>
      </p:sp>
      <p:sp>
        <p:nvSpPr>
          <p:cNvPr id="76803" name="Content Placeholder 2">
            <a:extLst>
              <a:ext uri="{FF2B5EF4-FFF2-40B4-BE49-F238E27FC236}">
                <a16:creationId xmlns:a16="http://schemas.microsoft.com/office/drawing/2014/main" id="{B26438F7-4909-40F2-85D5-4B2DF6E5491A}"/>
              </a:ext>
            </a:extLst>
          </p:cNvPr>
          <p:cNvSpPr>
            <a:spLocks noGrp="1"/>
          </p:cNvSpPr>
          <p:nvPr>
            <p:ph sz="quarter" idx="1"/>
          </p:nvPr>
        </p:nvSpPr>
        <p:spPr>
          <a:xfrm>
            <a:off x="612775" y="1600200"/>
            <a:ext cx="8153400" cy="5105400"/>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Usually she starts feeling better the day after taking misoprostol</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Typically pregnancy symptoms abate over the next week  </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Bleeding and cramping may be significant the first day but diminish over the next week</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Bleeding may continue for several weeks; in some women can last more than a month</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le 1">
            <a:extLst>
              <a:ext uri="{FF2B5EF4-FFF2-40B4-BE49-F238E27FC236}">
                <a16:creationId xmlns:a16="http://schemas.microsoft.com/office/drawing/2014/main" id="{FC88E6B4-6747-4CF8-ADF4-EB1B2F9F74E1}"/>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Problematic bleeding</a:t>
            </a:r>
          </a:p>
        </p:txBody>
      </p:sp>
      <p:sp>
        <p:nvSpPr>
          <p:cNvPr id="77827" name="Content Placeholder 2">
            <a:extLst>
              <a:ext uri="{FF2B5EF4-FFF2-40B4-BE49-F238E27FC236}">
                <a16:creationId xmlns:a16="http://schemas.microsoft.com/office/drawing/2014/main" id="{3F61B54D-8B6C-448D-A3E8-DD1FE3E9FFA2}"/>
              </a:ext>
            </a:extLst>
          </p:cNvPr>
          <p:cNvSpPr>
            <a:spLocks noGrp="1"/>
          </p:cNvSpPr>
          <p:nvPr>
            <p:ph sz="quarter" idx="1"/>
          </p:nvPr>
        </p:nvSpPr>
        <p:spPr>
          <a:xfrm>
            <a:off x="609600" y="1752600"/>
            <a:ext cx="8153400" cy="4495800"/>
          </a:xfrm>
        </p:spPr>
        <p:txBody>
          <a:bodyPr/>
          <a:lstStyle/>
          <a:p>
            <a:pPr marL="0" indent="0" eaLnBrk="1" hangingPunct="1">
              <a:buFont typeface="Wingdings" panose="05000000000000000000" pitchFamily="2" charset="2"/>
              <a:buNone/>
              <a:defRPr/>
            </a:pPr>
            <a:r>
              <a:rPr lang="en-US" sz="3200" dirty="0">
                <a:solidFill>
                  <a:schemeClr val="accent4">
                    <a:lumMod val="10000"/>
                  </a:schemeClr>
                </a:solidFill>
                <a:ea typeface="ＭＳ Ｐゴシック" pitchFamily="34" charset="-128"/>
              </a:rPr>
              <a:t>If problematic but not severe:</a:t>
            </a:r>
          </a:p>
          <a:p>
            <a:pPr lvl="1" eaLnBrk="1" hangingPunct="1">
              <a:buClr>
                <a:schemeClr val="tx2"/>
              </a:buClr>
              <a:buSzPct val="125000"/>
              <a:buFont typeface="Arial" pitchFamily="34" charset="0"/>
              <a:buChar char="•"/>
              <a:defRPr/>
            </a:pPr>
            <a:r>
              <a:rPr lang="en-US" sz="2800" dirty="0">
                <a:solidFill>
                  <a:schemeClr val="accent4">
                    <a:lumMod val="10000"/>
                  </a:schemeClr>
                </a:solidFill>
                <a:ea typeface="ＭＳ Ｐゴシック" pitchFamily="34" charset="-128"/>
              </a:rPr>
              <a:t>wait</a:t>
            </a:r>
          </a:p>
          <a:p>
            <a:pPr lvl="1" eaLnBrk="1" hangingPunct="1">
              <a:buClr>
                <a:schemeClr val="tx2"/>
              </a:buClr>
              <a:buSzPct val="125000"/>
              <a:buFont typeface="Arial" pitchFamily="34" charset="0"/>
              <a:buChar char="•"/>
              <a:defRPr/>
            </a:pPr>
            <a:r>
              <a:rPr lang="en-US" sz="2800" dirty="0">
                <a:solidFill>
                  <a:schemeClr val="accent4">
                    <a:lumMod val="10000"/>
                  </a:schemeClr>
                </a:solidFill>
                <a:ea typeface="ＭＳ Ｐゴシック" pitchFamily="34" charset="-128"/>
              </a:rPr>
              <a:t>perform vacuum aspiration</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a:extLst>
              <a:ext uri="{FF2B5EF4-FFF2-40B4-BE49-F238E27FC236}">
                <a16:creationId xmlns:a16="http://schemas.microsoft.com/office/drawing/2014/main" id="{88D31ECA-7E1A-4B3B-903C-ADF534899174}"/>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Telephone support</a:t>
            </a:r>
          </a:p>
        </p:txBody>
      </p:sp>
      <p:sp>
        <p:nvSpPr>
          <p:cNvPr id="78851" name="Content Placeholder 2">
            <a:extLst>
              <a:ext uri="{FF2B5EF4-FFF2-40B4-BE49-F238E27FC236}">
                <a16:creationId xmlns:a16="http://schemas.microsoft.com/office/drawing/2014/main" id="{C2493C87-C13B-4ED4-B353-185C78667B6E}"/>
              </a:ext>
            </a:extLst>
          </p:cNvPr>
          <p:cNvSpPr>
            <a:spLocks noGrp="1"/>
          </p:cNvSpPr>
          <p:nvPr>
            <p:ph sz="quarter" idx="1"/>
          </p:nvPr>
        </p:nvSpPr>
        <p:spPr>
          <a:xfrm>
            <a:off x="612775" y="1600200"/>
            <a:ext cx="8153400" cy="4495800"/>
          </a:xfrm>
        </p:spPr>
        <p:txBody>
          <a:bodyPr/>
          <a:lstStyle/>
          <a:p>
            <a:pPr eaLnBrk="1" hangingPunct="1">
              <a:buFont typeface="Arial" charset="0"/>
              <a:buNone/>
              <a:defRPr/>
            </a:pPr>
            <a:r>
              <a:rPr lang="en-US" sz="3200" dirty="0">
                <a:solidFill>
                  <a:schemeClr val="accent4">
                    <a:lumMod val="10000"/>
                  </a:schemeClr>
                </a:solidFill>
                <a:ea typeface="ＭＳ Ｐゴシック" pitchFamily="34" charset="-128"/>
              </a:rPr>
              <a:t>	If full information given during visit, can work:</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When women call the clinic after taking MA with questions or concerns</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To ascertain whether a mifepristone/misoprostol abortion has been successful</a:t>
            </a:r>
          </a:p>
          <a:p>
            <a:pPr eaLnBrk="1" hangingPunct="1">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74B93042-F630-47E9-996E-085BB5046D36}"/>
              </a:ext>
            </a:extLst>
          </p:cNvPr>
          <p:cNvSpPr>
            <a:spLocks noGrp="1"/>
          </p:cNvSpPr>
          <p:nvPr>
            <p:ph type="title" idx="4294967295"/>
          </p:nvPr>
        </p:nvSpPr>
        <p:spPr>
          <a:xfrm>
            <a:off x="0" y="0"/>
            <a:ext cx="9144000" cy="838200"/>
          </a:xfrm>
        </p:spPr>
        <p:txBody>
          <a:bodyPr/>
          <a:lstStyle/>
          <a:p>
            <a:pPr algn="ctr" eaLnBrk="1" hangingPunct="1"/>
            <a:r>
              <a:rPr lang="en-US" altLang="en-US" sz="4000">
                <a:ea typeface="ＭＳ Ｐゴシック" panose="020B0600070205080204" pitchFamily="34" charset="-128"/>
              </a:rPr>
              <a:t>Misoprostol is widely available</a:t>
            </a:r>
          </a:p>
        </p:txBody>
      </p:sp>
      <p:sp>
        <p:nvSpPr>
          <p:cNvPr id="15363" name="Rectangle 4">
            <a:extLst>
              <a:ext uri="{FF2B5EF4-FFF2-40B4-BE49-F238E27FC236}">
                <a16:creationId xmlns:a16="http://schemas.microsoft.com/office/drawing/2014/main" id="{CEFDA5DB-6D6C-4DCD-8CDF-D32000507B20}"/>
              </a:ext>
            </a:extLst>
          </p:cNvPr>
          <p:cNvSpPr>
            <a:spLocks noChangeArrowheads="1"/>
          </p:cNvSpPr>
          <p:nvPr/>
        </p:nvSpPr>
        <p:spPr bwMode="auto">
          <a:xfrm>
            <a:off x="609600" y="7083425"/>
            <a:ext cx="6629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defRPr/>
            </a:pPr>
            <a:r>
              <a:rPr lang="en-US" sz="1400" dirty="0">
                <a:solidFill>
                  <a:schemeClr val="accent4">
                    <a:lumMod val="10000"/>
                  </a:schemeClr>
                </a:solidFill>
                <a:latin typeface="Arial" charset="0"/>
              </a:rPr>
              <a:t>Source: </a:t>
            </a:r>
            <a:r>
              <a:rPr lang="en-US" sz="1400" dirty="0" err="1">
                <a:solidFill>
                  <a:schemeClr val="accent4">
                    <a:lumMod val="10000"/>
                  </a:schemeClr>
                </a:solidFill>
                <a:latin typeface="Arial" charset="0"/>
              </a:rPr>
              <a:t>Gynuity</a:t>
            </a:r>
            <a:r>
              <a:rPr lang="en-US" sz="1400" dirty="0">
                <a:solidFill>
                  <a:schemeClr val="accent4">
                    <a:lumMod val="10000"/>
                  </a:schemeClr>
                </a:solidFill>
                <a:latin typeface="Arial" charset="0"/>
              </a:rPr>
              <a:t> Health Projects 2017 </a:t>
            </a:r>
          </a:p>
        </p:txBody>
      </p:sp>
      <p:pic>
        <p:nvPicPr>
          <p:cNvPr id="3" name="Picture 2">
            <a:extLst>
              <a:ext uri="{FF2B5EF4-FFF2-40B4-BE49-F238E27FC236}">
                <a16:creationId xmlns:a16="http://schemas.microsoft.com/office/drawing/2014/main" id="{162EC9A8-9E0B-8B40-BA71-AA35A22145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200" y="810208"/>
            <a:ext cx="7721600" cy="5791200"/>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a:extLst>
              <a:ext uri="{FF2B5EF4-FFF2-40B4-BE49-F238E27FC236}">
                <a16:creationId xmlns:a16="http://schemas.microsoft.com/office/drawing/2014/main" id="{6D4E929C-63B3-4102-8B55-EB6C3D3DA30E}"/>
              </a:ext>
            </a:extLst>
          </p:cNvPr>
          <p:cNvSpPr>
            <a:spLocks noGrp="1"/>
          </p:cNvSpPr>
          <p:nvPr>
            <p:ph type="title"/>
          </p:nvPr>
        </p:nvSpPr>
        <p:spPr>
          <a:xfrm>
            <a:off x="612775" y="228600"/>
            <a:ext cx="8153400" cy="990600"/>
          </a:xfrm>
        </p:spPr>
        <p:txBody>
          <a:bodyPr/>
          <a:lstStyle/>
          <a:p>
            <a:pPr eaLnBrk="1" hangingPunct="1"/>
            <a:r>
              <a:rPr lang="en-US" altLang="en-US">
                <a:ea typeface="ＭＳ Ｐゴシック" panose="020B0600070205080204" pitchFamily="34" charset="-128"/>
              </a:rPr>
              <a:t>MA success checklist</a:t>
            </a:r>
          </a:p>
        </p:txBody>
      </p:sp>
      <p:graphicFrame>
        <p:nvGraphicFramePr>
          <p:cNvPr id="4" name="Content Placeholder 3">
            <a:extLst>
              <a:ext uri="{FF2B5EF4-FFF2-40B4-BE49-F238E27FC236}">
                <a16:creationId xmlns:a16="http://schemas.microsoft.com/office/drawing/2014/main" id="{17285A40-1F48-43CB-BB60-563434C47A30}"/>
              </a:ext>
            </a:extLst>
          </p:cNvPr>
          <p:cNvGraphicFramePr>
            <a:graphicFrameLocks noGrp="1"/>
          </p:cNvGraphicFramePr>
          <p:nvPr>
            <p:ph sz="quarter" idx="1"/>
          </p:nvPr>
        </p:nvGraphicFramePr>
        <p:xfrm>
          <a:off x="457200" y="1600200"/>
          <a:ext cx="8381999" cy="4724399"/>
        </p:xfrm>
        <a:graphic>
          <a:graphicData uri="http://schemas.openxmlformats.org/drawingml/2006/table">
            <a:tbl>
              <a:tblPr firstRow="1" bandRow="1">
                <a:tableStyleId>{5C22544A-7EE6-4342-B048-85BDC9FD1C3A}</a:tableStyleId>
              </a:tblPr>
              <a:tblGrid>
                <a:gridCol w="623427">
                  <a:extLst>
                    <a:ext uri="{9D8B030D-6E8A-4147-A177-3AD203B41FA5}">
                      <a16:colId xmlns:a16="http://schemas.microsoft.com/office/drawing/2014/main" val="20000"/>
                    </a:ext>
                  </a:extLst>
                </a:gridCol>
                <a:gridCol w="3567572">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473868">
                <a:tc>
                  <a:txBody>
                    <a:bodyPr/>
                    <a:lstStyle/>
                    <a:p>
                      <a:pPr marL="0" marR="0" algn="ctr">
                        <a:lnSpc>
                          <a:spcPct val="115000"/>
                        </a:lnSpc>
                        <a:spcBef>
                          <a:spcPts val="0"/>
                        </a:spcBef>
                        <a:spcAft>
                          <a:spcPts val="0"/>
                        </a:spcAft>
                      </a:pPr>
                      <a:endParaRPr lang="en-US" sz="1200" baseline="0" dirty="0">
                        <a:solidFill>
                          <a:schemeClr val="accent4">
                            <a:lumMod val="10000"/>
                          </a:schemeClr>
                        </a:solidFill>
                        <a:latin typeface="Avenir LT Std 65 Medium" pitchFamily="34" charset="0"/>
                        <a:ea typeface="Calibri"/>
                        <a:cs typeface="Calibri"/>
                      </a:endParaRPr>
                    </a:p>
                  </a:txBody>
                  <a:tcPr marL="68580" marR="68580" marT="0" marB="0"/>
                </a:tc>
                <a:tc>
                  <a:txBody>
                    <a:bodyPr/>
                    <a:lstStyle/>
                    <a:p>
                      <a:pPr marL="0" marR="0">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baseline="0" dirty="0">
                          <a:solidFill>
                            <a:schemeClr val="bg1"/>
                          </a:solidFill>
                          <a:latin typeface="Avenir LT Std 65 Medium" pitchFamily="34" charset="0"/>
                          <a:ea typeface="Calibri"/>
                          <a:cs typeface="Calibri"/>
                        </a:rPr>
                        <a:t>Yes</a:t>
                      </a:r>
                      <a:endParaRPr lang="en-US" sz="1400" baseline="0" dirty="0">
                        <a:solidFill>
                          <a:schemeClr val="bg1"/>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400" b="1" baseline="0" dirty="0">
                          <a:solidFill>
                            <a:schemeClr val="bg1"/>
                          </a:solidFill>
                          <a:latin typeface="Avenir LT Std 65 Medium" pitchFamily="34" charset="0"/>
                          <a:ea typeface="Calibri"/>
                          <a:cs typeface="Calibri"/>
                        </a:rPr>
                        <a:t>No</a:t>
                      </a:r>
                      <a:endParaRPr lang="en-US" sz="1400" baseline="0" dirty="0">
                        <a:solidFill>
                          <a:schemeClr val="bg1"/>
                        </a:solidFill>
                        <a:latin typeface="Avenir LT Std 65 Medium" pitchFamily="34" charset="0"/>
                        <a:ea typeface="Calibri"/>
                        <a:cs typeface="Times New Roman"/>
                      </a:endParaRPr>
                    </a:p>
                  </a:txBody>
                  <a:tcPr marL="68580" marR="68580" marT="0" marB="0"/>
                </a:tc>
                <a:extLst>
                  <a:ext uri="{0D108BD9-81ED-4DB2-BD59-A6C34878D82A}">
                    <a16:rowId xmlns:a16="http://schemas.microsoft.com/office/drawing/2014/main" val="10000"/>
                  </a:ext>
                </a:extLst>
              </a:tr>
              <a:tr h="537483">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1</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Did you have cramping after you took all of the medical abortion tablets?</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extLst>
                  <a:ext uri="{0D108BD9-81ED-4DB2-BD59-A6C34878D82A}">
                    <a16:rowId xmlns:a16="http://schemas.microsoft.com/office/drawing/2014/main" val="10001"/>
                  </a:ext>
                </a:extLst>
              </a:tr>
              <a:tr h="806225">
                <a:tc>
                  <a:txBody>
                    <a:bodyPr/>
                    <a:lstStyle/>
                    <a:p>
                      <a:pPr marL="0" marR="0" algn="r">
                        <a:lnSpc>
                          <a:spcPct val="115000"/>
                        </a:lnSpc>
                        <a:spcBef>
                          <a:spcPts val="0"/>
                        </a:spcBef>
                        <a:spcAft>
                          <a:spcPts val="0"/>
                        </a:spcAft>
                      </a:pPr>
                      <a:r>
                        <a:rPr lang="en-US" sz="1200" baseline="0" dirty="0">
                          <a:solidFill>
                            <a:schemeClr val="accent4">
                              <a:lumMod val="10000"/>
                            </a:schemeClr>
                          </a:solidFill>
                          <a:latin typeface="Avenir LT Std 65 Medium" pitchFamily="34" charset="0"/>
                          <a:ea typeface="Calibri"/>
                          <a:cs typeface="Calibri"/>
                        </a:rPr>
                        <a:t>2</a:t>
                      </a: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Did you have bleeding at least as heavy as your usual period after you took all of the medical abortion tablets?</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extLst>
                  <a:ext uri="{0D108BD9-81ED-4DB2-BD59-A6C34878D82A}">
                    <a16:rowId xmlns:a16="http://schemas.microsoft.com/office/drawing/2014/main" val="10002"/>
                  </a:ext>
                </a:extLst>
              </a:tr>
              <a:tr h="537483">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3</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Did you pass blood clots or tissue after you took all of the medical abortion tablets?</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extLst>
                  <a:ext uri="{0D108BD9-81ED-4DB2-BD59-A6C34878D82A}">
                    <a16:rowId xmlns:a16="http://schemas.microsoft.com/office/drawing/2014/main" val="10003"/>
                  </a:ext>
                </a:extLst>
              </a:tr>
              <a:tr h="473868">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4</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Have your pregnancy symptoms gone away?</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extLst>
                  <a:ext uri="{0D108BD9-81ED-4DB2-BD59-A6C34878D82A}">
                    <a16:rowId xmlns:a16="http://schemas.microsoft.com/office/drawing/2014/main" val="10004"/>
                  </a:ext>
                </a:extLst>
              </a:tr>
              <a:tr h="473868">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5</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Do you think you are still pregnant?</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tc>
                  <a:txBody>
                    <a:bodyPr/>
                    <a:lstStyle/>
                    <a:p>
                      <a:pPr marL="0" marR="0" algn="ctr">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extLst>
                  <a:ext uri="{0D108BD9-81ED-4DB2-BD59-A6C34878D82A}">
                    <a16:rowId xmlns:a16="http://schemas.microsoft.com/office/drawing/2014/main" val="10005"/>
                  </a:ext>
                </a:extLst>
              </a:tr>
              <a:tr h="473868">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6</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Are you having heavy bleeding today?</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tc>
                  <a:txBody>
                    <a:bodyPr/>
                    <a:lstStyle/>
                    <a:p>
                      <a:pPr marL="0" marR="0" algn="ctr">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extLst>
                  <a:ext uri="{0D108BD9-81ED-4DB2-BD59-A6C34878D82A}">
                    <a16:rowId xmlns:a16="http://schemas.microsoft.com/office/drawing/2014/main" val="10006"/>
                  </a:ext>
                </a:extLst>
              </a:tr>
              <a:tr h="473868">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7</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Do you have a fever today?</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tc>
                  <a:txBody>
                    <a:bodyPr/>
                    <a:lstStyle/>
                    <a:p>
                      <a:pPr marL="0" marR="0" algn="ctr">
                        <a:lnSpc>
                          <a:spcPct val="115000"/>
                        </a:lnSpc>
                        <a:spcBef>
                          <a:spcPts val="0"/>
                        </a:spcBef>
                        <a:spcAft>
                          <a:spcPts val="0"/>
                        </a:spcAft>
                      </a:pP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extLst>
                  <a:ext uri="{0D108BD9-81ED-4DB2-BD59-A6C34878D82A}">
                    <a16:rowId xmlns:a16="http://schemas.microsoft.com/office/drawing/2014/main" val="10007"/>
                  </a:ext>
                </a:extLst>
              </a:tr>
              <a:tr h="473868">
                <a:tc>
                  <a:txBody>
                    <a:bodyPr/>
                    <a:lstStyle/>
                    <a:p>
                      <a:pPr marL="0" marR="0" algn="r">
                        <a:lnSpc>
                          <a:spcPct val="115000"/>
                        </a:lnSpc>
                        <a:spcBef>
                          <a:spcPts val="0"/>
                        </a:spcBef>
                        <a:spcAft>
                          <a:spcPts val="0"/>
                        </a:spcAft>
                      </a:pPr>
                      <a:r>
                        <a:rPr lang="en-US" sz="1200" baseline="0">
                          <a:solidFill>
                            <a:schemeClr val="accent4">
                              <a:lumMod val="10000"/>
                            </a:schemeClr>
                          </a:solidFill>
                          <a:latin typeface="Avenir LT Std 65 Medium" pitchFamily="34" charset="0"/>
                          <a:ea typeface="Calibri"/>
                          <a:cs typeface="Calibri"/>
                        </a:rPr>
                        <a:t>8</a:t>
                      </a:r>
                      <a:endParaRPr lang="en-US" sz="1100" baseline="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baseline="0" dirty="0">
                          <a:solidFill>
                            <a:schemeClr val="accent4">
                              <a:lumMod val="10000"/>
                            </a:schemeClr>
                          </a:solidFill>
                          <a:latin typeface="Avenir LT Std 65 Medium" pitchFamily="34" charset="0"/>
                          <a:ea typeface="Calibri"/>
                          <a:cs typeface="Calibri"/>
                        </a:rPr>
                        <a:t>Are you having bad cramping or pain today?</a:t>
                      </a: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solidFill>
                      <a:srgbClr val="FF0000"/>
                    </a:solidFill>
                  </a:tcPr>
                </a:tc>
                <a:tc>
                  <a:txBody>
                    <a:bodyPr/>
                    <a:lstStyle/>
                    <a:p>
                      <a:pPr marL="0" marR="0" algn="ctr">
                        <a:lnSpc>
                          <a:spcPct val="115000"/>
                        </a:lnSpc>
                        <a:spcBef>
                          <a:spcPts val="0"/>
                        </a:spcBef>
                        <a:spcAft>
                          <a:spcPts val="0"/>
                        </a:spcAft>
                      </a:pPr>
                      <a:endParaRPr lang="en-US" sz="1100" baseline="0" dirty="0">
                        <a:solidFill>
                          <a:schemeClr val="accent4">
                            <a:lumMod val="10000"/>
                          </a:schemeClr>
                        </a:solidFill>
                        <a:latin typeface="Avenir LT Std 65 Medium" pitchFamily="34" charset="0"/>
                        <a:ea typeface="Calibri"/>
                        <a:cs typeface="Times New Roman"/>
                      </a:endParaRPr>
                    </a:p>
                  </a:txBody>
                  <a:tcPr marL="68580" marR="68580" marT="0" marB="0"/>
                </a:tc>
                <a:extLst>
                  <a:ext uri="{0D108BD9-81ED-4DB2-BD59-A6C34878D82A}">
                    <a16:rowId xmlns:a16="http://schemas.microsoft.com/office/drawing/2014/main" val="10008"/>
                  </a:ext>
                </a:extLst>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a:extLst>
              <a:ext uri="{FF2B5EF4-FFF2-40B4-BE49-F238E27FC236}">
                <a16:creationId xmlns:a16="http://schemas.microsoft.com/office/drawing/2014/main" id="{C1682CE9-712B-4D21-BF96-815DE72781BC}"/>
              </a:ext>
            </a:extLst>
          </p:cNvPr>
          <p:cNvSpPr>
            <a:spLocks noGrp="1"/>
          </p:cNvSpPr>
          <p:nvPr>
            <p:ph type="title"/>
          </p:nvPr>
        </p:nvSpPr>
        <p:spPr>
          <a:xfrm>
            <a:off x="612775" y="228600"/>
            <a:ext cx="8153400" cy="990600"/>
          </a:xfrm>
        </p:spPr>
        <p:txBody>
          <a:bodyPr/>
          <a:lstStyle/>
          <a:p>
            <a:pPr eaLnBrk="1" hangingPunct="1"/>
            <a:r>
              <a:rPr lang="en-US" altLang="en-US">
                <a:ea typeface="ＭＳ Ｐゴシック" panose="020B0600070205080204" pitchFamily="34" charset="-128"/>
              </a:rPr>
              <a:t>Phone Call Topics</a:t>
            </a:r>
          </a:p>
        </p:txBody>
      </p:sp>
      <p:sp>
        <p:nvSpPr>
          <p:cNvPr id="80899" name="Content Placeholder 2">
            <a:extLst>
              <a:ext uri="{FF2B5EF4-FFF2-40B4-BE49-F238E27FC236}">
                <a16:creationId xmlns:a16="http://schemas.microsoft.com/office/drawing/2014/main" id="{1F756DAD-EC32-477D-BCD7-FF8F686483FA}"/>
              </a:ext>
            </a:extLst>
          </p:cNvPr>
          <p:cNvSpPr>
            <a:spLocks noGrp="1"/>
          </p:cNvSpPr>
          <p:nvPr>
            <p:ph sz="quarter" idx="1"/>
          </p:nvPr>
        </p:nvSpPr>
        <p:spPr>
          <a:xfrm>
            <a:off x="609600" y="1676400"/>
            <a:ext cx="8153400" cy="4495800"/>
          </a:xfrm>
        </p:spPr>
        <p:txBody>
          <a:bodyPr/>
          <a:lstStyle/>
          <a:p>
            <a:pPr eaLnBrk="1" hangingPunct="1">
              <a:buFont typeface="Arial" charset="0"/>
              <a:buNone/>
              <a:defRPr/>
            </a:pPr>
            <a:r>
              <a:rPr lang="en-US" dirty="0">
                <a:solidFill>
                  <a:schemeClr val="accent4">
                    <a:lumMod val="10000"/>
                  </a:schemeClr>
                </a:solidFill>
                <a:ea typeface="ＭＳ Ｐゴシック" pitchFamily="34" charset="-128"/>
              </a:rPr>
              <a:t>Typical questions include:</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Whether a woman is bleeding enough</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Whether a follow-up visit is needed</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Whether activities such as sexual activity, bathing or swimming are allowed</a:t>
            </a:r>
          </a:p>
          <a:p>
            <a:pPr eaLnBrk="1" hangingPunct="1">
              <a:defRPr/>
            </a:pPr>
            <a:endParaRPr lang="en-US" dirty="0">
              <a:solidFill>
                <a:schemeClr val="accent4">
                  <a:lumMod val="10000"/>
                </a:schemeClr>
              </a:solidFill>
              <a:ea typeface="ＭＳ Ｐゴシック" pitchFamily="34" charset="-128"/>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itle 1">
            <a:extLst>
              <a:ext uri="{FF2B5EF4-FFF2-40B4-BE49-F238E27FC236}">
                <a16:creationId xmlns:a16="http://schemas.microsoft.com/office/drawing/2014/main" id="{E5872CC2-7763-4EDF-87B0-8DE1E42AB4F2}"/>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Outreach workers</a:t>
            </a:r>
          </a:p>
        </p:txBody>
      </p:sp>
      <p:sp>
        <p:nvSpPr>
          <p:cNvPr id="81923" name="Content Placeholder 2">
            <a:extLst>
              <a:ext uri="{FF2B5EF4-FFF2-40B4-BE49-F238E27FC236}">
                <a16:creationId xmlns:a16="http://schemas.microsoft.com/office/drawing/2014/main" id="{C16892F0-D567-4CBF-A69A-96F6F4543A06}"/>
              </a:ext>
            </a:extLst>
          </p:cNvPr>
          <p:cNvSpPr>
            <a:spLocks noGrp="1"/>
          </p:cNvSpPr>
          <p:nvPr>
            <p:ph sz="quarter" idx="1"/>
          </p:nvPr>
        </p:nvSpPr>
        <p:spPr>
          <a:xfrm>
            <a:off x="612775" y="1600200"/>
            <a:ext cx="8153400" cy="4495800"/>
          </a:xfrm>
        </p:spPr>
        <p:txBody>
          <a:bodyPr/>
          <a:lstStyle/>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Can sometimes help provide follow-up care</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Abortion is still highly stigmatized in many settings</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Outreach workers must protect women’s privacy and confidentiality</a:t>
            </a:r>
          </a:p>
          <a:p>
            <a:pPr eaLnBrk="1" hangingPunct="1">
              <a:buSzPct val="125000"/>
              <a:buFont typeface="Arial" pitchFamily="34" charset="0"/>
              <a:buChar char="•"/>
              <a:defRPr/>
            </a:pPr>
            <a:r>
              <a:rPr lang="en-US" sz="2800" dirty="0">
                <a:solidFill>
                  <a:schemeClr val="accent4">
                    <a:lumMod val="10000"/>
                  </a:schemeClr>
                </a:solidFill>
                <a:ea typeface="ＭＳ Ｐゴシック" pitchFamily="34" charset="-128"/>
              </a:rPr>
              <a:t>Discuss with woman in advance if appropriate for outreach worker to follow up</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a:extLst>
              <a:ext uri="{FF2B5EF4-FFF2-40B4-BE49-F238E27FC236}">
                <a16:creationId xmlns:a16="http://schemas.microsoft.com/office/drawing/2014/main" id="{CFD21832-C973-4329-8AB8-F8AAFA0584E8}"/>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Telephone support questions</a:t>
            </a:r>
          </a:p>
        </p:txBody>
      </p:sp>
      <p:sp>
        <p:nvSpPr>
          <p:cNvPr id="82947" name="Content Placeholder 2">
            <a:extLst>
              <a:ext uri="{FF2B5EF4-FFF2-40B4-BE49-F238E27FC236}">
                <a16:creationId xmlns:a16="http://schemas.microsoft.com/office/drawing/2014/main" id="{1E964CFD-E444-4647-AE4F-43089946AB68}"/>
              </a:ext>
            </a:extLst>
          </p:cNvPr>
          <p:cNvSpPr>
            <a:spLocks noGrp="1"/>
          </p:cNvSpPr>
          <p:nvPr>
            <p:ph sz="quarter" idx="1"/>
          </p:nvPr>
        </p:nvSpPr>
        <p:spPr>
          <a:xfrm>
            <a:off x="609600" y="17526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Did you have cramping and bleeding heavier than a period?</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Did you pass clots or tissue?</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What was the highest number of pads you soaked per hour?</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Do you still feel pregnant now?</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Do you think you passed the pregnancy?</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2">
            <a:extLst>
              <a:ext uri="{FF2B5EF4-FFF2-40B4-BE49-F238E27FC236}">
                <a16:creationId xmlns:a16="http://schemas.microsoft.com/office/drawing/2014/main" id="{B0A56112-338A-45B7-A1E6-0BE38B71F5B9}"/>
              </a:ext>
            </a:extLst>
          </p:cNvPr>
          <p:cNvSpPr>
            <a:spLocks noGrp="1"/>
          </p:cNvSpPr>
          <p:nvPr>
            <p:ph type="title"/>
          </p:nvPr>
        </p:nvSpPr>
        <p:spPr/>
        <p:txBody>
          <a:bodyPr/>
          <a:lstStyle/>
          <a:p>
            <a:r>
              <a:rPr lang="en-US" altLang="en-US"/>
              <a:t>MODULE SIX</a:t>
            </a:r>
          </a:p>
        </p:txBody>
      </p:sp>
      <p:sp>
        <p:nvSpPr>
          <p:cNvPr id="145411" name="Title 1">
            <a:extLst>
              <a:ext uri="{FF2B5EF4-FFF2-40B4-BE49-F238E27FC236}">
                <a16:creationId xmlns:a16="http://schemas.microsoft.com/office/drawing/2014/main" id="{1B289953-4826-4AAF-8F4A-3930CE1DE18A}"/>
              </a:ext>
            </a:extLst>
          </p:cNvPr>
          <p:cNvSpPr>
            <a:spLocks noGrp="1"/>
          </p:cNvSpPr>
          <p:nvPr>
            <p:ph type="body" idx="1"/>
          </p:nvPr>
        </p:nvSpPr>
        <p:spPr/>
        <p:txBody>
          <a:bodyPr/>
          <a:lstStyle/>
          <a:p>
            <a:pPr eaLnBrk="1" hangingPunct="1"/>
            <a:r>
              <a:rPr lang="en-US" altLang="en-US" sz="4000">
                <a:ea typeface="ＭＳ Ｐゴシック" panose="020B0600070205080204" pitchFamily="34" charset="-128"/>
              </a:rPr>
              <a:t>Problems, Complications and Emergencies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a:extLst>
              <a:ext uri="{FF2B5EF4-FFF2-40B4-BE49-F238E27FC236}">
                <a16:creationId xmlns:a16="http://schemas.microsoft.com/office/drawing/2014/main" id="{8FEAF4BD-9EC3-489A-B663-918BBD104ADF}"/>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Problems</a:t>
            </a:r>
          </a:p>
        </p:txBody>
      </p:sp>
      <p:sp>
        <p:nvSpPr>
          <p:cNvPr id="84995" name="Content Placeholder 2">
            <a:extLst>
              <a:ext uri="{FF2B5EF4-FFF2-40B4-BE49-F238E27FC236}">
                <a16:creationId xmlns:a16="http://schemas.microsoft.com/office/drawing/2014/main" id="{852EE87B-BE64-4305-BC3A-DED6BC2FE3A7}"/>
              </a:ext>
            </a:extLst>
          </p:cNvPr>
          <p:cNvSpPr>
            <a:spLocks noGrp="1"/>
          </p:cNvSpPr>
          <p:nvPr>
            <p:ph sz="quarter" idx="1"/>
          </p:nvPr>
        </p:nvSpPr>
        <p:spPr>
          <a:xfrm>
            <a:off x="612775" y="1600200"/>
            <a:ext cx="8153400" cy="4495800"/>
          </a:xfrm>
        </p:spPr>
        <p:txBody>
          <a:bodyPr/>
          <a:lstStyle/>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Most women have no problems or complications</a:t>
            </a:r>
          </a:p>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Range from minor to true emergencies</a:t>
            </a:r>
          </a:p>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Problems reduced if women know:</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what to expect</a:t>
            </a:r>
          </a:p>
          <a:p>
            <a:pPr lvl="1" eaLnBrk="1" hangingPunct="1">
              <a:buClr>
                <a:schemeClr val="tx2"/>
              </a:buClr>
              <a:buSzPct val="125000"/>
              <a:buFont typeface="Arial" pitchFamily="34" charset="0"/>
              <a:buChar char="•"/>
              <a:defRPr/>
            </a:pPr>
            <a:r>
              <a:rPr lang="en-US" dirty="0">
                <a:solidFill>
                  <a:schemeClr val="accent4">
                    <a:lumMod val="10000"/>
                  </a:schemeClr>
                </a:solidFill>
                <a:ea typeface="ＭＳ Ｐゴシック" pitchFamily="34" charset="-128"/>
              </a:rPr>
              <a:t>when to seek care</a:t>
            </a:r>
          </a:p>
          <a:p>
            <a:pPr lvl="1" eaLnBrk="1" hangingPunct="1">
              <a:defRPr/>
            </a:pPr>
            <a:endParaRPr lang="en-US" dirty="0">
              <a:solidFill>
                <a:schemeClr val="accent4">
                  <a:lumMod val="10000"/>
                </a:schemeClr>
              </a:solidFill>
              <a:ea typeface="ＭＳ Ｐゴシック" pitchFamily="34" charset="-128"/>
            </a:endParaRPr>
          </a:p>
          <a:p>
            <a:pPr eaLnBrk="1" hangingPunct="1">
              <a:defRPr/>
            </a:pPr>
            <a:endParaRPr lang="en-US" dirty="0">
              <a:solidFill>
                <a:schemeClr val="accent4">
                  <a:lumMod val="10000"/>
                </a:schemeClr>
              </a:solidFill>
              <a:ea typeface="ＭＳ Ｐゴシック" pitchFamily="34" charset="-128"/>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a:extLst>
              <a:ext uri="{FF2B5EF4-FFF2-40B4-BE49-F238E27FC236}">
                <a16:creationId xmlns:a16="http://schemas.microsoft.com/office/drawing/2014/main" id="{3357E925-5CEE-4232-870D-7463E074B624}"/>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Problems with MA</a:t>
            </a:r>
          </a:p>
        </p:txBody>
      </p:sp>
      <p:sp>
        <p:nvSpPr>
          <p:cNvPr id="86019" name="Content Placeholder 2">
            <a:extLst>
              <a:ext uri="{FF2B5EF4-FFF2-40B4-BE49-F238E27FC236}">
                <a16:creationId xmlns:a16="http://schemas.microsoft.com/office/drawing/2014/main" id="{30452732-425A-44E7-BD7B-987A28BDF2A7}"/>
              </a:ext>
            </a:extLst>
          </p:cNvPr>
          <p:cNvSpPr>
            <a:spLocks noGrp="1"/>
          </p:cNvSpPr>
          <p:nvPr>
            <p:ph sz="quarter" idx="1"/>
          </p:nvPr>
        </p:nvSpPr>
        <p:spPr>
          <a:xfrm>
            <a:off x="609600" y="18288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Failure due to a continuing pregnancy or unacceptable symptoms such as hemorrhage </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Persistent pain</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Ectopic pregnancy</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a:extLst>
              <a:ext uri="{FF2B5EF4-FFF2-40B4-BE49-F238E27FC236}">
                <a16:creationId xmlns:a16="http://schemas.microsoft.com/office/drawing/2014/main" id="{AFD71C6D-3C0E-4A47-964D-8431B89BDE72}"/>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Infrequent complications of MA</a:t>
            </a:r>
          </a:p>
        </p:txBody>
      </p:sp>
      <p:sp>
        <p:nvSpPr>
          <p:cNvPr id="87043" name="Content Placeholder 2">
            <a:extLst>
              <a:ext uri="{FF2B5EF4-FFF2-40B4-BE49-F238E27FC236}">
                <a16:creationId xmlns:a16="http://schemas.microsoft.com/office/drawing/2014/main" id="{2691AA1B-0CA8-4849-85B3-87B6D4DBCE78}"/>
              </a:ext>
            </a:extLst>
          </p:cNvPr>
          <p:cNvSpPr>
            <a:spLocks noGrp="1"/>
          </p:cNvSpPr>
          <p:nvPr>
            <p:ph sz="quarter" idx="1"/>
          </p:nvPr>
        </p:nvSpPr>
        <p:spPr>
          <a:xfrm>
            <a:off x="609600" y="17526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Hemorrhage</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Infection</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Allergic reactions</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a:extLst>
              <a:ext uri="{FF2B5EF4-FFF2-40B4-BE49-F238E27FC236}">
                <a16:creationId xmlns:a16="http://schemas.microsoft.com/office/drawing/2014/main" id="{CB4F1895-283E-4664-A2D0-59A4A9545CB2}"/>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Treatment of problems</a:t>
            </a:r>
          </a:p>
        </p:txBody>
      </p:sp>
      <p:sp>
        <p:nvSpPr>
          <p:cNvPr id="88067" name="Content Placeholder 2">
            <a:extLst>
              <a:ext uri="{FF2B5EF4-FFF2-40B4-BE49-F238E27FC236}">
                <a16:creationId xmlns:a16="http://schemas.microsoft.com/office/drawing/2014/main" id="{0C32F37D-1293-4B35-A4F4-19E18EB9C941}"/>
              </a:ext>
            </a:extLst>
          </p:cNvPr>
          <p:cNvSpPr>
            <a:spLocks noGrp="1"/>
          </p:cNvSpPr>
          <p:nvPr>
            <p:ph sz="quarter" idx="1"/>
          </p:nvPr>
        </p:nvSpPr>
        <p:spPr>
          <a:xfrm>
            <a:off x="612775" y="16002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Give clear, timely and accurate information </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Include woman, including young women, in decision making about treatment</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Give clear treatment instructions and educational materials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le 1">
            <a:extLst>
              <a:ext uri="{FF2B5EF4-FFF2-40B4-BE49-F238E27FC236}">
                <a16:creationId xmlns:a16="http://schemas.microsoft.com/office/drawing/2014/main" id="{77BF3846-E691-46F8-AF3C-682D992CDC98}"/>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Reassurance or treatment?</a:t>
            </a:r>
          </a:p>
        </p:txBody>
      </p:sp>
      <p:sp>
        <p:nvSpPr>
          <p:cNvPr id="89091" name="Content Placeholder 2">
            <a:extLst>
              <a:ext uri="{FF2B5EF4-FFF2-40B4-BE49-F238E27FC236}">
                <a16:creationId xmlns:a16="http://schemas.microsoft.com/office/drawing/2014/main" id="{5D245E2F-99EB-482B-916B-9C662621ADEB}"/>
              </a:ext>
            </a:extLst>
          </p:cNvPr>
          <p:cNvSpPr>
            <a:spLocks noGrp="1"/>
          </p:cNvSpPr>
          <p:nvPr>
            <p:ph sz="quarter" idx="1"/>
          </p:nvPr>
        </p:nvSpPr>
        <p:spPr>
          <a:xfrm>
            <a:off x="612775" y="16002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Most client concerns and phone calls are not about true complications</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Most questions and concerns simply require reassurance</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It is important to be able to distinguish what is an emergency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D97610D-0E4D-400E-91AE-3097E22076AE}"/>
              </a:ext>
            </a:extLst>
          </p:cNvPr>
          <p:cNvSpPr>
            <a:spLocks noGrp="1" noChangeArrowheads="1"/>
          </p:cNvSpPr>
          <p:nvPr>
            <p:ph type="title"/>
          </p:nvPr>
        </p:nvSpPr>
        <p:spPr>
          <a:xfrm>
            <a:off x="612775" y="228600"/>
            <a:ext cx="8153400" cy="990600"/>
          </a:xfrm>
        </p:spPr>
        <p:txBody>
          <a:bodyPr>
            <a:normAutofit fontScale="90000"/>
          </a:bodyPr>
          <a:lstStyle/>
          <a:p>
            <a:pPr eaLnBrk="1" fontAlgn="auto" hangingPunct="1">
              <a:spcAft>
                <a:spcPts val="0"/>
              </a:spcAft>
              <a:defRPr/>
            </a:pPr>
            <a:r>
              <a:rPr lang="en-US" sz="4000" dirty="0">
                <a:ea typeface="ＭＳ Ｐゴシック" pitchFamily="34" charset="-128"/>
              </a:rPr>
              <a:t>Comparison of uterine evacuation methods</a:t>
            </a:r>
          </a:p>
        </p:txBody>
      </p:sp>
      <p:graphicFrame>
        <p:nvGraphicFramePr>
          <p:cNvPr id="6" name="Content Placeholder 5">
            <a:extLst>
              <a:ext uri="{FF2B5EF4-FFF2-40B4-BE49-F238E27FC236}">
                <a16:creationId xmlns:a16="http://schemas.microsoft.com/office/drawing/2014/main" id="{1862E9C1-CB96-4D3F-BB76-662D07A1E039}"/>
              </a:ext>
            </a:extLst>
          </p:cNvPr>
          <p:cNvGraphicFramePr>
            <a:graphicFrameLocks noGrp="1"/>
          </p:cNvGraphicFramePr>
          <p:nvPr>
            <p:ph sz="quarter" idx="1"/>
          </p:nvPr>
        </p:nvGraphicFramePr>
        <p:xfrm>
          <a:off x="762000" y="1676400"/>
          <a:ext cx="7848600" cy="4343400"/>
        </p:xfrm>
        <a:graphic>
          <a:graphicData uri="http://schemas.openxmlformats.org/drawingml/2006/table">
            <a:tbl>
              <a:tblPr/>
              <a:tblGrid>
                <a:gridCol w="1524000">
                  <a:extLst>
                    <a:ext uri="{9D8B030D-6E8A-4147-A177-3AD203B41FA5}">
                      <a16:colId xmlns:a16="http://schemas.microsoft.com/office/drawing/2014/main" val="20000"/>
                    </a:ext>
                  </a:extLst>
                </a:gridCol>
                <a:gridCol w="3259138">
                  <a:extLst>
                    <a:ext uri="{9D8B030D-6E8A-4147-A177-3AD203B41FA5}">
                      <a16:colId xmlns:a16="http://schemas.microsoft.com/office/drawing/2014/main" val="20001"/>
                    </a:ext>
                  </a:extLst>
                </a:gridCol>
                <a:gridCol w="3065462">
                  <a:extLst>
                    <a:ext uri="{9D8B030D-6E8A-4147-A177-3AD203B41FA5}">
                      <a16:colId xmlns:a16="http://schemas.microsoft.com/office/drawing/2014/main" val="20002"/>
                    </a:ext>
                  </a:extLst>
                </a:gridCol>
              </a:tblGrid>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rgbClr val="FFFFFF"/>
                        </a:solidFill>
                        <a:effectLst/>
                        <a:latin typeface="+mn-lt"/>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mn-lt"/>
                          <a:ea typeface="ＭＳ Ｐゴシック" pitchFamily="34" charset="-128"/>
                        </a:rPr>
                        <a:t>Medical Abortion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FFFFFF"/>
                          </a:solidFill>
                          <a:effectLst/>
                          <a:latin typeface="+mn-lt"/>
                          <a:ea typeface="ＭＳ Ｐゴシック" pitchFamily="34" charset="-128"/>
                        </a:rPr>
                        <a:t>Vacuum Aspiration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extLst>
                  <a:ext uri="{0D108BD9-81ED-4DB2-BD59-A6C34878D82A}">
                    <a16:rowId xmlns:a16="http://schemas.microsoft.com/office/drawing/2014/main" val="10000"/>
                  </a:ext>
                </a:extLst>
              </a:tr>
              <a:tr h="173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mn-lt"/>
                          <a:ea typeface="ＭＳ Ｐゴシック" pitchFamily="34" charset="-128"/>
                        </a:rPr>
                        <a:t>Advantages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4CFC6"/>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No instruments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Can be private</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Process may feel more natural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Process appears to others as a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mn-lt"/>
                          <a:ea typeface="ＭＳ Ｐゴシック" pitchFamily="34" charset="-128"/>
                        </a:rPr>
                        <a:t>  spontaneous abortion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4CFC6"/>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Completed in one day</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Highly predictable abortion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mn-lt"/>
                          <a:ea typeface="ＭＳ Ｐゴシック" pitchFamily="34" charset="-128"/>
                        </a:rPr>
                        <a:t>  process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4CFC6"/>
                    </a:solidFill>
                  </a:tcPr>
                </a:tc>
                <a:extLst>
                  <a:ext uri="{0D108BD9-81ED-4DB2-BD59-A6C34878D82A}">
                    <a16:rowId xmlns:a16="http://schemas.microsoft.com/office/drawing/2014/main" val="10001"/>
                  </a:ext>
                </a:extLst>
              </a:tr>
              <a:tr h="1924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000000"/>
                          </a:solidFill>
                          <a:effectLst/>
                          <a:latin typeface="+mn-lt"/>
                          <a:ea typeface="ＭＳ Ｐゴシック" pitchFamily="34" charset="-128"/>
                        </a:rPr>
                        <a:t>Disadvantages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FB6AA"/>
                    </a:solidFill>
                  </a:tcPr>
                </a:tc>
                <a:tc>
                  <a:txBody>
                    <a:bodyPr/>
                    <a:lstStyle/>
                    <a:p>
                      <a:pPr marL="114300" marR="0" lvl="0" indent="-11430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Greater risk of incomplete abortion, particularly with misoprostol only</a:t>
                      </a:r>
                    </a:p>
                    <a:p>
                      <a:pPr marL="114300" marR="0" lvl="0" indent="-11430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More days of bleeding and spotting</a:t>
                      </a:r>
                    </a:p>
                    <a:p>
                      <a:pPr marL="114300" marR="0" lvl="0" indent="-11430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Small risk of side effects from drugs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FB6AA"/>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Small risk of uterine perforation or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mn-lt"/>
                          <a:ea typeface="ＭＳ Ｐゴシック" pitchFamily="34" charset="-128"/>
                        </a:rPr>
                        <a:t>  cervical laceration</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Risk of reaction to anesthesia,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dirty="0">
                          <a:ln>
                            <a:noFill/>
                          </a:ln>
                          <a:solidFill>
                            <a:srgbClr val="000000"/>
                          </a:solidFill>
                          <a:effectLst/>
                          <a:latin typeface="+mn-lt"/>
                          <a:ea typeface="ＭＳ Ｐゴシック" pitchFamily="34" charset="-128"/>
                        </a:rPr>
                        <a:t>  if used</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dirty="0">
                          <a:ln>
                            <a:noFill/>
                          </a:ln>
                          <a:solidFill>
                            <a:srgbClr val="000000"/>
                          </a:solidFill>
                          <a:effectLst/>
                          <a:latin typeface="+mn-lt"/>
                          <a:ea typeface="ＭＳ Ｐゴシック" pitchFamily="34" charset="-128"/>
                        </a:rPr>
                        <a:t> Higher risk of infection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FB6AA"/>
                    </a:solidFill>
                  </a:tcPr>
                </a:tc>
                <a:extLst>
                  <a:ext uri="{0D108BD9-81ED-4DB2-BD59-A6C34878D82A}">
                    <a16:rowId xmlns:a16="http://schemas.microsoft.com/office/drawing/2014/main" val="10002"/>
                  </a:ext>
                </a:extLst>
              </a:tr>
            </a:tbl>
          </a:graphicData>
        </a:graphic>
      </p:graphicFrame>
      <p:sp>
        <p:nvSpPr>
          <p:cNvPr id="27650" name="Text Box 6">
            <a:extLst>
              <a:ext uri="{FF2B5EF4-FFF2-40B4-BE49-F238E27FC236}">
                <a16:creationId xmlns:a16="http://schemas.microsoft.com/office/drawing/2014/main" id="{55A3CBC3-F3C4-4510-AEAB-29F86C34737F}"/>
              </a:ext>
            </a:extLst>
          </p:cNvPr>
          <p:cNvSpPr txBox="1">
            <a:spLocks noChangeArrowheads="1"/>
          </p:cNvSpPr>
          <p:nvPr/>
        </p:nvSpPr>
        <p:spPr bwMode="auto">
          <a:xfrm>
            <a:off x="762000" y="6248400"/>
            <a:ext cx="4953000" cy="307975"/>
          </a:xfrm>
          <a:prstGeom prst="rect">
            <a:avLst/>
          </a:prstGeom>
          <a:noFill/>
          <a:ln>
            <a:noFill/>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defRPr/>
            </a:pPr>
            <a:r>
              <a:rPr lang="en-US" sz="1400" b="1" dirty="0">
                <a:solidFill>
                  <a:schemeClr val="accent4">
                    <a:lumMod val="10000"/>
                  </a:schemeClr>
                </a:solidFill>
                <a:latin typeface="Avenir LT Std 55 Roman" pitchFamily="34" charset="0"/>
              </a:rPr>
              <a:t>Sources: RCOG 2004, WHO 2012</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a:extLst>
              <a:ext uri="{FF2B5EF4-FFF2-40B4-BE49-F238E27FC236}">
                <a16:creationId xmlns:a16="http://schemas.microsoft.com/office/drawing/2014/main" id="{84280346-B115-41EC-9A1B-28220AF4655F}"/>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Emergency response systems</a:t>
            </a:r>
          </a:p>
        </p:txBody>
      </p:sp>
      <p:sp>
        <p:nvSpPr>
          <p:cNvPr id="90115" name="Content Placeholder 2">
            <a:extLst>
              <a:ext uri="{FF2B5EF4-FFF2-40B4-BE49-F238E27FC236}">
                <a16:creationId xmlns:a16="http://schemas.microsoft.com/office/drawing/2014/main" id="{1182F7AF-3443-4EB5-BB72-5C8E2986AE95}"/>
              </a:ext>
            </a:extLst>
          </p:cNvPr>
          <p:cNvSpPr>
            <a:spLocks noGrp="1"/>
          </p:cNvSpPr>
          <p:nvPr>
            <p:ph sz="quarter" idx="1"/>
          </p:nvPr>
        </p:nvSpPr>
        <p:spPr>
          <a:xfrm>
            <a:off x="609600" y="1752600"/>
            <a:ext cx="8153400" cy="4800600"/>
          </a:xfrm>
        </p:spPr>
        <p:txBody>
          <a:bodyPr/>
          <a:lstStyle/>
          <a:p>
            <a:pPr eaLnBrk="1" hangingPunct="1">
              <a:buClr>
                <a:srgbClr val="00B0F0"/>
              </a:buClr>
              <a:buSzPct val="125000"/>
              <a:buFont typeface="Arial" pitchFamily="34" charset="0"/>
              <a:buChar char="•"/>
              <a:defRPr/>
            </a:pPr>
            <a:r>
              <a:rPr lang="en-US" sz="3200" dirty="0">
                <a:solidFill>
                  <a:schemeClr val="accent4">
                    <a:lumMod val="10000"/>
                  </a:schemeClr>
                </a:solidFill>
                <a:ea typeface="ＭＳ Ｐゴシック" pitchFamily="34" charset="-128"/>
              </a:rPr>
              <a:t>All facilities should be prepared to handle or refer severe complications and medical emergencies</a:t>
            </a:r>
          </a:p>
          <a:p>
            <a:pPr eaLnBrk="1" hangingPunct="1">
              <a:buClr>
                <a:srgbClr val="00B0F0"/>
              </a:buClr>
              <a:buSzPct val="125000"/>
              <a:buFont typeface="Arial" pitchFamily="34" charset="0"/>
              <a:buChar char="•"/>
              <a:defRPr/>
            </a:pPr>
            <a:r>
              <a:rPr lang="en-US" sz="3200" dirty="0">
                <a:solidFill>
                  <a:schemeClr val="accent4">
                    <a:lumMod val="10000"/>
                  </a:schemeClr>
                </a:solidFill>
                <a:ea typeface="ＭＳ Ｐゴシック" pitchFamily="34" charset="-128"/>
              </a:rPr>
              <a:t>All facilities should be able to respond quickly and efficiently when emergencies occur </a:t>
            </a:r>
          </a:p>
          <a:p>
            <a:pPr marL="366713" lvl="1" indent="0" eaLnBrk="1" hangingPunct="1">
              <a:buClr>
                <a:srgbClr val="00B0F0"/>
              </a:buClr>
              <a:buSzPct val="125000"/>
              <a:buNone/>
              <a:defRPr/>
            </a:pPr>
            <a:r>
              <a:rPr lang="en-US" sz="3200" dirty="0">
                <a:solidFill>
                  <a:schemeClr val="accent4">
                    <a:lumMod val="10000"/>
                  </a:schemeClr>
                </a:solidFill>
                <a:ea typeface="ＭＳ Ｐゴシック" pitchFamily="34" charset="-128"/>
                <a:sym typeface="Wingdings" pitchFamily="2" charset="2"/>
              </a:rPr>
              <a:t>	</a:t>
            </a:r>
            <a:r>
              <a:rPr lang="en-US" sz="3200" dirty="0">
                <a:solidFill>
                  <a:schemeClr val="accent4">
                    <a:lumMod val="10000"/>
                  </a:schemeClr>
                </a:solidFill>
                <a:ea typeface="ＭＳ Ｐゴシック" pitchFamily="34" charset="-128"/>
              </a:rPr>
              <a:t> emergency response plans</a:t>
            </a:r>
          </a:p>
          <a:p>
            <a:pPr eaLnBrk="1" hangingPunct="1">
              <a:buClr>
                <a:srgbClr val="00B0F0"/>
              </a:buClr>
              <a:buSzPct val="125000"/>
              <a:buFont typeface="Arial" pitchFamily="34" charset="0"/>
              <a:buChar char="•"/>
              <a:defRPr/>
            </a:pPr>
            <a:r>
              <a:rPr lang="en-US" sz="3200" dirty="0">
                <a:solidFill>
                  <a:schemeClr val="accent4">
                    <a:lumMod val="10000"/>
                  </a:schemeClr>
                </a:solidFill>
                <a:ea typeface="ＭＳ Ｐゴシック" pitchFamily="34" charset="-128"/>
              </a:rPr>
              <a:t>May need to transfer her to higher levels of care</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a:extLst>
              <a:ext uri="{FF2B5EF4-FFF2-40B4-BE49-F238E27FC236}">
                <a16:creationId xmlns:a16="http://schemas.microsoft.com/office/drawing/2014/main" id="{5F9324F6-9D28-45B3-94A5-49E7D397285D}"/>
              </a:ext>
            </a:extLst>
          </p:cNvPr>
          <p:cNvSpPr>
            <a:spLocks noGrp="1"/>
          </p:cNvSpPr>
          <p:nvPr>
            <p:ph type="title"/>
          </p:nvPr>
        </p:nvSpPr>
        <p:spPr/>
        <p:txBody>
          <a:bodyPr/>
          <a:lstStyle/>
          <a:p>
            <a:pPr eaLnBrk="1" hangingPunct="1"/>
            <a:r>
              <a:rPr lang="en-US" altLang="en-US" sz="4000">
                <a:solidFill>
                  <a:schemeClr val="bg1"/>
                </a:solidFill>
                <a:ea typeface="ＭＳ Ｐゴシック" panose="020B0600070205080204" pitchFamily="34" charset="-128"/>
              </a:rPr>
              <a:t>MODULE SEVEN</a:t>
            </a:r>
          </a:p>
        </p:txBody>
      </p:sp>
      <p:sp>
        <p:nvSpPr>
          <p:cNvPr id="159747" name="Text Placeholder 2">
            <a:extLst>
              <a:ext uri="{FF2B5EF4-FFF2-40B4-BE49-F238E27FC236}">
                <a16:creationId xmlns:a16="http://schemas.microsoft.com/office/drawing/2014/main" id="{99B02856-A101-43E1-B3AE-0CE75B251C59}"/>
              </a:ext>
            </a:extLst>
          </p:cNvPr>
          <p:cNvSpPr>
            <a:spLocks noGrp="1"/>
          </p:cNvSpPr>
          <p:nvPr>
            <p:ph type="body" idx="1"/>
          </p:nvPr>
        </p:nvSpPr>
        <p:spPr/>
        <p:txBody>
          <a:bodyPr/>
          <a:lstStyle/>
          <a:p>
            <a:r>
              <a:rPr lang="en-US" altLang="en-US" sz="4400"/>
              <a:t>Service Provision</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1">
            <a:extLst>
              <a:ext uri="{FF2B5EF4-FFF2-40B4-BE49-F238E27FC236}">
                <a16:creationId xmlns:a16="http://schemas.microsoft.com/office/drawing/2014/main" id="{438F9B6D-A12A-4432-B988-13E8F7AF6236}"/>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Service provision elements</a:t>
            </a:r>
          </a:p>
        </p:txBody>
      </p:sp>
      <p:sp>
        <p:nvSpPr>
          <p:cNvPr id="92163" name="Content Placeholder 2">
            <a:extLst>
              <a:ext uri="{FF2B5EF4-FFF2-40B4-BE49-F238E27FC236}">
                <a16:creationId xmlns:a16="http://schemas.microsoft.com/office/drawing/2014/main" id="{9C7E981C-C149-47D4-BD18-37D969BB9295}"/>
              </a:ext>
            </a:extLst>
          </p:cNvPr>
          <p:cNvSpPr>
            <a:spLocks noGrp="1"/>
          </p:cNvSpPr>
          <p:nvPr>
            <p:ph sz="quarter" idx="1"/>
          </p:nvPr>
        </p:nvSpPr>
        <p:spPr>
          <a:xfrm>
            <a:off x="609600" y="1752600"/>
            <a:ext cx="8153400" cy="4495800"/>
          </a:xfrm>
        </p:spPr>
        <p:txBody>
          <a:bodyPr/>
          <a:lstStyle/>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Adequate facilities</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Sufficient supplies</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Trained staff </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Functional referral systems</a:t>
            </a:r>
          </a:p>
          <a:p>
            <a:pPr eaLnBrk="1" hangingPunct="1">
              <a:buSzPct val="125000"/>
              <a:buFont typeface="Arial" pitchFamily="34" charset="0"/>
              <a:buChar char="•"/>
              <a:defRPr/>
            </a:pPr>
            <a:r>
              <a:rPr lang="en-US" sz="3200" dirty="0">
                <a:solidFill>
                  <a:schemeClr val="accent4">
                    <a:lumMod val="10000"/>
                  </a:schemeClr>
                </a:solidFill>
                <a:ea typeface="ＭＳ Ｐゴシック" pitchFamily="34" charset="-128"/>
              </a:rPr>
              <a:t>Quality assurance mechanisms</a:t>
            </a:r>
          </a:p>
          <a:p>
            <a:pPr eaLnBrk="1" hangingPunct="1">
              <a:buFont typeface="Wingdings" panose="05000000000000000000" pitchFamily="2" charset="2"/>
              <a:buChar char="q"/>
              <a:defRPr/>
            </a:pPr>
            <a:endParaRPr lang="en-US" sz="3200" dirty="0">
              <a:solidFill>
                <a:schemeClr val="accent4">
                  <a:lumMod val="10000"/>
                </a:schemeClr>
              </a:solidFill>
              <a:ea typeface="ＭＳ Ｐゴシック" pitchFamily="34" charset="-128"/>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a:extLst>
              <a:ext uri="{FF2B5EF4-FFF2-40B4-BE49-F238E27FC236}">
                <a16:creationId xmlns:a16="http://schemas.microsoft.com/office/drawing/2014/main" id="{B934154B-F036-427D-A87F-02791298669C}"/>
              </a:ext>
            </a:extLst>
          </p:cNvPr>
          <p:cNvSpPr>
            <a:spLocks noGrp="1"/>
          </p:cNvSpPr>
          <p:nvPr>
            <p:ph type="title"/>
          </p:nvPr>
        </p:nvSpPr>
        <p:spPr>
          <a:xfrm>
            <a:off x="612775" y="228600"/>
            <a:ext cx="8153400" cy="990600"/>
          </a:xfrm>
        </p:spPr>
        <p:txBody>
          <a:bodyPr/>
          <a:lstStyle/>
          <a:p>
            <a:pPr eaLnBrk="1" hangingPunct="1"/>
            <a:r>
              <a:rPr lang="en-US" altLang="en-US" sz="4000">
                <a:ea typeface="ＭＳ Ｐゴシック" panose="020B0600070205080204" pitchFamily="34" charset="-128"/>
              </a:rPr>
              <a:t>Taking MA outside the clinic</a:t>
            </a:r>
          </a:p>
        </p:txBody>
      </p:sp>
      <p:sp>
        <p:nvSpPr>
          <p:cNvPr id="93187" name="Content Placeholder 2">
            <a:extLst>
              <a:ext uri="{FF2B5EF4-FFF2-40B4-BE49-F238E27FC236}">
                <a16:creationId xmlns:a16="http://schemas.microsoft.com/office/drawing/2014/main" id="{1FF1450A-62CE-43E3-BF6F-30ADB85B564C}"/>
              </a:ext>
            </a:extLst>
          </p:cNvPr>
          <p:cNvSpPr>
            <a:spLocks noGrp="1"/>
          </p:cNvSpPr>
          <p:nvPr>
            <p:ph sz="quarter" idx="1"/>
          </p:nvPr>
        </p:nvSpPr>
        <p:spPr>
          <a:xfrm>
            <a:off x="609600" y="1676400"/>
            <a:ext cx="8153400" cy="4495800"/>
          </a:xfrm>
        </p:spPr>
        <p:txBody>
          <a:bodyPr/>
          <a:lstStyle/>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For some women who wish to take misoprostol outside the clinic, home is not the preferred setting</a:t>
            </a:r>
          </a:p>
          <a:p>
            <a:pPr lvl="1" eaLnBrk="1" hangingPunct="1">
              <a:buClr>
                <a:srgbClr val="00B0F0"/>
              </a:buClr>
              <a:buSzPct val="125000"/>
              <a:buFont typeface="Arial" pitchFamily="34" charset="0"/>
              <a:buChar char="•"/>
              <a:defRPr/>
            </a:pPr>
            <a:r>
              <a:rPr lang="en-US" dirty="0">
                <a:solidFill>
                  <a:schemeClr val="accent4">
                    <a:lumMod val="10000"/>
                  </a:schemeClr>
                </a:solidFill>
                <a:ea typeface="ＭＳ Ｐゴシック" pitchFamily="34" charset="-128"/>
              </a:rPr>
              <a:t>Example: For many adolescents, home is not  private </a:t>
            </a:r>
          </a:p>
          <a:p>
            <a:pPr eaLnBrk="1" hangingPunct="1">
              <a:buSzPct val="125000"/>
              <a:buFont typeface="Arial" pitchFamily="34" charset="0"/>
              <a:buChar char="•"/>
              <a:defRPr/>
            </a:pPr>
            <a:endParaRPr lang="en-US" dirty="0">
              <a:solidFill>
                <a:schemeClr val="accent4">
                  <a:lumMod val="10000"/>
                </a:schemeClr>
              </a:solidFill>
              <a:ea typeface="ＭＳ Ｐゴシック" pitchFamily="34" charset="-128"/>
            </a:endParaRPr>
          </a:p>
          <a:p>
            <a:pPr eaLnBrk="1" hangingPunct="1">
              <a:buSzPct val="125000"/>
              <a:buFont typeface="Arial" pitchFamily="34" charset="0"/>
              <a:buChar char="•"/>
              <a:defRPr/>
            </a:pPr>
            <a:r>
              <a:rPr lang="en-US" dirty="0">
                <a:solidFill>
                  <a:schemeClr val="accent4">
                    <a:lumMod val="10000"/>
                  </a:schemeClr>
                </a:solidFill>
                <a:ea typeface="ＭＳ Ｐゴシック" pitchFamily="34" charset="-128"/>
              </a:rPr>
              <a:t>Identify an alternative safe place outside the clinic such as a friend or relative’s home</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Placeholder 3">
            <a:extLst>
              <a:ext uri="{FF2B5EF4-FFF2-40B4-BE49-F238E27FC236}">
                <a16:creationId xmlns:a16="http://schemas.microsoft.com/office/drawing/2014/main" id="{FF555AD7-2561-4DEB-A4BB-6B43DD138BEA}"/>
              </a:ext>
            </a:extLst>
          </p:cNvPr>
          <p:cNvSpPr>
            <a:spLocks noGrp="1"/>
          </p:cNvSpPr>
          <p:nvPr>
            <p:ph type="body" idx="1"/>
          </p:nvPr>
        </p:nvSpPr>
        <p:spPr/>
        <p:txBody>
          <a:bodyPr/>
          <a:lstStyle/>
          <a:p>
            <a:r>
              <a:rPr lang="en-US" altLang="en-US" sz="4000"/>
              <a:t>Clinical Practicum</a:t>
            </a:r>
          </a:p>
        </p:txBody>
      </p:sp>
      <p:sp>
        <p:nvSpPr>
          <p:cNvPr id="164867" name="Title 2">
            <a:extLst>
              <a:ext uri="{FF2B5EF4-FFF2-40B4-BE49-F238E27FC236}">
                <a16:creationId xmlns:a16="http://schemas.microsoft.com/office/drawing/2014/main" id="{D928110B-8E56-4656-841D-65FB4BC1CB7C}"/>
              </a:ext>
            </a:extLst>
          </p:cNvPr>
          <p:cNvSpPr>
            <a:spLocks noGrp="1"/>
          </p:cNvSpPr>
          <p:nvPr>
            <p:ph type="title"/>
          </p:nvPr>
        </p:nvSpPr>
        <p:spPr/>
        <p:txBody>
          <a:bodyPr/>
          <a:lstStyle/>
          <a:p>
            <a:r>
              <a:rPr lang="en-US" altLang="en-US"/>
              <a:t>MODULE EIGHT</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a:extLst>
              <a:ext uri="{FF2B5EF4-FFF2-40B4-BE49-F238E27FC236}">
                <a16:creationId xmlns:a16="http://schemas.microsoft.com/office/drawing/2014/main" id="{694CFC95-E941-4B05-9DA2-FF7BB83449DD}"/>
              </a:ext>
            </a:extLst>
          </p:cNvPr>
          <p:cNvSpPr>
            <a:spLocks noGrp="1"/>
          </p:cNvSpPr>
          <p:nvPr>
            <p:ph type="title"/>
          </p:nvPr>
        </p:nvSpPr>
        <p:spPr/>
        <p:txBody>
          <a:bodyPr/>
          <a:lstStyle/>
          <a:p>
            <a:pPr eaLnBrk="1" hangingPunct="1"/>
            <a:r>
              <a:rPr lang="en-US" altLang="en-US" sz="4000">
                <a:solidFill>
                  <a:schemeClr val="bg1"/>
                </a:solidFill>
              </a:rPr>
              <a:t>MODULE NINE</a:t>
            </a:r>
            <a:endParaRPr lang="en-US" altLang="en-US" sz="4000">
              <a:solidFill>
                <a:schemeClr val="bg1"/>
              </a:solidFill>
              <a:ea typeface="ＭＳ Ｐゴシック" panose="020B0600070205080204" pitchFamily="34" charset="-128"/>
            </a:endParaRPr>
          </a:p>
        </p:txBody>
      </p:sp>
      <p:sp>
        <p:nvSpPr>
          <p:cNvPr id="166915" name="Title 1">
            <a:extLst>
              <a:ext uri="{FF2B5EF4-FFF2-40B4-BE49-F238E27FC236}">
                <a16:creationId xmlns:a16="http://schemas.microsoft.com/office/drawing/2014/main" id="{6C39B14E-827A-4B93-87C4-510FD2965D9A}"/>
              </a:ext>
            </a:extLst>
          </p:cNvPr>
          <p:cNvSpPr txBox="1">
            <a:spLocks/>
          </p:cNvSpPr>
          <p:nvPr/>
        </p:nvSpPr>
        <p:spPr bwMode="auto">
          <a:xfrm>
            <a:off x="1371600" y="2743200"/>
            <a:ext cx="7620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700"/>
              </a:spcBef>
              <a:buClr>
                <a:schemeClr val="accent2"/>
              </a:buClr>
              <a:buSzPct val="60000"/>
              <a:buFont typeface="Wingdings" panose="05000000000000000000" pitchFamily="2" charset="2"/>
              <a:buChar char=""/>
              <a:defRPr sz="2900">
                <a:solidFill>
                  <a:schemeClr val="tx1"/>
                </a:solidFill>
                <a:latin typeface="Avenir LT Std 65 Medium" pitchFamily="34" charset="0"/>
              </a:defRPr>
            </a:lvl1pPr>
            <a:lvl2pPr marL="742950" indent="-285750">
              <a:spcBef>
                <a:spcPts val="550"/>
              </a:spcBef>
              <a:buClr>
                <a:schemeClr val="accent1"/>
              </a:buClr>
              <a:buSzPct val="70000"/>
              <a:buFont typeface="Wingdings 2" panose="05020102010507070707" pitchFamily="18" charset="2"/>
              <a:buChar char=""/>
              <a:defRPr sz="2600">
                <a:solidFill>
                  <a:schemeClr val="tx1"/>
                </a:solidFill>
                <a:latin typeface="Avenir LT Std 65 Medium" pitchFamily="34" charset="0"/>
              </a:defRPr>
            </a:lvl2pPr>
            <a:lvl3pPr marL="1143000" indent="-228600">
              <a:spcBef>
                <a:spcPts val="500"/>
              </a:spcBef>
              <a:buClr>
                <a:schemeClr val="accent2"/>
              </a:buClr>
              <a:buSzPct val="75000"/>
              <a:buFont typeface="Wingdings" panose="05000000000000000000" pitchFamily="2" charset="2"/>
              <a:buChar char=""/>
              <a:defRPr sz="2300">
                <a:solidFill>
                  <a:schemeClr val="tx1"/>
                </a:solidFill>
                <a:latin typeface="Avenir LT Std 65 Medium" pitchFamily="34" charset="0"/>
              </a:defRPr>
            </a:lvl3pPr>
            <a:lvl4pPr marL="1600200" indent="-228600">
              <a:spcBef>
                <a:spcPts val="400"/>
              </a:spcBef>
              <a:buClr>
                <a:srgbClr val="F47B20"/>
              </a:buClr>
              <a:buSzPct val="75000"/>
              <a:buFont typeface="Wingdings" panose="05000000000000000000" pitchFamily="2" charset="2"/>
              <a:buChar char=""/>
              <a:defRPr sz="2000">
                <a:solidFill>
                  <a:schemeClr val="tx1"/>
                </a:solidFill>
                <a:latin typeface="Avenir LT Std 65 Medium" pitchFamily="34" charset="0"/>
              </a:defRPr>
            </a:lvl4pPr>
            <a:lvl5pPr marL="2057400" indent="-228600">
              <a:spcBef>
                <a:spcPts val="400"/>
              </a:spcBef>
              <a:buClr>
                <a:srgbClr val="EEE1C6"/>
              </a:buClr>
              <a:buSzPct val="65000"/>
              <a:buFont typeface="Wingdings" panose="05000000000000000000" pitchFamily="2" charset="2"/>
              <a:buChar char=""/>
              <a:defRPr sz="2000">
                <a:solidFill>
                  <a:schemeClr val="tx1"/>
                </a:solidFill>
                <a:latin typeface="Avenir LT Std 65 Medium" pitchFamily="34" charset="0"/>
              </a:defRPr>
            </a:lvl5pPr>
            <a:lvl6pPr marL="25146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6pPr>
            <a:lvl7pPr marL="29718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7pPr>
            <a:lvl8pPr marL="34290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8pPr>
            <a:lvl9pPr marL="3886200" indent="-228600" eaLnBrk="0" fontAlgn="base" hangingPunct="0">
              <a:spcBef>
                <a:spcPts val="400"/>
              </a:spcBef>
              <a:spcAft>
                <a:spcPct val="0"/>
              </a:spcAft>
              <a:buClr>
                <a:srgbClr val="EEE1C6"/>
              </a:buClr>
              <a:buSzPct val="65000"/>
              <a:buFont typeface="Wingdings" panose="05000000000000000000" pitchFamily="2" charset="2"/>
              <a:buChar char=""/>
              <a:defRPr sz="2000">
                <a:solidFill>
                  <a:schemeClr val="tx1"/>
                </a:solidFill>
                <a:latin typeface="Avenir LT Std 65 Medium" pitchFamily="34" charset="0"/>
              </a:defRPr>
            </a:lvl9pPr>
          </a:lstStyle>
          <a:p>
            <a:pPr eaLnBrk="1" hangingPunct="1">
              <a:spcBef>
                <a:spcPct val="0"/>
              </a:spcBef>
              <a:buClrTx/>
              <a:buSzTx/>
              <a:buFontTx/>
              <a:buNone/>
            </a:pPr>
            <a:r>
              <a:rPr lang="en-US" altLang="en-US" sz="4000">
                <a:solidFill>
                  <a:schemeClr val="tx2"/>
                </a:solidFill>
              </a:rPr>
              <a:t>Final Assessment and Closing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479BACFB-DCC3-45D7-A7F1-F5B5FD4DC90F}"/>
              </a:ext>
            </a:extLst>
          </p:cNvPr>
          <p:cNvSpPr>
            <a:spLocks noGrp="1" noChangeArrowheads="1"/>
          </p:cNvSpPr>
          <p:nvPr>
            <p:ph type="title"/>
          </p:nvPr>
        </p:nvSpPr>
        <p:spPr/>
        <p:txBody>
          <a:bodyPr/>
          <a:lstStyle/>
          <a:p>
            <a:pPr eaLnBrk="1" hangingPunct="1"/>
            <a:r>
              <a:rPr lang="en-US" altLang="en-US" sz="4000">
                <a:ea typeface="ＭＳ Ｐゴシック" panose="020B0600070205080204" pitchFamily="34" charset="-128"/>
              </a:rPr>
              <a:t>Public health impact</a:t>
            </a:r>
          </a:p>
        </p:txBody>
      </p:sp>
      <p:sp>
        <p:nvSpPr>
          <p:cNvPr id="17411" name="Text Placeholder 4">
            <a:extLst>
              <a:ext uri="{FF2B5EF4-FFF2-40B4-BE49-F238E27FC236}">
                <a16:creationId xmlns:a16="http://schemas.microsoft.com/office/drawing/2014/main" id="{42F093B4-F358-458B-BC4D-AC6611F7B04B}"/>
              </a:ext>
            </a:extLst>
          </p:cNvPr>
          <p:cNvSpPr>
            <a:spLocks noGrp="1"/>
          </p:cNvSpPr>
          <p:nvPr>
            <p:ph type="body" idx="2"/>
          </p:nvPr>
        </p:nvSpPr>
        <p:spPr>
          <a:xfrm>
            <a:off x="609600" y="1676400"/>
            <a:ext cx="3657600" cy="4419600"/>
          </a:xfrm>
          <a:ln>
            <a:headEnd/>
            <a:tailEnd/>
          </a:ln>
        </p:spPr>
        <p:txBody>
          <a:bodyPr>
            <a:normAutofit lnSpcReduction="10000"/>
          </a:bodyPr>
          <a:lstStyle/>
          <a:p>
            <a:pPr marL="0" lvl="1" indent="-274320" eaLnBrk="1" fontAlgn="auto" hangingPunct="1">
              <a:spcAft>
                <a:spcPts val="0"/>
              </a:spcAft>
              <a:buFont typeface="Wingdings 2"/>
              <a:buNone/>
              <a:defRPr/>
            </a:pPr>
            <a:r>
              <a:rPr lang="en-US" sz="2800" dirty="0">
                <a:solidFill>
                  <a:srgbClr val="FFFFFF"/>
                </a:solidFill>
                <a:ea typeface="ＭＳ Ｐゴシック" pitchFamily="34" charset="-128"/>
              </a:rPr>
              <a:t>Worldwide, an estimated 21.6 million unsafe abortions occur annually, from which approximately 47,000 women die.  </a:t>
            </a:r>
          </a:p>
          <a:p>
            <a:pPr marL="273050" lvl="2" eaLnBrk="1" fontAlgn="auto" hangingPunct="1">
              <a:spcAft>
                <a:spcPts val="0"/>
              </a:spcAft>
              <a:buClr>
                <a:srgbClr val="EBAB00"/>
              </a:buClr>
              <a:buFont typeface="Arial" charset="0"/>
              <a:buChar char="•"/>
              <a:defRPr/>
            </a:pPr>
            <a:r>
              <a:rPr lang="en-US" sz="2000" dirty="0">
                <a:solidFill>
                  <a:srgbClr val="FFFFFF"/>
                </a:solidFill>
                <a:ea typeface="ＭＳ Ｐゴシック" pitchFamily="34" charset="-128"/>
              </a:rPr>
              <a:t>Almost half of the women dying from unsafe abortion- related complications are younger than 24 years old</a:t>
            </a:r>
          </a:p>
          <a:p>
            <a:pPr marL="0" lvl="1" indent="-274320" eaLnBrk="1" fontAlgn="auto" hangingPunct="1">
              <a:spcAft>
                <a:spcPts val="0"/>
              </a:spcAft>
              <a:buFont typeface="Wingdings 2"/>
              <a:buNone/>
              <a:defRPr/>
            </a:pPr>
            <a:endParaRPr lang="en-US" sz="2400" dirty="0">
              <a:solidFill>
                <a:srgbClr val="FFFFFF"/>
              </a:solidFill>
              <a:ea typeface="ＭＳ Ｐゴシック" pitchFamily="34" charset="-128"/>
            </a:endParaRPr>
          </a:p>
        </p:txBody>
      </p:sp>
      <p:sp>
        <p:nvSpPr>
          <p:cNvPr id="17412" name="Text Box 5">
            <a:extLst>
              <a:ext uri="{FF2B5EF4-FFF2-40B4-BE49-F238E27FC236}">
                <a16:creationId xmlns:a16="http://schemas.microsoft.com/office/drawing/2014/main" id="{6ACB49AB-27A7-49F1-94FC-3A2DC2BE999D}"/>
              </a:ext>
            </a:extLst>
          </p:cNvPr>
          <p:cNvSpPr txBox="1">
            <a:spLocks noChangeArrowheads="1"/>
          </p:cNvSpPr>
          <p:nvPr/>
        </p:nvSpPr>
        <p:spPr bwMode="auto">
          <a:xfrm>
            <a:off x="457200" y="6324600"/>
            <a:ext cx="8229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defRPr/>
            </a:pPr>
            <a:r>
              <a:rPr lang="en-US" sz="1400" dirty="0">
                <a:solidFill>
                  <a:schemeClr val="accent4">
                    <a:lumMod val="10000"/>
                  </a:schemeClr>
                </a:solidFill>
                <a:latin typeface="+mn-lt"/>
              </a:rPr>
              <a:t>Sources: WHO 2007, WHO 2011</a:t>
            </a:r>
          </a:p>
        </p:txBody>
      </p:sp>
      <p:graphicFrame>
        <p:nvGraphicFramePr>
          <p:cNvPr id="25605" name="Chart 1">
            <a:extLst>
              <a:ext uri="{FF2B5EF4-FFF2-40B4-BE49-F238E27FC236}">
                <a16:creationId xmlns:a16="http://schemas.microsoft.com/office/drawing/2014/main" id="{BD940FF0-567C-4F0D-A049-6722DF9B90A8}"/>
              </a:ext>
            </a:extLst>
          </p:cNvPr>
          <p:cNvGraphicFramePr>
            <a:graphicFrameLocks/>
          </p:cNvGraphicFramePr>
          <p:nvPr/>
        </p:nvGraphicFramePr>
        <p:xfrm>
          <a:off x="4445000" y="2387600"/>
          <a:ext cx="4548188" cy="3695700"/>
        </p:xfrm>
        <a:graphic>
          <a:graphicData uri="http://schemas.openxmlformats.org/presentationml/2006/ole">
            <mc:AlternateContent xmlns:mc="http://schemas.openxmlformats.org/markup-compatibility/2006">
              <mc:Choice xmlns:v="urn:schemas-microsoft-com:vml" Requires="v">
                <p:oleObj spid="_x0000_s25616" r:id="rId4" imgW="4547240" imgH="3693871" progId="Excel.Chart.8">
                  <p:embed/>
                </p:oleObj>
              </mc:Choice>
              <mc:Fallback>
                <p:oleObj r:id="rId4" imgW="4547240" imgH="3693871" progId="Excel.Chart.8">
                  <p:embed/>
                  <p:pic>
                    <p:nvPicPr>
                      <p:cNvPr id="0" name="Chart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5000" y="2387600"/>
                        <a:ext cx="4548188"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a:extLst>
              <a:ext uri="{FF2B5EF4-FFF2-40B4-BE49-F238E27FC236}">
                <a16:creationId xmlns:a16="http://schemas.microsoft.com/office/drawing/2014/main" id="{61F20B30-12D5-4898-A99C-DADA5AC4037C}"/>
              </a:ext>
            </a:extLst>
          </p:cNvPr>
          <p:cNvSpPr/>
          <p:nvPr/>
        </p:nvSpPr>
        <p:spPr>
          <a:xfrm>
            <a:off x="4648200" y="1600200"/>
            <a:ext cx="4191000" cy="830263"/>
          </a:xfrm>
          <a:prstGeom prst="rect">
            <a:avLst/>
          </a:prstGeom>
        </p:spPr>
        <p:txBody>
          <a:bodyPr>
            <a:spAutoFit/>
          </a:bodyPr>
          <a:lstStyle/>
          <a:p>
            <a:pPr algn="ctr" eaLnBrk="1" hangingPunct="1">
              <a:defRPr sz="2160" b="1" i="0" u="none" strike="noStrike" kern="1200" baseline="0">
                <a:solidFill>
                  <a:prstClr val="black"/>
                </a:solidFill>
                <a:latin typeface="+mn-lt"/>
                <a:ea typeface="+mn-ea"/>
                <a:cs typeface="+mn-cs"/>
              </a:defRPr>
            </a:pPr>
            <a:r>
              <a:rPr lang="en-US" sz="1600" b="1" dirty="0">
                <a:solidFill>
                  <a:prstClr val="black"/>
                </a:solidFill>
                <a:latin typeface="+mn-lt"/>
                <a:ea typeface="+mn-ea"/>
              </a:rPr>
              <a:t>Estimated case-fatality rate of </a:t>
            </a:r>
          </a:p>
          <a:p>
            <a:pPr algn="ctr" eaLnBrk="1" hangingPunct="1">
              <a:defRPr sz="2160" b="1" i="0" u="none" strike="noStrike" kern="1200" baseline="0">
                <a:solidFill>
                  <a:prstClr val="black"/>
                </a:solidFill>
                <a:latin typeface="+mn-lt"/>
                <a:ea typeface="+mn-ea"/>
                <a:cs typeface="+mn-cs"/>
              </a:defRPr>
            </a:pPr>
            <a:r>
              <a:rPr lang="en-US" sz="1600" b="1" dirty="0">
                <a:solidFill>
                  <a:prstClr val="black"/>
                </a:solidFill>
                <a:latin typeface="+mn-lt"/>
                <a:ea typeface="+mn-ea"/>
              </a:rPr>
              <a:t>unsafe abortion deaths per 100,000 </a:t>
            </a:r>
          </a:p>
          <a:p>
            <a:pPr algn="ctr" eaLnBrk="1" hangingPunct="1">
              <a:defRPr sz="2160" b="1" i="0" u="none" strike="noStrike" kern="1200" baseline="0">
                <a:solidFill>
                  <a:prstClr val="black"/>
                </a:solidFill>
                <a:latin typeface="+mn-lt"/>
                <a:ea typeface="+mn-ea"/>
                <a:cs typeface="+mn-cs"/>
              </a:defRPr>
            </a:pPr>
            <a:r>
              <a:rPr lang="en-US" sz="1600" b="1" dirty="0">
                <a:solidFill>
                  <a:prstClr val="black"/>
                </a:solidFill>
                <a:latin typeface="+mn-lt"/>
                <a:ea typeface="+mn-ea"/>
              </a:rPr>
              <a:t>unsafe abortion procedures, 2008</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ATG">
      <a:dk1>
        <a:srgbClr val="88746A"/>
      </a:dk1>
      <a:lt1>
        <a:srgbClr val="FFFFFF"/>
      </a:lt1>
      <a:dk2>
        <a:srgbClr val="00AFDB"/>
      </a:dk2>
      <a:lt2>
        <a:srgbClr val="FFFFFF"/>
      </a:lt2>
      <a:accent1>
        <a:srgbClr val="0069AA"/>
      </a:accent1>
      <a:accent2>
        <a:srgbClr val="00AFDB"/>
      </a:accent2>
      <a:accent3>
        <a:srgbClr val="F47B20"/>
      </a:accent3>
      <a:accent4>
        <a:srgbClr val="EEE1C6"/>
      </a:accent4>
      <a:accent5>
        <a:srgbClr val="00A94F"/>
      </a:accent5>
      <a:accent6>
        <a:srgbClr val="73C167"/>
      </a:accent6>
      <a:hlink>
        <a:srgbClr val="F8971D"/>
      </a:hlink>
      <a:folHlink>
        <a:srgbClr val="F68A33"/>
      </a:folHlink>
    </a:clrScheme>
    <a:fontScheme name="Custom 4">
      <a:majorFont>
        <a:latin typeface="Avenir LT Std 65 Medium"/>
        <a:ea typeface=""/>
        <a:cs typeface=""/>
      </a:majorFont>
      <a:minorFont>
        <a:latin typeface="Avenir LT Std 65 Medium"/>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MATG">
    <a:dk1>
      <a:srgbClr val="88746A"/>
    </a:dk1>
    <a:lt1>
      <a:srgbClr val="FFFFFF"/>
    </a:lt1>
    <a:dk2>
      <a:srgbClr val="00AFDB"/>
    </a:dk2>
    <a:lt2>
      <a:srgbClr val="FFFFFF"/>
    </a:lt2>
    <a:accent1>
      <a:srgbClr val="0069AA"/>
    </a:accent1>
    <a:accent2>
      <a:srgbClr val="00AFDB"/>
    </a:accent2>
    <a:accent3>
      <a:srgbClr val="F47B20"/>
    </a:accent3>
    <a:accent4>
      <a:srgbClr val="EEE1C6"/>
    </a:accent4>
    <a:accent5>
      <a:srgbClr val="00A94F"/>
    </a:accent5>
    <a:accent6>
      <a:srgbClr val="73C167"/>
    </a:accent6>
    <a:hlink>
      <a:srgbClr val="F8971D"/>
    </a:hlink>
    <a:folHlink>
      <a:srgbClr val="F68A3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06EA856B941624C98CD184107587E11" ma:contentTypeVersion="29" ma:contentTypeDescription="Create a new document." ma:contentTypeScope="" ma:versionID="5dfcb1e726093e9b5a38a97add24ce8c">
  <xsd:schema xmlns:xsd="http://www.w3.org/2001/XMLSchema" xmlns:xs="http://www.w3.org/2001/XMLSchema" xmlns:p="http://schemas.microsoft.com/office/2006/metadata/properties" targetNamespace="http://schemas.microsoft.com/office/2006/metadata/properties" ma:root="true" ma:fieldsID="2edc6830f9d681c6f4a0015f253364b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E3416E-A36A-4E62-A04F-1E082723E1DD}">
  <ds:schemaRefs>
    <ds:schemaRef ds:uri="http://schemas.microsoft.com/sharepoint/v3/contenttype/forms"/>
  </ds:schemaRefs>
</ds:datastoreItem>
</file>

<file path=customXml/itemProps2.xml><?xml version="1.0" encoding="utf-8"?>
<ds:datastoreItem xmlns:ds="http://schemas.openxmlformats.org/officeDocument/2006/customXml" ds:itemID="{AC008C67-21F1-4F56-A2B5-5042B753D264}">
  <ds:schemaRefs>
    <ds:schemaRef ds:uri="http://schemas.microsoft.com/office/2006/metadata/longProperties"/>
  </ds:schemaRefs>
</ds:datastoreItem>
</file>

<file path=customXml/itemProps3.xml><?xml version="1.0" encoding="utf-8"?>
<ds:datastoreItem xmlns:ds="http://schemas.openxmlformats.org/officeDocument/2006/customXml" ds:itemID="{D4E17877-DF66-4414-9637-2BC3B2DF67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4.xml><?xml version="1.0" encoding="utf-8"?>
<ds:datastoreItem xmlns:ds="http://schemas.openxmlformats.org/officeDocument/2006/customXml" ds:itemID="{BD6181CB-3B9D-4C32-B618-DA00861BAA85}">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Median</Template>
  <TotalTime>12039</TotalTime>
  <Words>5280</Words>
  <Application>Microsoft Macintosh PowerPoint</Application>
  <PresentationFormat>On-screen Show (4:3)</PresentationFormat>
  <Paragraphs>672</Paragraphs>
  <Slides>85</Slides>
  <Notes>69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85</vt:i4>
      </vt:variant>
    </vt:vector>
  </HeadingPairs>
  <TitlesOfParts>
    <vt:vector size="97" baseType="lpstr">
      <vt:lpstr>Arial</vt:lpstr>
      <vt:lpstr>Avenir</vt:lpstr>
      <vt:lpstr>Avenir LT Std 55 Roman</vt:lpstr>
      <vt:lpstr>Avenir LT Std 65 Medium</vt:lpstr>
      <vt:lpstr>Calibri</vt:lpstr>
      <vt:lpstr>Courier New</vt:lpstr>
      <vt:lpstr>Gill Sans MT</vt:lpstr>
      <vt:lpstr>Wingdings</vt:lpstr>
      <vt:lpstr>Wingdings 2</vt:lpstr>
      <vt:lpstr>Median</vt:lpstr>
      <vt:lpstr>Excel.Chart.8</vt:lpstr>
      <vt:lpstr>Chart</vt:lpstr>
      <vt:lpstr>PowerPoint Presentation</vt:lpstr>
      <vt:lpstr>MODULE ONE</vt:lpstr>
      <vt:lpstr>Role of MA</vt:lpstr>
      <vt:lpstr>Mechanism of action </vt:lpstr>
      <vt:lpstr>Mechanism of action animation</vt:lpstr>
      <vt:lpstr>Mifepristone has limited availability</vt:lpstr>
      <vt:lpstr>Misoprostol is widely available</vt:lpstr>
      <vt:lpstr>Comparison of uterine evacuation methods</vt:lpstr>
      <vt:lpstr>Public health impact</vt:lpstr>
      <vt:lpstr>Unsafe abortion globally</vt:lpstr>
      <vt:lpstr>Increasing access to safe care </vt:lpstr>
      <vt:lpstr>What women say about MA</vt:lpstr>
      <vt:lpstr>Abortion laws and policies </vt:lpstr>
      <vt:lpstr>Abortion laws and policies, continued</vt:lpstr>
      <vt:lpstr>Questions?</vt:lpstr>
      <vt:lpstr>MODULE TWO</vt:lpstr>
      <vt:lpstr>Eligibility </vt:lpstr>
      <vt:lpstr>Contraindications</vt:lpstr>
      <vt:lpstr>Precautions</vt:lpstr>
      <vt:lpstr>Contraindications rationale </vt:lpstr>
      <vt:lpstr>Contraindications rationale, continued</vt:lpstr>
      <vt:lpstr>Precautions rationale </vt:lpstr>
      <vt:lpstr>Precautions rationale, continued</vt:lpstr>
      <vt:lpstr>Special considerations </vt:lpstr>
      <vt:lpstr>Special considerations, continued</vt:lpstr>
      <vt:lpstr>Recommended evidence-based regimens</vt:lpstr>
      <vt:lpstr>PowerPoint Presentation</vt:lpstr>
      <vt:lpstr>Misoprostol-only regimen</vt:lpstr>
      <vt:lpstr>Mifepristone route</vt:lpstr>
      <vt:lpstr>Misoprostol routes - sublingual</vt:lpstr>
      <vt:lpstr>Misoprostol routes - buccal</vt:lpstr>
      <vt:lpstr>Misoprostol routes - Vaginal</vt:lpstr>
      <vt:lpstr>Clinic or home use</vt:lpstr>
      <vt:lpstr>Questions?</vt:lpstr>
      <vt:lpstr>MODULE THREE</vt:lpstr>
      <vt:lpstr>Gestational dating</vt:lpstr>
      <vt:lpstr>Gestational dating, continued</vt:lpstr>
      <vt:lpstr>Care considerations</vt:lpstr>
      <vt:lpstr>Ectopic pregnancy risk </vt:lpstr>
      <vt:lpstr>Ectopic pregnancy symptoms</vt:lpstr>
      <vt:lpstr>Ectopic pregnancy diagnosis </vt:lpstr>
      <vt:lpstr>Ectopic pregnancy diagnosis,cont.</vt:lpstr>
      <vt:lpstr>Discussing ectopic pregnancy</vt:lpstr>
      <vt:lpstr>MA effects</vt:lpstr>
      <vt:lpstr>Symptom severity </vt:lpstr>
      <vt:lpstr>Expected effects</vt:lpstr>
      <vt:lpstr>Bleeding </vt:lpstr>
      <vt:lpstr>Bleeding, continued</vt:lpstr>
      <vt:lpstr>Cramping </vt:lpstr>
      <vt:lpstr>Cramping, continued</vt:lpstr>
      <vt:lpstr>Possible side effects</vt:lpstr>
      <vt:lpstr>Side effects</vt:lpstr>
      <vt:lpstr>Warning signs</vt:lpstr>
      <vt:lpstr>MODULE FOUR</vt:lpstr>
      <vt:lpstr>Pregnancy options</vt:lpstr>
      <vt:lpstr>Informed consent  </vt:lpstr>
      <vt:lpstr>Informed consent, continued</vt:lpstr>
      <vt:lpstr>Keys to informed consent</vt:lpstr>
      <vt:lpstr>Procedure options</vt:lpstr>
      <vt:lpstr>Contraceptive counseling</vt:lpstr>
      <vt:lpstr>MODULE FIVE</vt:lpstr>
      <vt:lpstr>Follow-up care</vt:lpstr>
      <vt:lpstr>Follow-up care, continued</vt:lpstr>
      <vt:lpstr>Confirming MA worked</vt:lpstr>
      <vt:lpstr>Confirming MA worked, cont.</vt:lpstr>
      <vt:lpstr>Abortion is probably complete if:</vt:lpstr>
      <vt:lpstr>After MA</vt:lpstr>
      <vt:lpstr>Problematic bleeding</vt:lpstr>
      <vt:lpstr>Telephone support</vt:lpstr>
      <vt:lpstr>MA success checklist</vt:lpstr>
      <vt:lpstr>Phone Call Topics</vt:lpstr>
      <vt:lpstr>Outreach workers</vt:lpstr>
      <vt:lpstr>Telephone support questions</vt:lpstr>
      <vt:lpstr>MODULE SIX</vt:lpstr>
      <vt:lpstr>Problems</vt:lpstr>
      <vt:lpstr>Problems with MA</vt:lpstr>
      <vt:lpstr>Infrequent complications of MA</vt:lpstr>
      <vt:lpstr>Treatment of problems</vt:lpstr>
      <vt:lpstr>Reassurance or treatment?</vt:lpstr>
      <vt:lpstr>Emergency response systems</vt:lpstr>
      <vt:lpstr>MODULE SEVEN</vt:lpstr>
      <vt:lpstr>Service provision elements</vt:lpstr>
      <vt:lpstr>Taking MA outside the clinic</vt:lpstr>
      <vt:lpstr>MODULE EIGHT</vt:lpstr>
      <vt:lpstr>MODULE NINE</vt:lpstr>
    </vt:vector>
  </TitlesOfParts>
  <Company>Ipas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 Training Guide Powerpoint</dc:title>
  <dc:creator>ChristieE</dc:creator>
  <cp:lastModifiedBy>Jamie McLendon</cp:lastModifiedBy>
  <cp:revision>522</cp:revision>
  <dcterms:created xsi:type="dcterms:W3CDTF">2010-03-16T15:59:23Z</dcterms:created>
  <dcterms:modified xsi:type="dcterms:W3CDTF">2019-07-11T14:13:09Z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1500.00000000000</vt:lpwstr>
  </property>
  <property fmtid="{D5CDD505-2E9C-101B-9397-08002B2CF9AE}" pid="3" name="Where?">
    <vt:lpwstr>Public</vt:lpwstr>
  </property>
  <property fmtid="{D5CDD505-2E9C-101B-9397-08002B2CF9AE}" pid="4" name="Type?">
    <vt:lpwstr>None</vt:lpwstr>
  </property>
  <property fmtid="{D5CDD505-2E9C-101B-9397-08002B2CF9AE}" pid="5" name="Language">
    <vt:lpwstr>English</vt:lpwstr>
  </property>
  <property fmtid="{D5CDD505-2E9C-101B-9397-08002B2CF9AE}" pid="6" name="ContentType">
    <vt:lpwstr>Document</vt:lpwstr>
  </property>
  <property fmtid="{D5CDD505-2E9C-101B-9397-08002B2CF9AE}" pid="7" name="_dlc_DocId">
    <vt:lpwstr>HE3NP6AYHE2N-1840-1230</vt:lpwstr>
  </property>
  <property fmtid="{D5CDD505-2E9C-101B-9397-08002B2CF9AE}" pid="8" name="_dlc_DocIdItemGuid">
    <vt:lpwstr>a81616fd-790e-4a41-b2ad-e5030fdb9941</vt:lpwstr>
  </property>
  <property fmtid="{D5CDD505-2E9C-101B-9397-08002B2CF9AE}" pid="9" name="_dlc_DocIdUrl">
    <vt:lpwstr>https://luna.ipas.org/TSDI/CoreCurr/_layouts/DocIdRedir.aspx?ID=HE3NP6AYHE2N-1840-1230, HE3NP6AYHE2N-1840-1230</vt:lpwstr>
  </property>
  <property fmtid="{D5CDD505-2E9C-101B-9397-08002B2CF9AE}" pid="10" name="IconOverlay">
    <vt:lpwstr/>
  </property>
  <property fmtid="{D5CDD505-2E9C-101B-9397-08002B2CF9AE}" pid="11" name="URL">
    <vt:lpwstr/>
  </property>
  <property fmtid="{D5CDD505-2E9C-101B-9397-08002B2CF9AE}" pid="12" name="display_urn:schemas-microsoft-com:office:office#Editor">
    <vt:lpwstr>Tommy Richey</vt:lpwstr>
  </property>
  <property fmtid="{D5CDD505-2E9C-101B-9397-08002B2CF9AE}" pid="13" name="display_urn:schemas-microsoft-com:office:office#Author">
    <vt:lpwstr>Tommy Richey</vt:lpwstr>
  </property>
  <property fmtid="{D5CDD505-2E9C-101B-9397-08002B2CF9AE}" pid="14" name="ContentTypeId">
    <vt:lpwstr>0x010100E06EA856B941624C98CD184107587E11</vt:lpwstr>
  </property>
</Properties>
</file>