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 ContentType="image/tiff"/>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3.xml" ContentType="application/vnd.openxmlformats-officedocument.presentationml.tags+xml"/>
  <Override PartName="/ppt/notesSlides/notesSlide54.xml" ContentType="application/vnd.openxmlformats-officedocument.presentationml.notesSlide+xml"/>
  <Override PartName="/ppt/tags/tag4.xml" ContentType="application/vnd.openxmlformats-officedocument.presentationml.tags+xml"/>
  <Override PartName="/ppt/notesSlides/notesSlide55.xml" ContentType="application/vnd.openxmlformats-officedocument.presentationml.notesSlide+xml"/>
  <Override PartName="/ppt/tags/tag5.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omments/comment1.xml" ContentType="application/vnd.openxmlformats-officedocument.presentationml.comments+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rts/chart1.xml" ContentType="application/vnd.openxmlformats-officedocument.drawingml.chart+xml"/>
  <Override PartName="/ppt/tags/tag6.xml" ContentType="application/vnd.openxmlformats-officedocument.presentationml.tags+xml"/>
  <Override PartName="/ppt/notesSlides/notesSlide68.xml" ContentType="application/vnd.openxmlformats-officedocument.presentationml.notesSlide+xml"/>
  <Override PartName="/ppt/charts/chart2.xml" ContentType="application/vnd.openxmlformats-officedocument.drawingml.chart+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tags/tag13.xml" ContentType="application/vnd.openxmlformats-officedocument.presentationml.tags+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tags/tag14.xml" ContentType="application/vnd.openxmlformats-officedocument.presentationml.tags+xml"/>
  <Override PartName="/ppt/notesSlides/notesSlide144.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33" r:id="rId6"/>
  </p:sldMasterIdLst>
  <p:notesMasterIdLst>
    <p:notesMasterId r:id="rId481"/>
  </p:notesMasterIdLst>
  <p:handoutMasterIdLst>
    <p:handoutMasterId r:id="rId482"/>
  </p:handoutMasterIdLst>
  <p:sldIdLst>
    <p:sldId id="291" r:id="rId7"/>
    <p:sldId id="791" r:id="rId8"/>
    <p:sldId id="298" r:id="rId9"/>
    <p:sldId id="292" r:id="rId10"/>
    <p:sldId id="301" r:id="rId11"/>
    <p:sldId id="302" r:id="rId12"/>
    <p:sldId id="303" r:id="rId13"/>
    <p:sldId id="305" r:id="rId14"/>
    <p:sldId id="306" r:id="rId15"/>
    <p:sldId id="307" r:id="rId16"/>
    <p:sldId id="308" r:id="rId17"/>
    <p:sldId id="309" r:id="rId18"/>
    <p:sldId id="310" r:id="rId19"/>
    <p:sldId id="311" r:id="rId20"/>
    <p:sldId id="312" r:id="rId21"/>
    <p:sldId id="313" r:id="rId22"/>
    <p:sldId id="314" r:id="rId23"/>
    <p:sldId id="315" r:id="rId24"/>
    <p:sldId id="316" r:id="rId25"/>
    <p:sldId id="317" r:id="rId26"/>
    <p:sldId id="318" r:id="rId27"/>
    <p:sldId id="319" r:id="rId28"/>
    <p:sldId id="760" r:id="rId29"/>
    <p:sldId id="320" r:id="rId30"/>
    <p:sldId id="321" r:id="rId31"/>
    <p:sldId id="322" r:id="rId32"/>
    <p:sldId id="324" r:id="rId33"/>
    <p:sldId id="325" r:id="rId34"/>
    <p:sldId id="326" r:id="rId35"/>
    <p:sldId id="327" r:id="rId36"/>
    <p:sldId id="328" r:id="rId37"/>
    <p:sldId id="330" r:id="rId38"/>
    <p:sldId id="331" r:id="rId39"/>
    <p:sldId id="761" r:id="rId40"/>
    <p:sldId id="332" r:id="rId41"/>
    <p:sldId id="767" r:id="rId42"/>
    <p:sldId id="768" r:id="rId43"/>
    <p:sldId id="333" r:id="rId44"/>
    <p:sldId id="334" r:id="rId45"/>
    <p:sldId id="335" r:id="rId46"/>
    <p:sldId id="336" r:id="rId47"/>
    <p:sldId id="337" r:id="rId48"/>
    <p:sldId id="338" r:id="rId49"/>
    <p:sldId id="339" r:id="rId50"/>
    <p:sldId id="340" r:id="rId51"/>
    <p:sldId id="341" r:id="rId52"/>
    <p:sldId id="342" r:id="rId53"/>
    <p:sldId id="343" r:id="rId54"/>
    <p:sldId id="344" r:id="rId55"/>
    <p:sldId id="345" r:id="rId56"/>
    <p:sldId id="346" r:id="rId57"/>
    <p:sldId id="347" r:id="rId58"/>
    <p:sldId id="348" r:id="rId59"/>
    <p:sldId id="349" r:id="rId60"/>
    <p:sldId id="350" r:id="rId61"/>
    <p:sldId id="351" r:id="rId62"/>
    <p:sldId id="803" r:id="rId63"/>
    <p:sldId id="353" r:id="rId64"/>
    <p:sldId id="354" r:id="rId65"/>
    <p:sldId id="355" r:id="rId66"/>
    <p:sldId id="356" r:id="rId67"/>
    <p:sldId id="357" r:id="rId68"/>
    <p:sldId id="358" r:id="rId69"/>
    <p:sldId id="360" r:id="rId70"/>
    <p:sldId id="793" r:id="rId71"/>
    <p:sldId id="361" r:id="rId72"/>
    <p:sldId id="362" r:id="rId73"/>
    <p:sldId id="363" r:id="rId74"/>
    <p:sldId id="860" r:id="rId75"/>
    <p:sldId id="869" r:id="rId76"/>
    <p:sldId id="870" r:id="rId77"/>
    <p:sldId id="871" r:id="rId78"/>
    <p:sldId id="872" r:id="rId79"/>
    <p:sldId id="873" r:id="rId80"/>
    <p:sldId id="874" r:id="rId81"/>
    <p:sldId id="875" r:id="rId82"/>
    <p:sldId id="364" r:id="rId83"/>
    <p:sldId id="365" r:id="rId84"/>
    <p:sldId id="366" r:id="rId85"/>
    <p:sldId id="367" r:id="rId86"/>
    <p:sldId id="368" r:id="rId87"/>
    <p:sldId id="369" r:id="rId88"/>
    <p:sldId id="370" r:id="rId89"/>
    <p:sldId id="371" r:id="rId90"/>
    <p:sldId id="372" r:id="rId91"/>
    <p:sldId id="373" r:id="rId92"/>
    <p:sldId id="374" r:id="rId93"/>
    <p:sldId id="375" r:id="rId94"/>
    <p:sldId id="376" r:id="rId95"/>
    <p:sldId id="377" r:id="rId96"/>
    <p:sldId id="378" r:id="rId97"/>
    <p:sldId id="379" r:id="rId98"/>
    <p:sldId id="380" r:id="rId99"/>
    <p:sldId id="381" r:id="rId100"/>
    <p:sldId id="382" r:id="rId101"/>
    <p:sldId id="383" r:id="rId102"/>
    <p:sldId id="384" r:id="rId103"/>
    <p:sldId id="385" r:id="rId104"/>
    <p:sldId id="386" r:id="rId105"/>
    <p:sldId id="387" r:id="rId106"/>
    <p:sldId id="388" r:id="rId107"/>
    <p:sldId id="389" r:id="rId108"/>
    <p:sldId id="390" r:id="rId109"/>
    <p:sldId id="391" r:id="rId110"/>
    <p:sldId id="392" r:id="rId111"/>
    <p:sldId id="393" r:id="rId112"/>
    <p:sldId id="394" r:id="rId113"/>
    <p:sldId id="395" r:id="rId114"/>
    <p:sldId id="396" r:id="rId115"/>
    <p:sldId id="397" r:id="rId116"/>
    <p:sldId id="398" r:id="rId117"/>
    <p:sldId id="399" r:id="rId118"/>
    <p:sldId id="400" r:id="rId119"/>
    <p:sldId id="401" r:id="rId120"/>
    <p:sldId id="402" r:id="rId121"/>
    <p:sldId id="403" r:id="rId122"/>
    <p:sldId id="404" r:id="rId123"/>
    <p:sldId id="405" r:id="rId124"/>
    <p:sldId id="406" r:id="rId125"/>
    <p:sldId id="407" r:id="rId126"/>
    <p:sldId id="408" r:id="rId127"/>
    <p:sldId id="409" r:id="rId128"/>
    <p:sldId id="410" r:id="rId129"/>
    <p:sldId id="411" r:id="rId130"/>
    <p:sldId id="412" r:id="rId131"/>
    <p:sldId id="413" r:id="rId132"/>
    <p:sldId id="414" r:id="rId133"/>
    <p:sldId id="789" r:id="rId134"/>
    <p:sldId id="415" r:id="rId135"/>
    <p:sldId id="416" r:id="rId136"/>
    <p:sldId id="418" r:id="rId137"/>
    <p:sldId id="419" r:id="rId138"/>
    <p:sldId id="420" r:id="rId139"/>
    <p:sldId id="421" r:id="rId140"/>
    <p:sldId id="422" r:id="rId141"/>
    <p:sldId id="423" r:id="rId142"/>
    <p:sldId id="424" r:id="rId143"/>
    <p:sldId id="425" r:id="rId144"/>
    <p:sldId id="762" r:id="rId145"/>
    <p:sldId id="426" r:id="rId146"/>
    <p:sldId id="428" r:id="rId147"/>
    <p:sldId id="763" r:id="rId148"/>
    <p:sldId id="429" r:id="rId149"/>
    <p:sldId id="764" r:id="rId150"/>
    <p:sldId id="430" r:id="rId151"/>
    <p:sldId id="431" r:id="rId152"/>
    <p:sldId id="432" r:id="rId153"/>
    <p:sldId id="433" r:id="rId154"/>
    <p:sldId id="434" r:id="rId155"/>
    <p:sldId id="435" r:id="rId156"/>
    <p:sldId id="436" r:id="rId157"/>
    <p:sldId id="437" r:id="rId158"/>
    <p:sldId id="438" r:id="rId159"/>
    <p:sldId id="439" r:id="rId160"/>
    <p:sldId id="440" r:id="rId161"/>
    <p:sldId id="441" r:id="rId162"/>
    <p:sldId id="442" r:id="rId163"/>
    <p:sldId id="443" r:id="rId164"/>
    <p:sldId id="765" r:id="rId165"/>
    <p:sldId id="444" r:id="rId166"/>
    <p:sldId id="785" r:id="rId167"/>
    <p:sldId id="445" r:id="rId168"/>
    <p:sldId id="446" r:id="rId169"/>
    <p:sldId id="447" r:id="rId170"/>
    <p:sldId id="448" r:id="rId171"/>
    <p:sldId id="449" r:id="rId172"/>
    <p:sldId id="450" r:id="rId173"/>
    <p:sldId id="451" r:id="rId174"/>
    <p:sldId id="452" r:id="rId175"/>
    <p:sldId id="453" r:id="rId176"/>
    <p:sldId id="454" r:id="rId177"/>
    <p:sldId id="455" r:id="rId178"/>
    <p:sldId id="456" r:id="rId179"/>
    <p:sldId id="457" r:id="rId180"/>
    <p:sldId id="458" r:id="rId181"/>
    <p:sldId id="459" r:id="rId182"/>
    <p:sldId id="460" r:id="rId183"/>
    <p:sldId id="461" r:id="rId184"/>
    <p:sldId id="462" r:id="rId185"/>
    <p:sldId id="463" r:id="rId186"/>
    <p:sldId id="464" r:id="rId187"/>
    <p:sldId id="465" r:id="rId188"/>
    <p:sldId id="466" r:id="rId189"/>
    <p:sldId id="467" r:id="rId190"/>
    <p:sldId id="468" r:id="rId191"/>
    <p:sldId id="469" r:id="rId192"/>
    <p:sldId id="470" r:id="rId193"/>
    <p:sldId id="471" r:id="rId194"/>
    <p:sldId id="472" r:id="rId195"/>
    <p:sldId id="473" r:id="rId196"/>
    <p:sldId id="474" r:id="rId197"/>
    <p:sldId id="475" r:id="rId198"/>
    <p:sldId id="476" r:id="rId199"/>
    <p:sldId id="477" r:id="rId200"/>
    <p:sldId id="478" r:id="rId201"/>
    <p:sldId id="479" r:id="rId202"/>
    <p:sldId id="480" r:id="rId203"/>
    <p:sldId id="481" r:id="rId204"/>
    <p:sldId id="482" r:id="rId205"/>
    <p:sldId id="483" r:id="rId206"/>
    <p:sldId id="484" r:id="rId207"/>
    <p:sldId id="485" r:id="rId208"/>
    <p:sldId id="486" r:id="rId209"/>
    <p:sldId id="487" r:id="rId210"/>
    <p:sldId id="488" r:id="rId211"/>
    <p:sldId id="489" r:id="rId212"/>
    <p:sldId id="490" r:id="rId213"/>
    <p:sldId id="491" r:id="rId214"/>
    <p:sldId id="492" r:id="rId215"/>
    <p:sldId id="493" r:id="rId216"/>
    <p:sldId id="494" r:id="rId217"/>
    <p:sldId id="495" r:id="rId218"/>
    <p:sldId id="496" r:id="rId219"/>
    <p:sldId id="497" r:id="rId220"/>
    <p:sldId id="498" r:id="rId221"/>
    <p:sldId id="499" r:id="rId222"/>
    <p:sldId id="500" r:id="rId223"/>
    <p:sldId id="501" r:id="rId224"/>
    <p:sldId id="502" r:id="rId225"/>
    <p:sldId id="503" r:id="rId226"/>
    <p:sldId id="504" r:id="rId227"/>
    <p:sldId id="505" r:id="rId228"/>
    <p:sldId id="506" r:id="rId229"/>
    <p:sldId id="507" r:id="rId230"/>
    <p:sldId id="508" r:id="rId231"/>
    <p:sldId id="509" r:id="rId232"/>
    <p:sldId id="510" r:id="rId233"/>
    <p:sldId id="511" r:id="rId234"/>
    <p:sldId id="512" r:id="rId235"/>
    <p:sldId id="513" r:id="rId236"/>
    <p:sldId id="514" r:id="rId237"/>
    <p:sldId id="516" r:id="rId238"/>
    <p:sldId id="517" r:id="rId239"/>
    <p:sldId id="518" r:id="rId240"/>
    <p:sldId id="519" r:id="rId241"/>
    <p:sldId id="520" r:id="rId242"/>
    <p:sldId id="521" r:id="rId243"/>
    <p:sldId id="522" r:id="rId244"/>
    <p:sldId id="523" r:id="rId245"/>
    <p:sldId id="524" r:id="rId246"/>
    <p:sldId id="525" r:id="rId247"/>
    <p:sldId id="526" r:id="rId248"/>
    <p:sldId id="527" r:id="rId249"/>
    <p:sldId id="528" r:id="rId250"/>
    <p:sldId id="529" r:id="rId251"/>
    <p:sldId id="530" r:id="rId252"/>
    <p:sldId id="531" r:id="rId253"/>
    <p:sldId id="532" r:id="rId254"/>
    <p:sldId id="533" r:id="rId255"/>
    <p:sldId id="536" r:id="rId256"/>
    <p:sldId id="537" r:id="rId257"/>
    <p:sldId id="538" r:id="rId258"/>
    <p:sldId id="539" r:id="rId259"/>
    <p:sldId id="540" r:id="rId260"/>
    <p:sldId id="541" r:id="rId261"/>
    <p:sldId id="542" r:id="rId262"/>
    <p:sldId id="543" r:id="rId263"/>
    <p:sldId id="544" r:id="rId264"/>
    <p:sldId id="545" r:id="rId265"/>
    <p:sldId id="546" r:id="rId266"/>
    <p:sldId id="547" r:id="rId267"/>
    <p:sldId id="548" r:id="rId268"/>
    <p:sldId id="766" r:id="rId269"/>
    <p:sldId id="549" r:id="rId270"/>
    <p:sldId id="550" r:id="rId271"/>
    <p:sldId id="551" r:id="rId272"/>
    <p:sldId id="552" r:id="rId273"/>
    <p:sldId id="553" r:id="rId274"/>
    <p:sldId id="554" r:id="rId275"/>
    <p:sldId id="555" r:id="rId276"/>
    <p:sldId id="556" r:id="rId277"/>
    <p:sldId id="557" r:id="rId278"/>
    <p:sldId id="558" r:id="rId279"/>
    <p:sldId id="559" r:id="rId280"/>
    <p:sldId id="796" r:id="rId281"/>
    <p:sldId id="797" r:id="rId282"/>
    <p:sldId id="798" r:id="rId283"/>
    <p:sldId id="799" r:id="rId284"/>
    <p:sldId id="560" r:id="rId285"/>
    <p:sldId id="561" r:id="rId286"/>
    <p:sldId id="562" r:id="rId287"/>
    <p:sldId id="563" r:id="rId288"/>
    <p:sldId id="564" r:id="rId289"/>
    <p:sldId id="565" r:id="rId290"/>
    <p:sldId id="566" r:id="rId291"/>
    <p:sldId id="567" r:id="rId292"/>
    <p:sldId id="568" r:id="rId293"/>
    <p:sldId id="569" r:id="rId294"/>
    <p:sldId id="570" r:id="rId295"/>
    <p:sldId id="571" r:id="rId296"/>
    <p:sldId id="572" r:id="rId297"/>
    <p:sldId id="574" r:id="rId298"/>
    <p:sldId id="573" r:id="rId299"/>
    <p:sldId id="578" r:id="rId300"/>
    <p:sldId id="579" r:id="rId301"/>
    <p:sldId id="577" r:id="rId302"/>
    <p:sldId id="580" r:id="rId303"/>
    <p:sldId id="576" r:id="rId304"/>
    <p:sldId id="575" r:id="rId305"/>
    <p:sldId id="582" r:id="rId306"/>
    <p:sldId id="583" r:id="rId307"/>
    <p:sldId id="584" r:id="rId308"/>
    <p:sldId id="587" r:id="rId309"/>
    <p:sldId id="588" r:id="rId310"/>
    <p:sldId id="589" r:id="rId311"/>
    <p:sldId id="590" r:id="rId312"/>
    <p:sldId id="591" r:id="rId313"/>
    <p:sldId id="592" r:id="rId314"/>
    <p:sldId id="593" r:id="rId315"/>
    <p:sldId id="594" r:id="rId316"/>
    <p:sldId id="595" r:id="rId317"/>
    <p:sldId id="596" r:id="rId318"/>
    <p:sldId id="597" r:id="rId319"/>
    <p:sldId id="598" r:id="rId320"/>
    <p:sldId id="585" r:id="rId321"/>
    <p:sldId id="586" r:id="rId322"/>
    <p:sldId id="618" r:id="rId323"/>
    <p:sldId id="600" r:id="rId324"/>
    <p:sldId id="599" r:id="rId325"/>
    <p:sldId id="601" r:id="rId326"/>
    <p:sldId id="602" r:id="rId327"/>
    <p:sldId id="614" r:id="rId328"/>
    <p:sldId id="615" r:id="rId329"/>
    <p:sldId id="616" r:id="rId330"/>
    <p:sldId id="617" r:id="rId331"/>
    <p:sldId id="603" r:id="rId332"/>
    <p:sldId id="604" r:id="rId333"/>
    <p:sldId id="605" r:id="rId334"/>
    <p:sldId id="606" r:id="rId335"/>
    <p:sldId id="607" r:id="rId336"/>
    <p:sldId id="608" r:id="rId337"/>
    <p:sldId id="609" r:id="rId338"/>
    <p:sldId id="610" r:id="rId339"/>
    <p:sldId id="611" r:id="rId340"/>
    <p:sldId id="612" r:id="rId341"/>
    <p:sldId id="613" r:id="rId342"/>
    <p:sldId id="619" r:id="rId343"/>
    <p:sldId id="620" r:id="rId344"/>
    <p:sldId id="621" r:id="rId345"/>
    <p:sldId id="622" r:id="rId346"/>
    <p:sldId id="623" r:id="rId347"/>
    <p:sldId id="624" r:id="rId348"/>
    <p:sldId id="625" r:id="rId349"/>
    <p:sldId id="626" r:id="rId350"/>
    <p:sldId id="628" r:id="rId351"/>
    <p:sldId id="627" r:id="rId352"/>
    <p:sldId id="637" r:id="rId353"/>
    <p:sldId id="629" r:id="rId354"/>
    <p:sldId id="631" r:id="rId355"/>
    <p:sldId id="632" r:id="rId356"/>
    <p:sldId id="634" r:id="rId357"/>
    <p:sldId id="635" r:id="rId358"/>
    <p:sldId id="630" r:id="rId359"/>
    <p:sldId id="636" r:id="rId360"/>
    <p:sldId id="638" r:id="rId361"/>
    <p:sldId id="639" r:id="rId362"/>
    <p:sldId id="640" r:id="rId363"/>
    <p:sldId id="641" r:id="rId364"/>
    <p:sldId id="642" r:id="rId365"/>
    <p:sldId id="657" r:id="rId366"/>
    <p:sldId id="658" r:id="rId367"/>
    <p:sldId id="659" r:id="rId368"/>
    <p:sldId id="660" r:id="rId369"/>
    <p:sldId id="661" r:id="rId370"/>
    <p:sldId id="662" r:id="rId371"/>
    <p:sldId id="663" r:id="rId372"/>
    <p:sldId id="664" r:id="rId373"/>
    <p:sldId id="665" r:id="rId374"/>
    <p:sldId id="666" r:id="rId375"/>
    <p:sldId id="667" r:id="rId376"/>
    <p:sldId id="668" r:id="rId377"/>
    <p:sldId id="669" r:id="rId378"/>
    <p:sldId id="670" r:id="rId379"/>
    <p:sldId id="671" r:id="rId380"/>
    <p:sldId id="672" r:id="rId381"/>
    <p:sldId id="673" r:id="rId382"/>
    <p:sldId id="674" r:id="rId383"/>
    <p:sldId id="675" r:id="rId384"/>
    <p:sldId id="786" r:id="rId385"/>
    <p:sldId id="787" r:id="rId386"/>
    <p:sldId id="676" r:id="rId387"/>
    <p:sldId id="677" r:id="rId388"/>
    <p:sldId id="678" r:id="rId389"/>
    <p:sldId id="679" r:id="rId390"/>
    <p:sldId id="680" r:id="rId391"/>
    <p:sldId id="681" r:id="rId392"/>
    <p:sldId id="682" r:id="rId393"/>
    <p:sldId id="683" r:id="rId394"/>
    <p:sldId id="684" r:id="rId395"/>
    <p:sldId id="685" r:id="rId396"/>
    <p:sldId id="686" r:id="rId397"/>
    <p:sldId id="687" r:id="rId398"/>
    <p:sldId id="688" r:id="rId399"/>
    <p:sldId id="689" r:id="rId400"/>
    <p:sldId id="690" r:id="rId401"/>
    <p:sldId id="691" r:id="rId402"/>
    <p:sldId id="692" r:id="rId403"/>
    <p:sldId id="693" r:id="rId404"/>
    <p:sldId id="694" r:id="rId405"/>
    <p:sldId id="695" r:id="rId406"/>
    <p:sldId id="696" r:id="rId407"/>
    <p:sldId id="697" r:id="rId408"/>
    <p:sldId id="698" r:id="rId409"/>
    <p:sldId id="699" r:id="rId410"/>
    <p:sldId id="700" r:id="rId411"/>
    <p:sldId id="701" r:id="rId412"/>
    <p:sldId id="702" r:id="rId413"/>
    <p:sldId id="703" r:id="rId414"/>
    <p:sldId id="704" r:id="rId415"/>
    <p:sldId id="705" r:id="rId416"/>
    <p:sldId id="706" r:id="rId417"/>
    <p:sldId id="707" r:id="rId418"/>
    <p:sldId id="708" r:id="rId419"/>
    <p:sldId id="709" r:id="rId420"/>
    <p:sldId id="710" r:id="rId421"/>
    <p:sldId id="711" r:id="rId422"/>
    <p:sldId id="712" r:id="rId423"/>
    <p:sldId id="713" r:id="rId424"/>
    <p:sldId id="714" r:id="rId425"/>
    <p:sldId id="715" r:id="rId426"/>
    <p:sldId id="716" r:id="rId427"/>
    <p:sldId id="717" r:id="rId428"/>
    <p:sldId id="718" r:id="rId429"/>
    <p:sldId id="719" r:id="rId430"/>
    <p:sldId id="720" r:id="rId431"/>
    <p:sldId id="721" r:id="rId432"/>
    <p:sldId id="769" r:id="rId433"/>
    <p:sldId id="770" r:id="rId434"/>
    <p:sldId id="722" r:id="rId435"/>
    <p:sldId id="723" r:id="rId436"/>
    <p:sldId id="724" r:id="rId437"/>
    <p:sldId id="725" r:id="rId438"/>
    <p:sldId id="726" r:id="rId439"/>
    <p:sldId id="727" r:id="rId440"/>
    <p:sldId id="728" r:id="rId441"/>
    <p:sldId id="729" r:id="rId442"/>
    <p:sldId id="733" r:id="rId443"/>
    <p:sldId id="734" r:id="rId444"/>
    <p:sldId id="735" r:id="rId445"/>
    <p:sldId id="730" r:id="rId446"/>
    <p:sldId id="731" r:id="rId447"/>
    <p:sldId id="732" r:id="rId448"/>
    <p:sldId id="736" r:id="rId449"/>
    <p:sldId id="737" r:id="rId450"/>
    <p:sldId id="738" r:id="rId451"/>
    <p:sldId id="739" r:id="rId452"/>
    <p:sldId id="740" r:id="rId453"/>
    <p:sldId id="741" r:id="rId454"/>
    <p:sldId id="742" r:id="rId455"/>
    <p:sldId id="772" r:id="rId456"/>
    <p:sldId id="743" r:id="rId457"/>
    <p:sldId id="744" r:id="rId458"/>
    <p:sldId id="745" r:id="rId459"/>
    <p:sldId id="773" r:id="rId460"/>
    <p:sldId id="781" r:id="rId461"/>
    <p:sldId id="782" r:id="rId462"/>
    <p:sldId id="783" r:id="rId463"/>
    <p:sldId id="746" r:id="rId464"/>
    <p:sldId id="747" r:id="rId465"/>
    <p:sldId id="748" r:id="rId466"/>
    <p:sldId id="749" r:id="rId467"/>
    <p:sldId id="750" r:id="rId468"/>
    <p:sldId id="751" r:id="rId469"/>
    <p:sldId id="752" r:id="rId470"/>
    <p:sldId id="753" r:id="rId471"/>
    <p:sldId id="778" r:id="rId472"/>
    <p:sldId id="779" r:id="rId473"/>
    <p:sldId id="780" r:id="rId474"/>
    <p:sldId id="802" r:id="rId475"/>
    <p:sldId id="754" r:id="rId476"/>
    <p:sldId id="755" r:id="rId477"/>
    <p:sldId id="756" r:id="rId478"/>
    <p:sldId id="757" r:id="rId479"/>
    <p:sldId id="758" r:id="rId480"/>
  </p:sldIdLst>
  <p:sldSz cx="9144000" cy="6858000" type="screen4x3"/>
  <p:notesSz cx="6858000" cy="9144000"/>
  <p:custDataLst>
    <p:tags r:id="rId483"/>
  </p:custDataLst>
  <p:defaultTextStyle>
    <a:defPPr>
      <a:defRPr lang="en-US"/>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ill Moffet" initials="JCM"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05794"/>
    <a:srgbClr val="EBAB00"/>
    <a:srgbClr val="66FFCC"/>
    <a:srgbClr val="C9B3CD"/>
    <a:srgbClr val="006F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85" autoAdjust="0"/>
    <p:restoredTop sz="67483" autoAdjust="0"/>
  </p:normalViewPr>
  <p:slideViewPr>
    <p:cSldViewPr>
      <p:cViewPr varScale="1">
        <p:scale>
          <a:sx n="84" d="100"/>
          <a:sy n="84" d="100"/>
        </p:scale>
        <p:origin x="3256" y="184"/>
      </p:cViewPr>
      <p:guideLst>
        <p:guide orient="horz" pos="2160"/>
        <p:guide pos="2880"/>
      </p:guideLst>
    </p:cSldViewPr>
  </p:slideViewPr>
  <p:outlineViewPr>
    <p:cViewPr>
      <p:scale>
        <a:sx n="33" d="100"/>
        <a:sy n="33" d="100"/>
      </p:scale>
      <p:origin x="0" y="32148"/>
    </p:cViewPr>
  </p:outlineViewPr>
  <p:notesTextViewPr>
    <p:cViewPr>
      <p:scale>
        <a:sx n="100" d="100"/>
        <a:sy n="100" d="100"/>
      </p:scale>
      <p:origin x="0" y="0"/>
    </p:cViewPr>
  </p:notesTextViewPr>
  <p:sorterViewPr>
    <p:cViewPr varScale="1">
      <p:scale>
        <a:sx n="100" d="100"/>
        <a:sy n="100" d="100"/>
      </p:scale>
      <p:origin x="0" y="-213804"/>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99" Type="http://schemas.openxmlformats.org/officeDocument/2006/relationships/slide" Target="slides/slide293.xml"/><Relationship Id="rId21" Type="http://schemas.openxmlformats.org/officeDocument/2006/relationships/slide" Target="slides/slide15.xml"/><Relationship Id="rId63" Type="http://schemas.openxmlformats.org/officeDocument/2006/relationships/slide" Target="slides/slide57.xml"/><Relationship Id="rId159" Type="http://schemas.openxmlformats.org/officeDocument/2006/relationships/slide" Target="slides/slide153.xml"/><Relationship Id="rId324" Type="http://schemas.openxmlformats.org/officeDocument/2006/relationships/slide" Target="slides/slide318.xml"/><Relationship Id="rId366" Type="http://schemas.openxmlformats.org/officeDocument/2006/relationships/slide" Target="slides/slide360.xml"/><Relationship Id="rId170" Type="http://schemas.openxmlformats.org/officeDocument/2006/relationships/slide" Target="slides/slide164.xml"/><Relationship Id="rId226" Type="http://schemas.openxmlformats.org/officeDocument/2006/relationships/slide" Target="slides/slide220.xml"/><Relationship Id="rId433" Type="http://schemas.openxmlformats.org/officeDocument/2006/relationships/slide" Target="slides/slide427.xml"/><Relationship Id="rId268" Type="http://schemas.openxmlformats.org/officeDocument/2006/relationships/slide" Target="slides/slide262.xml"/><Relationship Id="rId475" Type="http://schemas.openxmlformats.org/officeDocument/2006/relationships/slide" Target="slides/slide469.xml"/><Relationship Id="rId32" Type="http://schemas.openxmlformats.org/officeDocument/2006/relationships/slide" Target="slides/slide26.xml"/><Relationship Id="rId74" Type="http://schemas.openxmlformats.org/officeDocument/2006/relationships/slide" Target="slides/slide68.xml"/><Relationship Id="rId128" Type="http://schemas.openxmlformats.org/officeDocument/2006/relationships/slide" Target="slides/slide122.xml"/><Relationship Id="rId335" Type="http://schemas.openxmlformats.org/officeDocument/2006/relationships/slide" Target="slides/slide329.xml"/><Relationship Id="rId377" Type="http://schemas.openxmlformats.org/officeDocument/2006/relationships/slide" Target="slides/slide371.xml"/><Relationship Id="rId5" Type="http://schemas.openxmlformats.org/officeDocument/2006/relationships/customXml" Target="../customXml/item5.xml"/><Relationship Id="rId181" Type="http://schemas.openxmlformats.org/officeDocument/2006/relationships/slide" Target="slides/slide175.xml"/><Relationship Id="rId237" Type="http://schemas.openxmlformats.org/officeDocument/2006/relationships/slide" Target="slides/slide231.xml"/><Relationship Id="rId402" Type="http://schemas.openxmlformats.org/officeDocument/2006/relationships/slide" Target="slides/slide396.xml"/><Relationship Id="rId279" Type="http://schemas.openxmlformats.org/officeDocument/2006/relationships/slide" Target="slides/slide273.xml"/><Relationship Id="rId444" Type="http://schemas.openxmlformats.org/officeDocument/2006/relationships/slide" Target="slides/slide438.xml"/><Relationship Id="rId486" Type="http://schemas.openxmlformats.org/officeDocument/2006/relationships/viewProps" Target="viewProps.xml"/><Relationship Id="rId43" Type="http://schemas.openxmlformats.org/officeDocument/2006/relationships/slide" Target="slides/slide37.xml"/><Relationship Id="rId139" Type="http://schemas.openxmlformats.org/officeDocument/2006/relationships/slide" Target="slides/slide133.xml"/><Relationship Id="rId290" Type="http://schemas.openxmlformats.org/officeDocument/2006/relationships/slide" Target="slides/slide284.xml"/><Relationship Id="rId304" Type="http://schemas.openxmlformats.org/officeDocument/2006/relationships/slide" Target="slides/slide298.xml"/><Relationship Id="rId346" Type="http://schemas.openxmlformats.org/officeDocument/2006/relationships/slide" Target="slides/slide340.xml"/><Relationship Id="rId388" Type="http://schemas.openxmlformats.org/officeDocument/2006/relationships/slide" Target="slides/slide382.xml"/><Relationship Id="rId85" Type="http://schemas.openxmlformats.org/officeDocument/2006/relationships/slide" Target="slides/slide79.xml"/><Relationship Id="rId150" Type="http://schemas.openxmlformats.org/officeDocument/2006/relationships/slide" Target="slides/slide144.xml"/><Relationship Id="rId192" Type="http://schemas.openxmlformats.org/officeDocument/2006/relationships/slide" Target="slides/slide186.xml"/><Relationship Id="rId206" Type="http://schemas.openxmlformats.org/officeDocument/2006/relationships/slide" Target="slides/slide200.xml"/><Relationship Id="rId413" Type="http://schemas.openxmlformats.org/officeDocument/2006/relationships/slide" Target="slides/slide407.xml"/><Relationship Id="rId248" Type="http://schemas.openxmlformats.org/officeDocument/2006/relationships/slide" Target="slides/slide242.xml"/><Relationship Id="rId455" Type="http://schemas.openxmlformats.org/officeDocument/2006/relationships/slide" Target="slides/slide449.xml"/><Relationship Id="rId12" Type="http://schemas.openxmlformats.org/officeDocument/2006/relationships/slide" Target="slides/slide6.xml"/><Relationship Id="rId108" Type="http://schemas.openxmlformats.org/officeDocument/2006/relationships/slide" Target="slides/slide102.xml"/><Relationship Id="rId315" Type="http://schemas.openxmlformats.org/officeDocument/2006/relationships/slide" Target="slides/slide309.xml"/><Relationship Id="rId357" Type="http://schemas.openxmlformats.org/officeDocument/2006/relationships/slide" Target="slides/slide351.xml"/><Relationship Id="rId54" Type="http://schemas.openxmlformats.org/officeDocument/2006/relationships/slide" Target="slides/slide48.xml"/><Relationship Id="rId96" Type="http://schemas.openxmlformats.org/officeDocument/2006/relationships/slide" Target="slides/slide90.xml"/><Relationship Id="rId161" Type="http://schemas.openxmlformats.org/officeDocument/2006/relationships/slide" Target="slides/slide155.xml"/><Relationship Id="rId217" Type="http://schemas.openxmlformats.org/officeDocument/2006/relationships/slide" Target="slides/slide211.xml"/><Relationship Id="rId399" Type="http://schemas.openxmlformats.org/officeDocument/2006/relationships/slide" Target="slides/slide393.xml"/><Relationship Id="rId259" Type="http://schemas.openxmlformats.org/officeDocument/2006/relationships/slide" Target="slides/slide253.xml"/><Relationship Id="rId424" Type="http://schemas.openxmlformats.org/officeDocument/2006/relationships/slide" Target="slides/slide418.xml"/><Relationship Id="rId466" Type="http://schemas.openxmlformats.org/officeDocument/2006/relationships/slide" Target="slides/slide460.xml"/><Relationship Id="rId23" Type="http://schemas.openxmlformats.org/officeDocument/2006/relationships/slide" Target="slides/slide17.xml"/><Relationship Id="rId119" Type="http://schemas.openxmlformats.org/officeDocument/2006/relationships/slide" Target="slides/slide113.xml"/><Relationship Id="rId270" Type="http://schemas.openxmlformats.org/officeDocument/2006/relationships/slide" Target="slides/slide264.xml"/><Relationship Id="rId326" Type="http://schemas.openxmlformats.org/officeDocument/2006/relationships/slide" Target="slides/slide320.xml"/><Relationship Id="rId65" Type="http://schemas.openxmlformats.org/officeDocument/2006/relationships/slide" Target="slides/slide59.xml"/><Relationship Id="rId130" Type="http://schemas.openxmlformats.org/officeDocument/2006/relationships/slide" Target="slides/slide124.xml"/><Relationship Id="rId368" Type="http://schemas.openxmlformats.org/officeDocument/2006/relationships/slide" Target="slides/slide362.xml"/><Relationship Id="rId172" Type="http://schemas.openxmlformats.org/officeDocument/2006/relationships/slide" Target="slides/slide166.xml"/><Relationship Id="rId228" Type="http://schemas.openxmlformats.org/officeDocument/2006/relationships/slide" Target="slides/slide222.xml"/><Relationship Id="rId435" Type="http://schemas.openxmlformats.org/officeDocument/2006/relationships/slide" Target="slides/slide429.xml"/><Relationship Id="rId477" Type="http://schemas.openxmlformats.org/officeDocument/2006/relationships/slide" Target="slides/slide471.xml"/><Relationship Id="rId281" Type="http://schemas.openxmlformats.org/officeDocument/2006/relationships/slide" Target="slides/slide275.xml"/><Relationship Id="rId337" Type="http://schemas.openxmlformats.org/officeDocument/2006/relationships/slide" Target="slides/slide331.xml"/><Relationship Id="rId34" Type="http://schemas.openxmlformats.org/officeDocument/2006/relationships/slide" Target="slides/slide28.xml"/><Relationship Id="rId76" Type="http://schemas.openxmlformats.org/officeDocument/2006/relationships/slide" Target="slides/slide70.xml"/><Relationship Id="rId141" Type="http://schemas.openxmlformats.org/officeDocument/2006/relationships/slide" Target="slides/slide135.xml"/><Relationship Id="rId379" Type="http://schemas.openxmlformats.org/officeDocument/2006/relationships/slide" Target="slides/slide373.xml"/><Relationship Id="rId7" Type="http://schemas.openxmlformats.org/officeDocument/2006/relationships/slide" Target="slides/slide1.xml"/><Relationship Id="rId183" Type="http://schemas.openxmlformats.org/officeDocument/2006/relationships/slide" Target="slides/slide177.xml"/><Relationship Id="rId239" Type="http://schemas.openxmlformats.org/officeDocument/2006/relationships/slide" Target="slides/slide233.xml"/><Relationship Id="rId390" Type="http://schemas.openxmlformats.org/officeDocument/2006/relationships/slide" Target="slides/slide384.xml"/><Relationship Id="rId404" Type="http://schemas.openxmlformats.org/officeDocument/2006/relationships/slide" Target="slides/slide398.xml"/><Relationship Id="rId446" Type="http://schemas.openxmlformats.org/officeDocument/2006/relationships/slide" Target="slides/slide440.xml"/><Relationship Id="rId250" Type="http://schemas.openxmlformats.org/officeDocument/2006/relationships/slide" Target="slides/slide244.xml"/><Relationship Id="rId292" Type="http://schemas.openxmlformats.org/officeDocument/2006/relationships/slide" Target="slides/slide286.xml"/><Relationship Id="rId306" Type="http://schemas.openxmlformats.org/officeDocument/2006/relationships/slide" Target="slides/slide300.xml"/><Relationship Id="rId488" Type="http://schemas.openxmlformats.org/officeDocument/2006/relationships/tableStyles" Target="tableStyles.xml"/><Relationship Id="rId45" Type="http://schemas.openxmlformats.org/officeDocument/2006/relationships/slide" Target="slides/slide39.xml"/><Relationship Id="rId87" Type="http://schemas.openxmlformats.org/officeDocument/2006/relationships/slide" Target="slides/slide81.xml"/><Relationship Id="rId110" Type="http://schemas.openxmlformats.org/officeDocument/2006/relationships/slide" Target="slides/slide104.xml"/><Relationship Id="rId348" Type="http://schemas.openxmlformats.org/officeDocument/2006/relationships/slide" Target="slides/slide342.xml"/><Relationship Id="rId152" Type="http://schemas.openxmlformats.org/officeDocument/2006/relationships/slide" Target="slides/slide146.xml"/><Relationship Id="rId194" Type="http://schemas.openxmlformats.org/officeDocument/2006/relationships/slide" Target="slides/slide188.xml"/><Relationship Id="rId208" Type="http://schemas.openxmlformats.org/officeDocument/2006/relationships/slide" Target="slides/slide202.xml"/><Relationship Id="rId415" Type="http://schemas.openxmlformats.org/officeDocument/2006/relationships/slide" Target="slides/slide409.xml"/><Relationship Id="rId457" Type="http://schemas.openxmlformats.org/officeDocument/2006/relationships/slide" Target="slides/slide451.xml"/><Relationship Id="rId261" Type="http://schemas.openxmlformats.org/officeDocument/2006/relationships/slide" Target="slides/slide255.xml"/><Relationship Id="rId14" Type="http://schemas.openxmlformats.org/officeDocument/2006/relationships/slide" Target="slides/slide8.xml"/><Relationship Id="rId56" Type="http://schemas.openxmlformats.org/officeDocument/2006/relationships/slide" Target="slides/slide50.xml"/><Relationship Id="rId317" Type="http://schemas.openxmlformats.org/officeDocument/2006/relationships/slide" Target="slides/slide311.xml"/><Relationship Id="rId359" Type="http://schemas.openxmlformats.org/officeDocument/2006/relationships/slide" Target="slides/slide353.xml"/><Relationship Id="rId98" Type="http://schemas.openxmlformats.org/officeDocument/2006/relationships/slide" Target="slides/slide92.xml"/><Relationship Id="rId121" Type="http://schemas.openxmlformats.org/officeDocument/2006/relationships/slide" Target="slides/slide115.xml"/><Relationship Id="rId163" Type="http://schemas.openxmlformats.org/officeDocument/2006/relationships/slide" Target="slides/slide157.xml"/><Relationship Id="rId219" Type="http://schemas.openxmlformats.org/officeDocument/2006/relationships/slide" Target="slides/slide213.xml"/><Relationship Id="rId370" Type="http://schemas.openxmlformats.org/officeDocument/2006/relationships/slide" Target="slides/slide364.xml"/><Relationship Id="rId426" Type="http://schemas.openxmlformats.org/officeDocument/2006/relationships/slide" Target="slides/slide420.xml"/><Relationship Id="rId230" Type="http://schemas.openxmlformats.org/officeDocument/2006/relationships/slide" Target="slides/slide224.xml"/><Relationship Id="rId468" Type="http://schemas.openxmlformats.org/officeDocument/2006/relationships/slide" Target="slides/slide462.xml"/><Relationship Id="rId25" Type="http://schemas.openxmlformats.org/officeDocument/2006/relationships/slide" Target="slides/slide19.xml"/><Relationship Id="rId67" Type="http://schemas.openxmlformats.org/officeDocument/2006/relationships/slide" Target="slides/slide61.xml"/><Relationship Id="rId272" Type="http://schemas.openxmlformats.org/officeDocument/2006/relationships/slide" Target="slides/slide266.xml"/><Relationship Id="rId328" Type="http://schemas.openxmlformats.org/officeDocument/2006/relationships/slide" Target="slides/slide322.xml"/><Relationship Id="rId132" Type="http://schemas.openxmlformats.org/officeDocument/2006/relationships/slide" Target="slides/slide126.xml"/><Relationship Id="rId174" Type="http://schemas.openxmlformats.org/officeDocument/2006/relationships/slide" Target="slides/slide168.xml"/><Relationship Id="rId381" Type="http://schemas.openxmlformats.org/officeDocument/2006/relationships/slide" Target="slides/slide375.xml"/><Relationship Id="rId241" Type="http://schemas.openxmlformats.org/officeDocument/2006/relationships/slide" Target="slides/slide235.xml"/><Relationship Id="rId437" Type="http://schemas.openxmlformats.org/officeDocument/2006/relationships/slide" Target="slides/slide431.xml"/><Relationship Id="rId479" Type="http://schemas.openxmlformats.org/officeDocument/2006/relationships/slide" Target="slides/slide473.xml"/><Relationship Id="rId36" Type="http://schemas.openxmlformats.org/officeDocument/2006/relationships/slide" Target="slides/slide30.xml"/><Relationship Id="rId283" Type="http://schemas.openxmlformats.org/officeDocument/2006/relationships/slide" Target="slides/slide277.xml"/><Relationship Id="rId339" Type="http://schemas.openxmlformats.org/officeDocument/2006/relationships/slide" Target="slides/slide333.xml"/><Relationship Id="rId78" Type="http://schemas.openxmlformats.org/officeDocument/2006/relationships/slide" Target="slides/slide72.xml"/><Relationship Id="rId101" Type="http://schemas.openxmlformats.org/officeDocument/2006/relationships/slide" Target="slides/slide95.xml"/><Relationship Id="rId143" Type="http://schemas.openxmlformats.org/officeDocument/2006/relationships/slide" Target="slides/slide137.xml"/><Relationship Id="rId185" Type="http://schemas.openxmlformats.org/officeDocument/2006/relationships/slide" Target="slides/slide179.xml"/><Relationship Id="rId350" Type="http://schemas.openxmlformats.org/officeDocument/2006/relationships/slide" Target="slides/slide344.xml"/><Relationship Id="rId406" Type="http://schemas.openxmlformats.org/officeDocument/2006/relationships/slide" Target="slides/slide400.xml"/><Relationship Id="rId9" Type="http://schemas.openxmlformats.org/officeDocument/2006/relationships/slide" Target="slides/slide3.xml"/><Relationship Id="rId210" Type="http://schemas.openxmlformats.org/officeDocument/2006/relationships/slide" Target="slides/slide204.xml"/><Relationship Id="rId392" Type="http://schemas.openxmlformats.org/officeDocument/2006/relationships/slide" Target="slides/slide386.xml"/><Relationship Id="rId448" Type="http://schemas.openxmlformats.org/officeDocument/2006/relationships/slide" Target="slides/slide442.xml"/><Relationship Id="rId252" Type="http://schemas.openxmlformats.org/officeDocument/2006/relationships/slide" Target="slides/slide246.xml"/><Relationship Id="rId294" Type="http://schemas.openxmlformats.org/officeDocument/2006/relationships/slide" Target="slides/slide288.xml"/><Relationship Id="rId308" Type="http://schemas.openxmlformats.org/officeDocument/2006/relationships/slide" Target="slides/slide302.xml"/><Relationship Id="rId47" Type="http://schemas.openxmlformats.org/officeDocument/2006/relationships/slide" Target="slides/slide41.xml"/><Relationship Id="rId89" Type="http://schemas.openxmlformats.org/officeDocument/2006/relationships/slide" Target="slides/slide83.xml"/><Relationship Id="rId112" Type="http://schemas.openxmlformats.org/officeDocument/2006/relationships/slide" Target="slides/slide106.xml"/><Relationship Id="rId154" Type="http://schemas.openxmlformats.org/officeDocument/2006/relationships/slide" Target="slides/slide148.xml"/><Relationship Id="rId361" Type="http://schemas.openxmlformats.org/officeDocument/2006/relationships/slide" Target="slides/slide355.xml"/><Relationship Id="rId196" Type="http://schemas.openxmlformats.org/officeDocument/2006/relationships/slide" Target="slides/slide190.xml"/><Relationship Id="rId417" Type="http://schemas.openxmlformats.org/officeDocument/2006/relationships/slide" Target="slides/slide411.xml"/><Relationship Id="rId459" Type="http://schemas.openxmlformats.org/officeDocument/2006/relationships/slide" Target="slides/slide453.xml"/><Relationship Id="rId16" Type="http://schemas.openxmlformats.org/officeDocument/2006/relationships/slide" Target="slides/slide10.xml"/><Relationship Id="rId221" Type="http://schemas.openxmlformats.org/officeDocument/2006/relationships/slide" Target="slides/slide215.xml"/><Relationship Id="rId263" Type="http://schemas.openxmlformats.org/officeDocument/2006/relationships/slide" Target="slides/slide257.xml"/><Relationship Id="rId319" Type="http://schemas.openxmlformats.org/officeDocument/2006/relationships/slide" Target="slides/slide313.xml"/><Relationship Id="rId470" Type="http://schemas.openxmlformats.org/officeDocument/2006/relationships/slide" Target="slides/slide464.xml"/><Relationship Id="rId58" Type="http://schemas.openxmlformats.org/officeDocument/2006/relationships/slide" Target="slides/slide52.xml"/><Relationship Id="rId123" Type="http://schemas.openxmlformats.org/officeDocument/2006/relationships/slide" Target="slides/slide117.xml"/><Relationship Id="rId330" Type="http://schemas.openxmlformats.org/officeDocument/2006/relationships/slide" Target="slides/slide324.xml"/><Relationship Id="rId165" Type="http://schemas.openxmlformats.org/officeDocument/2006/relationships/slide" Target="slides/slide159.xml"/><Relationship Id="rId372" Type="http://schemas.openxmlformats.org/officeDocument/2006/relationships/slide" Target="slides/slide366.xml"/><Relationship Id="rId428" Type="http://schemas.openxmlformats.org/officeDocument/2006/relationships/slide" Target="slides/slide422.xml"/><Relationship Id="rId232" Type="http://schemas.openxmlformats.org/officeDocument/2006/relationships/slide" Target="slides/slide226.xml"/><Relationship Id="rId274" Type="http://schemas.openxmlformats.org/officeDocument/2006/relationships/slide" Target="slides/slide268.xml"/><Relationship Id="rId481" Type="http://schemas.openxmlformats.org/officeDocument/2006/relationships/notesMaster" Target="notesMasters/notesMaster1.xml"/><Relationship Id="rId27" Type="http://schemas.openxmlformats.org/officeDocument/2006/relationships/slide" Target="slides/slide21.xml"/><Relationship Id="rId69" Type="http://schemas.openxmlformats.org/officeDocument/2006/relationships/slide" Target="slides/slide63.xml"/><Relationship Id="rId134" Type="http://schemas.openxmlformats.org/officeDocument/2006/relationships/slide" Target="slides/slide128.xml"/><Relationship Id="rId80" Type="http://schemas.openxmlformats.org/officeDocument/2006/relationships/slide" Target="slides/slide74.xml"/><Relationship Id="rId176" Type="http://schemas.openxmlformats.org/officeDocument/2006/relationships/slide" Target="slides/slide170.xml"/><Relationship Id="rId341" Type="http://schemas.openxmlformats.org/officeDocument/2006/relationships/slide" Target="slides/slide335.xml"/><Relationship Id="rId383" Type="http://schemas.openxmlformats.org/officeDocument/2006/relationships/slide" Target="slides/slide377.xml"/><Relationship Id="rId439" Type="http://schemas.openxmlformats.org/officeDocument/2006/relationships/slide" Target="slides/slide433.xml"/><Relationship Id="rId201" Type="http://schemas.openxmlformats.org/officeDocument/2006/relationships/slide" Target="slides/slide195.xml"/><Relationship Id="rId243" Type="http://schemas.openxmlformats.org/officeDocument/2006/relationships/slide" Target="slides/slide237.xml"/><Relationship Id="rId285" Type="http://schemas.openxmlformats.org/officeDocument/2006/relationships/slide" Target="slides/slide279.xml"/><Relationship Id="rId450" Type="http://schemas.openxmlformats.org/officeDocument/2006/relationships/slide" Target="slides/slide444.xml"/><Relationship Id="rId38" Type="http://schemas.openxmlformats.org/officeDocument/2006/relationships/slide" Target="slides/slide32.xml"/><Relationship Id="rId103" Type="http://schemas.openxmlformats.org/officeDocument/2006/relationships/slide" Target="slides/slide97.xml"/><Relationship Id="rId310" Type="http://schemas.openxmlformats.org/officeDocument/2006/relationships/slide" Target="slides/slide304.xml"/><Relationship Id="rId91" Type="http://schemas.openxmlformats.org/officeDocument/2006/relationships/slide" Target="slides/slide85.xml"/><Relationship Id="rId145" Type="http://schemas.openxmlformats.org/officeDocument/2006/relationships/slide" Target="slides/slide139.xml"/><Relationship Id="rId187" Type="http://schemas.openxmlformats.org/officeDocument/2006/relationships/slide" Target="slides/slide181.xml"/><Relationship Id="rId352" Type="http://schemas.openxmlformats.org/officeDocument/2006/relationships/slide" Target="slides/slide346.xml"/><Relationship Id="rId394" Type="http://schemas.openxmlformats.org/officeDocument/2006/relationships/slide" Target="slides/slide388.xml"/><Relationship Id="rId408" Type="http://schemas.openxmlformats.org/officeDocument/2006/relationships/slide" Target="slides/slide402.xml"/><Relationship Id="rId212" Type="http://schemas.openxmlformats.org/officeDocument/2006/relationships/slide" Target="slides/slide206.xml"/><Relationship Id="rId254" Type="http://schemas.openxmlformats.org/officeDocument/2006/relationships/slide" Target="slides/slide248.xml"/><Relationship Id="rId49" Type="http://schemas.openxmlformats.org/officeDocument/2006/relationships/slide" Target="slides/slide43.xml"/><Relationship Id="rId114" Type="http://schemas.openxmlformats.org/officeDocument/2006/relationships/slide" Target="slides/slide108.xml"/><Relationship Id="rId296" Type="http://schemas.openxmlformats.org/officeDocument/2006/relationships/slide" Target="slides/slide290.xml"/><Relationship Id="rId461" Type="http://schemas.openxmlformats.org/officeDocument/2006/relationships/slide" Target="slides/slide455.xml"/><Relationship Id="rId60" Type="http://schemas.openxmlformats.org/officeDocument/2006/relationships/slide" Target="slides/slide54.xml"/><Relationship Id="rId156" Type="http://schemas.openxmlformats.org/officeDocument/2006/relationships/slide" Target="slides/slide150.xml"/><Relationship Id="rId198" Type="http://schemas.openxmlformats.org/officeDocument/2006/relationships/slide" Target="slides/slide192.xml"/><Relationship Id="rId321" Type="http://schemas.openxmlformats.org/officeDocument/2006/relationships/slide" Target="slides/slide315.xml"/><Relationship Id="rId363" Type="http://schemas.openxmlformats.org/officeDocument/2006/relationships/slide" Target="slides/slide357.xml"/><Relationship Id="rId419" Type="http://schemas.openxmlformats.org/officeDocument/2006/relationships/slide" Target="slides/slide413.xml"/><Relationship Id="rId223" Type="http://schemas.openxmlformats.org/officeDocument/2006/relationships/slide" Target="slides/slide217.xml"/><Relationship Id="rId430" Type="http://schemas.openxmlformats.org/officeDocument/2006/relationships/slide" Target="slides/slide424.xml"/><Relationship Id="rId18" Type="http://schemas.openxmlformats.org/officeDocument/2006/relationships/slide" Target="slides/slide12.xml"/><Relationship Id="rId265" Type="http://schemas.openxmlformats.org/officeDocument/2006/relationships/slide" Target="slides/slide259.xml"/><Relationship Id="rId472" Type="http://schemas.openxmlformats.org/officeDocument/2006/relationships/slide" Target="slides/slide466.xml"/><Relationship Id="rId125" Type="http://schemas.openxmlformats.org/officeDocument/2006/relationships/slide" Target="slides/slide119.xml"/><Relationship Id="rId167" Type="http://schemas.openxmlformats.org/officeDocument/2006/relationships/slide" Target="slides/slide161.xml"/><Relationship Id="rId332" Type="http://schemas.openxmlformats.org/officeDocument/2006/relationships/slide" Target="slides/slide326.xml"/><Relationship Id="rId374" Type="http://schemas.openxmlformats.org/officeDocument/2006/relationships/slide" Target="slides/slide368.xml"/><Relationship Id="rId71" Type="http://schemas.openxmlformats.org/officeDocument/2006/relationships/slide" Target="slides/slide65.xml"/><Relationship Id="rId234" Type="http://schemas.openxmlformats.org/officeDocument/2006/relationships/slide" Target="slides/slide228.xml"/><Relationship Id="rId2" Type="http://schemas.openxmlformats.org/officeDocument/2006/relationships/customXml" Target="../customXml/item2.xml"/><Relationship Id="rId29" Type="http://schemas.openxmlformats.org/officeDocument/2006/relationships/slide" Target="slides/slide23.xml"/><Relationship Id="rId276" Type="http://schemas.openxmlformats.org/officeDocument/2006/relationships/slide" Target="slides/slide270.xml"/><Relationship Id="rId441" Type="http://schemas.openxmlformats.org/officeDocument/2006/relationships/slide" Target="slides/slide435.xml"/><Relationship Id="rId483" Type="http://schemas.openxmlformats.org/officeDocument/2006/relationships/tags" Target="tags/tag1.xml"/><Relationship Id="rId40" Type="http://schemas.openxmlformats.org/officeDocument/2006/relationships/slide" Target="slides/slide34.xml"/><Relationship Id="rId136" Type="http://schemas.openxmlformats.org/officeDocument/2006/relationships/slide" Target="slides/slide130.xml"/><Relationship Id="rId178" Type="http://schemas.openxmlformats.org/officeDocument/2006/relationships/slide" Target="slides/slide172.xml"/><Relationship Id="rId301" Type="http://schemas.openxmlformats.org/officeDocument/2006/relationships/slide" Target="slides/slide295.xml"/><Relationship Id="rId343" Type="http://schemas.openxmlformats.org/officeDocument/2006/relationships/slide" Target="slides/slide337.xml"/><Relationship Id="rId82" Type="http://schemas.openxmlformats.org/officeDocument/2006/relationships/slide" Target="slides/slide76.xml"/><Relationship Id="rId203" Type="http://schemas.openxmlformats.org/officeDocument/2006/relationships/slide" Target="slides/slide197.xml"/><Relationship Id="rId385" Type="http://schemas.openxmlformats.org/officeDocument/2006/relationships/slide" Target="slides/slide379.xml"/><Relationship Id="rId245" Type="http://schemas.openxmlformats.org/officeDocument/2006/relationships/slide" Target="slides/slide239.xml"/><Relationship Id="rId287" Type="http://schemas.openxmlformats.org/officeDocument/2006/relationships/slide" Target="slides/slide281.xml"/><Relationship Id="rId410" Type="http://schemas.openxmlformats.org/officeDocument/2006/relationships/slide" Target="slides/slide404.xml"/><Relationship Id="rId452" Type="http://schemas.openxmlformats.org/officeDocument/2006/relationships/slide" Target="slides/slide446.xml"/><Relationship Id="rId105" Type="http://schemas.openxmlformats.org/officeDocument/2006/relationships/slide" Target="slides/slide99.xml"/><Relationship Id="rId147" Type="http://schemas.openxmlformats.org/officeDocument/2006/relationships/slide" Target="slides/slide141.xml"/><Relationship Id="rId312" Type="http://schemas.openxmlformats.org/officeDocument/2006/relationships/slide" Target="slides/slide306.xml"/><Relationship Id="rId354" Type="http://schemas.openxmlformats.org/officeDocument/2006/relationships/slide" Target="slides/slide348.xml"/><Relationship Id="rId51" Type="http://schemas.openxmlformats.org/officeDocument/2006/relationships/slide" Target="slides/slide45.xml"/><Relationship Id="rId93" Type="http://schemas.openxmlformats.org/officeDocument/2006/relationships/slide" Target="slides/slide87.xml"/><Relationship Id="rId189" Type="http://schemas.openxmlformats.org/officeDocument/2006/relationships/slide" Target="slides/slide183.xml"/><Relationship Id="rId396" Type="http://schemas.openxmlformats.org/officeDocument/2006/relationships/slide" Target="slides/slide390.xml"/><Relationship Id="rId214" Type="http://schemas.openxmlformats.org/officeDocument/2006/relationships/slide" Target="slides/slide208.xml"/><Relationship Id="rId256" Type="http://schemas.openxmlformats.org/officeDocument/2006/relationships/slide" Target="slides/slide250.xml"/><Relationship Id="rId298" Type="http://schemas.openxmlformats.org/officeDocument/2006/relationships/slide" Target="slides/slide292.xml"/><Relationship Id="rId421" Type="http://schemas.openxmlformats.org/officeDocument/2006/relationships/slide" Target="slides/slide415.xml"/><Relationship Id="rId463" Type="http://schemas.openxmlformats.org/officeDocument/2006/relationships/slide" Target="slides/slide457.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302" Type="http://schemas.openxmlformats.org/officeDocument/2006/relationships/slide" Target="slides/slide296.xml"/><Relationship Id="rId323" Type="http://schemas.openxmlformats.org/officeDocument/2006/relationships/slide" Target="slides/slide317.xml"/><Relationship Id="rId344" Type="http://schemas.openxmlformats.org/officeDocument/2006/relationships/slide" Target="slides/slide338.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179" Type="http://schemas.openxmlformats.org/officeDocument/2006/relationships/slide" Target="slides/slide173.xml"/><Relationship Id="rId365" Type="http://schemas.openxmlformats.org/officeDocument/2006/relationships/slide" Target="slides/slide359.xml"/><Relationship Id="rId386" Type="http://schemas.openxmlformats.org/officeDocument/2006/relationships/slide" Target="slides/slide380.xml"/><Relationship Id="rId190" Type="http://schemas.openxmlformats.org/officeDocument/2006/relationships/slide" Target="slides/slide184.xml"/><Relationship Id="rId204" Type="http://schemas.openxmlformats.org/officeDocument/2006/relationships/slide" Target="slides/slide198.xml"/><Relationship Id="rId225" Type="http://schemas.openxmlformats.org/officeDocument/2006/relationships/slide" Target="slides/slide219.xml"/><Relationship Id="rId246" Type="http://schemas.openxmlformats.org/officeDocument/2006/relationships/slide" Target="slides/slide240.xml"/><Relationship Id="rId267" Type="http://schemas.openxmlformats.org/officeDocument/2006/relationships/slide" Target="slides/slide261.xml"/><Relationship Id="rId288" Type="http://schemas.openxmlformats.org/officeDocument/2006/relationships/slide" Target="slides/slide282.xml"/><Relationship Id="rId411" Type="http://schemas.openxmlformats.org/officeDocument/2006/relationships/slide" Target="slides/slide405.xml"/><Relationship Id="rId432" Type="http://schemas.openxmlformats.org/officeDocument/2006/relationships/slide" Target="slides/slide426.xml"/><Relationship Id="rId453" Type="http://schemas.openxmlformats.org/officeDocument/2006/relationships/slide" Target="slides/slide447.xml"/><Relationship Id="rId474" Type="http://schemas.openxmlformats.org/officeDocument/2006/relationships/slide" Target="slides/slide468.xml"/><Relationship Id="rId106" Type="http://schemas.openxmlformats.org/officeDocument/2006/relationships/slide" Target="slides/slide100.xml"/><Relationship Id="rId127" Type="http://schemas.openxmlformats.org/officeDocument/2006/relationships/slide" Target="slides/slide121.xml"/><Relationship Id="rId313" Type="http://schemas.openxmlformats.org/officeDocument/2006/relationships/slide" Target="slides/slide307.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94" Type="http://schemas.openxmlformats.org/officeDocument/2006/relationships/slide" Target="slides/slide88.xml"/><Relationship Id="rId148" Type="http://schemas.openxmlformats.org/officeDocument/2006/relationships/slide" Target="slides/slide142.xml"/><Relationship Id="rId169" Type="http://schemas.openxmlformats.org/officeDocument/2006/relationships/slide" Target="slides/slide163.xml"/><Relationship Id="rId334" Type="http://schemas.openxmlformats.org/officeDocument/2006/relationships/slide" Target="slides/slide328.xml"/><Relationship Id="rId355" Type="http://schemas.openxmlformats.org/officeDocument/2006/relationships/slide" Target="slides/slide349.xml"/><Relationship Id="rId376" Type="http://schemas.openxmlformats.org/officeDocument/2006/relationships/slide" Target="slides/slide370.xml"/><Relationship Id="rId397" Type="http://schemas.openxmlformats.org/officeDocument/2006/relationships/slide" Target="slides/slide391.xml"/><Relationship Id="rId4" Type="http://schemas.openxmlformats.org/officeDocument/2006/relationships/customXml" Target="../customXml/item4.xml"/><Relationship Id="rId180" Type="http://schemas.openxmlformats.org/officeDocument/2006/relationships/slide" Target="slides/slide174.xml"/><Relationship Id="rId215" Type="http://schemas.openxmlformats.org/officeDocument/2006/relationships/slide" Target="slides/slide209.xml"/><Relationship Id="rId236" Type="http://schemas.openxmlformats.org/officeDocument/2006/relationships/slide" Target="slides/slide230.xml"/><Relationship Id="rId257" Type="http://schemas.openxmlformats.org/officeDocument/2006/relationships/slide" Target="slides/slide251.xml"/><Relationship Id="rId278" Type="http://schemas.openxmlformats.org/officeDocument/2006/relationships/slide" Target="slides/slide272.xml"/><Relationship Id="rId401" Type="http://schemas.openxmlformats.org/officeDocument/2006/relationships/slide" Target="slides/slide395.xml"/><Relationship Id="rId422" Type="http://schemas.openxmlformats.org/officeDocument/2006/relationships/slide" Target="slides/slide416.xml"/><Relationship Id="rId443" Type="http://schemas.openxmlformats.org/officeDocument/2006/relationships/slide" Target="slides/slide437.xml"/><Relationship Id="rId464" Type="http://schemas.openxmlformats.org/officeDocument/2006/relationships/slide" Target="slides/slide458.xml"/><Relationship Id="rId303" Type="http://schemas.openxmlformats.org/officeDocument/2006/relationships/slide" Target="slides/slide297.xml"/><Relationship Id="rId485" Type="http://schemas.openxmlformats.org/officeDocument/2006/relationships/presProps" Target="presProps.xml"/><Relationship Id="rId42" Type="http://schemas.openxmlformats.org/officeDocument/2006/relationships/slide" Target="slides/slide36.xml"/><Relationship Id="rId84" Type="http://schemas.openxmlformats.org/officeDocument/2006/relationships/slide" Target="slides/slide78.xml"/><Relationship Id="rId138" Type="http://schemas.openxmlformats.org/officeDocument/2006/relationships/slide" Target="slides/slide132.xml"/><Relationship Id="rId345" Type="http://schemas.openxmlformats.org/officeDocument/2006/relationships/slide" Target="slides/slide339.xml"/><Relationship Id="rId387" Type="http://schemas.openxmlformats.org/officeDocument/2006/relationships/slide" Target="slides/slide381.xml"/><Relationship Id="rId191" Type="http://schemas.openxmlformats.org/officeDocument/2006/relationships/slide" Target="slides/slide185.xml"/><Relationship Id="rId205" Type="http://schemas.openxmlformats.org/officeDocument/2006/relationships/slide" Target="slides/slide199.xml"/><Relationship Id="rId247" Type="http://schemas.openxmlformats.org/officeDocument/2006/relationships/slide" Target="slides/slide241.xml"/><Relationship Id="rId412" Type="http://schemas.openxmlformats.org/officeDocument/2006/relationships/slide" Target="slides/slide406.xml"/><Relationship Id="rId107" Type="http://schemas.openxmlformats.org/officeDocument/2006/relationships/slide" Target="slides/slide101.xml"/><Relationship Id="rId289" Type="http://schemas.openxmlformats.org/officeDocument/2006/relationships/slide" Target="slides/slide283.xml"/><Relationship Id="rId454" Type="http://schemas.openxmlformats.org/officeDocument/2006/relationships/slide" Target="slides/slide448.xml"/><Relationship Id="rId11" Type="http://schemas.openxmlformats.org/officeDocument/2006/relationships/slide" Target="slides/slide5.xml"/><Relationship Id="rId53" Type="http://schemas.openxmlformats.org/officeDocument/2006/relationships/slide" Target="slides/slide47.xml"/><Relationship Id="rId149" Type="http://schemas.openxmlformats.org/officeDocument/2006/relationships/slide" Target="slides/slide143.xml"/><Relationship Id="rId314" Type="http://schemas.openxmlformats.org/officeDocument/2006/relationships/slide" Target="slides/slide308.xml"/><Relationship Id="rId356" Type="http://schemas.openxmlformats.org/officeDocument/2006/relationships/slide" Target="slides/slide350.xml"/><Relationship Id="rId398" Type="http://schemas.openxmlformats.org/officeDocument/2006/relationships/slide" Target="slides/slide392.xml"/><Relationship Id="rId95" Type="http://schemas.openxmlformats.org/officeDocument/2006/relationships/slide" Target="slides/slide89.xml"/><Relationship Id="rId160" Type="http://schemas.openxmlformats.org/officeDocument/2006/relationships/slide" Target="slides/slide154.xml"/><Relationship Id="rId216" Type="http://schemas.openxmlformats.org/officeDocument/2006/relationships/slide" Target="slides/slide210.xml"/><Relationship Id="rId423" Type="http://schemas.openxmlformats.org/officeDocument/2006/relationships/slide" Target="slides/slide417.xml"/><Relationship Id="rId258" Type="http://schemas.openxmlformats.org/officeDocument/2006/relationships/slide" Target="slides/slide252.xml"/><Relationship Id="rId465" Type="http://schemas.openxmlformats.org/officeDocument/2006/relationships/slide" Target="slides/slide459.xml"/><Relationship Id="rId22" Type="http://schemas.openxmlformats.org/officeDocument/2006/relationships/slide" Target="slides/slide16.xml"/><Relationship Id="rId64" Type="http://schemas.openxmlformats.org/officeDocument/2006/relationships/slide" Target="slides/slide58.xml"/><Relationship Id="rId118" Type="http://schemas.openxmlformats.org/officeDocument/2006/relationships/slide" Target="slides/slide112.xml"/><Relationship Id="rId325" Type="http://schemas.openxmlformats.org/officeDocument/2006/relationships/slide" Target="slides/slide319.xml"/><Relationship Id="rId367" Type="http://schemas.openxmlformats.org/officeDocument/2006/relationships/slide" Target="slides/slide361.xml"/><Relationship Id="rId171" Type="http://schemas.openxmlformats.org/officeDocument/2006/relationships/slide" Target="slides/slide165.xml"/><Relationship Id="rId227" Type="http://schemas.openxmlformats.org/officeDocument/2006/relationships/slide" Target="slides/slide221.xml"/><Relationship Id="rId269" Type="http://schemas.openxmlformats.org/officeDocument/2006/relationships/slide" Target="slides/slide263.xml"/><Relationship Id="rId434" Type="http://schemas.openxmlformats.org/officeDocument/2006/relationships/slide" Target="slides/slide428.xml"/><Relationship Id="rId476" Type="http://schemas.openxmlformats.org/officeDocument/2006/relationships/slide" Target="slides/slide470.xml"/><Relationship Id="rId33" Type="http://schemas.openxmlformats.org/officeDocument/2006/relationships/slide" Target="slides/slide27.xml"/><Relationship Id="rId129" Type="http://schemas.openxmlformats.org/officeDocument/2006/relationships/slide" Target="slides/slide123.xml"/><Relationship Id="rId280" Type="http://schemas.openxmlformats.org/officeDocument/2006/relationships/slide" Target="slides/slide274.xml"/><Relationship Id="rId336" Type="http://schemas.openxmlformats.org/officeDocument/2006/relationships/slide" Target="slides/slide330.xml"/><Relationship Id="rId75" Type="http://schemas.openxmlformats.org/officeDocument/2006/relationships/slide" Target="slides/slide69.xml"/><Relationship Id="rId140" Type="http://schemas.openxmlformats.org/officeDocument/2006/relationships/slide" Target="slides/slide134.xml"/><Relationship Id="rId182" Type="http://schemas.openxmlformats.org/officeDocument/2006/relationships/slide" Target="slides/slide176.xml"/><Relationship Id="rId378" Type="http://schemas.openxmlformats.org/officeDocument/2006/relationships/slide" Target="slides/slide372.xml"/><Relationship Id="rId403" Type="http://schemas.openxmlformats.org/officeDocument/2006/relationships/slide" Target="slides/slide397.xml"/><Relationship Id="rId6" Type="http://schemas.openxmlformats.org/officeDocument/2006/relationships/slideMaster" Target="slideMasters/slideMaster1.xml"/><Relationship Id="rId238" Type="http://schemas.openxmlformats.org/officeDocument/2006/relationships/slide" Target="slides/slide232.xml"/><Relationship Id="rId445" Type="http://schemas.openxmlformats.org/officeDocument/2006/relationships/slide" Target="slides/slide439.xml"/><Relationship Id="rId487" Type="http://schemas.openxmlformats.org/officeDocument/2006/relationships/theme" Target="theme/theme1.xml"/><Relationship Id="rId291" Type="http://schemas.openxmlformats.org/officeDocument/2006/relationships/slide" Target="slides/slide285.xml"/><Relationship Id="rId305" Type="http://schemas.openxmlformats.org/officeDocument/2006/relationships/slide" Target="slides/slide299.xml"/><Relationship Id="rId347" Type="http://schemas.openxmlformats.org/officeDocument/2006/relationships/slide" Target="slides/slide341.xml"/><Relationship Id="rId44" Type="http://schemas.openxmlformats.org/officeDocument/2006/relationships/slide" Target="slides/slide38.xml"/><Relationship Id="rId86" Type="http://schemas.openxmlformats.org/officeDocument/2006/relationships/slide" Target="slides/slide80.xml"/><Relationship Id="rId151" Type="http://schemas.openxmlformats.org/officeDocument/2006/relationships/slide" Target="slides/slide145.xml"/><Relationship Id="rId389" Type="http://schemas.openxmlformats.org/officeDocument/2006/relationships/slide" Target="slides/slide383.xml"/><Relationship Id="rId193" Type="http://schemas.openxmlformats.org/officeDocument/2006/relationships/slide" Target="slides/slide187.xml"/><Relationship Id="rId207" Type="http://schemas.openxmlformats.org/officeDocument/2006/relationships/slide" Target="slides/slide201.xml"/><Relationship Id="rId249" Type="http://schemas.openxmlformats.org/officeDocument/2006/relationships/slide" Target="slides/slide243.xml"/><Relationship Id="rId414" Type="http://schemas.openxmlformats.org/officeDocument/2006/relationships/slide" Target="slides/slide408.xml"/><Relationship Id="rId456" Type="http://schemas.openxmlformats.org/officeDocument/2006/relationships/slide" Target="slides/slide450.xml"/><Relationship Id="rId13" Type="http://schemas.openxmlformats.org/officeDocument/2006/relationships/slide" Target="slides/slide7.xml"/><Relationship Id="rId109" Type="http://schemas.openxmlformats.org/officeDocument/2006/relationships/slide" Target="slides/slide103.xml"/><Relationship Id="rId260" Type="http://schemas.openxmlformats.org/officeDocument/2006/relationships/slide" Target="slides/slide254.xml"/><Relationship Id="rId316" Type="http://schemas.openxmlformats.org/officeDocument/2006/relationships/slide" Target="slides/slide310.xml"/><Relationship Id="rId55" Type="http://schemas.openxmlformats.org/officeDocument/2006/relationships/slide" Target="slides/slide49.xml"/><Relationship Id="rId97" Type="http://schemas.openxmlformats.org/officeDocument/2006/relationships/slide" Target="slides/slide91.xml"/><Relationship Id="rId120" Type="http://schemas.openxmlformats.org/officeDocument/2006/relationships/slide" Target="slides/slide114.xml"/><Relationship Id="rId358" Type="http://schemas.openxmlformats.org/officeDocument/2006/relationships/slide" Target="slides/slide352.xml"/><Relationship Id="rId162" Type="http://schemas.openxmlformats.org/officeDocument/2006/relationships/slide" Target="slides/slide156.xml"/><Relationship Id="rId218" Type="http://schemas.openxmlformats.org/officeDocument/2006/relationships/slide" Target="slides/slide212.xml"/><Relationship Id="rId425" Type="http://schemas.openxmlformats.org/officeDocument/2006/relationships/slide" Target="slides/slide419.xml"/><Relationship Id="rId467" Type="http://schemas.openxmlformats.org/officeDocument/2006/relationships/slide" Target="slides/slide461.xml"/><Relationship Id="rId271" Type="http://schemas.openxmlformats.org/officeDocument/2006/relationships/slide" Target="slides/slide265.xml"/><Relationship Id="rId24" Type="http://schemas.openxmlformats.org/officeDocument/2006/relationships/slide" Target="slides/slide18.xml"/><Relationship Id="rId66" Type="http://schemas.openxmlformats.org/officeDocument/2006/relationships/slide" Target="slides/slide60.xml"/><Relationship Id="rId131" Type="http://schemas.openxmlformats.org/officeDocument/2006/relationships/slide" Target="slides/slide125.xml"/><Relationship Id="rId327" Type="http://schemas.openxmlformats.org/officeDocument/2006/relationships/slide" Target="slides/slide321.xml"/><Relationship Id="rId369" Type="http://schemas.openxmlformats.org/officeDocument/2006/relationships/slide" Target="slides/slide363.xml"/><Relationship Id="rId173" Type="http://schemas.openxmlformats.org/officeDocument/2006/relationships/slide" Target="slides/slide167.xml"/><Relationship Id="rId229" Type="http://schemas.openxmlformats.org/officeDocument/2006/relationships/slide" Target="slides/slide223.xml"/><Relationship Id="rId380" Type="http://schemas.openxmlformats.org/officeDocument/2006/relationships/slide" Target="slides/slide374.xml"/><Relationship Id="rId436" Type="http://schemas.openxmlformats.org/officeDocument/2006/relationships/slide" Target="slides/slide430.xml"/><Relationship Id="rId240" Type="http://schemas.openxmlformats.org/officeDocument/2006/relationships/slide" Target="slides/slide234.xml"/><Relationship Id="rId478" Type="http://schemas.openxmlformats.org/officeDocument/2006/relationships/slide" Target="slides/slide472.xml"/><Relationship Id="rId35" Type="http://schemas.openxmlformats.org/officeDocument/2006/relationships/slide" Target="slides/slide29.xml"/><Relationship Id="rId77" Type="http://schemas.openxmlformats.org/officeDocument/2006/relationships/slide" Target="slides/slide71.xml"/><Relationship Id="rId100" Type="http://schemas.openxmlformats.org/officeDocument/2006/relationships/slide" Target="slides/slide94.xml"/><Relationship Id="rId282" Type="http://schemas.openxmlformats.org/officeDocument/2006/relationships/slide" Target="slides/slide276.xml"/><Relationship Id="rId338" Type="http://schemas.openxmlformats.org/officeDocument/2006/relationships/slide" Target="slides/slide332.xml"/><Relationship Id="rId8" Type="http://schemas.openxmlformats.org/officeDocument/2006/relationships/slide" Target="slides/slide2.xml"/><Relationship Id="rId142" Type="http://schemas.openxmlformats.org/officeDocument/2006/relationships/slide" Target="slides/slide136.xml"/><Relationship Id="rId184" Type="http://schemas.openxmlformats.org/officeDocument/2006/relationships/slide" Target="slides/slide178.xml"/><Relationship Id="rId391" Type="http://schemas.openxmlformats.org/officeDocument/2006/relationships/slide" Target="slides/slide385.xml"/><Relationship Id="rId405" Type="http://schemas.openxmlformats.org/officeDocument/2006/relationships/slide" Target="slides/slide399.xml"/><Relationship Id="rId447" Type="http://schemas.openxmlformats.org/officeDocument/2006/relationships/slide" Target="slides/slide441.xml"/><Relationship Id="rId251" Type="http://schemas.openxmlformats.org/officeDocument/2006/relationships/slide" Target="slides/slide245.xml"/><Relationship Id="rId46" Type="http://schemas.openxmlformats.org/officeDocument/2006/relationships/slide" Target="slides/slide40.xml"/><Relationship Id="rId293" Type="http://schemas.openxmlformats.org/officeDocument/2006/relationships/slide" Target="slides/slide287.xml"/><Relationship Id="rId307" Type="http://schemas.openxmlformats.org/officeDocument/2006/relationships/slide" Target="slides/slide301.xml"/><Relationship Id="rId349" Type="http://schemas.openxmlformats.org/officeDocument/2006/relationships/slide" Target="slides/slide343.xml"/><Relationship Id="rId88" Type="http://schemas.openxmlformats.org/officeDocument/2006/relationships/slide" Target="slides/slide82.xml"/><Relationship Id="rId111" Type="http://schemas.openxmlformats.org/officeDocument/2006/relationships/slide" Target="slides/slide105.xml"/><Relationship Id="rId153" Type="http://schemas.openxmlformats.org/officeDocument/2006/relationships/slide" Target="slides/slide147.xml"/><Relationship Id="rId195" Type="http://schemas.openxmlformats.org/officeDocument/2006/relationships/slide" Target="slides/slide189.xml"/><Relationship Id="rId209" Type="http://schemas.openxmlformats.org/officeDocument/2006/relationships/slide" Target="slides/slide203.xml"/><Relationship Id="rId360" Type="http://schemas.openxmlformats.org/officeDocument/2006/relationships/slide" Target="slides/slide354.xml"/><Relationship Id="rId416" Type="http://schemas.openxmlformats.org/officeDocument/2006/relationships/slide" Target="slides/slide410.xml"/><Relationship Id="rId220" Type="http://schemas.openxmlformats.org/officeDocument/2006/relationships/slide" Target="slides/slide214.xml"/><Relationship Id="rId458" Type="http://schemas.openxmlformats.org/officeDocument/2006/relationships/slide" Target="slides/slide452.xml"/><Relationship Id="rId15" Type="http://schemas.openxmlformats.org/officeDocument/2006/relationships/slide" Target="slides/slide9.xml"/><Relationship Id="rId57" Type="http://schemas.openxmlformats.org/officeDocument/2006/relationships/slide" Target="slides/slide51.xml"/><Relationship Id="rId262" Type="http://schemas.openxmlformats.org/officeDocument/2006/relationships/slide" Target="slides/slide256.xml"/><Relationship Id="rId318" Type="http://schemas.openxmlformats.org/officeDocument/2006/relationships/slide" Target="slides/slide312.xml"/><Relationship Id="rId99" Type="http://schemas.openxmlformats.org/officeDocument/2006/relationships/slide" Target="slides/slide93.xml"/><Relationship Id="rId122" Type="http://schemas.openxmlformats.org/officeDocument/2006/relationships/slide" Target="slides/slide116.xml"/><Relationship Id="rId164" Type="http://schemas.openxmlformats.org/officeDocument/2006/relationships/slide" Target="slides/slide158.xml"/><Relationship Id="rId371" Type="http://schemas.openxmlformats.org/officeDocument/2006/relationships/slide" Target="slides/slide365.xml"/><Relationship Id="rId427" Type="http://schemas.openxmlformats.org/officeDocument/2006/relationships/slide" Target="slides/slide421.xml"/><Relationship Id="rId469" Type="http://schemas.openxmlformats.org/officeDocument/2006/relationships/slide" Target="slides/slide463.xml"/><Relationship Id="rId26" Type="http://schemas.openxmlformats.org/officeDocument/2006/relationships/slide" Target="slides/slide20.xml"/><Relationship Id="rId231" Type="http://schemas.openxmlformats.org/officeDocument/2006/relationships/slide" Target="slides/slide225.xml"/><Relationship Id="rId273" Type="http://schemas.openxmlformats.org/officeDocument/2006/relationships/slide" Target="slides/slide267.xml"/><Relationship Id="rId329" Type="http://schemas.openxmlformats.org/officeDocument/2006/relationships/slide" Target="slides/slide323.xml"/><Relationship Id="rId480" Type="http://schemas.openxmlformats.org/officeDocument/2006/relationships/slide" Target="slides/slide474.xml"/><Relationship Id="rId68" Type="http://schemas.openxmlformats.org/officeDocument/2006/relationships/slide" Target="slides/slide62.xml"/><Relationship Id="rId133" Type="http://schemas.openxmlformats.org/officeDocument/2006/relationships/slide" Target="slides/slide127.xml"/><Relationship Id="rId175" Type="http://schemas.openxmlformats.org/officeDocument/2006/relationships/slide" Target="slides/slide169.xml"/><Relationship Id="rId340" Type="http://schemas.openxmlformats.org/officeDocument/2006/relationships/slide" Target="slides/slide334.xml"/><Relationship Id="rId200" Type="http://schemas.openxmlformats.org/officeDocument/2006/relationships/slide" Target="slides/slide194.xml"/><Relationship Id="rId382" Type="http://schemas.openxmlformats.org/officeDocument/2006/relationships/slide" Target="slides/slide376.xml"/><Relationship Id="rId438" Type="http://schemas.openxmlformats.org/officeDocument/2006/relationships/slide" Target="slides/slide432.xml"/><Relationship Id="rId242" Type="http://schemas.openxmlformats.org/officeDocument/2006/relationships/slide" Target="slides/slide236.xml"/><Relationship Id="rId284" Type="http://schemas.openxmlformats.org/officeDocument/2006/relationships/slide" Target="slides/slide278.xml"/><Relationship Id="rId37" Type="http://schemas.openxmlformats.org/officeDocument/2006/relationships/slide" Target="slides/slide31.xml"/><Relationship Id="rId79" Type="http://schemas.openxmlformats.org/officeDocument/2006/relationships/slide" Target="slides/slide73.xml"/><Relationship Id="rId102" Type="http://schemas.openxmlformats.org/officeDocument/2006/relationships/slide" Target="slides/slide96.xml"/><Relationship Id="rId144" Type="http://schemas.openxmlformats.org/officeDocument/2006/relationships/slide" Target="slides/slide138.xml"/><Relationship Id="rId90" Type="http://schemas.openxmlformats.org/officeDocument/2006/relationships/slide" Target="slides/slide84.xml"/><Relationship Id="rId186" Type="http://schemas.openxmlformats.org/officeDocument/2006/relationships/slide" Target="slides/slide180.xml"/><Relationship Id="rId351" Type="http://schemas.openxmlformats.org/officeDocument/2006/relationships/slide" Target="slides/slide345.xml"/><Relationship Id="rId393" Type="http://schemas.openxmlformats.org/officeDocument/2006/relationships/slide" Target="slides/slide387.xml"/><Relationship Id="rId407" Type="http://schemas.openxmlformats.org/officeDocument/2006/relationships/slide" Target="slides/slide401.xml"/><Relationship Id="rId449" Type="http://schemas.openxmlformats.org/officeDocument/2006/relationships/slide" Target="slides/slide443.xml"/><Relationship Id="rId211" Type="http://schemas.openxmlformats.org/officeDocument/2006/relationships/slide" Target="slides/slide205.xml"/><Relationship Id="rId253" Type="http://schemas.openxmlformats.org/officeDocument/2006/relationships/slide" Target="slides/slide247.xml"/><Relationship Id="rId295" Type="http://schemas.openxmlformats.org/officeDocument/2006/relationships/slide" Target="slides/slide289.xml"/><Relationship Id="rId309" Type="http://schemas.openxmlformats.org/officeDocument/2006/relationships/slide" Target="slides/slide303.xml"/><Relationship Id="rId460" Type="http://schemas.openxmlformats.org/officeDocument/2006/relationships/slide" Target="slides/slide454.xml"/><Relationship Id="rId48" Type="http://schemas.openxmlformats.org/officeDocument/2006/relationships/slide" Target="slides/slide42.xml"/><Relationship Id="rId113" Type="http://schemas.openxmlformats.org/officeDocument/2006/relationships/slide" Target="slides/slide107.xml"/><Relationship Id="rId320" Type="http://schemas.openxmlformats.org/officeDocument/2006/relationships/slide" Target="slides/slide314.xml"/><Relationship Id="rId155" Type="http://schemas.openxmlformats.org/officeDocument/2006/relationships/slide" Target="slides/slide149.xml"/><Relationship Id="rId197" Type="http://schemas.openxmlformats.org/officeDocument/2006/relationships/slide" Target="slides/slide191.xml"/><Relationship Id="rId362" Type="http://schemas.openxmlformats.org/officeDocument/2006/relationships/slide" Target="slides/slide356.xml"/><Relationship Id="rId418" Type="http://schemas.openxmlformats.org/officeDocument/2006/relationships/slide" Target="slides/slide412.xml"/><Relationship Id="rId222" Type="http://schemas.openxmlformats.org/officeDocument/2006/relationships/slide" Target="slides/slide216.xml"/><Relationship Id="rId264" Type="http://schemas.openxmlformats.org/officeDocument/2006/relationships/slide" Target="slides/slide258.xml"/><Relationship Id="rId471" Type="http://schemas.openxmlformats.org/officeDocument/2006/relationships/slide" Target="slides/slide465.xml"/><Relationship Id="rId17" Type="http://schemas.openxmlformats.org/officeDocument/2006/relationships/slide" Target="slides/slide11.xml"/><Relationship Id="rId59" Type="http://schemas.openxmlformats.org/officeDocument/2006/relationships/slide" Target="slides/slide53.xml"/><Relationship Id="rId124" Type="http://schemas.openxmlformats.org/officeDocument/2006/relationships/slide" Target="slides/slide118.xml"/><Relationship Id="rId70" Type="http://schemas.openxmlformats.org/officeDocument/2006/relationships/slide" Target="slides/slide64.xml"/><Relationship Id="rId166" Type="http://schemas.openxmlformats.org/officeDocument/2006/relationships/slide" Target="slides/slide160.xml"/><Relationship Id="rId331" Type="http://schemas.openxmlformats.org/officeDocument/2006/relationships/slide" Target="slides/slide325.xml"/><Relationship Id="rId373" Type="http://schemas.openxmlformats.org/officeDocument/2006/relationships/slide" Target="slides/slide367.xml"/><Relationship Id="rId429" Type="http://schemas.openxmlformats.org/officeDocument/2006/relationships/slide" Target="slides/slide423.xml"/><Relationship Id="rId1" Type="http://schemas.openxmlformats.org/officeDocument/2006/relationships/customXml" Target="../customXml/item1.xml"/><Relationship Id="rId233" Type="http://schemas.openxmlformats.org/officeDocument/2006/relationships/slide" Target="slides/slide227.xml"/><Relationship Id="rId440" Type="http://schemas.openxmlformats.org/officeDocument/2006/relationships/slide" Target="slides/slide434.xml"/><Relationship Id="rId28" Type="http://schemas.openxmlformats.org/officeDocument/2006/relationships/slide" Target="slides/slide22.xml"/><Relationship Id="rId275" Type="http://schemas.openxmlformats.org/officeDocument/2006/relationships/slide" Target="slides/slide269.xml"/><Relationship Id="rId300" Type="http://schemas.openxmlformats.org/officeDocument/2006/relationships/slide" Target="slides/slide294.xml"/><Relationship Id="rId482" Type="http://schemas.openxmlformats.org/officeDocument/2006/relationships/handoutMaster" Target="handoutMasters/handoutMaster1.xml"/><Relationship Id="rId81" Type="http://schemas.openxmlformats.org/officeDocument/2006/relationships/slide" Target="slides/slide75.xml"/><Relationship Id="rId135" Type="http://schemas.openxmlformats.org/officeDocument/2006/relationships/slide" Target="slides/slide129.xml"/><Relationship Id="rId177" Type="http://schemas.openxmlformats.org/officeDocument/2006/relationships/slide" Target="slides/slide171.xml"/><Relationship Id="rId342" Type="http://schemas.openxmlformats.org/officeDocument/2006/relationships/slide" Target="slides/slide336.xml"/><Relationship Id="rId384" Type="http://schemas.openxmlformats.org/officeDocument/2006/relationships/slide" Target="slides/slide378.xml"/><Relationship Id="rId202" Type="http://schemas.openxmlformats.org/officeDocument/2006/relationships/slide" Target="slides/slide196.xml"/><Relationship Id="rId244" Type="http://schemas.openxmlformats.org/officeDocument/2006/relationships/slide" Target="slides/slide238.xml"/><Relationship Id="rId39" Type="http://schemas.openxmlformats.org/officeDocument/2006/relationships/slide" Target="slides/slide33.xml"/><Relationship Id="rId286" Type="http://schemas.openxmlformats.org/officeDocument/2006/relationships/slide" Target="slides/slide280.xml"/><Relationship Id="rId451" Type="http://schemas.openxmlformats.org/officeDocument/2006/relationships/slide" Target="slides/slide445.xml"/><Relationship Id="rId50" Type="http://schemas.openxmlformats.org/officeDocument/2006/relationships/slide" Target="slides/slide44.xml"/><Relationship Id="rId104" Type="http://schemas.openxmlformats.org/officeDocument/2006/relationships/slide" Target="slides/slide98.xml"/><Relationship Id="rId146" Type="http://schemas.openxmlformats.org/officeDocument/2006/relationships/slide" Target="slides/slide140.xml"/><Relationship Id="rId188" Type="http://schemas.openxmlformats.org/officeDocument/2006/relationships/slide" Target="slides/slide182.xml"/><Relationship Id="rId311" Type="http://schemas.openxmlformats.org/officeDocument/2006/relationships/slide" Target="slides/slide305.xml"/><Relationship Id="rId353" Type="http://schemas.openxmlformats.org/officeDocument/2006/relationships/slide" Target="slides/slide347.xml"/><Relationship Id="rId395" Type="http://schemas.openxmlformats.org/officeDocument/2006/relationships/slide" Target="slides/slide389.xml"/><Relationship Id="rId409" Type="http://schemas.openxmlformats.org/officeDocument/2006/relationships/slide" Target="slides/slide403.xml"/><Relationship Id="rId92" Type="http://schemas.openxmlformats.org/officeDocument/2006/relationships/slide" Target="slides/slide86.xml"/><Relationship Id="rId213" Type="http://schemas.openxmlformats.org/officeDocument/2006/relationships/slide" Target="slides/slide207.xml"/><Relationship Id="rId420" Type="http://schemas.openxmlformats.org/officeDocument/2006/relationships/slide" Target="slides/slide414.xml"/><Relationship Id="rId255" Type="http://schemas.openxmlformats.org/officeDocument/2006/relationships/slide" Target="slides/slide249.xml"/><Relationship Id="rId297" Type="http://schemas.openxmlformats.org/officeDocument/2006/relationships/slide" Target="slides/slide291.xml"/><Relationship Id="rId462" Type="http://schemas.openxmlformats.org/officeDocument/2006/relationships/slide" Target="slides/slide456.xml"/><Relationship Id="rId115" Type="http://schemas.openxmlformats.org/officeDocument/2006/relationships/slide" Target="slides/slide109.xml"/><Relationship Id="rId157" Type="http://schemas.openxmlformats.org/officeDocument/2006/relationships/slide" Target="slides/slide151.xml"/><Relationship Id="rId322" Type="http://schemas.openxmlformats.org/officeDocument/2006/relationships/slide" Target="slides/slide316.xml"/><Relationship Id="rId364" Type="http://schemas.openxmlformats.org/officeDocument/2006/relationships/slide" Target="slides/slide358.xml"/><Relationship Id="rId61" Type="http://schemas.openxmlformats.org/officeDocument/2006/relationships/slide" Target="slides/slide55.xml"/><Relationship Id="rId199" Type="http://schemas.openxmlformats.org/officeDocument/2006/relationships/slide" Target="slides/slide193.xml"/><Relationship Id="rId19" Type="http://schemas.openxmlformats.org/officeDocument/2006/relationships/slide" Target="slides/slide13.xml"/><Relationship Id="rId224" Type="http://schemas.openxmlformats.org/officeDocument/2006/relationships/slide" Target="slides/slide218.xml"/><Relationship Id="rId266" Type="http://schemas.openxmlformats.org/officeDocument/2006/relationships/slide" Target="slides/slide260.xml"/><Relationship Id="rId431" Type="http://schemas.openxmlformats.org/officeDocument/2006/relationships/slide" Target="slides/slide425.xml"/><Relationship Id="rId473" Type="http://schemas.openxmlformats.org/officeDocument/2006/relationships/slide" Target="slides/slide467.xml"/><Relationship Id="rId30" Type="http://schemas.openxmlformats.org/officeDocument/2006/relationships/slide" Target="slides/slide24.xml"/><Relationship Id="rId126" Type="http://schemas.openxmlformats.org/officeDocument/2006/relationships/slide" Target="slides/slide120.xml"/><Relationship Id="rId168" Type="http://schemas.openxmlformats.org/officeDocument/2006/relationships/slide" Target="slides/slide162.xml"/><Relationship Id="rId333" Type="http://schemas.openxmlformats.org/officeDocument/2006/relationships/slide" Target="slides/slide327.xml"/><Relationship Id="rId72" Type="http://schemas.openxmlformats.org/officeDocument/2006/relationships/slide" Target="slides/slide66.xml"/><Relationship Id="rId375" Type="http://schemas.openxmlformats.org/officeDocument/2006/relationships/slide" Target="slides/slide369.xml"/><Relationship Id="rId3" Type="http://schemas.openxmlformats.org/officeDocument/2006/relationships/customXml" Target="../customXml/item3.xml"/><Relationship Id="rId235" Type="http://schemas.openxmlformats.org/officeDocument/2006/relationships/slide" Target="slides/slide229.xml"/><Relationship Id="rId277" Type="http://schemas.openxmlformats.org/officeDocument/2006/relationships/slide" Target="slides/slide271.xml"/><Relationship Id="rId400" Type="http://schemas.openxmlformats.org/officeDocument/2006/relationships/slide" Target="slides/slide394.xml"/><Relationship Id="rId442" Type="http://schemas.openxmlformats.org/officeDocument/2006/relationships/slide" Target="slides/slide436.xml"/><Relationship Id="rId484"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Optimale</c:v>
                </c:pt>
              </c:strCache>
            </c:strRef>
          </c:tx>
          <c:invertIfNegative val="0"/>
          <c:cat>
            <c:strRef>
              <c:f>Sheet1!$A$2:$A$6</c:f>
              <c:strCache>
                <c:ptCount val="5"/>
                <c:pt idx="0">
                  <c:v>Préservatifs</c:v>
                </c:pt>
                <c:pt idx="1">
                  <c:v>Pilule</c:v>
                </c:pt>
                <c:pt idx="2">
                  <c:v>Injectables</c:v>
                </c:pt>
                <c:pt idx="3">
                  <c:v>DIU</c:v>
                </c:pt>
                <c:pt idx="4">
                  <c:v>Implant</c:v>
                </c:pt>
              </c:strCache>
            </c:strRef>
          </c:cat>
          <c:val>
            <c:numRef>
              <c:f>Sheet1!$B$2:$B$6</c:f>
              <c:numCache>
                <c:formatCode>0.00%</c:formatCode>
                <c:ptCount val="5"/>
                <c:pt idx="0">
                  <c:v>0.98</c:v>
                </c:pt>
                <c:pt idx="1">
                  <c:v>0.997</c:v>
                </c:pt>
                <c:pt idx="2">
                  <c:v>0.997</c:v>
                </c:pt>
                <c:pt idx="3">
                  <c:v>0.99399999999999999</c:v>
                </c:pt>
                <c:pt idx="4">
                  <c:v>0.99950000000000006</c:v>
                </c:pt>
              </c:numCache>
            </c:numRef>
          </c:val>
          <c:extLst>
            <c:ext xmlns:c16="http://schemas.microsoft.com/office/drawing/2014/chart" uri="{C3380CC4-5D6E-409C-BE32-E72D297353CC}">
              <c16:uniqueId val="{00000000-4048-A245-9CFF-8CC280B69B61}"/>
            </c:ext>
          </c:extLst>
        </c:ser>
        <c:ser>
          <c:idx val="1"/>
          <c:order val="1"/>
          <c:tx>
            <c:strRef>
              <c:f>Sheet1!$C$1</c:f>
              <c:strCache>
                <c:ptCount val="1"/>
                <c:pt idx="0">
                  <c:v>Classique</c:v>
                </c:pt>
              </c:strCache>
            </c:strRef>
          </c:tx>
          <c:invertIfNegative val="0"/>
          <c:cat>
            <c:strRef>
              <c:f>Sheet1!$A$2:$A$6</c:f>
              <c:strCache>
                <c:ptCount val="5"/>
                <c:pt idx="0">
                  <c:v>Préservatifs</c:v>
                </c:pt>
                <c:pt idx="1">
                  <c:v>Pilule</c:v>
                </c:pt>
                <c:pt idx="2">
                  <c:v>Injectables</c:v>
                </c:pt>
                <c:pt idx="3">
                  <c:v>DIU</c:v>
                </c:pt>
                <c:pt idx="4">
                  <c:v>Implant</c:v>
                </c:pt>
              </c:strCache>
            </c:strRef>
          </c:cat>
          <c:val>
            <c:numRef>
              <c:f>Sheet1!$C$2:$C$6</c:f>
              <c:numCache>
                <c:formatCode>0.00%</c:formatCode>
                <c:ptCount val="5"/>
                <c:pt idx="0">
                  <c:v>0.85</c:v>
                </c:pt>
                <c:pt idx="1">
                  <c:v>0.92</c:v>
                </c:pt>
                <c:pt idx="2">
                  <c:v>0.97</c:v>
                </c:pt>
                <c:pt idx="3">
                  <c:v>0.99199999999999999</c:v>
                </c:pt>
                <c:pt idx="4">
                  <c:v>0.99950000000000006</c:v>
                </c:pt>
              </c:numCache>
            </c:numRef>
          </c:val>
          <c:extLst>
            <c:ext xmlns:c16="http://schemas.microsoft.com/office/drawing/2014/chart" uri="{C3380CC4-5D6E-409C-BE32-E72D297353CC}">
              <c16:uniqueId val="{00000001-4048-A245-9CFF-8CC280B69B61}"/>
            </c:ext>
          </c:extLst>
        </c:ser>
        <c:dLbls>
          <c:showLegendKey val="0"/>
          <c:showVal val="0"/>
          <c:showCatName val="0"/>
          <c:showSerName val="0"/>
          <c:showPercent val="0"/>
          <c:showBubbleSize val="0"/>
        </c:dLbls>
        <c:gapWidth val="150"/>
        <c:axId val="-380651088"/>
        <c:axId val="60770064"/>
      </c:barChart>
      <c:catAx>
        <c:axId val="-380651088"/>
        <c:scaling>
          <c:orientation val="minMax"/>
        </c:scaling>
        <c:delete val="0"/>
        <c:axPos val="b"/>
        <c:numFmt formatCode="General" sourceLinked="0"/>
        <c:majorTickMark val="out"/>
        <c:minorTickMark val="none"/>
        <c:tickLblPos val="nextTo"/>
        <c:crossAx val="60770064"/>
        <c:crosses val="autoZero"/>
        <c:auto val="1"/>
        <c:lblAlgn val="ctr"/>
        <c:lblOffset val="100"/>
        <c:noMultiLvlLbl val="0"/>
      </c:catAx>
      <c:valAx>
        <c:axId val="60770064"/>
        <c:scaling>
          <c:orientation val="minMax"/>
        </c:scaling>
        <c:delete val="0"/>
        <c:axPos val="l"/>
        <c:majorGridlines/>
        <c:numFmt formatCode="0.00%" sourceLinked="1"/>
        <c:majorTickMark val="out"/>
        <c:minorTickMark val="none"/>
        <c:tickLblPos val="nextTo"/>
        <c:crossAx val="-380651088"/>
        <c:crosses val="autoZero"/>
        <c:crossBetween val="between"/>
      </c:valAx>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88746A"/>
                </a:solidFill>
                <a:latin typeface="+mn-lt"/>
                <a:ea typeface="+mn-ea"/>
                <a:cs typeface="+mn-cs"/>
              </a:defRPr>
            </a:pPr>
            <a:r>
              <a:rPr lang="x-none" sz="1800" b="1" i="0" baseline="0">
                <a:effectLst/>
              </a:rPr>
              <a:t>Projet CHOICE :</a:t>
            </a:r>
            <a:endParaRPr lang="en-US" dirty="0">
              <a:effectLst/>
            </a:endParaRPr>
          </a:p>
          <a:p>
            <a:pPr marL="0" marR="0" indent="0" algn="ctr"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88746A"/>
                </a:solidFill>
                <a:latin typeface="+mn-lt"/>
                <a:ea typeface="+mn-ea"/>
                <a:cs typeface="+mn-cs"/>
              </a:defRPr>
            </a:pPr>
            <a:r>
              <a:rPr lang="x-none" sz="1800" b="1" i="0" baseline="0">
                <a:effectLst/>
              </a:rPr>
              <a:t>Poursuite après 12 mois</a:t>
            </a:r>
            <a:endParaRPr lang="en-US" dirty="0">
              <a:effectLst/>
            </a:endParaRPr>
          </a:p>
        </c:rich>
      </c:tx>
      <c:overlay val="0"/>
    </c:title>
    <c:autoTitleDeleted val="0"/>
    <c:plotArea>
      <c:layout/>
      <c:barChart>
        <c:barDir val="col"/>
        <c:grouping val="clustered"/>
        <c:varyColors val="0"/>
        <c:ser>
          <c:idx val="0"/>
          <c:order val="0"/>
          <c:tx>
            <c:strRef>
              <c:f>Sheet1!$B$1</c:f>
              <c:strCache>
                <c:ptCount val="1"/>
                <c:pt idx="0">
                  <c:v>Poursuite après 12 mois</c:v>
                </c:pt>
              </c:strCache>
            </c:strRef>
          </c:tx>
          <c:invertIfNegative val="0"/>
          <c:cat>
            <c:strRef>
              <c:f>Sheet1!$A$2:$A$8</c:f>
              <c:strCache>
                <c:ptCount val="7"/>
                <c:pt idx="0">
                  <c:v>Système intra-utérin à libération de lévonorgestrel</c:v>
                </c:pt>
                <c:pt idx="1">
                  <c:v>Dispositif intra-utérin au cuivre</c:v>
                </c:pt>
                <c:pt idx="2">
                  <c:v>Implant</c:v>
                </c:pt>
                <c:pt idx="3">
                  <c:v>Injection d’acétate de médroxyprogestérone</c:v>
                </c:pt>
                <c:pt idx="4">
                  <c:v>Pilule contraceptive</c:v>
                </c:pt>
                <c:pt idx="5">
                  <c:v>Patch contraceptif</c:v>
                </c:pt>
                <c:pt idx="6">
                  <c:v>Anneau</c:v>
                </c:pt>
              </c:strCache>
            </c:strRef>
          </c:cat>
          <c:val>
            <c:numRef>
              <c:f>Sheet1!$B$2:$B$8</c:f>
              <c:numCache>
                <c:formatCode>0%</c:formatCode>
                <c:ptCount val="7"/>
                <c:pt idx="0" formatCode="0.00%">
                  <c:v>0.875</c:v>
                </c:pt>
                <c:pt idx="1">
                  <c:v>0.84</c:v>
                </c:pt>
                <c:pt idx="2" formatCode="0.00%">
                  <c:v>0.83299999999999996</c:v>
                </c:pt>
                <c:pt idx="3" formatCode="0.00%">
                  <c:v>0.56499999999999995</c:v>
                </c:pt>
                <c:pt idx="4" formatCode="0.00%">
                  <c:v>0.55100000000000005</c:v>
                </c:pt>
                <c:pt idx="5" formatCode="0.00%">
                  <c:v>0.49099999999999999</c:v>
                </c:pt>
                <c:pt idx="6" formatCode="0.00%">
                  <c:v>0.54200000000000004</c:v>
                </c:pt>
              </c:numCache>
            </c:numRef>
          </c:val>
          <c:extLst>
            <c:ext xmlns:c16="http://schemas.microsoft.com/office/drawing/2014/chart" uri="{C3380CC4-5D6E-409C-BE32-E72D297353CC}">
              <c16:uniqueId val="{00000000-0BB0-1244-B80A-2E9B43597065}"/>
            </c:ext>
          </c:extLst>
        </c:ser>
        <c:dLbls>
          <c:showLegendKey val="0"/>
          <c:showVal val="0"/>
          <c:showCatName val="0"/>
          <c:showSerName val="0"/>
          <c:showPercent val="0"/>
          <c:showBubbleSize val="0"/>
        </c:dLbls>
        <c:gapWidth val="150"/>
        <c:axId val="60798144"/>
        <c:axId val="60800464"/>
      </c:barChart>
      <c:catAx>
        <c:axId val="60798144"/>
        <c:scaling>
          <c:orientation val="minMax"/>
        </c:scaling>
        <c:delete val="0"/>
        <c:axPos val="b"/>
        <c:numFmt formatCode="General" sourceLinked="0"/>
        <c:majorTickMark val="out"/>
        <c:minorTickMark val="none"/>
        <c:tickLblPos val="nextTo"/>
        <c:crossAx val="60800464"/>
        <c:crosses val="autoZero"/>
        <c:auto val="1"/>
        <c:lblAlgn val="ctr"/>
        <c:lblOffset val="100"/>
        <c:noMultiLvlLbl val="0"/>
      </c:catAx>
      <c:valAx>
        <c:axId val="60800464"/>
        <c:scaling>
          <c:orientation val="minMax"/>
        </c:scaling>
        <c:delete val="0"/>
        <c:axPos val="l"/>
        <c:majorGridlines/>
        <c:numFmt formatCode="0.00%" sourceLinked="1"/>
        <c:majorTickMark val="out"/>
        <c:minorTickMark val="none"/>
        <c:tickLblPos val="nextTo"/>
        <c:crossAx val="6079814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14-04-12T22:53:55.215" idx="4">
    <p:pos x="10" y="10"/>
    <p:text>Qu’est-ce qui doit apparaître sur cette diapositive ?</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EC8FFE-1B66-426D-B44E-E25EEF41064D}" type="doc">
      <dgm:prSet loTypeId="urn:microsoft.com/office/officeart/2005/8/layout/venn1" loCatId="relationship" qsTypeId="urn:microsoft.com/office/officeart/2005/8/quickstyle/simple3" qsCatId="accent1" csTypeId="urn:microsoft.com/office/officeart/2005/8/colors/accent1_2" csCatId="accent1" phldr="1"/>
      <dgm:spPr/>
      <dgm:t>
        <a:bodyPr/>
        <a:lstStyle/>
        <a:p>
          <a:endParaRPr lang="en-US"/>
        </a:p>
      </dgm:t>
    </dgm:pt>
    <dgm:pt modelId="{4686F5EC-D477-4AE2-AACF-0041756E0A20}" type="parTrans" cxnId="{365779C3-7754-4D83-B992-23BC2E914629}">
      <dgm:prSet/>
      <dgm:spPr/>
      <dgm:t>
        <a:bodyPr/>
        <a:lstStyle/>
        <a:p>
          <a:endParaRPr lang="en-US">
            <a:solidFill>
              <a:schemeClr val="tx1">
                <a:lumMod val="50000"/>
              </a:schemeClr>
            </a:solidFill>
          </a:endParaRPr>
        </a:p>
      </dgm:t>
    </dgm:pt>
    <dgm:pt modelId="{0EC33352-02F1-46F7-AA11-6A205DCE98CB}">
      <dgm:prSet phldrT="[Text]"/>
      <dgm:spPr/>
      <dgm:t>
        <a:bodyPr/>
        <a:lstStyle/>
        <a:p>
          <a:pPr>
            <a:defRPr b="0" i="0"/>
          </a:pPr>
          <a:r>
            <a:rPr lang="x-none">
              <a:solidFill>
                <a:schemeClr val="tx1">
                  <a:lumMod val="50000"/>
                </a:schemeClr>
              </a:solidFill>
            </a:rPr>
            <a:t>Culture </a:t>
          </a:r>
        </a:p>
        <a:p>
          <a:pPr>
            <a:defRPr b="0" i="0"/>
          </a:pPr>
          <a:r>
            <a:rPr lang="x-none">
              <a:solidFill>
                <a:schemeClr val="tx1">
                  <a:lumMod val="50000"/>
                </a:schemeClr>
              </a:solidFill>
            </a:rPr>
            <a:t>adéquate</a:t>
          </a:r>
        </a:p>
      </dgm:t>
    </dgm:pt>
    <dgm:pt modelId="{7712250C-795E-4859-A2D6-3ECB54B8AB73}" type="sibTrans" cxnId="{365779C3-7754-4D83-B992-23BC2E914629}">
      <dgm:prSet/>
      <dgm:spPr>
        <a:ln w="50800">
          <a:solidFill>
            <a:schemeClr val="accent1"/>
          </a:solidFill>
        </a:ln>
      </dgm:spPr>
      <dgm:t>
        <a:bodyPr/>
        <a:lstStyle/>
        <a:p>
          <a:endParaRPr lang="en-US" sz="2000">
            <a:solidFill>
              <a:schemeClr val="tx1">
                <a:lumMod val="50000"/>
              </a:schemeClr>
            </a:solidFill>
          </a:endParaRPr>
        </a:p>
      </dgm:t>
    </dgm:pt>
    <dgm:pt modelId="{B8D70E4B-4C5B-41C1-BC88-020310EC510D}" type="parTrans" cxnId="{2DAAE54C-BD3F-4135-BA93-E4D11E8A7AF5}">
      <dgm:prSet/>
      <dgm:spPr/>
      <dgm:t>
        <a:bodyPr/>
        <a:lstStyle/>
        <a:p>
          <a:endParaRPr lang="en-US">
            <a:solidFill>
              <a:schemeClr val="tx1">
                <a:lumMod val="50000"/>
              </a:schemeClr>
            </a:solidFill>
          </a:endParaRPr>
        </a:p>
      </dgm:t>
    </dgm:pt>
    <dgm:pt modelId="{DDD1E0BD-3B16-45B3-8C18-700321951D54}">
      <dgm:prSet phldrT="[Text]"/>
      <dgm:spPr/>
      <dgm:t>
        <a:bodyPr/>
        <a:lstStyle/>
        <a:p>
          <a:pPr>
            <a:defRPr b="0" i="0"/>
          </a:pPr>
          <a:r>
            <a:rPr lang="x-none">
              <a:solidFill>
                <a:schemeClr val="tx1">
                  <a:lumMod val="50000"/>
                </a:schemeClr>
              </a:solidFill>
            </a:rPr>
            <a:t>Culture </a:t>
          </a:r>
        </a:p>
        <a:p>
          <a:pPr>
            <a:defRPr b="0" i="0"/>
          </a:pPr>
          <a:r>
            <a:rPr lang="x-none">
              <a:solidFill>
                <a:schemeClr val="tx1">
                  <a:lumMod val="50000"/>
                </a:schemeClr>
              </a:solidFill>
            </a:rPr>
            <a:t>de rapport</a:t>
          </a:r>
        </a:p>
      </dgm:t>
    </dgm:pt>
    <dgm:pt modelId="{6057FC2D-268E-4A7B-ACB7-B7582E4172D7}" type="sibTrans" cxnId="{2DAAE54C-BD3F-4135-BA93-E4D11E8A7AF5}">
      <dgm:prSet/>
      <dgm:spPr>
        <a:ln w="50800">
          <a:solidFill>
            <a:schemeClr val="accent1"/>
          </a:solidFill>
        </a:ln>
      </dgm:spPr>
      <dgm:t>
        <a:bodyPr/>
        <a:lstStyle/>
        <a:p>
          <a:endParaRPr lang="en-US">
            <a:solidFill>
              <a:schemeClr val="tx1">
                <a:lumMod val="50000"/>
              </a:schemeClr>
            </a:solidFill>
          </a:endParaRPr>
        </a:p>
      </dgm:t>
    </dgm:pt>
    <dgm:pt modelId="{64C40FD8-6109-4979-B1C3-99836472E1E3}" type="parTrans" cxnId="{AA826D47-E714-4CB4-94EF-3CFB0EBA8131}">
      <dgm:prSet/>
      <dgm:spPr/>
      <dgm:t>
        <a:bodyPr/>
        <a:lstStyle/>
        <a:p>
          <a:endParaRPr lang="en-US">
            <a:solidFill>
              <a:schemeClr val="tx1">
                <a:lumMod val="50000"/>
              </a:schemeClr>
            </a:solidFill>
          </a:endParaRPr>
        </a:p>
      </dgm:t>
    </dgm:pt>
    <dgm:pt modelId="{E4EF39AE-CAAE-4A1E-A27F-3902C15EF409}">
      <dgm:prSet phldrT="[Text]"/>
      <dgm:spPr/>
      <dgm:t>
        <a:bodyPr/>
        <a:lstStyle/>
        <a:p>
          <a:pPr>
            <a:defRPr b="0" i="0"/>
          </a:pPr>
          <a:r>
            <a:rPr lang="x-none">
              <a:solidFill>
                <a:schemeClr val="tx1">
                  <a:lumMod val="50000"/>
                </a:schemeClr>
              </a:solidFill>
            </a:rPr>
            <a:t>Culture </a:t>
          </a:r>
        </a:p>
        <a:p>
          <a:pPr>
            <a:defRPr b="0" i="0"/>
          </a:pPr>
          <a:r>
            <a:rPr lang="x-none">
              <a:solidFill>
                <a:schemeClr val="tx1">
                  <a:lumMod val="50000"/>
                </a:schemeClr>
              </a:solidFill>
            </a:rPr>
            <a:t>d’apprentissage</a:t>
          </a:r>
        </a:p>
      </dgm:t>
    </dgm:pt>
    <dgm:pt modelId="{0B3F5836-BCAC-4445-8B26-47DD7648D0C4}" type="sibTrans" cxnId="{AA826D47-E714-4CB4-94EF-3CFB0EBA8131}">
      <dgm:prSet/>
      <dgm:spPr>
        <a:ln w="50800">
          <a:solidFill>
            <a:schemeClr val="accent1"/>
          </a:solidFill>
        </a:ln>
      </dgm:spPr>
      <dgm:t>
        <a:bodyPr/>
        <a:lstStyle/>
        <a:p>
          <a:endParaRPr lang="en-US">
            <a:solidFill>
              <a:schemeClr val="tx1">
                <a:lumMod val="50000"/>
              </a:schemeClr>
            </a:solidFill>
          </a:endParaRPr>
        </a:p>
      </dgm:t>
    </dgm:pt>
    <dgm:pt modelId="{E6902860-DCF8-4B89-99A9-BF7BAAF2BC1F}" type="pres">
      <dgm:prSet presAssocID="{6CEC8FFE-1B66-426D-B44E-E25EEF41064D}" presName="compositeShape" presStyleCnt="0">
        <dgm:presLayoutVars>
          <dgm:chMax val="7"/>
          <dgm:dir/>
          <dgm:resizeHandles val="exact"/>
        </dgm:presLayoutVars>
      </dgm:prSet>
      <dgm:spPr/>
    </dgm:pt>
    <dgm:pt modelId="{7A5D875B-B720-492C-8F51-17B04DBA4450}" type="pres">
      <dgm:prSet presAssocID="{0EC33352-02F1-46F7-AA11-6A205DCE98CB}" presName="circ1" presStyleLbl="vennNode1" presStyleIdx="0" presStyleCnt="3"/>
      <dgm:spPr/>
    </dgm:pt>
    <dgm:pt modelId="{A2BAB22F-2366-41D7-A876-BF0A03DDD0BC}" type="pres">
      <dgm:prSet presAssocID="{0EC33352-02F1-46F7-AA11-6A205DCE98CB}" presName="circ1Tx" presStyleLbl="revTx" presStyleIdx="0" presStyleCnt="0">
        <dgm:presLayoutVars>
          <dgm:chMax val="0"/>
          <dgm:chPref val="0"/>
          <dgm:bulletEnabled val="1"/>
        </dgm:presLayoutVars>
      </dgm:prSet>
      <dgm:spPr/>
    </dgm:pt>
    <dgm:pt modelId="{8A7902E1-B78B-45C6-9688-430A18F950B7}" type="pres">
      <dgm:prSet presAssocID="{DDD1E0BD-3B16-45B3-8C18-700321951D54}" presName="circ2" presStyleLbl="vennNode1" presStyleIdx="1" presStyleCnt="3"/>
      <dgm:spPr/>
    </dgm:pt>
    <dgm:pt modelId="{90E29634-B746-4736-A50D-8BD2F30A18E1}" type="pres">
      <dgm:prSet presAssocID="{DDD1E0BD-3B16-45B3-8C18-700321951D54}" presName="circ2Tx" presStyleLbl="revTx" presStyleIdx="0" presStyleCnt="0">
        <dgm:presLayoutVars>
          <dgm:chMax val="0"/>
          <dgm:chPref val="0"/>
          <dgm:bulletEnabled val="1"/>
        </dgm:presLayoutVars>
      </dgm:prSet>
      <dgm:spPr/>
    </dgm:pt>
    <dgm:pt modelId="{5C43E321-7008-461B-A8CD-7BA2E5B204D0}" type="pres">
      <dgm:prSet presAssocID="{E4EF39AE-CAAE-4A1E-A27F-3902C15EF409}" presName="circ3" presStyleLbl="vennNode1" presStyleIdx="2" presStyleCnt="3"/>
      <dgm:spPr/>
    </dgm:pt>
    <dgm:pt modelId="{BAD35126-9E2A-4177-8CF4-2CEB175F0C9F}" type="pres">
      <dgm:prSet presAssocID="{E4EF39AE-CAAE-4A1E-A27F-3902C15EF409}" presName="circ3Tx" presStyleLbl="revTx" presStyleIdx="0" presStyleCnt="0">
        <dgm:presLayoutVars>
          <dgm:chMax val="0"/>
          <dgm:chPref val="0"/>
          <dgm:bulletEnabled val="1"/>
        </dgm:presLayoutVars>
      </dgm:prSet>
      <dgm:spPr/>
    </dgm:pt>
  </dgm:ptLst>
  <dgm:cxnLst>
    <dgm:cxn modelId="{5C9F6805-9811-47C3-BFBB-BCB87BE68B26}" type="presOf" srcId="{DDD1E0BD-3B16-45B3-8C18-700321951D54}" destId="{90E29634-B746-4736-A50D-8BD2F30A18E1}" srcOrd="1" destOrd="0" presId="urn:microsoft.com/office/officeart/2005/8/layout/venn1"/>
    <dgm:cxn modelId="{55644444-D32A-4B4A-B3B1-061216024B85}" type="presOf" srcId="{E4EF39AE-CAAE-4A1E-A27F-3902C15EF409}" destId="{BAD35126-9E2A-4177-8CF4-2CEB175F0C9F}" srcOrd="1" destOrd="0" presId="urn:microsoft.com/office/officeart/2005/8/layout/venn1"/>
    <dgm:cxn modelId="{AA826D47-E714-4CB4-94EF-3CFB0EBA8131}" srcId="{6CEC8FFE-1B66-426D-B44E-E25EEF41064D}" destId="{E4EF39AE-CAAE-4A1E-A27F-3902C15EF409}" srcOrd="2" destOrd="0" parTransId="{64C40FD8-6109-4979-B1C3-99836472E1E3}" sibTransId="{0B3F5836-BCAC-4445-8B26-47DD7648D0C4}"/>
    <dgm:cxn modelId="{2DAAE54C-BD3F-4135-BA93-E4D11E8A7AF5}" srcId="{6CEC8FFE-1B66-426D-B44E-E25EEF41064D}" destId="{DDD1E0BD-3B16-45B3-8C18-700321951D54}" srcOrd="1" destOrd="0" parTransId="{B8D70E4B-4C5B-41C1-BC88-020310EC510D}" sibTransId="{6057FC2D-268E-4A7B-ACB7-B7582E4172D7}"/>
    <dgm:cxn modelId="{A20C1970-BB8A-4F7E-B161-6666F5490245}" type="presOf" srcId="{6CEC8FFE-1B66-426D-B44E-E25EEF41064D}" destId="{E6902860-DCF8-4B89-99A9-BF7BAAF2BC1F}" srcOrd="0" destOrd="0" presId="urn:microsoft.com/office/officeart/2005/8/layout/venn1"/>
    <dgm:cxn modelId="{969F697C-0249-42E4-B2CE-7FCADAAA7618}" type="presOf" srcId="{0EC33352-02F1-46F7-AA11-6A205DCE98CB}" destId="{7A5D875B-B720-492C-8F51-17B04DBA4450}" srcOrd="0" destOrd="0" presId="urn:microsoft.com/office/officeart/2005/8/layout/venn1"/>
    <dgm:cxn modelId="{4AD52B8D-616F-4909-B620-071342D4067E}" type="presOf" srcId="{E4EF39AE-CAAE-4A1E-A27F-3902C15EF409}" destId="{5C43E321-7008-461B-A8CD-7BA2E5B204D0}" srcOrd="0" destOrd="0" presId="urn:microsoft.com/office/officeart/2005/8/layout/venn1"/>
    <dgm:cxn modelId="{AD1F2EAA-2630-471B-80CF-53896309254F}" type="presOf" srcId="{0EC33352-02F1-46F7-AA11-6A205DCE98CB}" destId="{A2BAB22F-2366-41D7-A876-BF0A03DDD0BC}" srcOrd="1" destOrd="0" presId="urn:microsoft.com/office/officeart/2005/8/layout/venn1"/>
    <dgm:cxn modelId="{365779C3-7754-4D83-B992-23BC2E914629}" srcId="{6CEC8FFE-1B66-426D-B44E-E25EEF41064D}" destId="{0EC33352-02F1-46F7-AA11-6A205DCE98CB}" srcOrd="0" destOrd="0" parTransId="{4686F5EC-D477-4AE2-AACF-0041756E0A20}" sibTransId="{7712250C-795E-4859-A2D6-3ECB54B8AB73}"/>
    <dgm:cxn modelId="{300C00CC-E328-47F5-9942-A24A1781508A}" type="presOf" srcId="{DDD1E0BD-3B16-45B3-8C18-700321951D54}" destId="{8A7902E1-B78B-45C6-9688-430A18F950B7}" srcOrd="0" destOrd="0" presId="urn:microsoft.com/office/officeart/2005/8/layout/venn1"/>
    <dgm:cxn modelId="{5CB6CCDA-1191-40DA-B4AA-3C3BD3FB5EB4}" type="presParOf" srcId="{E6902860-DCF8-4B89-99A9-BF7BAAF2BC1F}" destId="{7A5D875B-B720-492C-8F51-17B04DBA4450}" srcOrd="0" destOrd="0" presId="urn:microsoft.com/office/officeart/2005/8/layout/venn1"/>
    <dgm:cxn modelId="{222B7161-CB05-45C1-BF31-B50001651F9A}" type="presParOf" srcId="{E6902860-DCF8-4B89-99A9-BF7BAAF2BC1F}" destId="{A2BAB22F-2366-41D7-A876-BF0A03DDD0BC}" srcOrd="1" destOrd="0" presId="urn:microsoft.com/office/officeart/2005/8/layout/venn1"/>
    <dgm:cxn modelId="{D45098D6-5887-4037-BBF3-EF84C69BB3F0}" type="presParOf" srcId="{E6902860-DCF8-4B89-99A9-BF7BAAF2BC1F}" destId="{8A7902E1-B78B-45C6-9688-430A18F950B7}" srcOrd="2" destOrd="0" presId="urn:microsoft.com/office/officeart/2005/8/layout/venn1"/>
    <dgm:cxn modelId="{6B2F2AF6-318D-42E0-B6B0-E59A739BEE3E}" type="presParOf" srcId="{E6902860-DCF8-4B89-99A9-BF7BAAF2BC1F}" destId="{90E29634-B746-4736-A50D-8BD2F30A18E1}" srcOrd="3" destOrd="0" presId="urn:microsoft.com/office/officeart/2005/8/layout/venn1"/>
    <dgm:cxn modelId="{33ED2ED5-A8FD-4881-9AAD-3817219F464A}" type="presParOf" srcId="{E6902860-DCF8-4B89-99A9-BF7BAAF2BC1F}" destId="{5C43E321-7008-461B-A8CD-7BA2E5B204D0}" srcOrd="4" destOrd="0" presId="urn:microsoft.com/office/officeart/2005/8/layout/venn1"/>
    <dgm:cxn modelId="{364DC072-57F9-4FF6-BFE7-2D4D4C5C31EC}" type="presParOf" srcId="{E6902860-DCF8-4B89-99A9-BF7BAAF2BC1F}" destId="{BAD35126-9E2A-4177-8CF4-2CEB175F0C9F}" srcOrd="5" destOrd="0" presId="urn:microsoft.com/office/officeart/2005/8/layout/venn1"/>
  </dgm:cxnLst>
  <dgm:bg/>
  <dgm:whole>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5D875B-B720-492C-8F51-17B04DBA4450}">
      <dsp:nvSpPr>
        <dsp:cNvPr id="0" name=""/>
        <dsp:cNvSpPr/>
      </dsp:nvSpPr>
      <dsp:spPr>
        <a:xfrm>
          <a:off x="2567939" y="6286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Culture </a:t>
          </a:r>
        </a:p>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adéquate</a:t>
          </a:r>
        </a:p>
      </dsp:txBody>
      <dsp:txXfrm>
        <a:off x="2970276" y="590930"/>
        <a:ext cx="2212848" cy="1357884"/>
      </dsp:txXfrm>
    </dsp:sp>
    <dsp:sp modelId="{8A7902E1-B78B-45C6-9688-430A18F950B7}">
      <dsp:nvSpPr>
        <dsp:cNvPr id="0" name=""/>
        <dsp:cNvSpPr/>
      </dsp:nvSpPr>
      <dsp:spPr>
        <a:xfrm>
          <a:off x="3656761" y="194881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Culture </a:t>
          </a:r>
        </a:p>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de rapport</a:t>
          </a:r>
        </a:p>
      </dsp:txBody>
      <dsp:txXfrm>
        <a:off x="4579620" y="2728340"/>
        <a:ext cx="1810512" cy="1659636"/>
      </dsp:txXfrm>
    </dsp:sp>
    <dsp:sp modelId="{5C43E321-7008-461B-A8CD-7BA2E5B204D0}">
      <dsp:nvSpPr>
        <dsp:cNvPr id="0" name=""/>
        <dsp:cNvSpPr/>
      </dsp:nvSpPr>
      <dsp:spPr>
        <a:xfrm>
          <a:off x="1479118" y="194881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Culture </a:t>
          </a:r>
        </a:p>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d’apprentissage</a:t>
          </a:r>
        </a:p>
      </dsp:txBody>
      <dsp:txXfrm>
        <a:off x="1763267" y="2728340"/>
        <a:ext cx="1810512" cy="1659636"/>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52"/>
                <a:ea typeface="+mn-ea"/>
                <a:cs typeface="+mn-cs"/>
              </a:defRPr>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anchor="t" anchorCtr="0" compatLnSpc="1">
            <a:prstTxWarp prst="textNoShape">
              <a:avLst/>
            </a:prstTxWarp>
          </a:bodyPr>
          <a:lstStyle>
            <a:lvl1pPr algn="r">
              <a:defRPr sz="1200">
                <a:latin typeface="Arial" charset="0"/>
              </a:defRPr>
            </a:lvl1pPr>
          </a:lstStyle>
          <a:p>
            <a:fld id="{4EAE1C2E-2FC6-4F74-A08A-30D6EE108AA1}" type="datetime1">
              <a:rPr lang="en-US"/>
              <a:t>5/20/20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52"/>
                <a:ea typeface="+mn-ea"/>
                <a:cs typeface="+mn-cs"/>
              </a:defRPr>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anchor="b" anchorCtr="0" compatLnSpc="1">
            <a:prstTxWarp prst="textNoShape">
              <a:avLst/>
            </a:prstTxWarp>
          </a:bodyPr>
          <a:lstStyle>
            <a:lvl1pPr algn="r">
              <a:defRPr sz="1200">
                <a:latin typeface="Arial" charset="0"/>
              </a:defRPr>
            </a:lvl1pPr>
          </a:lstStyle>
          <a:p>
            <a:fld id="{A67A6FAB-33C4-4019-87F3-4315854DEC8B}" type="slidenum">
              <a:rPr lang="en-US"/>
              <a:t>‹#›</a:t>
            </a:fld>
            <a:endParaRPr lang="en-US"/>
          </a:p>
        </p:txBody>
      </p:sp>
    </p:spTree>
    <p:extLst>
      <p:ext uri="{BB962C8B-B14F-4D97-AF65-F5344CB8AC3E}">
        <p14:creationId xmlns:p14="http://schemas.microsoft.com/office/powerpoint/2010/main" val="737550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110" charset="0"/>
                <a:ea typeface="+mn-ea"/>
                <a:cs typeface="+mn-cs"/>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anchor="t" anchorCtr="0" compatLnSpc="1">
            <a:prstTxWarp prst="textNoShape">
              <a:avLst/>
            </a:prstTxWarp>
          </a:bodyPr>
          <a:lstStyle>
            <a:lvl1pPr algn="r">
              <a:defRPr sz="1200">
                <a:latin typeface="Arial" charset="0"/>
              </a:defRPr>
            </a:lvl1pPr>
          </a:lstStyle>
          <a:p>
            <a:fld id="{322EF269-2C35-4F78-8B27-EE32BB3F8E79}" type="datetime1">
              <a:rPr lang="en-US"/>
              <a:t>5/20/20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110" charset="0"/>
                <a:ea typeface="+mn-ea"/>
                <a:cs typeface="+mn-cs"/>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anchor="b" anchorCtr="0" compatLnSpc="1">
            <a:prstTxWarp prst="textNoShape">
              <a:avLst/>
            </a:prstTxWarp>
          </a:bodyPr>
          <a:lstStyle>
            <a:lvl1pPr algn="r">
              <a:defRPr sz="1200">
                <a:latin typeface="Arial" charset="0"/>
              </a:defRPr>
            </a:lvl1pPr>
          </a:lstStyle>
          <a:p>
            <a:fld id="{D822076A-0076-42BD-B1DB-7FAA13428D00}" type="slidenum">
              <a:rPr lang="en-US"/>
              <a:t>‹#›</a:t>
            </a:fld>
            <a:endParaRPr lang="en-US"/>
          </a:p>
        </p:txBody>
      </p:sp>
    </p:spTree>
    <p:extLst>
      <p:ext uri="{BB962C8B-B14F-4D97-AF65-F5344CB8AC3E}">
        <p14:creationId xmlns:p14="http://schemas.microsoft.com/office/powerpoint/2010/main" val="217809834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35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39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39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39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39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39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413.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414.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420.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4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43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436.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437.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439.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442.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443.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444.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445.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4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455.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456.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458.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461.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463.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464.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46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46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46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47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worldabortionlaws.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fr-FR" noProof="0" dirty="0"/>
              <a:t>Deuxième édition</a:t>
            </a:r>
          </a:p>
        </p:txBody>
      </p:sp>
      <p:sp>
        <p:nvSpPr>
          <p:cNvPr id="4" name="Slide Number Placeholder 3"/>
          <p:cNvSpPr>
            <a:spLocks noGrp="1"/>
          </p:cNvSpPr>
          <p:nvPr>
            <p:ph type="sldNum" sz="quarter" idx="10"/>
          </p:nvPr>
        </p:nvSpPr>
        <p:spPr/>
        <p:txBody>
          <a:bodyPr/>
          <a:lstStyle/>
          <a:p>
            <a:pPr>
              <a:defRPr b="0" i="0"/>
            </a:pPr>
            <a:fld id="{EE4DF1B8-95ED-4858-BB95-8AF7C18E90B1}" type="slidenum">
              <a:rPr lang="en-US" smtClean="0"/>
              <a:t>1</a:t>
            </a:fld>
            <a:endParaRPr lang="en-US"/>
          </a:p>
        </p:txBody>
      </p:sp>
    </p:spTree>
    <p:extLst>
      <p:ext uri="{BB962C8B-B14F-4D97-AF65-F5344CB8AC3E}">
        <p14:creationId xmlns:p14="http://schemas.microsoft.com/office/powerpoint/2010/main" val="3742390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endParaRPr lang="en-US" sz="1200" kern="1200" dirty="0">
              <a:solidFill>
                <a:schemeClr val="tx1"/>
              </a:solidFill>
              <a:latin typeface="+mn-lt"/>
              <a:ea typeface="ＭＳ Ｐゴシック" charset="-128"/>
              <a:cs typeface="ＭＳ Ｐゴシック" charset="-128"/>
            </a:endParaRPr>
          </a:p>
          <a:p>
            <a:pPr rtl="0">
              <a:defRPr b="0" i="0"/>
            </a:pPr>
            <a:r>
              <a:rPr lang="x-none" sz="1200" kern="1200" dirty="0">
                <a:solidFill>
                  <a:schemeClr val="tx1"/>
                </a:solidFill>
                <a:latin typeface="+mn-lt"/>
                <a:ea typeface="ＭＳ Ｐゴシック" charset="-128"/>
                <a:cs typeface="ＭＳ Ｐゴシック" charset="-128"/>
              </a:rPr>
              <a:t>Dire : </a:t>
            </a:r>
          </a:p>
          <a:p>
            <a:pPr marL="171450" indent="-171450" rtl="0">
              <a:buFontTx/>
              <a:buChar char="-"/>
              <a:defRPr b="0" i="0"/>
            </a:pPr>
            <a:r>
              <a:rPr lang="x-none" sz="1200" i="1" kern="1200" dirty="0">
                <a:solidFill>
                  <a:schemeClr val="tx1"/>
                </a:solidFill>
                <a:latin typeface="+mn-lt"/>
                <a:ea typeface="ＭＳ Ｐゴシック" charset="-128"/>
                <a:cs typeface="ＭＳ Ｐゴシック" charset="-128"/>
              </a:rPr>
              <a:t>Quels types de problèmes limitent l’accès des femmes à des s</a:t>
            </a:r>
            <a:r>
              <a:rPr lang="en-US" sz="1200" i="1" kern="1200" dirty="0" err="1">
                <a:solidFill>
                  <a:schemeClr val="tx1"/>
                </a:solidFill>
                <a:latin typeface="+mn-lt"/>
                <a:ea typeface="ＭＳ Ｐゴシック" charset="-128"/>
                <a:cs typeface="ＭＳ Ｐゴシック" charset="-128"/>
              </a:rPr>
              <a:t>oin</a:t>
            </a:r>
            <a:r>
              <a:rPr lang="x-none" sz="1200" i="1" kern="1200" dirty="0">
                <a:solidFill>
                  <a:schemeClr val="tx1"/>
                </a:solidFill>
                <a:latin typeface="+mn-lt"/>
                <a:ea typeface="ＭＳ Ｐゴシック" charset="-128"/>
                <a:cs typeface="ＭＳ Ｐゴシック" charset="-128"/>
              </a:rPr>
              <a:t>s d’avortement ? </a:t>
            </a:r>
          </a:p>
          <a:p>
            <a:pPr marL="171450" indent="-171450" rtl="0">
              <a:buFontTx/>
              <a:buChar char="-"/>
              <a:defRPr b="0" i="0"/>
            </a:pPr>
            <a:r>
              <a:rPr lang="x-none" sz="1200" i="1" kern="1200" dirty="0">
                <a:solidFill>
                  <a:schemeClr val="tx1"/>
                </a:solidFill>
                <a:latin typeface="+mn-lt"/>
                <a:ea typeface="ＭＳ Ｐゴシック" charset="-128"/>
                <a:cs typeface="ＭＳ Ｐゴシック" charset="-128"/>
              </a:rPr>
              <a:t>Dans quelles circonstances avez-vous constaté ce type de limitations à l’accès des femmes à l’avortement sur votre lieu de travail ? </a:t>
            </a:r>
          </a:p>
          <a:p>
            <a:pPr marL="171450" indent="-171450" rtl="0">
              <a:buFontTx/>
              <a:buChar char="-"/>
              <a:defRPr b="0" i="0"/>
            </a:pPr>
            <a:endParaRPr lang="x-none" sz="1200" i="1" kern="1200" dirty="0">
              <a:solidFill>
                <a:schemeClr val="tx1"/>
              </a:solidFill>
              <a:latin typeface="+mn-lt"/>
              <a:ea typeface="ＭＳ Ｐゴシック" charset="-128"/>
              <a:cs typeface="ＭＳ Ｐゴシック" charset="-128"/>
            </a:endParaRP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A6DCA7AF-A45D-4540-9894-D3254B5A596F}" type="slidenum">
              <a:rPr lang="en-US" smtClean="0"/>
              <a:t>20</a:t>
            </a:fld>
            <a:endParaRPr lang="en-US"/>
          </a:p>
        </p:txBody>
      </p:sp>
    </p:spTree>
    <p:extLst>
      <p:ext uri="{BB962C8B-B14F-4D97-AF65-F5344CB8AC3E}">
        <p14:creationId xmlns:p14="http://schemas.microsoft.com/office/powerpoint/2010/main" val="425628159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defRPr b="0" i="0"/>
            </a:pPr>
            <a:r>
              <a:rPr lang="x-none" dirty="0"/>
              <a:t>Dire :</a:t>
            </a:r>
          </a:p>
          <a:p>
            <a:pPr>
              <a:defRPr b="0" i="0"/>
            </a:pPr>
            <a:r>
              <a:rPr lang="x-none" i="1" dirty="0"/>
              <a:t>Les options de traitement sont :</a:t>
            </a:r>
          </a:p>
          <a:p>
            <a:pPr lvl="2">
              <a:defRPr b="0" i="0"/>
            </a:pPr>
            <a:r>
              <a:rPr lang="x-none" sz="1200" i="1" kern="1200" dirty="0">
                <a:solidFill>
                  <a:schemeClr val="tx1"/>
                </a:solidFill>
                <a:latin typeface="+mn-lt"/>
                <a:ea typeface="ＭＳ Ｐゴシック" charset="-128"/>
                <a:cs typeface="+mn-cs"/>
              </a:rPr>
              <a:t>Ébouillantage </a:t>
            </a:r>
          </a:p>
          <a:p>
            <a:pPr lvl="2">
              <a:defRPr b="0" i="0"/>
            </a:pPr>
            <a:r>
              <a:rPr lang="x-none" sz="1200" i="1" kern="1200" dirty="0">
                <a:solidFill>
                  <a:schemeClr val="tx1"/>
                </a:solidFill>
                <a:latin typeface="+mn-lt"/>
                <a:ea typeface="ＭＳ Ｐゴシック" charset="-128"/>
                <a:cs typeface="+mn-cs"/>
              </a:rPr>
              <a:t>Glutaraldéhyde (Cidex) </a:t>
            </a:r>
          </a:p>
          <a:p>
            <a:pPr lvl="2">
              <a:defRPr b="0" i="0"/>
            </a:pPr>
            <a:r>
              <a:rPr lang="fr-BE" sz="1200" i="1" kern="1200" dirty="0">
                <a:solidFill>
                  <a:schemeClr val="tx1"/>
                </a:solidFill>
                <a:latin typeface="+mn-lt"/>
                <a:ea typeface="ＭＳ Ｐゴシック" charset="-128"/>
                <a:cs typeface="+mn-cs"/>
              </a:rPr>
              <a:t>S</a:t>
            </a:r>
            <a:r>
              <a:rPr lang="x-none" sz="1200" i="1" kern="1200" dirty="0">
                <a:solidFill>
                  <a:schemeClr val="tx1"/>
                </a:solidFill>
                <a:latin typeface="+mn-lt"/>
                <a:ea typeface="ＭＳ Ｐゴシック" charset="-128"/>
                <a:cs typeface="+mn-cs"/>
              </a:rPr>
              <a:t>olution de chlore à 0,5% </a:t>
            </a:r>
            <a:endParaRPr lang="fr-BE" sz="1200" i="1" kern="1200" dirty="0">
              <a:solidFill>
                <a:schemeClr val="tx1"/>
              </a:solidFill>
              <a:latin typeface="+mn-lt"/>
              <a:ea typeface="ＭＳ Ｐゴシック" charset="-128"/>
              <a:cs typeface="+mn-cs"/>
            </a:endParaRPr>
          </a:p>
          <a:p>
            <a:pPr lvl="2">
              <a:defRPr b="0" i="0"/>
            </a:pPr>
            <a:r>
              <a:rPr lang="fr-BE" sz="1200" i="1" kern="1200" dirty="0" err="1">
                <a:solidFill>
                  <a:schemeClr val="tx1"/>
                </a:solidFill>
                <a:latin typeface="+mn-lt"/>
                <a:ea typeface="ＭＳ Ｐゴシック" charset="-128"/>
                <a:cs typeface="+mn-cs"/>
              </a:rPr>
              <a:t>Sporox</a:t>
            </a:r>
            <a:r>
              <a:rPr lang="fr-BE" sz="1200" i="1" kern="1200" dirty="0">
                <a:solidFill>
                  <a:schemeClr val="tx1"/>
                </a:solidFill>
                <a:latin typeface="+mn-lt"/>
                <a:ea typeface="ＭＳ Ｐゴシック" charset="-128"/>
                <a:cs typeface="+mn-cs"/>
              </a:rPr>
              <a:t> II</a:t>
            </a:r>
            <a:r>
              <a:rPr lang="x-none" sz="1200" i="1" kern="1200" dirty="0">
                <a:solidFill>
                  <a:schemeClr val="tx1"/>
                </a:solidFill>
                <a:latin typeface="+mn-lt"/>
                <a:ea typeface="ＭＳ Ｐゴシック" charset="-128"/>
                <a:cs typeface="+mn-cs"/>
              </a:rPr>
              <a:t> </a:t>
            </a:r>
            <a:endParaRPr lang="fr-BE" sz="1200" i="1" kern="1200" dirty="0">
              <a:solidFill>
                <a:schemeClr val="tx1"/>
              </a:solidFill>
              <a:latin typeface="+mn-lt"/>
              <a:ea typeface="ＭＳ Ｐゴシック" charset="-128"/>
              <a:cs typeface="+mn-cs"/>
            </a:endParaRPr>
          </a:p>
          <a:p>
            <a:pPr lvl="2">
              <a:defRPr b="0" i="0"/>
            </a:pPr>
            <a:r>
              <a:rPr lang="x-none" sz="1200" i="1" kern="1200" dirty="0">
                <a:solidFill>
                  <a:schemeClr val="tx1"/>
                </a:solidFill>
                <a:latin typeface="+mn-lt"/>
                <a:ea typeface="ＭＳ Ｐゴシック" charset="-128"/>
                <a:cs typeface="ＭＳ Ｐゴシック" charset="-128"/>
              </a:rPr>
              <a:t>Autoclave</a:t>
            </a:r>
            <a:endParaRPr lang="x-none" sz="1200" i="1" kern="1200" dirty="0">
              <a:solidFill>
                <a:schemeClr val="tx1"/>
              </a:solidFill>
              <a:latin typeface="+mn-lt"/>
              <a:ea typeface="ＭＳ Ｐゴシック" charset="-128"/>
              <a:cs typeface="+mn-cs"/>
            </a:endParaRPr>
          </a:p>
          <a:p>
            <a:pPr lvl="0">
              <a:defRPr b="0" i="0"/>
            </a:pPr>
            <a:endParaRPr lang="x-none" sz="1200" i="1" kern="1200" dirty="0">
              <a:solidFill>
                <a:schemeClr val="tx1"/>
              </a:solidFill>
              <a:latin typeface="+mn-lt"/>
              <a:ea typeface="ＭＳ Ｐゴシック" charset="-128"/>
              <a:cs typeface="ＭＳ Ｐゴシック" charset="-128"/>
            </a:endParaRPr>
          </a:p>
          <a:p>
            <a:pPr>
              <a:defRPr b="0" i="0"/>
            </a:pPr>
            <a:endParaRPr lang="en-US" dirty="0"/>
          </a:p>
          <a:p>
            <a:pPr>
              <a:defRPr b="0" i="0"/>
            </a:pPr>
            <a:r>
              <a:rPr lang="fr-FR" sz="1200" b="0" i="0" kern="1200" dirty="0">
                <a:solidFill>
                  <a:schemeClr val="tx1"/>
                </a:solidFill>
                <a:effectLst/>
                <a:latin typeface="+mn-lt"/>
                <a:ea typeface="ＭＳ Ｐゴシック" charset="-128"/>
                <a:cs typeface="ＭＳ Ｐゴシック" charset="-128"/>
              </a:rPr>
              <a:t>Préparation au site d’utilisation</a:t>
            </a:r>
            <a:endParaRPr lang="fr-FR" noProof="0" dirty="0"/>
          </a:p>
          <a:p>
            <a:pPr>
              <a:defRPr b="0" i="0"/>
            </a:pPr>
            <a:r>
              <a:rPr lang="fr-FR" noProof="0" dirty="0"/>
              <a:t>NETTOYAGE</a:t>
            </a:r>
          </a:p>
          <a:p>
            <a:pPr>
              <a:defRPr b="0" i="0"/>
            </a:pPr>
            <a:r>
              <a:rPr lang="fr-FR" noProof="0" dirty="0"/>
              <a:t>Stérilisation				ou			Désinfection de haut niveau</a:t>
            </a:r>
          </a:p>
          <a:p>
            <a:pPr>
              <a:defRPr b="0" i="0"/>
            </a:pPr>
            <a:r>
              <a:rPr lang="fr-FR" noProof="0" dirty="0"/>
              <a:t>Eau chaude sous pression :					Eau chaude : </a:t>
            </a:r>
          </a:p>
          <a:p>
            <a:pPr>
              <a:defRPr b="0" i="0"/>
            </a:pPr>
            <a:r>
              <a:rPr lang="fr-FR" noProof="0" dirty="0"/>
              <a:t>Autoclave			ou				Ébouillantage		ou</a:t>
            </a:r>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Chimique : 	</a:t>
            </a:r>
            <a:r>
              <a:rPr lang="fr-FR" noProof="0" dirty="0" err="1"/>
              <a:t>Glutaraldhéyde</a:t>
            </a:r>
            <a:r>
              <a:rPr lang="fr-FR" noProof="0" dirty="0"/>
              <a:t>					Chimique : 	</a:t>
            </a:r>
            <a:r>
              <a:rPr lang="fr-FR" noProof="0" dirty="0" err="1"/>
              <a:t>Glutaraldhéyde</a:t>
            </a:r>
            <a:br>
              <a:rPr lang="fr-FR" noProof="0" dirty="0"/>
            </a:br>
            <a:r>
              <a:rPr lang="fr-FR" noProof="0" dirty="0"/>
              <a:t>		</a:t>
            </a:r>
            <a:r>
              <a:rPr lang="fr-FR" noProof="0" dirty="0" err="1"/>
              <a:t>Sporox</a:t>
            </a:r>
            <a:r>
              <a:rPr lang="fr-FR" noProof="0" dirty="0"/>
              <a:t> II						 		Solution de chlore à 0,5%</a:t>
            </a:r>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											</a:t>
            </a:r>
            <a:r>
              <a:rPr lang="fr-FR" noProof="0" dirty="0" err="1"/>
              <a:t>Sporox</a:t>
            </a:r>
            <a:r>
              <a:rPr lang="fr-FR" noProof="0" dirty="0"/>
              <a:t> II</a:t>
            </a:r>
          </a:p>
          <a:p>
            <a:pPr marL="0" marR="0" indent="0" algn="l" defTabSz="457200" rtl="0" eaLnBrk="0" fontAlgn="base" latinLnBrk="0" hangingPunct="0">
              <a:lnSpc>
                <a:spcPct val="100000"/>
              </a:lnSpc>
              <a:spcBef>
                <a:spcPct val="30000"/>
              </a:spcBef>
              <a:spcAft>
                <a:spcPct val="0"/>
              </a:spcAft>
              <a:buClrTx/>
              <a:buSzTx/>
              <a:buFontTx/>
              <a:buNone/>
              <a:tabLst/>
              <a:defRPr b="0" i="0"/>
            </a:pPr>
            <a:endParaRPr lang="fr-FR" noProof="0" dirty="0"/>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Utiliser immédiatement </a:t>
            </a:r>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ou</a:t>
            </a:r>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Entreposer</a:t>
            </a:r>
          </a:p>
          <a:p>
            <a:pPr>
              <a:defRPr b="0" i="0"/>
            </a:pPr>
            <a:endParaRPr lang="fr-FR" noProof="0" dirty="0"/>
          </a:p>
        </p:txBody>
      </p:sp>
      <p:sp>
        <p:nvSpPr>
          <p:cNvPr id="4" name="Slide Number Placeholder 3"/>
          <p:cNvSpPr>
            <a:spLocks noGrp="1"/>
          </p:cNvSpPr>
          <p:nvPr>
            <p:ph type="sldNum" sz="quarter" idx="10"/>
          </p:nvPr>
        </p:nvSpPr>
        <p:spPr/>
        <p:txBody>
          <a:bodyPr/>
          <a:lstStyle/>
          <a:p>
            <a:pPr>
              <a:defRPr b="0" i="0"/>
            </a:pPr>
            <a:fld id="{A8E8ECB8-71FD-4318-A9D5-86893F05D752}" type="slidenum">
              <a:rPr lang="en-US" smtClean="0"/>
              <a:t>267</a:t>
            </a:fld>
            <a:endParaRPr lang="en-US"/>
          </a:p>
        </p:txBody>
      </p:sp>
    </p:spTree>
    <p:extLst>
      <p:ext uri="{BB962C8B-B14F-4D97-AF65-F5344CB8AC3E}">
        <p14:creationId xmlns:p14="http://schemas.microsoft.com/office/powerpoint/2010/main" val="392814248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275</a:t>
            </a:fld>
            <a:endParaRPr lang="en-US"/>
          </a:p>
        </p:txBody>
      </p:sp>
    </p:spTree>
    <p:extLst>
      <p:ext uri="{BB962C8B-B14F-4D97-AF65-F5344CB8AC3E}">
        <p14:creationId xmlns:p14="http://schemas.microsoft.com/office/powerpoint/2010/main" val="282535941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276</a:t>
            </a:fld>
            <a:endParaRPr lang="en-US"/>
          </a:p>
        </p:txBody>
      </p:sp>
    </p:spTree>
    <p:extLst>
      <p:ext uri="{BB962C8B-B14F-4D97-AF65-F5344CB8AC3E}">
        <p14:creationId xmlns:p14="http://schemas.microsoft.com/office/powerpoint/2010/main" val="101814430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277</a:t>
            </a:fld>
            <a:endParaRPr lang="en-US"/>
          </a:p>
        </p:txBody>
      </p:sp>
    </p:spTree>
    <p:extLst>
      <p:ext uri="{BB962C8B-B14F-4D97-AF65-F5344CB8AC3E}">
        <p14:creationId xmlns:p14="http://schemas.microsoft.com/office/powerpoint/2010/main" val="221046848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278</a:t>
            </a:fld>
            <a:endParaRPr lang="en-US"/>
          </a:p>
        </p:txBody>
      </p:sp>
    </p:spTree>
    <p:extLst>
      <p:ext uri="{BB962C8B-B14F-4D97-AF65-F5344CB8AC3E}">
        <p14:creationId xmlns:p14="http://schemas.microsoft.com/office/powerpoint/2010/main" val="171308416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Glutaraldéhyde ou chlore ou </a:t>
            </a:r>
            <a:r>
              <a:rPr lang="fr-FR" dirty="0" err="1"/>
              <a:t>Sporox</a:t>
            </a:r>
            <a:r>
              <a:rPr lang="fr-FR" dirty="0"/>
              <a:t> II</a:t>
            </a:r>
          </a:p>
          <a:p>
            <a:r>
              <a:rPr lang="fr-FR" dirty="0"/>
              <a:t>Eau stérile</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280</a:t>
            </a:fld>
            <a:endParaRPr lang="en-US"/>
          </a:p>
        </p:txBody>
      </p:sp>
    </p:spTree>
    <p:extLst>
      <p:ext uri="{BB962C8B-B14F-4D97-AF65-F5344CB8AC3E}">
        <p14:creationId xmlns:p14="http://schemas.microsoft.com/office/powerpoint/2010/main" val="11454858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dirty="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Il est extrêmement important d’autoclaver correctement les instruments pour éviter de les endommager.</a:t>
            </a:r>
          </a:p>
          <a:p>
            <a:pPr>
              <a:defRPr b="0" i="0"/>
            </a:pPr>
            <a:endParaRPr lang="en-US" dirty="0"/>
          </a:p>
          <a:p>
            <a:pPr marL="171450" indent="-171450">
              <a:buFont typeface="Arial" panose="020B0604020202020204" pitchFamily="34" charset="0"/>
              <a:buChar char="•"/>
              <a:defRPr b="0" i="0"/>
            </a:pPr>
            <a:r>
              <a:rPr lang="fr-FR" noProof="0" dirty="0"/>
              <a:t>Emballer solidement mais sans trop serrer</a:t>
            </a:r>
          </a:p>
          <a:p>
            <a:pPr marL="171450" indent="-171450">
              <a:buFont typeface="Arial" panose="020B0604020202020204" pitchFamily="34" charset="0"/>
              <a:buChar char="•"/>
              <a:defRPr b="0" i="0"/>
            </a:pPr>
            <a:r>
              <a:rPr lang="fr-FR" noProof="0" dirty="0"/>
              <a:t>La totalité du contenu doit être recouverte</a:t>
            </a:r>
            <a:r>
              <a:rPr lang="fr-FR" baseline="0" noProof="0" dirty="0"/>
              <a:t> de papier ou de tissu</a:t>
            </a:r>
          </a:p>
          <a:p>
            <a:pPr marL="171450" indent="-171450">
              <a:buFont typeface="Arial" panose="020B0604020202020204" pitchFamily="34" charset="0"/>
              <a:buChar char="•"/>
              <a:defRPr b="0" i="0"/>
            </a:pPr>
            <a:r>
              <a:rPr lang="fr-FR" baseline="0" noProof="0" dirty="0"/>
              <a:t>Le papier ou le tissu doit permettre la pénétration de la vapeur</a:t>
            </a:r>
            <a:endParaRPr lang="fr-FR" noProof="0" dirty="0"/>
          </a:p>
        </p:txBody>
      </p:sp>
      <p:sp>
        <p:nvSpPr>
          <p:cNvPr id="4" name="Slide Number Placeholder 3"/>
          <p:cNvSpPr>
            <a:spLocks noGrp="1"/>
          </p:cNvSpPr>
          <p:nvPr>
            <p:ph type="sldNum" sz="quarter" idx="10"/>
          </p:nvPr>
        </p:nvSpPr>
        <p:spPr/>
        <p:txBody>
          <a:bodyPr/>
          <a:lstStyle/>
          <a:p>
            <a:pPr>
              <a:defRPr b="0" i="0"/>
            </a:pPr>
            <a:fld id="{81941AC5-0E83-40D9-8931-F16BE5F3E11F}" type="slidenum">
              <a:rPr lang="en-US" smtClean="0"/>
              <a:t>282</a:t>
            </a:fld>
            <a:endParaRPr lang="en-US"/>
          </a:p>
        </p:txBody>
      </p:sp>
    </p:spTree>
    <p:extLst>
      <p:ext uri="{BB962C8B-B14F-4D97-AF65-F5344CB8AC3E}">
        <p14:creationId xmlns:p14="http://schemas.microsoft.com/office/powerpoint/2010/main" val="286526975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Remonter l’instrument et tester le vide avant utilisation ou entreposage. </a:t>
            </a:r>
          </a:p>
          <a:p>
            <a:pPr>
              <a:defRPr b="0" i="0"/>
            </a:pP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Si l’on pratique une évacuation utérine à l’aide de l’aspirateur Ipas AMIU Plus, il est indispensable de veiller à la qualité du traitement des instruments afin de protéger les patientes, soi-même, ses collaborateurs et l’ensemble de la communauté contre la transmission d’infections.</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42204F98-E715-49D3-919B-3A69701F395D}" type="slidenum">
              <a:rPr lang="en-US" smtClean="0"/>
              <a:t>284</a:t>
            </a:fld>
            <a:endParaRPr lang="en-US"/>
          </a:p>
        </p:txBody>
      </p:sp>
    </p:spTree>
    <p:extLst>
      <p:ext uri="{BB962C8B-B14F-4D97-AF65-F5344CB8AC3E}">
        <p14:creationId xmlns:p14="http://schemas.microsoft.com/office/powerpoint/2010/main" val="161942140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6817693D-D9E7-4958-8038-7EB5E0BD7072}" type="slidenum">
              <a:rPr lang="en-US" smtClean="0"/>
              <a:pPr eaLnBrk="1" hangingPunct="1">
                <a:defRPr b="0" i="0"/>
              </a:pPr>
              <a:t>286</a:t>
            </a:fld>
            <a:endParaRPr lang="en-US"/>
          </a:p>
        </p:txBody>
      </p:sp>
    </p:spTree>
    <p:extLst>
      <p:ext uri="{BB962C8B-B14F-4D97-AF65-F5344CB8AC3E}">
        <p14:creationId xmlns:p14="http://schemas.microsoft.com/office/powerpoint/2010/main" val="25422433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47B5BAFF-D4A3-44E8-AE45-359447D69400}" type="slidenum">
              <a:rPr lang="en-US" smtClean="0"/>
              <a:t>287</a:t>
            </a:fld>
            <a:endParaRPr lang="en-US"/>
          </a:p>
        </p:txBody>
      </p:sp>
    </p:spTree>
    <p:extLst>
      <p:ext uri="{BB962C8B-B14F-4D97-AF65-F5344CB8AC3E}">
        <p14:creationId xmlns:p14="http://schemas.microsoft.com/office/powerpoint/2010/main" val="394481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rtl="0">
              <a:defRPr b="0" i="0"/>
            </a:pPr>
            <a:r>
              <a:rPr lang="x-none" i="1" dirty="0"/>
              <a:t>- </a:t>
            </a:r>
            <a:r>
              <a:rPr lang="x-none" sz="1200" i="1" kern="1200" dirty="0">
                <a:solidFill>
                  <a:schemeClr val="tx1"/>
                </a:solidFill>
                <a:latin typeface="+mn-lt"/>
                <a:ea typeface="ＭＳ Ｐゴシック" charset="-128"/>
                <a:cs typeface="ＭＳ Ｐゴシック" charset="-128"/>
              </a:rPr>
              <a:t>Comment voyez-vous l’interactivité entre ces trois principaux éléments — choix, accès et qualité — sur votre lieu de travail ?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FA274A83-2DF7-4BD2-B97A-BC81CDFE4F2E}" type="slidenum">
              <a:rPr lang="en-US" smtClean="0"/>
              <a:t>22</a:t>
            </a:fld>
            <a:endParaRPr lang="en-US"/>
          </a:p>
        </p:txBody>
      </p:sp>
    </p:spTree>
    <p:extLst>
      <p:ext uri="{BB962C8B-B14F-4D97-AF65-F5344CB8AC3E}">
        <p14:creationId xmlns:p14="http://schemas.microsoft.com/office/powerpoint/2010/main" val="160830720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dirty="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Toutes les patientes qui ont recours à des s</a:t>
            </a:r>
            <a:r>
              <a:rPr lang="en-US" sz="1200" i="1" kern="1200" dirty="0" err="1">
                <a:solidFill>
                  <a:schemeClr val="tx1"/>
                </a:solidFill>
                <a:latin typeface="+mn-lt"/>
                <a:ea typeface="ＭＳ Ｐゴシック" charset="-128"/>
                <a:cs typeface="ＭＳ Ｐゴシック" charset="-128"/>
              </a:rPr>
              <a:t>oin</a:t>
            </a:r>
            <a:r>
              <a:rPr lang="x-none" sz="1200" i="1" kern="1200" dirty="0">
                <a:solidFill>
                  <a:schemeClr val="tx1"/>
                </a:solidFill>
                <a:latin typeface="+mn-lt"/>
                <a:ea typeface="ＭＳ Ｐゴシック" charset="-128"/>
                <a:cs typeface="ＭＳ Ｐゴシック" charset="-128"/>
              </a:rPr>
              <a:t>s d’avortement doivent se voir proposer un programme de contrôle de la douleur et en bénéficier immédiatement.</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485D54C0-4B8D-4076-93DE-37BC70AAA991}" type="slidenum">
              <a:rPr lang="en-US" smtClean="0"/>
              <a:t>290</a:t>
            </a:fld>
            <a:endParaRPr lang="en-US"/>
          </a:p>
        </p:txBody>
      </p:sp>
    </p:spTree>
    <p:extLst>
      <p:ext uri="{BB962C8B-B14F-4D97-AF65-F5344CB8AC3E}">
        <p14:creationId xmlns:p14="http://schemas.microsoft.com/office/powerpoint/2010/main" val="280677514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Toutes ces techniques de contrôle de la douleur permettent également d’atténuer une éventuelle douleur préexistante chez la patiente. Il faut savoir que la sédation consciente augmente le coût, la complexité et les risques potentiels d’une procédure d’avortement. Un monitorage plus attentif implique que l’institution investisse dans la formation et l’équipement pour pratiquer en toute sécurité la sédation consciente.</a:t>
            </a:r>
          </a:p>
          <a:p>
            <a:pPr>
              <a:defRPr b="0" i="0"/>
            </a:pPr>
            <a:endParaRPr lang="en-US"/>
          </a:p>
        </p:txBody>
      </p:sp>
      <p:sp>
        <p:nvSpPr>
          <p:cNvPr id="4" name="Slide Number Placeholder 3"/>
          <p:cNvSpPr>
            <a:spLocks noGrp="1"/>
          </p:cNvSpPr>
          <p:nvPr>
            <p:ph type="sldNum" sz="quarter" idx="10"/>
          </p:nvPr>
        </p:nvSpPr>
        <p:spPr/>
        <p:txBody>
          <a:bodyPr/>
          <a:lstStyle/>
          <a:p>
            <a:pPr>
              <a:defRPr b="0" i="0"/>
            </a:pPr>
            <a:fld id="{60C45FB3-314E-4C20-B22E-3D8A7E388EEF}" type="slidenum">
              <a:rPr lang="en-US" smtClean="0"/>
              <a:t>295</a:t>
            </a:fld>
            <a:endParaRPr lang="en-US"/>
          </a:p>
        </p:txBody>
      </p:sp>
    </p:spTree>
    <p:extLst>
      <p:ext uri="{BB962C8B-B14F-4D97-AF65-F5344CB8AC3E}">
        <p14:creationId xmlns:p14="http://schemas.microsoft.com/office/powerpoint/2010/main" val="329828257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prestataire doit veiller à ne pas imposer ses propres préférences mais à offrir le type de soutien souhaité par la patiente, par exemple : présence d’une compagnie, silence, distraction, fourniture d’informations, environnement apaisant. Le personnel du centre peut créer un environnement apaisant en mettant en place une ambiance musicale, un éclairage et un décor appropriés. La musique est efficace pour soulager la douleur lors d’une aspiration intra-utérine et peut également s’avérer utile lors d’une évacuation utérine par des méthodes médicamenteuses.</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2A74A370-AB65-4DD0-AAE2-F41FD98F5334}" type="slidenum">
              <a:rPr lang="en-US" smtClean="0"/>
              <a:t>298</a:t>
            </a:fld>
            <a:endParaRPr lang="en-US"/>
          </a:p>
        </p:txBody>
      </p:sp>
    </p:spTree>
    <p:extLst>
      <p:ext uri="{BB962C8B-B14F-4D97-AF65-F5344CB8AC3E}">
        <p14:creationId xmlns:p14="http://schemas.microsoft.com/office/powerpoint/2010/main" val="51456928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sz="1200" i="0" kern="1200">
                <a:solidFill>
                  <a:schemeClr val="tx1"/>
                </a:solidFill>
                <a:latin typeface="+mn-lt"/>
                <a:ea typeface="ＭＳ Ｐゴシック" charset="-128"/>
                <a:cs typeface="ＭＳ Ｐゴシック" charset="-128"/>
              </a:rPr>
              <a:t>Dire :</a:t>
            </a:r>
          </a:p>
          <a:p>
            <a:pPr>
              <a:defRPr b="0" i="0"/>
            </a:pPr>
            <a:r>
              <a:rPr lang="x-none" sz="1200" i="1" kern="1200">
                <a:solidFill>
                  <a:schemeClr val="tx1"/>
                </a:solidFill>
                <a:latin typeface="+mn-lt"/>
                <a:ea typeface="ＭＳ Ｐゴシック" charset="-128"/>
                <a:cs typeface="ＭＳ Ｐゴシック" charset="-128"/>
              </a:rPr>
              <a:t>La patiente a également le droit de refuser tout contrôle de la douleur si elle le souhaite</a:t>
            </a:r>
            <a:r>
              <a:rPr lang="fr-BE" sz="1200" i="1" kern="1200" dirty="0">
                <a:solidFill>
                  <a:schemeClr val="tx1"/>
                </a:solidFill>
                <a:latin typeface="+mn-lt"/>
                <a:ea typeface="ＭＳ Ｐゴシック" charset="-128"/>
                <a:cs typeface="ＭＳ Ｐゴシック" charset="-128"/>
              </a:rPr>
              <a:t>.</a:t>
            </a:r>
            <a:endParaRPr lang="x-none" sz="1200" i="1" kern="120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b="0" i="0"/>
            </a:pPr>
            <a:fld id="{4435280F-DEA4-4B9F-96AC-6EC193FF6342}" type="slidenum">
              <a:rPr lang="en-US" smtClean="0"/>
              <a:t>299</a:t>
            </a:fld>
            <a:endParaRPr lang="en-US"/>
          </a:p>
        </p:txBody>
      </p:sp>
    </p:spTree>
    <p:extLst>
      <p:ext uri="{BB962C8B-B14F-4D97-AF65-F5344CB8AC3E}">
        <p14:creationId xmlns:p14="http://schemas.microsoft.com/office/powerpoint/2010/main" val="20842498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La prise en charge des soins après avortement peut nécessiter une intervention d’urgence et l’état de la patiente peut évoluer rapidement à n’importe quel moment au cours des soins. Toute modification du statut émotionnel ou physiologique de la patiente peut indiquer une complication. </a:t>
            </a:r>
          </a:p>
          <a:p>
            <a:pPr>
              <a:defRPr b="0" i="0"/>
            </a:pPr>
            <a:endParaRPr lang="en-US" sz="1200" kern="1200" dirty="0">
              <a:solidFill>
                <a:schemeClr val="tx1"/>
              </a:solidFill>
              <a:latin typeface="+mn-lt"/>
              <a:ea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Il y a un certain nombre de mesures générales à prendre lors d’une procédure d’AMIU. Leur séquence exacte peut varier quelque peu en fonction des conditions locales.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6E608DD5-C5F7-442F-951B-29D6503F23DE}" type="slidenum">
              <a:rPr lang="en-US" smtClean="0"/>
              <a:t>302</a:t>
            </a:fld>
            <a:endParaRPr lang="en-US"/>
          </a:p>
        </p:txBody>
      </p:sp>
    </p:spTree>
    <p:extLst>
      <p:ext uri="{BB962C8B-B14F-4D97-AF65-F5344CB8AC3E}">
        <p14:creationId xmlns:p14="http://schemas.microsoft.com/office/powerpoint/2010/main" val="395263204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Les recherches ont montré que l’administration systématique d’antibiotiques aux patientes qui subissent une AMIU diminue le risque d’infection. </a:t>
            </a:r>
          </a:p>
          <a:p>
            <a:pPr>
              <a:defRPr b="0" i="0"/>
            </a:pPr>
            <a:endParaRPr lang="en-US"/>
          </a:p>
        </p:txBody>
      </p:sp>
      <p:sp>
        <p:nvSpPr>
          <p:cNvPr id="4" name="Slide Number Placeholder 3"/>
          <p:cNvSpPr>
            <a:spLocks noGrp="1"/>
          </p:cNvSpPr>
          <p:nvPr>
            <p:ph type="sldNum" sz="quarter" idx="10"/>
          </p:nvPr>
        </p:nvSpPr>
        <p:spPr/>
        <p:txBody>
          <a:bodyPr/>
          <a:lstStyle/>
          <a:p>
            <a:pPr>
              <a:defRPr b="0" i="0"/>
            </a:pPr>
            <a:fld id="{A0D5E275-4BEC-42A8-A61A-8A508B5C02A8}" type="slidenum">
              <a:rPr lang="en-US" smtClean="0"/>
              <a:t>303</a:t>
            </a:fld>
            <a:endParaRPr lang="en-US"/>
          </a:p>
        </p:txBody>
      </p:sp>
    </p:spTree>
    <p:extLst>
      <p:ext uri="{BB962C8B-B14F-4D97-AF65-F5344CB8AC3E}">
        <p14:creationId xmlns:p14="http://schemas.microsoft.com/office/powerpoint/2010/main" val="271712031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defRPr b="0" i="0"/>
            </a:pPr>
            <a:r>
              <a:rPr lang="fr-FR" sz="1200" noProof="0" dirty="0"/>
              <a:t>Porter</a:t>
            </a:r>
            <a:r>
              <a:rPr lang="fr-FR" sz="1200" baseline="0" noProof="0" dirty="0"/>
              <a:t> des gants lorsque l’on doit s’attendre à ce que ses mains entrent en contact avec des fluides corporels.</a:t>
            </a:r>
          </a:p>
          <a:p>
            <a:pPr>
              <a:defRPr b="0" i="0"/>
            </a:pPr>
            <a:r>
              <a:rPr lang="fr-FR" sz="1200" baseline="0" noProof="0" dirty="0"/>
              <a:t>Porter un écran facial en cas de risque de projections de sang ou de fluides.</a:t>
            </a:r>
            <a:endParaRPr lang="fr-FR" noProof="0" dirty="0"/>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305</a:t>
            </a:fld>
            <a:endParaRPr lang="en-US"/>
          </a:p>
        </p:txBody>
      </p:sp>
    </p:spTree>
    <p:extLst>
      <p:ext uri="{BB962C8B-B14F-4D97-AF65-F5344CB8AC3E}">
        <p14:creationId xmlns:p14="http://schemas.microsoft.com/office/powerpoint/2010/main" val="204342927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 patiente doit vider sa vessie avant de s’installer sur la table car une vessie pleine rend l’examen pelvien difficile à pratiquer. </a:t>
            </a:r>
          </a:p>
          <a:p>
            <a:pPr>
              <a:defRPr b="0" i="0"/>
            </a:pPr>
            <a:endParaRPr lang="en-US"/>
          </a:p>
        </p:txBody>
      </p:sp>
      <p:sp>
        <p:nvSpPr>
          <p:cNvPr id="4" name="Slide Number Placeholder 3"/>
          <p:cNvSpPr>
            <a:spLocks noGrp="1"/>
          </p:cNvSpPr>
          <p:nvPr>
            <p:ph type="sldNum" sz="quarter" idx="10"/>
          </p:nvPr>
        </p:nvSpPr>
        <p:spPr/>
        <p:txBody>
          <a:bodyPr/>
          <a:lstStyle/>
          <a:p>
            <a:pPr>
              <a:defRPr b="0" i="0"/>
            </a:pPr>
            <a:fld id="{4CC3D64A-FD8E-4FF8-BFCF-AACE6A8CFC92}" type="slidenum">
              <a:rPr lang="en-US" smtClean="0"/>
              <a:t>306</a:t>
            </a:fld>
            <a:endParaRPr lang="en-US"/>
          </a:p>
        </p:txBody>
      </p:sp>
    </p:spTree>
    <p:extLst>
      <p:ext uri="{BB962C8B-B14F-4D97-AF65-F5344CB8AC3E}">
        <p14:creationId xmlns:p14="http://schemas.microsoft.com/office/powerpoint/2010/main" val="209294904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1" indent="0" algn="l" defTabSz="457200" rtl="0" eaLnBrk="0" fontAlgn="base" latinLnBrk="0" hangingPunct="0">
              <a:lnSpc>
                <a:spcPct val="100000"/>
              </a:lnSpc>
              <a:spcBef>
                <a:spcPct val="30000"/>
              </a:spcBef>
              <a:spcAft>
                <a:spcPct val="0"/>
              </a:spcAft>
              <a:buClrTx/>
              <a:buSzTx/>
              <a:buFontTx/>
              <a:buNone/>
              <a:tabLst/>
              <a:defRPr/>
            </a:pPr>
            <a:r>
              <a:rPr lang="en-US" sz="1200" i="0" kern="1200" dirty="0">
                <a:solidFill>
                  <a:schemeClr val="tx1"/>
                </a:solidFill>
                <a:effectLst/>
                <a:latin typeface="+mn-lt"/>
                <a:ea typeface="ＭＳ Ｐゴシック" charset="-128"/>
                <a:cs typeface="ＭＳ Ｐゴシック" charset="-128"/>
              </a:rPr>
              <a:t>Say:</a:t>
            </a:r>
          </a:p>
          <a:p>
            <a:pPr marL="0" marR="0" lvl="1" indent="0" algn="l" defTabSz="457200" rtl="0" eaLnBrk="0" fontAlgn="base" latinLnBrk="0" hangingPunct="0">
              <a:lnSpc>
                <a:spcPct val="100000"/>
              </a:lnSpc>
              <a:spcBef>
                <a:spcPct val="30000"/>
              </a:spcBef>
              <a:spcAft>
                <a:spcPct val="0"/>
              </a:spcAft>
              <a:buClrTx/>
              <a:buSzTx/>
              <a:buFontTx/>
              <a:buNone/>
              <a:tabLst/>
              <a:defRPr/>
            </a:pPr>
            <a:r>
              <a:rPr lang="en-US" sz="1200" i="1" kern="1200" dirty="0">
                <a:solidFill>
                  <a:schemeClr val="tx1"/>
                </a:solidFill>
                <a:effectLst/>
                <a:latin typeface="+mn-lt"/>
                <a:ea typeface="ＭＳ Ｐゴシック" charset="-128"/>
                <a:cs typeface="ＭＳ Ｐゴシック" charset="-128"/>
              </a:rPr>
              <a:t>Why is the cervical antiseptic preparation important? </a:t>
            </a:r>
          </a:p>
          <a:p>
            <a:pPr marL="628650" marR="0" lvl="2" indent="-171450" algn="l" defTabSz="457200" rtl="0" eaLnBrk="0" fontAlgn="base" latinLnBrk="0" hangingPunct="0">
              <a:lnSpc>
                <a:spcPct val="100000"/>
              </a:lnSpc>
              <a:spcBef>
                <a:spcPct val="30000"/>
              </a:spcBef>
              <a:spcAft>
                <a:spcPct val="0"/>
              </a:spcAft>
              <a:buClrTx/>
              <a:buSzTx/>
              <a:buFontTx/>
              <a:buChar char="-"/>
              <a:tabLst/>
              <a:defRPr/>
            </a:pPr>
            <a:r>
              <a:rPr lang="en-US" sz="1200" i="1" kern="1200" dirty="0">
                <a:solidFill>
                  <a:schemeClr val="tx1"/>
                </a:solidFill>
                <a:effectLst/>
                <a:latin typeface="+mn-lt"/>
                <a:ea typeface="ＭＳ Ｐゴシック" charset="-128"/>
                <a:cs typeface="ＭＳ Ｐゴシック" charset="-128"/>
              </a:rPr>
              <a:t>During the procedure, microorganisms in and around the vagina are very often transferred through the </a:t>
            </a:r>
            <a:r>
              <a:rPr lang="en-US" sz="1200" i="1" kern="1200" dirty="0" err="1">
                <a:solidFill>
                  <a:schemeClr val="tx1"/>
                </a:solidFill>
                <a:effectLst/>
                <a:latin typeface="+mn-lt"/>
                <a:ea typeface="ＭＳ Ｐゴシック" charset="-128"/>
                <a:cs typeface="ＭＳ Ｐゴシック" charset="-128"/>
              </a:rPr>
              <a:t>os</a:t>
            </a:r>
            <a:r>
              <a:rPr lang="en-US" sz="1200" i="1" kern="1200" dirty="0">
                <a:solidFill>
                  <a:schemeClr val="tx1"/>
                </a:solidFill>
                <a:effectLst/>
                <a:latin typeface="+mn-lt"/>
                <a:ea typeface="ＭＳ Ｐゴシック" charset="-128"/>
                <a:cs typeface="ＭＳ Ｐゴシック" charset="-128"/>
              </a:rPr>
              <a:t> into the uterus, or by the block needle to deep cervical tissue, where they can cause infection. </a:t>
            </a:r>
          </a:p>
          <a:p>
            <a:endParaRPr lang="en-US" sz="1200" i="1" kern="1200" dirty="0">
              <a:solidFill>
                <a:schemeClr val="tx1"/>
              </a:solidFill>
              <a:effectLst/>
              <a:latin typeface="+mn-lt"/>
              <a:ea typeface="ＭＳ Ｐゴシック" charset="-128"/>
              <a:cs typeface="ＭＳ Ｐゴシック" charset="-128"/>
            </a:endParaRPr>
          </a:p>
          <a:p>
            <a:r>
              <a:rPr lang="en-US" sz="1200" i="1" kern="1200" dirty="0">
                <a:solidFill>
                  <a:schemeClr val="tx1"/>
                </a:solidFill>
                <a:effectLst/>
                <a:latin typeface="+mn-lt"/>
                <a:ea typeface="ＭＳ Ｐゴシック" charset="-128"/>
                <a:cs typeface="ＭＳ Ｐゴシック" charset="-128"/>
              </a:rPr>
              <a:t>Why is it important not to retrace with the sponge? </a:t>
            </a:r>
          </a:p>
          <a:p>
            <a:pPr marL="628650" lvl="1" indent="-171450">
              <a:buFontTx/>
              <a:buChar char="-"/>
            </a:pPr>
            <a:r>
              <a:rPr lang="en-US" sz="1200" i="1" kern="1200" dirty="0">
                <a:solidFill>
                  <a:schemeClr val="tx1"/>
                </a:solidFill>
                <a:effectLst/>
                <a:latin typeface="+mn-lt"/>
                <a:ea typeface="ＭＳ Ｐゴシック" charset="-128"/>
                <a:cs typeface="ＭＳ Ｐゴシック" charset="-128"/>
              </a:rPr>
              <a:t>Retracing with the sponge can cause contamination by carrying microorgan­isms from </a:t>
            </a:r>
            <a:r>
              <a:rPr lang="en-US" sz="1200" i="1" kern="1200" dirty="0" err="1">
                <a:solidFill>
                  <a:schemeClr val="tx1"/>
                </a:solidFill>
                <a:effectLst/>
                <a:latin typeface="+mn-lt"/>
                <a:ea typeface="ＭＳ Ｐゴシック" charset="-128"/>
                <a:cs typeface="ＭＳ Ｐゴシック" charset="-128"/>
              </a:rPr>
              <a:t>unswabbed</a:t>
            </a:r>
            <a:r>
              <a:rPr lang="en-US" sz="1200" i="1" kern="1200" dirty="0">
                <a:solidFill>
                  <a:schemeClr val="tx1"/>
                </a:solidFill>
                <a:effectLst/>
                <a:latin typeface="+mn-lt"/>
                <a:ea typeface="ＭＳ Ｐゴシック" charset="-128"/>
                <a:cs typeface="ＭＳ Ｐゴシック" charset="-128"/>
              </a:rPr>
              <a:t> areas onto already-cleaned areas. </a:t>
            </a:r>
          </a:p>
          <a:p>
            <a:endParaRPr lang="en-US" dirty="0"/>
          </a:p>
          <a:p>
            <a:r>
              <a:rPr lang="fr-FR" dirty="0"/>
              <a:t>Parois vaginales</a:t>
            </a:r>
          </a:p>
          <a:p>
            <a:r>
              <a:rPr lang="fr-FR" dirty="0"/>
              <a:t>Orifice</a:t>
            </a:r>
            <a:r>
              <a:rPr lang="fr-FR" baseline="0" dirty="0"/>
              <a:t> cervical</a:t>
            </a:r>
          </a:p>
          <a:p>
            <a:r>
              <a:rPr lang="fr-FR" baseline="0" dirty="0"/>
              <a:t>Col de l’utérus</a:t>
            </a:r>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308</a:t>
            </a:fld>
            <a:endParaRPr lang="en-US"/>
          </a:p>
        </p:txBody>
      </p:sp>
    </p:spTree>
    <p:extLst>
      <p:ext uri="{BB962C8B-B14F-4D97-AF65-F5344CB8AC3E}">
        <p14:creationId xmlns:p14="http://schemas.microsoft.com/office/powerpoint/2010/main" val="402304915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La plupart des patientes ressentent une douleur lors de l’insertion de la canule au travers de l’orifice cervical, ainsi que lorsque celle-ci se contracte après l’évacuation. Comme un bloc paracervical contribue à éviter la douleur et ne risque guère d’être nocif, il est conseillé de l’administrer à toutes les patientes qui subissent une évacuation utérine. </a:t>
            </a:r>
          </a:p>
          <a:p>
            <a:pPr marL="0" marR="0" indent="0" algn="l" defTabSz="457200" rtl="0" eaLnBrk="0" fontAlgn="base" latinLnBrk="0" hangingPunct="0">
              <a:lnSpc>
                <a:spcPct val="100000"/>
              </a:lnSpc>
              <a:spcBef>
                <a:spcPct val="30000"/>
              </a:spcBef>
              <a:spcAft>
                <a:spcPct val="0"/>
              </a:spcAft>
              <a:buClrTx/>
              <a:buSzTx/>
              <a:buFontTx/>
              <a:buNone/>
              <a:defRPr b="0" i="0"/>
            </a:pPr>
            <a:endParaRPr lang="x-none" sz="1200" i="1"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 bloc paracervical est sûr et aisé à pratiquer et peut être réalisé par des prestataires de soins de niveau intermédiaire. </a:t>
            </a:r>
            <a:endParaRPr lang="x-none" sz="1200" i="0"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defRPr b="0" i="0"/>
            </a:pPr>
            <a:endParaRPr lang="en-US" sz="1200"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Il est important d’aspirer avant d’injecter pour s’assurer que l’aiguille ne se trouve pas dans un vaisseau sanguin, ce qui pourrait occasionner de très graves problèmes. </a:t>
            </a:r>
          </a:p>
          <a:p>
            <a:pPr marL="0" marR="0" indent="0" algn="l" defTabSz="457200" rtl="0" eaLnBrk="0" fontAlgn="base" latinLnBrk="0" hangingPunct="0">
              <a:lnSpc>
                <a:spcPct val="100000"/>
              </a:lnSpc>
              <a:spcBef>
                <a:spcPct val="30000"/>
              </a:spcBef>
              <a:spcAft>
                <a:spcPct val="0"/>
              </a:spcAft>
              <a:buClrTx/>
              <a:buSzTx/>
              <a:buFontTx/>
              <a:buNone/>
              <a:defRPr b="0" i="0"/>
            </a:pPr>
            <a:endParaRPr lang="en-US" sz="1200" kern="1200" dirty="0">
              <a:solidFill>
                <a:schemeClr val="tx1"/>
              </a:solidFill>
              <a:latin typeface="+mn-lt"/>
              <a:ea typeface="ＭＳ Ｐゴシック" charset="-128"/>
              <a:cs typeface="ＭＳ Ｐゴシック" charset="-128"/>
            </a:endParaRP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3CEBED00-933D-4F47-882E-1761DA33F4E1}" type="slidenum">
              <a:rPr lang="en-US" smtClean="0"/>
              <a:t>309</a:t>
            </a:fld>
            <a:endParaRPr lang="en-US"/>
          </a:p>
        </p:txBody>
      </p:sp>
    </p:spTree>
    <p:extLst>
      <p:ext uri="{BB962C8B-B14F-4D97-AF65-F5344CB8AC3E}">
        <p14:creationId xmlns:p14="http://schemas.microsoft.com/office/powerpoint/2010/main" val="2445723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i="0" kern="1200" dirty="0">
                <a:solidFill>
                  <a:schemeClr val="tx1"/>
                </a:solidFill>
                <a:latin typeface="+mn-lt"/>
                <a:ea typeface="ＭＳ Ｐゴシック" charset="-128"/>
                <a:cs typeface="ＭＳ Ｐゴシック" charset="-128"/>
              </a:rPr>
              <a:t>Dire :</a:t>
            </a:r>
          </a:p>
          <a:p>
            <a:pPr rtl="0">
              <a:defRPr b="0" i="0"/>
            </a:pPr>
            <a:r>
              <a:rPr lang="x-none" sz="1200" i="1" kern="1200" dirty="0">
                <a:solidFill>
                  <a:schemeClr val="tx1"/>
                </a:solidFill>
                <a:latin typeface="+mn-lt"/>
                <a:ea typeface="ＭＳ Ｐゴシック" charset="-128"/>
                <a:cs typeface="ＭＳ Ｐゴシック" charset="-128"/>
              </a:rPr>
              <a:t>- Ce module propose également des informations sur le droit des femmes à des soins complets d’avortement, y compris des soins après avortement, et traite de la manière dont les points de vue et les pratiques des professionnels des soins de santé affectent leurs droits et les services dispensés. </a:t>
            </a:r>
          </a:p>
          <a:p>
            <a:pPr rtl="0">
              <a:defRPr b="0" i="0"/>
            </a:pPr>
            <a:endParaRPr lang="x-none" sz="1200" i="1" kern="1200" dirty="0">
              <a:solidFill>
                <a:schemeClr val="tx1"/>
              </a:solidFill>
              <a:latin typeface="+mn-lt"/>
              <a:ea typeface="ＭＳ Ｐゴシック" charset="-128"/>
              <a:cs typeface="ＭＳ Ｐゴシック" charset="-128"/>
            </a:endParaRP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768441EF-8FD0-49A9-B3E4-F0DA8C7C1A51}" type="slidenum">
              <a:rPr lang="en-US" smtClean="0"/>
              <a:t>23</a:t>
            </a:fld>
            <a:endParaRPr lang="en-US"/>
          </a:p>
        </p:txBody>
      </p:sp>
    </p:spTree>
    <p:extLst>
      <p:ext uri="{BB962C8B-B14F-4D97-AF65-F5344CB8AC3E}">
        <p14:creationId xmlns:p14="http://schemas.microsoft.com/office/powerpoint/2010/main" val="261482968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Site</a:t>
            </a:r>
            <a:r>
              <a:rPr lang="fr-FR" baseline="0" dirty="0"/>
              <a:t> d’injection pour la pince de </a:t>
            </a:r>
            <a:r>
              <a:rPr lang="fr-FR" baseline="0" dirty="0" err="1"/>
              <a:t>Pozzi</a:t>
            </a:r>
            <a:r>
              <a:rPr lang="fr-FR" baseline="0" dirty="0"/>
              <a:t> (12 heures)</a:t>
            </a:r>
          </a:p>
          <a:p>
            <a:pPr marL="0" marR="0" indent="0" algn="l" defTabSz="457200" rtl="0" eaLnBrk="0" fontAlgn="base" latinLnBrk="0" hangingPunct="0">
              <a:lnSpc>
                <a:spcPct val="100000"/>
              </a:lnSpc>
              <a:spcBef>
                <a:spcPct val="30000"/>
              </a:spcBef>
              <a:spcAft>
                <a:spcPct val="0"/>
              </a:spcAft>
              <a:buClrTx/>
              <a:buSzTx/>
              <a:buFontTx/>
              <a:buNone/>
              <a:tabLst/>
              <a:defRPr/>
            </a:pPr>
            <a:r>
              <a:rPr lang="fr-FR" dirty="0"/>
              <a:t>Sites</a:t>
            </a:r>
            <a:r>
              <a:rPr lang="fr-FR" baseline="0" dirty="0"/>
              <a:t> d’injection (2, 4, 8, 10 heures)</a:t>
            </a:r>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311</a:t>
            </a:fld>
            <a:endParaRPr lang="en-US"/>
          </a:p>
        </p:txBody>
      </p:sp>
    </p:spTree>
    <p:extLst>
      <p:ext uri="{BB962C8B-B14F-4D97-AF65-F5344CB8AC3E}">
        <p14:creationId xmlns:p14="http://schemas.microsoft.com/office/powerpoint/2010/main" val="172854031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Une technique opératoire douce est importante lors de la dilatation pour éviter de créer une fausse route, une déchirure ou une perforation cervicale, d’autant plus que le tissu cervical est ramolli par la grossesse. </a:t>
            </a:r>
          </a:p>
          <a:p>
            <a:pPr>
              <a:defRPr b="0" i="0"/>
            </a:pPr>
            <a:endParaRPr lang="en-US" dirty="0"/>
          </a:p>
          <a:p>
            <a:pPr>
              <a:defRPr b="0" i="0"/>
            </a:pPr>
            <a:r>
              <a:rPr lang="x-none" sz="1200" i="1" kern="1200">
                <a:solidFill>
                  <a:schemeClr val="tx1"/>
                </a:solidFill>
                <a:latin typeface="+mn-lt"/>
                <a:ea typeface="ＭＳ Ｐゴシック" charset="-128"/>
                <a:cs typeface="ＭＳ Ｐゴシック" charset="-128"/>
              </a:rPr>
              <a:t>En quoi consiste la technique sans contact ? </a:t>
            </a:r>
          </a:p>
          <a:p>
            <a:pPr marL="628650" lvl="1" indent="-171450">
              <a:buFontTx/>
              <a:buChar char="-"/>
              <a:defRPr b="0" i="0"/>
            </a:pPr>
            <a:r>
              <a:rPr lang="x-none" sz="1200" i="1" kern="1200">
                <a:solidFill>
                  <a:schemeClr val="tx1"/>
                </a:solidFill>
                <a:latin typeface="+mn-lt"/>
                <a:ea typeface="ＭＳ Ｐゴシック" charset="-128"/>
                <a:cs typeface="ＭＳ Ｐゴシック" charset="-128"/>
              </a:rPr>
              <a:t>Manipuler les instruments de telle sorte que la partie qui pénétrera dans le milieu stérile de l’utérus n’entre en contact avec aucune autre surface, y compris les doigts gantés ou les parois vaginales. </a:t>
            </a:r>
          </a:p>
          <a:p>
            <a:pPr marL="628650" lvl="1" indent="-171450">
              <a:buFontTx/>
              <a:buChar char="-"/>
              <a:defRPr b="0" i="0"/>
            </a:pPr>
            <a:r>
              <a:rPr lang="x-none" sz="1200" i="1" kern="1200">
                <a:solidFill>
                  <a:schemeClr val="tx1"/>
                </a:solidFill>
                <a:latin typeface="+mn-lt"/>
                <a:ea typeface="ＭＳ Ｐゴシック" charset="-128"/>
                <a:cs typeface="ＭＳ Ｐゴシック" charset="-128"/>
              </a:rPr>
              <a:t>Insister sur le fait que la technique sans contact est importante parce qu’une infection peut être provoquée par l’introduction dans l’utérus au cours de l’intervention de micro-organismes en provenance de la flore vaginale ou d’une autre origine. La technique sans contact doit être respectée pendant toute la durée de la procédure.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1129A4EF-DF30-4E69-89C4-587422837F85}" type="slidenum">
              <a:rPr lang="en-US" smtClean="0"/>
              <a:t>312</a:t>
            </a:fld>
            <a:endParaRPr lang="en-US"/>
          </a:p>
        </p:txBody>
      </p:sp>
    </p:spTree>
    <p:extLst>
      <p:ext uri="{BB962C8B-B14F-4D97-AF65-F5344CB8AC3E}">
        <p14:creationId xmlns:p14="http://schemas.microsoft.com/office/powerpoint/2010/main" val="373124682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On peut provoquer une déchirure cervicale si l’on exerce une trop forte traction sur le col. On peut provoquer une perforation utérine si l’on insère la canule trop profondément au travers de l’orifice cervical. </a:t>
            </a:r>
          </a:p>
          <a:p>
            <a:pPr>
              <a:defRPr b="0" i="0"/>
            </a:pPr>
            <a:endParaRPr lang="en-US"/>
          </a:p>
        </p:txBody>
      </p:sp>
      <p:sp>
        <p:nvSpPr>
          <p:cNvPr id="4" name="Slide Number Placeholder 3"/>
          <p:cNvSpPr>
            <a:spLocks noGrp="1"/>
          </p:cNvSpPr>
          <p:nvPr>
            <p:ph type="sldNum" sz="quarter" idx="10"/>
          </p:nvPr>
        </p:nvSpPr>
        <p:spPr/>
        <p:txBody>
          <a:bodyPr/>
          <a:lstStyle/>
          <a:p>
            <a:pPr>
              <a:defRPr b="0" i="0"/>
            </a:pPr>
            <a:fld id="{CF27C8CB-5DD2-4FFC-AE84-434EA0F0E2B3}" type="slidenum">
              <a:rPr lang="en-US" smtClean="0"/>
              <a:t>314</a:t>
            </a:fld>
            <a:endParaRPr lang="en-US"/>
          </a:p>
        </p:txBody>
      </p:sp>
    </p:spTree>
    <p:extLst>
      <p:ext uri="{BB962C8B-B14F-4D97-AF65-F5344CB8AC3E}">
        <p14:creationId xmlns:p14="http://schemas.microsoft.com/office/powerpoint/2010/main" val="60025452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Lors d’une procédure d’AMIU, avoir plusieurs aspirateurs à sa disposition en cas de problème technique ou de présence d’une quantité abondante de produits de conception. </a:t>
            </a:r>
          </a:p>
          <a:p>
            <a:pPr>
              <a:defRPr b="0" i="0"/>
            </a:pPr>
            <a:endParaRPr lang="en-US"/>
          </a:p>
        </p:txBody>
      </p:sp>
      <p:sp>
        <p:nvSpPr>
          <p:cNvPr id="4" name="Slide Number Placeholder 3"/>
          <p:cNvSpPr>
            <a:spLocks noGrp="1"/>
          </p:cNvSpPr>
          <p:nvPr>
            <p:ph type="sldNum" sz="quarter" idx="10"/>
          </p:nvPr>
        </p:nvSpPr>
        <p:spPr/>
        <p:txBody>
          <a:bodyPr/>
          <a:lstStyle/>
          <a:p>
            <a:pPr>
              <a:defRPr b="0" i="0"/>
            </a:pPr>
            <a:fld id="{28D1E1CC-EA72-4D78-B6F4-916A87037DED}" type="slidenum">
              <a:rPr lang="en-US" smtClean="0"/>
              <a:t>316</a:t>
            </a:fld>
            <a:endParaRPr lang="en-US"/>
          </a:p>
        </p:txBody>
      </p:sp>
    </p:spTree>
    <p:extLst>
      <p:ext uri="{BB962C8B-B14F-4D97-AF65-F5344CB8AC3E}">
        <p14:creationId xmlns:p14="http://schemas.microsoft.com/office/powerpoint/2010/main" val="410483995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Tout au long de la procédure, demeurer attentif aux signes susceptibles d’indiquer une perforation et interrompre immédiatement l’aspiration en pareil cas.</a:t>
            </a:r>
          </a:p>
          <a:p>
            <a:pPr>
              <a:defRPr b="0" i="0"/>
            </a:pPr>
            <a:endParaRPr lang="en-US"/>
          </a:p>
        </p:txBody>
      </p:sp>
      <p:sp>
        <p:nvSpPr>
          <p:cNvPr id="4" name="Slide Number Placeholder 3"/>
          <p:cNvSpPr>
            <a:spLocks noGrp="1"/>
          </p:cNvSpPr>
          <p:nvPr>
            <p:ph type="sldNum" sz="quarter" idx="10"/>
          </p:nvPr>
        </p:nvSpPr>
        <p:spPr/>
        <p:txBody>
          <a:bodyPr/>
          <a:lstStyle/>
          <a:p>
            <a:pPr>
              <a:defRPr b="0" i="0"/>
            </a:pPr>
            <a:fld id="{0D00D70D-416F-4241-9953-1E30A872F14D}" type="slidenum">
              <a:rPr lang="en-US" smtClean="0"/>
              <a:t>318</a:t>
            </a:fld>
            <a:endParaRPr lang="en-US"/>
          </a:p>
        </p:txBody>
      </p:sp>
    </p:spTree>
    <p:extLst>
      <p:ext uri="{BB962C8B-B14F-4D97-AF65-F5344CB8AC3E}">
        <p14:creationId xmlns:p14="http://schemas.microsoft.com/office/powerpoint/2010/main" val="56807737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fr-FR" i="1" noProof="0" dirty="0"/>
              <a:t>Dire : </a:t>
            </a:r>
            <a:r>
              <a:rPr lang="fr-FR" i="0" noProof="0" dirty="0"/>
              <a:t>	.</a:t>
            </a:r>
            <a:endParaRPr lang="fr-FR" i="1" noProof="0" dirty="0"/>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324</a:t>
            </a:fld>
            <a:endParaRPr lang="en-US"/>
          </a:p>
        </p:txBody>
      </p:sp>
    </p:spTree>
    <p:extLst>
      <p:ext uri="{BB962C8B-B14F-4D97-AF65-F5344CB8AC3E}">
        <p14:creationId xmlns:p14="http://schemas.microsoft.com/office/powerpoint/2010/main" val="157847033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Si l’observation visuelle n’est pas concluante, étirer les tissus, les immerger dans de l’eau ou du vinaigre et les examiner par transparence en les éclairant par le bas. Si nécessaire, les échantillons tissulaires peuvent également être transmis à un laboratoire d’anatomopathologie.</a:t>
            </a:r>
          </a:p>
          <a:p>
            <a:pPr>
              <a:defRPr b="0" i="0"/>
            </a:pPr>
            <a:endParaRPr lang="en-US" dirty="0"/>
          </a:p>
          <a:p>
            <a:pPr>
              <a:defRPr b="0" i="0"/>
            </a:pPr>
            <a:r>
              <a:rPr lang="fr-FR" noProof="0" dirty="0"/>
              <a:t>Source lumineuse</a:t>
            </a:r>
          </a:p>
        </p:txBody>
      </p:sp>
      <p:sp>
        <p:nvSpPr>
          <p:cNvPr id="4" name="Slide Number Placeholder 3"/>
          <p:cNvSpPr>
            <a:spLocks noGrp="1"/>
          </p:cNvSpPr>
          <p:nvPr>
            <p:ph type="sldNum" sz="quarter" idx="10"/>
          </p:nvPr>
        </p:nvSpPr>
        <p:spPr/>
        <p:txBody>
          <a:bodyPr/>
          <a:lstStyle/>
          <a:p>
            <a:pPr>
              <a:defRPr b="0" i="0"/>
            </a:pPr>
            <a:fld id="{E7D597D2-C927-4FCD-A540-6BC892635CE2}" type="slidenum">
              <a:rPr lang="en-US" smtClean="0"/>
              <a:t>332</a:t>
            </a:fld>
            <a:endParaRPr lang="en-US"/>
          </a:p>
        </p:txBody>
      </p:sp>
    </p:spTree>
    <p:extLst>
      <p:ext uri="{BB962C8B-B14F-4D97-AF65-F5344CB8AC3E}">
        <p14:creationId xmlns:p14="http://schemas.microsoft.com/office/powerpoint/2010/main" val="121261370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 procédure d’AMIU est pratiquement terminée si l’examen des produits de conception s’avère satisfaisant. Dans certains cas, les produits de conception peuvent ensuite être recueillis et transmis pour un examen anatomopathologique. Dans tous les cas, les produits de conception doivent être manipulés comme du matériel infectieux. </a:t>
            </a:r>
          </a:p>
          <a:p>
            <a:pPr>
              <a:defRPr b="0" i="0"/>
            </a:pPr>
            <a:endParaRPr lang="en-US" dirty="0"/>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En cas de persistance d’un saignement important ou s’il constate d’autres problèmes, le prestataire doit intervenir en fonction des besoins. Nous verrons cela en détail dans le module intitulé « Complications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400F7EF3-6EE8-4153-A5BD-51EE2CE29DB0}" type="slidenum">
              <a:rPr lang="en-US" smtClean="0"/>
              <a:t>334</a:t>
            </a:fld>
            <a:endParaRPr lang="en-US"/>
          </a:p>
        </p:txBody>
      </p:sp>
    </p:spTree>
    <p:extLst>
      <p:ext uri="{BB962C8B-B14F-4D97-AF65-F5344CB8AC3E}">
        <p14:creationId xmlns:p14="http://schemas.microsoft.com/office/powerpoint/2010/main" val="82642821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En qualité de cliniciens, nous savons déjà comment dispenser des soins post-opératoires aux patientes de manière générale. De nombreux aspects des soins que requièrent les patientes ayant bénéficié de s</a:t>
            </a:r>
            <a:r>
              <a:rPr lang="en-US" sz="1200" i="1" kern="1200" dirty="0" err="1">
                <a:solidFill>
                  <a:schemeClr val="tx1"/>
                </a:solidFill>
                <a:latin typeface="+mn-lt"/>
                <a:ea typeface="ＭＳ Ｐゴシック" charset="-128"/>
                <a:cs typeface="ＭＳ Ｐゴシック" charset="-128"/>
              </a:rPr>
              <a:t>oin</a:t>
            </a:r>
            <a:r>
              <a:rPr lang="x-none" sz="1200" i="1" kern="1200" dirty="0">
                <a:solidFill>
                  <a:schemeClr val="tx1"/>
                </a:solidFill>
                <a:latin typeface="+mn-lt"/>
                <a:ea typeface="ＭＳ Ｐゴシック" charset="-128"/>
                <a:cs typeface="ＭＳ Ｐゴシック" charset="-128"/>
              </a:rPr>
              <a:t>s d’avortement sont identiques aux soins post-opératoires en général, ainsi que nous allons le voir au cours de ce module. Quelles situations particulières, cliniques ou psychologiques, peuvent être spécifiques aux patientes qui ont bénéficié de s</a:t>
            </a:r>
            <a:r>
              <a:rPr lang="en-US" sz="1200" i="1" kern="1200" dirty="0" err="1">
                <a:solidFill>
                  <a:schemeClr val="tx1"/>
                </a:solidFill>
                <a:latin typeface="+mn-lt"/>
                <a:ea typeface="ＭＳ Ｐゴシック" charset="-128"/>
                <a:cs typeface="ＭＳ Ｐゴシック" charset="-128"/>
              </a:rPr>
              <a:t>oin</a:t>
            </a:r>
            <a:r>
              <a:rPr lang="x-none" sz="1200" i="1" kern="1200" dirty="0">
                <a:solidFill>
                  <a:schemeClr val="tx1"/>
                </a:solidFill>
                <a:latin typeface="+mn-lt"/>
                <a:ea typeface="ＭＳ Ｐゴシック" charset="-128"/>
                <a:cs typeface="ＭＳ Ｐゴシック" charset="-128"/>
              </a:rPr>
              <a:t>s d’avortement ? </a:t>
            </a:r>
          </a:p>
          <a:p>
            <a:pPr>
              <a:defRPr b="0" i="0"/>
            </a:pPr>
            <a:endParaRPr lang="en-US" sz="1200"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La patiente peut être psychologiquement perturbée ; elle peut souffrir de douleur abdominale, présenter des lésions non détectées ou un saignement non visible par le prestataire.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4CA2DDF0-A26A-4891-B4AD-89FFD40120EC}" type="slidenum">
              <a:rPr lang="en-US" smtClean="0"/>
              <a:t>337</a:t>
            </a:fld>
            <a:endParaRPr lang="en-US"/>
          </a:p>
        </p:txBody>
      </p:sp>
    </p:spTree>
    <p:extLst>
      <p:ext uri="{BB962C8B-B14F-4D97-AF65-F5344CB8AC3E}">
        <p14:creationId xmlns:p14="http://schemas.microsoft.com/office/powerpoint/2010/main" val="201884136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defRPr b="0" i="0"/>
            </a:pPr>
            <a:r>
              <a:rPr lang="x-none" sz="1200" kern="1200">
                <a:solidFill>
                  <a:schemeClr val="tx1"/>
                </a:solidFill>
                <a:latin typeface="+mn-lt"/>
                <a:ea typeface="ＭＳ Ｐゴシック" charset="-128"/>
                <a:cs typeface="ＭＳ Ｐゴシック" charset="-128"/>
              </a:rPr>
              <a:t>Dire :</a:t>
            </a:r>
          </a:p>
          <a:p>
            <a:pPr>
              <a:defRPr b="0" i="0"/>
            </a:pPr>
            <a:r>
              <a:rPr lang="x-none" sz="1200" i="1" kern="1200">
                <a:solidFill>
                  <a:schemeClr val="tx1"/>
                </a:solidFill>
                <a:latin typeface="+mn-lt"/>
                <a:ea typeface="ＭＳ Ｐゴシック" charset="-128"/>
                <a:cs typeface="ＭＳ Ｐゴシック" charset="-128"/>
              </a:rPr>
              <a:t>Il est possible d’évaluer les saignements et les crampes d’après la description qu’en fait la patiente ou d’après ses propres observations. Les crampes et les saignements doivent diminuer au fil du temps ; des crampes et des saignements importants sont anormaux. </a:t>
            </a:r>
          </a:p>
          <a:p>
            <a:pPr>
              <a:defRPr b="0" i="0"/>
            </a:pPr>
            <a:endParaRPr lang="x-none" sz="1200" i="1" kern="1200">
              <a:solidFill>
                <a:schemeClr val="tx1"/>
              </a:solidFill>
              <a:latin typeface="+mn-lt"/>
              <a:ea typeface="ＭＳ Ｐゴシック" charset="-128"/>
              <a:cs typeface="ＭＳ Ｐゴシック" charset="-128"/>
            </a:endParaRPr>
          </a:p>
          <a:p>
            <a:pPr>
              <a:defRPr b="0" i="0"/>
            </a:pPr>
            <a:r>
              <a:rPr lang="x-none" sz="1200" i="1" kern="1200">
                <a:solidFill>
                  <a:schemeClr val="tx1"/>
                </a:solidFill>
                <a:latin typeface="+mn-lt"/>
                <a:ea typeface="ＭＳ Ｐゴシック" charset="-128"/>
                <a:cs typeface="ＭＳ Ｐゴシック" charset="-128"/>
              </a:rPr>
              <a:t>Pourquoi est-il important d’évaluer le saignement, les crampes, la douleur et les paramètres vitaux à au moins deux reprises au cours de la période post-opératoire ? </a:t>
            </a:r>
          </a:p>
          <a:p>
            <a:pPr marL="171450" indent="-171450">
              <a:buFontTx/>
              <a:buChar char="-"/>
              <a:defRPr b="0" i="0"/>
            </a:pPr>
            <a:r>
              <a:rPr lang="x-none" sz="1200" i="1" kern="1200">
                <a:solidFill>
                  <a:schemeClr val="tx1"/>
                </a:solidFill>
                <a:latin typeface="+mn-lt"/>
                <a:ea typeface="ＭＳ Ｐゴシック" charset="-128"/>
                <a:cs typeface="ＭＳ Ｐゴシック" charset="-128"/>
              </a:rPr>
              <a:t>Il est nécessaire de disposer d’une évaluation initiale puis d’une seconde évaluation pour déterminer s’il y a eu une évolution de l’état de la patiente, dans le sens d’une amélioration ou d’une détérioration. </a:t>
            </a:r>
          </a:p>
          <a:p>
            <a:pPr>
              <a:defRPr b="0" i="0"/>
            </a:pPr>
            <a:endParaRPr lang="x-none" sz="1200" i="1" kern="1200">
              <a:solidFill>
                <a:schemeClr val="tx1"/>
              </a:solidFill>
              <a:latin typeface="+mn-lt"/>
              <a:ea typeface="ＭＳ Ｐゴシック" charset="-128"/>
              <a:cs typeface="ＭＳ Ｐゴシック" charset="-128"/>
            </a:endParaRPr>
          </a:p>
          <a:p>
            <a:pPr>
              <a:defRPr b="0" i="0"/>
            </a:pPr>
            <a:r>
              <a:rPr lang="x-none" sz="1200" i="1" kern="1200">
                <a:solidFill>
                  <a:schemeClr val="tx1"/>
                </a:solidFill>
                <a:latin typeface="+mn-lt"/>
                <a:ea typeface="ＭＳ Ｐゴシック" charset="-128"/>
                <a:cs typeface="ＭＳ Ｐゴシック" charset="-128"/>
              </a:rPr>
              <a:t>L’importance de la douleur, des saignements et des crampes ne peut pas être mesurée exactement de la même manière chez toutes les patientes. Même s’il existe des normes, les prestataires de soins doivent se montre attentifs aux différences entre patientes. </a:t>
            </a:r>
          </a:p>
          <a:p>
            <a:pPr>
              <a:defRPr b="0" i="0"/>
            </a:pPr>
            <a:endParaRPr lang="en-US" dirty="0"/>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342</a:t>
            </a:fld>
            <a:endParaRPr lang="en-US"/>
          </a:p>
        </p:txBody>
      </p:sp>
    </p:spTree>
    <p:extLst>
      <p:ext uri="{BB962C8B-B14F-4D97-AF65-F5344CB8AC3E}">
        <p14:creationId xmlns:p14="http://schemas.microsoft.com/office/powerpoint/2010/main" val="2402131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dirty="0"/>
              <a:t>- </a:t>
            </a:r>
            <a:r>
              <a:rPr lang="x-none" i="1" dirty="0"/>
              <a:t>Voyons à présent comment garantir le respect des droits des femmes dans le cadre de l’avortement et des soins après avortement.</a:t>
            </a:r>
          </a:p>
        </p:txBody>
      </p:sp>
      <p:sp>
        <p:nvSpPr>
          <p:cNvPr id="4" name="Slide Number Placeholder 3"/>
          <p:cNvSpPr>
            <a:spLocks noGrp="1"/>
          </p:cNvSpPr>
          <p:nvPr>
            <p:ph type="sldNum" sz="quarter" idx="10"/>
          </p:nvPr>
        </p:nvSpPr>
        <p:spPr/>
        <p:txBody>
          <a:bodyPr/>
          <a:lstStyle/>
          <a:p>
            <a:pPr>
              <a:defRPr b="0" i="0"/>
            </a:pPr>
            <a:fld id="{F228C9B1-0292-463A-8158-2181D7237758}" type="slidenum">
              <a:rPr lang="en-US" smtClean="0"/>
              <a:t>24</a:t>
            </a:fld>
            <a:endParaRPr lang="en-US"/>
          </a:p>
        </p:txBody>
      </p:sp>
    </p:spTree>
    <p:extLst>
      <p:ext uri="{BB962C8B-B14F-4D97-AF65-F5344CB8AC3E}">
        <p14:creationId xmlns:p14="http://schemas.microsoft.com/office/powerpoint/2010/main" val="232673326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Renvoi</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346</a:t>
            </a:fld>
            <a:endParaRPr lang="en-US"/>
          </a:p>
        </p:txBody>
      </p:sp>
    </p:spTree>
    <p:extLst>
      <p:ext uri="{BB962C8B-B14F-4D97-AF65-F5344CB8AC3E}">
        <p14:creationId xmlns:p14="http://schemas.microsoft.com/office/powerpoint/2010/main" val="210228989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Des instructions doivent être fournies par écrit aux patientes lors de leur sortie du centre car elles peuvent oublier certaines choses ou vouloir s’assurer par la suite qu’elles ont bien compris les explications. </a:t>
            </a:r>
          </a:p>
          <a:p>
            <a:pPr>
              <a:defRPr b="0" i="0"/>
            </a:pPr>
            <a:endParaRPr lang="en-US"/>
          </a:p>
        </p:txBody>
      </p:sp>
      <p:sp>
        <p:nvSpPr>
          <p:cNvPr id="4" name="Slide Number Placeholder 3"/>
          <p:cNvSpPr>
            <a:spLocks noGrp="1"/>
          </p:cNvSpPr>
          <p:nvPr>
            <p:ph type="sldNum" sz="quarter" idx="10"/>
          </p:nvPr>
        </p:nvSpPr>
        <p:spPr/>
        <p:txBody>
          <a:bodyPr/>
          <a:lstStyle/>
          <a:p>
            <a:pPr>
              <a:defRPr b="0" i="0"/>
            </a:pPr>
            <a:fld id="{663B5B1B-D367-4AD5-961A-0B9C22F79094}" type="slidenum">
              <a:rPr lang="en-US" smtClean="0"/>
              <a:t>352</a:t>
            </a:fld>
            <a:endParaRPr lang="en-US"/>
          </a:p>
        </p:txBody>
      </p:sp>
    </p:spTree>
    <p:extLst>
      <p:ext uri="{BB962C8B-B14F-4D97-AF65-F5344CB8AC3E}">
        <p14:creationId xmlns:p14="http://schemas.microsoft.com/office/powerpoint/2010/main" val="214341236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Dès que son état le permet, la patiente peut être autorisée à quitter le centre. </a:t>
            </a:r>
          </a:p>
          <a:p>
            <a:pPr>
              <a:defRPr b="0" i="0"/>
            </a:pPr>
            <a:endParaRPr lang="en-US"/>
          </a:p>
        </p:txBody>
      </p:sp>
      <p:sp>
        <p:nvSpPr>
          <p:cNvPr id="4" name="Slide Number Placeholder 3"/>
          <p:cNvSpPr>
            <a:spLocks noGrp="1"/>
          </p:cNvSpPr>
          <p:nvPr>
            <p:ph type="sldNum" sz="quarter" idx="10"/>
          </p:nvPr>
        </p:nvSpPr>
        <p:spPr/>
        <p:txBody>
          <a:bodyPr/>
          <a:lstStyle/>
          <a:p>
            <a:pPr>
              <a:defRPr b="0" i="0"/>
            </a:pPr>
            <a:fld id="{D695D09F-DBE4-4046-9DBD-C62A643E518C}" type="slidenum">
              <a:rPr lang="en-US" smtClean="0"/>
              <a:t>353</a:t>
            </a:fld>
            <a:endParaRPr lang="en-US"/>
          </a:p>
        </p:txBody>
      </p:sp>
    </p:spTree>
    <p:extLst>
      <p:ext uri="{BB962C8B-B14F-4D97-AF65-F5344CB8AC3E}">
        <p14:creationId xmlns:p14="http://schemas.microsoft.com/office/powerpoint/2010/main" val="296579382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endParaRPr lang="fr-BE" dirty="0"/>
          </a:p>
          <a:p>
            <a:pPr>
              <a:defRPr b="0" i="0"/>
            </a:pPr>
            <a:r>
              <a:rPr lang="x-none" sz="1200" i="1" kern="1200">
                <a:solidFill>
                  <a:schemeClr val="tx1"/>
                </a:solidFill>
                <a:latin typeface="+mn-lt"/>
                <a:ea typeface="ＭＳ Ｐゴシック" charset="-128"/>
                <a:cs typeface="ＭＳ Ｐゴシック" charset="-128"/>
              </a:rPr>
              <a:t>Il existe au sein de la communauté de multiples ressources vers lesquelles on peut orienter la patiente.</a:t>
            </a:r>
            <a:endParaRPr lang="en-US" dirty="0"/>
          </a:p>
        </p:txBody>
      </p:sp>
      <p:sp>
        <p:nvSpPr>
          <p:cNvPr id="4" name="Slide Number Placeholder 3"/>
          <p:cNvSpPr>
            <a:spLocks noGrp="1"/>
          </p:cNvSpPr>
          <p:nvPr>
            <p:ph type="sldNum" sz="quarter" idx="10"/>
          </p:nvPr>
        </p:nvSpPr>
        <p:spPr/>
        <p:txBody>
          <a:bodyPr/>
          <a:lstStyle/>
          <a:p>
            <a:pPr>
              <a:defRPr b="0" i="0"/>
            </a:pPr>
            <a:fld id="{5911C9FF-AACF-4F64-9707-3CF35D90C48E}" type="slidenum">
              <a:rPr lang="en-US" smtClean="0"/>
              <a:t>354</a:t>
            </a:fld>
            <a:endParaRPr lang="en-US"/>
          </a:p>
        </p:txBody>
      </p:sp>
    </p:spTree>
    <p:extLst>
      <p:ext uri="{BB962C8B-B14F-4D97-AF65-F5344CB8AC3E}">
        <p14:creationId xmlns:p14="http://schemas.microsoft.com/office/powerpoint/2010/main" val="225797391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Une patiente nullipare est plus susceptible de présenter un col utérin étroit et nécessitera donc sans doute une dilatation plus progressive. Même si les patientes de tout âge nécessitent un contrôle de la douleur, la perception de la douleur et le recours à des analgésiques sont en moyenne plus importants chez les très jeunes femmes que chez les femmes plus âgées.</a:t>
            </a:r>
          </a:p>
          <a:p>
            <a:pPr>
              <a:defRPr b="0" i="0"/>
            </a:pPr>
            <a:endParaRPr lang="en-US"/>
          </a:p>
        </p:txBody>
      </p:sp>
      <p:sp>
        <p:nvSpPr>
          <p:cNvPr id="4" name="Slide Number Placeholder 3"/>
          <p:cNvSpPr>
            <a:spLocks noGrp="1"/>
          </p:cNvSpPr>
          <p:nvPr>
            <p:ph type="sldNum" sz="quarter" idx="10"/>
          </p:nvPr>
        </p:nvSpPr>
        <p:spPr/>
        <p:txBody>
          <a:bodyPr/>
          <a:lstStyle/>
          <a:p>
            <a:pPr>
              <a:defRPr b="0" i="0"/>
            </a:pPr>
            <a:fld id="{EB6F9A13-095E-424F-A633-F7ECB943C75B}" type="slidenum">
              <a:rPr lang="en-US" smtClean="0"/>
              <a:t>359</a:t>
            </a:fld>
            <a:endParaRPr lang="en-US"/>
          </a:p>
        </p:txBody>
      </p:sp>
    </p:spTree>
    <p:extLst>
      <p:ext uri="{BB962C8B-B14F-4D97-AF65-F5344CB8AC3E}">
        <p14:creationId xmlns:p14="http://schemas.microsoft.com/office/powerpoint/2010/main" val="349940292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360</a:t>
            </a:fld>
            <a:endParaRPr lang="en-US"/>
          </a:p>
        </p:txBody>
      </p:sp>
    </p:spTree>
    <p:extLst>
      <p:ext uri="{BB962C8B-B14F-4D97-AF65-F5344CB8AC3E}">
        <p14:creationId xmlns:p14="http://schemas.microsoft.com/office/powerpoint/2010/main" val="124084935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AABC6F99-2A3C-4097-B928-725B8BAA8490}" type="slidenum">
              <a:rPr lang="en-US" smtClean="0"/>
              <a:pPr eaLnBrk="1" hangingPunct="1">
                <a:defRPr b="0" i="0"/>
              </a:pPr>
              <a:t>361</a:t>
            </a:fld>
            <a:endParaRPr lang="en-US"/>
          </a:p>
        </p:txBody>
      </p:sp>
    </p:spTree>
    <p:extLst>
      <p:ext uri="{BB962C8B-B14F-4D97-AF65-F5344CB8AC3E}">
        <p14:creationId xmlns:p14="http://schemas.microsoft.com/office/powerpoint/2010/main" val="256427095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4F7B48DD-36D8-4651-835D-4D6B0BFE6A34}" type="slidenum">
              <a:rPr lang="en-US" smtClean="0"/>
              <a:t>362</a:t>
            </a:fld>
            <a:endParaRPr lang="en-US"/>
          </a:p>
        </p:txBody>
      </p:sp>
    </p:spTree>
    <p:extLst>
      <p:ext uri="{BB962C8B-B14F-4D97-AF65-F5344CB8AC3E}">
        <p14:creationId xmlns:p14="http://schemas.microsoft.com/office/powerpoint/2010/main" val="197977090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L’administration de misoprostol par voies vaginale, sublinguale et buccale a été étudiée et est recommandée de préférence à une administration orale pour un avortement médicamenteux. </a:t>
            </a:r>
          </a:p>
        </p:txBody>
      </p:sp>
      <p:sp>
        <p:nvSpPr>
          <p:cNvPr id="4" name="Slide Number Placeholder 3"/>
          <p:cNvSpPr>
            <a:spLocks noGrp="1"/>
          </p:cNvSpPr>
          <p:nvPr>
            <p:ph type="sldNum" sz="quarter" idx="10"/>
          </p:nvPr>
        </p:nvSpPr>
        <p:spPr/>
        <p:txBody>
          <a:bodyPr/>
          <a:lstStyle/>
          <a:p>
            <a:pPr>
              <a:defRPr b="0" i="0"/>
            </a:pPr>
            <a:fld id="{BE9C3CF1-F568-480C-9936-401B387D42E4}" type="slidenum">
              <a:rPr lang="en-US" smtClean="0"/>
              <a:t>366</a:t>
            </a:fld>
            <a:endParaRPr lang="en-US"/>
          </a:p>
        </p:txBody>
      </p:sp>
    </p:spTree>
    <p:extLst>
      <p:ext uri="{BB962C8B-B14F-4D97-AF65-F5344CB8AC3E}">
        <p14:creationId xmlns:p14="http://schemas.microsoft.com/office/powerpoint/2010/main" val="309839091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dirty="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Nous avons déjà abordé ces compétences dans les précédents modules. Ils sont repris ici à titre de rappel parce qu’ils constituent des éléments essentiels d’une évacuation utérine par des méthodes médicamenteuses.</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Nous allons à présent nous concentrer sur les informations essentielles qu’il est indispensable de fournir aux patientes avant une évacuation utérine par des méthodes médicamenteuses.</a:t>
            </a:r>
          </a:p>
          <a:p>
            <a:pPr marL="0" marR="0" indent="0" algn="l" defTabSz="457200" rtl="0" eaLnBrk="0" fontAlgn="base" latinLnBrk="0" hangingPunct="0">
              <a:lnSpc>
                <a:spcPct val="100000"/>
              </a:lnSpc>
              <a:spcBef>
                <a:spcPct val="30000"/>
              </a:spcBef>
              <a:spcAft>
                <a:spcPct val="0"/>
              </a:spcAft>
              <a:buClrTx/>
              <a:buSzTx/>
              <a:buFontTx/>
              <a:buNone/>
              <a:defRPr b="0" i="0"/>
            </a:pPr>
            <a:endParaRPr lang="en-US" sz="1200" kern="1200" dirty="0">
              <a:solidFill>
                <a:schemeClr val="tx1"/>
              </a:solidFill>
              <a:latin typeface="+mn-lt"/>
              <a:ea typeface="ＭＳ Ｐゴシック" charset="-128"/>
              <a:cs typeface="ＭＳ Ｐゴシック" charset="-128"/>
            </a:endParaRP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32E4BD86-9A82-4D61-BECF-A5B36D596637}" type="slidenum">
              <a:rPr lang="en-US" smtClean="0"/>
              <a:t>367</a:t>
            </a:fld>
            <a:endParaRPr lang="en-US"/>
          </a:p>
        </p:txBody>
      </p:sp>
    </p:spTree>
    <p:extLst>
      <p:ext uri="{BB962C8B-B14F-4D97-AF65-F5344CB8AC3E}">
        <p14:creationId xmlns:p14="http://schemas.microsoft.com/office/powerpoint/2010/main" val="1561152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6372114A-8692-4A31-B28E-D25023B4F704}" type="slidenum">
              <a:rPr lang="en-US" smtClean="0"/>
              <a:pPr eaLnBrk="1" hangingPunct="1">
                <a:defRPr b="0" i="0"/>
              </a:pPr>
              <a:t>28</a:t>
            </a:fld>
            <a:endParaRPr lang="en-US"/>
          </a:p>
        </p:txBody>
      </p:sp>
    </p:spTree>
    <p:extLst>
      <p:ext uri="{BB962C8B-B14F-4D97-AF65-F5344CB8AC3E}">
        <p14:creationId xmlns:p14="http://schemas.microsoft.com/office/powerpoint/2010/main" val="118408652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risque de poursuite de la grossesse est de 1 à 3% pour un avortement médicamenteux utilisant la mifépristone et le misoprostol et de 4 à 8% pour un avortement médicamenteux utilisant le misoprostol seul.</a:t>
            </a:r>
          </a:p>
          <a:p>
            <a:pPr>
              <a:defRPr b="0" i="0"/>
            </a:pPr>
            <a:endParaRPr lang="en-US"/>
          </a:p>
        </p:txBody>
      </p:sp>
      <p:sp>
        <p:nvSpPr>
          <p:cNvPr id="4" name="Slide Number Placeholder 3"/>
          <p:cNvSpPr>
            <a:spLocks noGrp="1"/>
          </p:cNvSpPr>
          <p:nvPr>
            <p:ph type="sldNum" sz="quarter" idx="10"/>
          </p:nvPr>
        </p:nvSpPr>
        <p:spPr/>
        <p:txBody>
          <a:bodyPr/>
          <a:lstStyle/>
          <a:p>
            <a:pPr>
              <a:defRPr b="0" i="0"/>
            </a:pPr>
            <a:fld id="{87829613-1D54-416E-AC79-A0B438432A65}" type="slidenum">
              <a:rPr lang="en-US" smtClean="0"/>
              <a:t>370</a:t>
            </a:fld>
            <a:endParaRPr lang="en-US"/>
          </a:p>
        </p:txBody>
      </p:sp>
    </p:spTree>
    <p:extLst>
      <p:ext uri="{BB962C8B-B14F-4D97-AF65-F5344CB8AC3E}">
        <p14:creationId xmlns:p14="http://schemas.microsoft.com/office/powerpoint/2010/main" val="352654490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Pour offrir une évacuation utérine par des méthodes médicamenteuses, il faut être à même d</a:t>
            </a:r>
            <a:r>
              <a:rPr lang="x-none" sz="1200" i="0" kern="1200">
                <a:solidFill>
                  <a:schemeClr val="tx1"/>
                </a:solidFill>
                <a:latin typeface="+mn-lt"/>
                <a:ea typeface="ＭＳ Ｐゴシック" charset="-128"/>
                <a:cs typeface="ＭＳ Ｐゴシック" charset="-128"/>
              </a:rPr>
              <a:t>’</a:t>
            </a:r>
            <a:r>
              <a:rPr lang="x-none" sz="1200" i="1" kern="1200">
                <a:solidFill>
                  <a:schemeClr val="tx1"/>
                </a:solidFill>
                <a:latin typeface="+mn-lt"/>
                <a:ea typeface="ＭＳ Ｐゴシック" charset="-128"/>
                <a:cs typeface="ＭＳ Ｐゴシック" charset="-128"/>
              </a:rPr>
              <a:t>exclure toute contre-indication et de déceler les signes et symptômes d’une grossesse extra-utérine. </a:t>
            </a:r>
          </a:p>
          <a:p>
            <a:pPr>
              <a:defRPr b="0" i="0"/>
            </a:pPr>
            <a:endParaRPr lang="en-US"/>
          </a:p>
        </p:txBody>
      </p:sp>
      <p:sp>
        <p:nvSpPr>
          <p:cNvPr id="4" name="Slide Number Placeholder 3"/>
          <p:cNvSpPr>
            <a:spLocks noGrp="1"/>
          </p:cNvSpPr>
          <p:nvPr>
            <p:ph type="sldNum" sz="quarter" idx="10"/>
          </p:nvPr>
        </p:nvSpPr>
        <p:spPr/>
        <p:txBody>
          <a:bodyPr/>
          <a:lstStyle/>
          <a:p>
            <a:pPr>
              <a:defRPr b="0" i="0"/>
            </a:pPr>
            <a:fld id="{AB7FDC39-2961-449D-96BA-B961DF9B6F6C}" type="slidenum">
              <a:rPr lang="en-US" smtClean="0"/>
              <a:t>372</a:t>
            </a:fld>
            <a:endParaRPr lang="en-US"/>
          </a:p>
        </p:txBody>
      </p:sp>
    </p:spTree>
    <p:extLst>
      <p:ext uri="{BB962C8B-B14F-4D97-AF65-F5344CB8AC3E}">
        <p14:creationId xmlns:p14="http://schemas.microsoft.com/office/powerpoint/2010/main" val="377848304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lvl="0">
              <a:defRPr b="0" i="0"/>
            </a:pPr>
            <a:r>
              <a:rPr lang="x-none" sz="1200" i="1" kern="1200" dirty="0">
                <a:solidFill>
                  <a:schemeClr val="tx1"/>
                </a:solidFill>
                <a:latin typeface="+mn-lt"/>
                <a:ea typeface="ＭＳ Ｐゴシック" charset="-128"/>
                <a:cs typeface="ＭＳ Ｐゴシック" charset="-128"/>
              </a:rPr>
              <a:t>Les problèmes de santé à envisager sont notamment, cette liste n’étant pas limitative, des troubles hémorragiques, une pathologie cardiaque ou une anémie sévère. On ne dispose pas de données probantes sur l’utilisation de mifépristone ou de misoprostol chez des patientes souffrant d’un trouble hémorragique, d’une pathologie cardiaque, d’anémie sévère ou de problèmes de santé graves ou instables. La décision de recourir ou non à une évacuation utérine par des méthodes médicamenteuses chez ces patientes dépendra des autres options de s</a:t>
            </a:r>
            <a:r>
              <a:rPr lang="en-US" sz="1200" i="1" kern="1200" dirty="0" err="1">
                <a:solidFill>
                  <a:schemeClr val="tx1"/>
                </a:solidFill>
                <a:latin typeface="+mn-lt"/>
                <a:ea typeface="ＭＳ Ｐゴシック" charset="-128"/>
                <a:cs typeface="ＭＳ Ｐゴシック" charset="-128"/>
              </a:rPr>
              <a:t>oin</a:t>
            </a:r>
            <a:r>
              <a:rPr lang="x-none" sz="1200" i="1" kern="1200" dirty="0">
                <a:solidFill>
                  <a:schemeClr val="tx1"/>
                </a:solidFill>
                <a:latin typeface="+mn-lt"/>
                <a:ea typeface="ＭＳ Ｐゴシック" charset="-128"/>
                <a:cs typeface="ＭＳ Ｐゴシック" charset="-128"/>
              </a:rPr>
              <a:t>s d’avortement sécurisé disponibles, des possibilités de renvoi et du jugement clinique du prestataire. Si on opte pour des méthodes médicamenteuses, celles-ci doivent être administrées sous étroite surveillance. </a:t>
            </a:r>
          </a:p>
          <a:p>
            <a:pPr>
              <a:defRPr b="0" i="0"/>
            </a:pPr>
            <a:r>
              <a:rPr lang="x-none" sz="1200" i="1" kern="1200" dirty="0">
                <a:solidFill>
                  <a:schemeClr val="tx1"/>
                </a:solidFill>
                <a:latin typeface="+mn-lt"/>
                <a:ea typeface="ＭＳ Ｐゴシック" charset="-128"/>
                <a:cs typeface="ＭＳ Ｐゴシック" charset="-128"/>
              </a:rPr>
              <a:t> </a:t>
            </a:r>
          </a:p>
          <a:p>
            <a:pPr lvl="0">
              <a:defRPr b="0" i="0"/>
            </a:pPr>
            <a:r>
              <a:rPr lang="x-none" sz="1200" i="1" kern="1200" dirty="0">
                <a:solidFill>
                  <a:schemeClr val="tx1"/>
                </a:solidFill>
                <a:latin typeface="+mn-lt"/>
                <a:ea typeface="ＭＳ Ｐゴシック" charset="-128"/>
                <a:cs typeface="ＭＳ Ｐゴシック" charset="-128"/>
              </a:rPr>
              <a:t>Il n’existe aucun élément probant en ce qui concerne l’utilisation de la mifépristone chez les femmes dépendantes des stéroïdes. Les prestataires de soins doivent se fier à leur jugement clinique s’il n’existe aucune autre alternative pour une évacuation utérine en toute sécurité. Augmenter la dose de stéroïdes pendant 3 ou 4 jours et surveiller très attentivement la patiente. Des problèmes tels que l’asthme insuffisamment contrôlé sont susceptibles de s’aggraver.</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0AA1A542-3826-4615-9AF9-8DB609C545C6}" type="slidenum">
              <a:rPr lang="en-US" smtClean="0"/>
              <a:t>374</a:t>
            </a:fld>
            <a:endParaRPr lang="en-US"/>
          </a:p>
        </p:txBody>
      </p:sp>
    </p:spTree>
    <p:extLst>
      <p:ext uri="{BB962C8B-B14F-4D97-AF65-F5344CB8AC3E}">
        <p14:creationId xmlns:p14="http://schemas.microsoft.com/office/powerpoint/2010/main" val="89950266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Avec les schémas utilisant la mifépristone et le misoprostol avant neuf semaines de grossesse, le délai médian entre l’administration du misoprostol et l’expulsion est de trois heures pour les patientes qui ont pris le misoprostol par voie sublinguale et de quatre heures celles qui ont pris le misoprostol par voie vaginale.La voie buccale est associée à un délai similaire à celui de la voie vaginale.</a:t>
            </a:r>
          </a:p>
          <a:p>
            <a:pPr>
              <a:defRPr b="0" i="0"/>
            </a:pPr>
            <a:endParaRPr lang="en-US"/>
          </a:p>
        </p:txBody>
      </p:sp>
      <p:sp>
        <p:nvSpPr>
          <p:cNvPr id="4" name="Slide Number Placeholder 3"/>
          <p:cNvSpPr>
            <a:spLocks noGrp="1"/>
          </p:cNvSpPr>
          <p:nvPr>
            <p:ph type="sldNum" sz="quarter" idx="10"/>
          </p:nvPr>
        </p:nvSpPr>
        <p:spPr/>
        <p:txBody>
          <a:bodyPr/>
          <a:lstStyle/>
          <a:p>
            <a:pPr>
              <a:defRPr b="0" i="0"/>
            </a:pPr>
            <a:fld id="{6AD51A60-1974-4A5D-A7BB-311DC60B9669}" type="slidenum">
              <a:rPr lang="en-US" smtClean="0"/>
              <a:t>376</a:t>
            </a:fld>
            <a:endParaRPr lang="en-US"/>
          </a:p>
        </p:txBody>
      </p:sp>
    </p:spTree>
    <p:extLst>
      <p:ext uri="{BB962C8B-B14F-4D97-AF65-F5344CB8AC3E}">
        <p14:creationId xmlns:p14="http://schemas.microsoft.com/office/powerpoint/2010/main" val="200454893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 patiente peut mettre en place elle-même les comprimés si elle le souhaite.</a:t>
            </a:r>
          </a:p>
          <a:p>
            <a:pPr>
              <a:defRPr b="0" i="0"/>
            </a:pPr>
            <a:endParaRPr lang="en-US"/>
          </a:p>
        </p:txBody>
      </p:sp>
      <p:sp>
        <p:nvSpPr>
          <p:cNvPr id="4" name="Slide Number Placeholder 3"/>
          <p:cNvSpPr>
            <a:spLocks noGrp="1"/>
          </p:cNvSpPr>
          <p:nvPr>
            <p:ph type="sldNum" sz="quarter" idx="10"/>
          </p:nvPr>
        </p:nvSpPr>
        <p:spPr/>
        <p:txBody>
          <a:bodyPr/>
          <a:lstStyle/>
          <a:p>
            <a:pPr>
              <a:defRPr b="0" i="0"/>
            </a:pPr>
            <a:fld id="{8136BD3F-6C7F-4D5F-B37A-5956C4555905}" type="slidenum">
              <a:rPr lang="en-US" smtClean="0"/>
              <a:t>378</a:t>
            </a:fld>
            <a:endParaRPr lang="en-US"/>
          </a:p>
        </p:txBody>
      </p:sp>
    </p:spTree>
    <p:extLst>
      <p:ext uri="{BB962C8B-B14F-4D97-AF65-F5344CB8AC3E}">
        <p14:creationId xmlns:p14="http://schemas.microsoft.com/office/powerpoint/2010/main" val="403088398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Nous avons examiné les schémas d’administration et les étapes de l’administration de mifépristone et de misoprostol. Dans certaines régions du monde, toutefois, la mifépristone n’est pas disponible ou est difficile à se procurer. </a:t>
            </a:r>
          </a:p>
          <a:p>
            <a:pPr>
              <a:defRPr b="0" i="0"/>
            </a:pPr>
            <a:endParaRPr lang="en-US"/>
          </a:p>
        </p:txBody>
      </p:sp>
      <p:sp>
        <p:nvSpPr>
          <p:cNvPr id="4" name="Slide Number Placeholder 3"/>
          <p:cNvSpPr>
            <a:spLocks noGrp="1"/>
          </p:cNvSpPr>
          <p:nvPr>
            <p:ph type="sldNum" sz="quarter" idx="10"/>
          </p:nvPr>
        </p:nvSpPr>
        <p:spPr/>
        <p:txBody>
          <a:bodyPr/>
          <a:lstStyle/>
          <a:p>
            <a:pPr>
              <a:defRPr b="0" i="0"/>
            </a:pPr>
            <a:fld id="{CDF323F5-A314-4C29-998B-5B8A7BF6B41C}" type="slidenum">
              <a:rPr lang="en-US" smtClean="0"/>
              <a:t>382</a:t>
            </a:fld>
            <a:endParaRPr lang="en-US"/>
          </a:p>
        </p:txBody>
      </p:sp>
    </p:spTree>
    <p:extLst>
      <p:ext uri="{BB962C8B-B14F-4D97-AF65-F5344CB8AC3E}">
        <p14:creationId xmlns:p14="http://schemas.microsoft.com/office/powerpoint/2010/main" val="55494836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L’administration sublinguale est aussi efficace que l’administration vaginale jusqu’à neuf semaines mais est associée à un risque plus important d’effets indésirables.</a:t>
            </a:r>
            <a:r>
              <a:rPr lang="fr-BE" sz="1200" i="1"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Il y a eu relativement peu d’études sur l’avortement par le misoprostol seul entre neuf et treize semaines.</a:t>
            </a:r>
            <a:r>
              <a:rPr lang="fr-BE" sz="1200" i="1"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Une visite de suivi est recommandée après un avortement par le misoprostol seul.</a:t>
            </a:r>
          </a:p>
          <a:p>
            <a:pPr>
              <a:defRPr b="0" i="0"/>
            </a:pPr>
            <a:endParaRPr lang="en-US" dirty="0"/>
          </a:p>
          <a:p>
            <a:pPr>
              <a:defRPr b="0" i="0"/>
            </a:pPr>
            <a:endParaRPr lang="en-US" dirty="0"/>
          </a:p>
        </p:txBody>
      </p:sp>
      <p:sp>
        <p:nvSpPr>
          <p:cNvPr id="4" name="Slide Number Placeholder 3"/>
          <p:cNvSpPr>
            <a:spLocks noGrp="1"/>
          </p:cNvSpPr>
          <p:nvPr>
            <p:ph type="sldNum" sz="quarter" idx="10"/>
          </p:nvPr>
        </p:nvSpPr>
        <p:spPr/>
        <p:txBody>
          <a:bodyPr/>
          <a:lstStyle/>
          <a:p>
            <a:pPr>
              <a:defRPr b="0" i="0"/>
            </a:pPr>
            <a:fld id="{B1F711AE-5659-4D8D-8F41-22F471D26D05}" type="slidenum">
              <a:rPr lang="en-US" smtClean="0"/>
              <a:t>383</a:t>
            </a:fld>
            <a:endParaRPr lang="en-US"/>
          </a:p>
        </p:txBody>
      </p:sp>
    </p:spTree>
    <p:extLst>
      <p:ext uri="{BB962C8B-B14F-4D97-AF65-F5344CB8AC3E}">
        <p14:creationId xmlns:p14="http://schemas.microsoft.com/office/powerpoint/2010/main" val="202046393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Les deux voies d’administration du misoprostol sont associées à une sécurité et à une efficacité similaires. Le moment de l’expulsion est lié au délai écoulé entre l’avortement incomplet et l’administration de misoprostol.</a:t>
            </a:r>
          </a:p>
          <a:p>
            <a:pPr>
              <a:defRPr b="0" i="0"/>
            </a:pPr>
            <a:endParaRPr lang="en-US"/>
          </a:p>
        </p:txBody>
      </p:sp>
      <p:sp>
        <p:nvSpPr>
          <p:cNvPr id="4" name="Slide Number Placeholder 3"/>
          <p:cNvSpPr>
            <a:spLocks noGrp="1"/>
          </p:cNvSpPr>
          <p:nvPr>
            <p:ph type="sldNum" sz="quarter" idx="10"/>
          </p:nvPr>
        </p:nvSpPr>
        <p:spPr/>
        <p:txBody>
          <a:bodyPr/>
          <a:lstStyle/>
          <a:p>
            <a:pPr>
              <a:defRPr b="0" i="0"/>
            </a:pPr>
            <a:fld id="{37A00E53-F36A-437A-86C8-4DE2B06DB215}" type="slidenum">
              <a:rPr lang="en-US" smtClean="0"/>
              <a:t>385</a:t>
            </a:fld>
            <a:endParaRPr lang="en-US"/>
          </a:p>
        </p:txBody>
      </p:sp>
    </p:spTree>
    <p:extLst>
      <p:ext uri="{BB962C8B-B14F-4D97-AF65-F5344CB8AC3E}">
        <p14:creationId xmlns:p14="http://schemas.microsoft.com/office/powerpoint/2010/main" val="1721070704"/>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Une visite de suivi systématique n’est généralement pas nécessaire après l’administration de misoprostol lors d’avortement incomplet.</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07F31406-94E3-4397-A6DB-3EF7687A900C}" type="slidenum">
              <a:rPr lang="en-US" smtClean="0"/>
              <a:t>386</a:t>
            </a:fld>
            <a:endParaRPr lang="en-US"/>
          </a:p>
        </p:txBody>
      </p:sp>
    </p:spTree>
    <p:extLst>
      <p:ext uri="{BB962C8B-B14F-4D97-AF65-F5344CB8AC3E}">
        <p14:creationId xmlns:p14="http://schemas.microsoft.com/office/powerpoint/2010/main" val="139041735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nombre de jours de saignements et de saignements diffus est plus important après un avortement médicamenteux qu’après une AMIU mais la quantité de sang perdue n’est pas cliniquement différente. Les femmes qui disent être gênées par des saignements abondants sont éventuellement plutôt candidates à une aspiration intra-utérine.</a:t>
            </a:r>
          </a:p>
          <a:p>
            <a:pPr>
              <a:defRPr b="0" i="0"/>
            </a:pPr>
            <a:endParaRPr lang="en-US"/>
          </a:p>
        </p:txBody>
      </p:sp>
      <p:sp>
        <p:nvSpPr>
          <p:cNvPr id="4" name="Slide Number Placeholder 3"/>
          <p:cNvSpPr>
            <a:spLocks noGrp="1"/>
          </p:cNvSpPr>
          <p:nvPr>
            <p:ph type="sldNum" sz="quarter" idx="10"/>
          </p:nvPr>
        </p:nvSpPr>
        <p:spPr/>
        <p:txBody>
          <a:bodyPr/>
          <a:lstStyle/>
          <a:p>
            <a:pPr>
              <a:defRPr b="0" i="0"/>
            </a:pPr>
            <a:fld id="{69E618C1-0D57-40ED-83BB-92E1A290108F}" type="slidenum">
              <a:rPr lang="en-US" smtClean="0"/>
              <a:t>388</a:t>
            </a:fld>
            <a:endParaRPr lang="en-US"/>
          </a:p>
        </p:txBody>
      </p:sp>
    </p:spTree>
    <p:extLst>
      <p:ext uri="{BB962C8B-B14F-4D97-AF65-F5344CB8AC3E}">
        <p14:creationId xmlns:p14="http://schemas.microsoft.com/office/powerpoint/2010/main" val="2813227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0D630661-43AF-4C54-BC93-DA3DEF400620}" type="slidenum">
              <a:rPr lang="en-US" smtClean="0"/>
              <a:t>30</a:t>
            </a:fld>
            <a:endParaRPr lang="en-US"/>
          </a:p>
        </p:txBody>
      </p:sp>
    </p:spTree>
    <p:extLst>
      <p:ext uri="{BB962C8B-B14F-4D97-AF65-F5344CB8AC3E}">
        <p14:creationId xmlns:p14="http://schemas.microsoft.com/office/powerpoint/2010/main" val="210353679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ct val="0"/>
              </a:spcBef>
              <a:spcAft>
                <a:spcPts val="1000"/>
              </a:spcAft>
              <a:defRPr b="0" i="0"/>
            </a:pPr>
            <a:r>
              <a:rPr lang="x-none" sz="1200" i="1">
                <a:latin typeface="+mn-lt"/>
                <a:ea typeface="Calibri"/>
                <a:cs typeface="Times New Roman"/>
              </a:rPr>
              <a:t>Nous allons à présent parler du contrôle de la douleur lors d’une évacuation utérine par des méthodes médicamenteuses. </a:t>
            </a:r>
          </a:p>
          <a:p>
            <a:pPr>
              <a:defRPr b="0" i="0"/>
            </a:pPr>
            <a:endParaRPr lang="en-US"/>
          </a:p>
        </p:txBody>
      </p:sp>
      <p:sp>
        <p:nvSpPr>
          <p:cNvPr id="4" name="Slide Number Placeholder 3"/>
          <p:cNvSpPr>
            <a:spLocks noGrp="1"/>
          </p:cNvSpPr>
          <p:nvPr>
            <p:ph type="sldNum" sz="quarter" idx="10"/>
          </p:nvPr>
        </p:nvSpPr>
        <p:spPr/>
        <p:txBody>
          <a:bodyPr/>
          <a:lstStyle/>
          <a:p>
            <a:pPr>
              <a:defRPr b="0" i="0"/>
            </a:pPr>
            <a:fld id="{C1BF7C68-D8EB-4D97-A815-73AF32318A54}" type="slidenum">
              <a:rPr lang="en-US" smtClean="0"/>
              <a:t>390</a:t>
            </a:fld>
            <a:endParaRPr lang="en-US"/>
          </a:p>
        </p:txBody>
      </p:sp>
    </p:spTree>
    <p:extLst>
      <p:ext uri="{BB962C8B-B14F-4D97-AF65-F5344CB8AC3E}">
        <p14:creationId xmlns:p14="http://schemas.microsoft.com/office/powerpoint/2010/main" val="909998093"/>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meilleur schéma d’administration d’analgésiques pour le contrôle de la douleur lors d’une évacuation utérine par des méthodes médicamenteuses</a:t>
            </a:r>
            <a:r>
              <a:rPr lang="fr-BE" sz="1200" i="1" kern="1200" dirty="0">
                <a:solidFill>
                  <a:schemeClr val="tx1"/>
                </a:solidFill>
                <a:latin typeface="+mn-lt"/>
                <a:ea typeface="ＭＳ Ｐゴシック" charset="-128"/>
                <a:cs typeface="ＭＳ Ｐゴシック" charset="-128"/>
              </a:rPr>
              <a:t> avant treize semaines de grossesse</a:t>
            </a:r>
            <a:r>
              <a:rPr lang="x-none" sz="1200" i="1" kern="1200">
                <a:solidFill>
                  <a:schemeClr val="tx1"/>
                </a:solidFill>
                <a:latin typeface="+mn-lt"/>
                <a:ea typeface="ＭＳ Ｐゴシック" charset="-128"/>
                <a:cs typeface="ＭＳ Ｐゴシック" charset="-128"/>
              </a:rPr>
              <a:t> n’a pas été établi. Dans des travaux de recherche sur l’avortement médicamenteux, les AINS se sont avérés plus efficaces que le paracétamol.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9878A3F9-D5D4-438C-AE60-B5B2B8E8113D}" type="slidenum">
              <a:rPr lang="en-US" smtClean="0"/>
              <a:t>392</a:t>
            </a:fld>
            <a:endParaRPr lang="en-US"/>
          </a:p>
        </p:txBody>
      </p:sp>
    </p:spTree>
    <p:extLst>
      <p:ext uri="{BB962C8B-B14F-4D97-AF65-F5344CB8AC3E}">
        <p14:creationId xmlns:p14="http://schemas.microsoft.com/office/powerpoint/2010/main" val="1698076802"/>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Un grand nombre de ces effets peuvent être dus à la grossesse elle-même plutôt qu’aux médicaments. La majorité des effets indésirables sont transitoires et ne nécessitent pas de traitement. Moyennant des informations préalables adéquates, la majorité des femmes sont à même de gérer sans grandes difficultés les effets indésirables.</a:t>
            </a:r>
          </a:p>
          <a:p>
            <a:pPr>
              <a:defRPr b="0" i="0"/>
            </a:pPr>
            <a:endParaRPr lang="en-US"/>
          </a:p>
        </p:txBody>
      </p:sp>
      <p:sp>
        <p:nvSpPr>
          <p:cNvPr id="4" name="Slide Number Placeholder 3"/>
          <p:cNvSpPr>
            <a:spLocks noGrp="1"/>
          </p:cNvSpPr>
          <p:nvPr>
            <p:ph type="sldNum" sz="quarter" idx="10"/>
          </p:nvPr>
        </p:nvSpPr>
        <p:spPr/>
        <p:txBody>
          <a:bodyPr/>
          <a:lstStyle/>
          <a:p>
            <a:pPr>
              <a:defRPr b="0" i="0"/>
            </a:pPr>
            <a:fld id="{F3705341-835C-4068-83D8-9B9A113476BE}" type="slidenum">
              <a:rPr lang="en-US" smtClean="0"/>
              <a:t>394</a:t>
            </a:fld>
            <a:endParaRPr lang="en-US"/>
          </a:p>
        </p:txBody>
      </p:sp>
    </p:spTree>
    <p:extLst>
      <p:ext uri="{BB962C8B-B14F-4D97-AF65-F5344CB8AC3E}">
        <p14:creationId xmlns:p14="http://schemas.microsoft.com/office/powerpoint/2010/main" val="124458243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 fièvre est un effet indésirable fréquent du misoprostol.</a:t>
            </a:r>
            <a:r>
              <a:rPr lang="fr-BE" sz="1200" i="1" kern="1200" dirty="0">
                <a:solidFill>
                  <a:schemeClr val="tx1"/>
                </a:solidFill>
                <a:latin typeface="+mn-lt"/>
                <a:ea typeface="ＭＳ Ｐゴシック" charset="-128"/>
                <a:cs typeface="ＭＳ Ｐゴシック" charset="-128"/>
              </a:rPr>
              <a:t> </a:t>
            </a:r>
            <a:r>
              <a:rPr lang="x-none" sz="1200" i="1" kern="1200">
                <a:solidFill>
                  <a:schemeClr val="tx1"/>
                </a:solidFill>
                <a:latin typeface="+mn-lt"/>
                <a:ea typeface="ＭＳ Ｐゴシック" charset="-128"/>
                <a:cs typeface="ＭＳ Ｐゴシック" charset="-128"/>
              </a:rPr>
              <a:t>Elle est généralement légère, disparaît spontanément et on peut la traiter par du paracétamol. Une fièvre survenant le lendemain de la prise du misoprostol peut indiquer une infection.</a:t>
            </a:r>
            <a:r>
              <a:rPr lang="fr-BE" sz="1200" i="1" kern="1200" dirty="0">
                <a:solidFill>
                  <a:schemeClr val="tx1"/>
                </a:solidFill>
                <a:latin typeface="+mn-lt"/>
                <a:ea typeface="ＭＳ Ｐゴシック" charset="-128"/>
                <a:cs typeface="ＭＳ Ｐゴシック" charset="-128"/>
              </a:rPr>
              <a:t> </a:t>
            </a:r>
            <a:r>
              <a:rPr lang="x-none" sz="1200" i="1" kern="1200">
                <a:solidFill>
                  <a:schemeClr val="tx1"/>
                </a:solidFill>
                <a:latin typeface="+mn-lt"/>
                <a:ea typeface="ＭＳ Ｐゴシック" charset="-128"/>
                <a:cs typeface="ＭＳ Ｐゴシック" charset="-128"/>
              </a:rPr>
              <a:t>Toute patiente qui présente de la fièvre le lendemain de la prise du misoprostol doit se rendre dans un centre de santé pour s’y faire examiner.</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Avez-vous des questions sur les effets attendus et le contrôle de la douleur lors d’une évacuation utérine par des méthodes médicamenteuses ?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D02A56C0-BD39-4C59-BC55-BF6C354B9B10}" type="slidenum">
              <a:rPr lang="en-US" smtClean="0"/>
              <a:t>395</a:t>
            </a:fld>
            <a:endParaRPr lang="en-US"/>
          </a:p>
        </p:txBody>
      </p:sp>
    </p:spTree>
    <p:extLst>
      <p:ext uri="{BB962C8B-B14F-4D97-AF65-F5344CB8AC3E}">
        <p14:creationId xmlns:p14="http://schemas.microsoft.com/office/powerpoint/2010/main" val="3382930044"/>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Nous aborderons la prise en charge de ces complications dans le module consacré aux complications parce que leur prise en charge est identique qu’elles surviennent avec des méthodes médicamenteuses ou après une aspiration intra-utérine. </a:t>
            </a:r>
          </a:p>
          <a:p>
            <a:pPr>
              <a:defRPr b="0" i="0"/>
            </a:pP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Avez-vous des questions sur les complications associées à une évacuation utérine par des méthodes médicamenteuses ?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A9ACF893-7829-42AB-8ECA-49D80057CA7E}" type="slidenum">
              <a:rPr lang="en-US" smtClean="0"/>
              <a:t>396</a:t>
            </a:fld>
            <a:endParaRPr lang="en-US"/>
          </a:p>
        </p:txBody>
      </p:sp>
    </p:spTree>
    <p:extLst>
      <p:ext uri="{BB962C8B-B14F-4D97-AF65-F5344CB8AC3E}">
        <p14:creationId xmlns:p14="http://schemas.microsoft.com/office/powerpoint/2010/main" val="211532433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B9F28F68-D7ED-465E-A6B1-68BDC60AF145}" type="slidenum">
              <a:rPr lang="en-US" smtClean="0"/>
              <a:t>397</a:t>
            </a:fld>
            <a:endParaRPr lang="en-US"/>
          </a:p>
        </p:txBody>
      </p:sp>
    </p:spTree>
    <p:extLst>
      <p:ext uri="{BB962C8B-B14F-4D97-AF65-F5344CB8AC3E}">
        <p14:creationId xmlns:p14="http://schemas.microsoft.com/office/powerpoint/2010/main" val="3587660940"/>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sz="1200" i="0" kern="1200" dirty="0">
                <a:solidFill>
                  <a:schemeClr val="tx1"/>
                </a:solidFill>
                <a:latin typeface="+mn-lt"/>
                <a:ea typeface="ＭＳ Ｐゴシック" charset="-128"/>
                <a:cs typeface="ＭＳ Ｐゴシック" charset="-128"/>
              </a:rPr>
              <a:t>Dire :</a:t>
            </a:r>
          </a:p>
          <a:p>
            <a:pPr>
              <a:defRPr b="0" i="0"/>
            </a:pPr>
            <a:r>
              <a:rPr lang="x-none" sz="1200" i="1" kern="1200" dirty="0">
                <a:solidFill>
                  <a:schemeClr val="tx1"/>
                </a:solidFill>
                <a:latin typeface="+mn-lt"/>
                <a:ea typeface="ＭＳ Ｐゴシック" charset="-128"/>
                <a:cs typeface="ＭＳ Ｐゴシック" charset="-128"/>
              </a:rPr>
              <a:t>Une visite de suivi est recommandée après un avortement médicamenteux par le misoprostol seul. </a:t>
            </a:r>
          </a:p>
          <a:p>
            <a:pPr>
              <a:defRPr b="0" i="0"/>
            </a:pPr>
            <a:r>
              <a:rPr lang="x-none" sz="1200" i="1" kern="1200" dirty="0">
                <a:solidFill>
                  <a:schemeClr val="tx1"/>
                </a:solidFill>
                <a:latin typeface="+mn-lt"/>
                <a:ea typeface="ＭＳ Ｐゴシック" charset="-128"/>
                <a:cs typeface="ＭＳ Ｐゴシック" charset="-128"/>
              </a:rPr>
              <a:t>Des informations détaillées sur ce à quoi la patiente doit s’attendre l’aideront à s’y préparer. Un réconfort et un soutien lors </a:t>
            </a:r>
            <a:r>
              <a:rPr lang="en-US" sz="1200" i="1" kern="1200" dirty="0">
                <a:solidFill>
                  <a:schemeClr val="tx1"/>
                </a:solidFill>
                <a:latin typeface="+mn-lt"/>
                <a:ea typeface="ＭＳ Ｐゴシック" charset="-128"/>
                <a:cs typeface="ＭＳ Ｐゴシック" charset="-128"/>
              </a:rPr>
              <a:t>du counseling et </a:t>
            </a:r>
            <a:r>
              <a:rPr lang="x-none" sz="1200" i="1" kern="1200" dirty="0">
                <a:solidFill>
                  <a:schemeClr val="tx1"/>
                </a:solidFill>
                <a:latin typeface="+mn-lt"/>
                <a:ea typeface="ＭＳ Ｐゴシック" charset="-128"/>
                <a:cs typeface="ＭＳ Ｐゴシック" charset="-128"/>
              </a:rPr>
              <a:t>de la procédure d’évacuation utérine, qu’ils soient assurés par le personnel médical ou par une personne à domicile, peuvent également s’avérer utiles.</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B6162D67-F27C-46E7-9362-261B002399B7}" type="slidenum">
              <a:rPr lang="en-US" smtClean="0"/>
              <a:t>398</a:t>
            </a:fld>
            <a:endParaRPr lang="en-US"/>
          </a:p>
        </p:txBody>
      </p:sp>
    </p:spTree>
    <p:extLst>
      <p:ext uri="{BB962C8B-B14F-4D97-AF65-F5344CB8AC3E}">
        <p14:creationId xmlns:p14="http://schemas.microsoft.com/office/powerpoint/2010/main" val="393144851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272FE5E7-F677-4C03-828F-CC928E8F6543}" type="slidenum">
              <a:rPr lang="en-US" smtClean="0"/>
              <a:t>405</a:t>
            </a:fld>
            <a:endParaRPr lang="en-US"/>
          </a:p>
        </p:txBody>
      </p:sp>
    </p:spTree>
    <p:extLst>
      <p:ext uri="{BB962C8B-B14F-4D97-AF65-F5344CB8AC3E}">
        <p14:creationId xmlns:p14="http://schemas.microsoft.com/office/powerpoint/2010/main" val="62568947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07D44DD9-A3C7-407E-93C1-21E12E7B444B}" type="slidenum">
              <a:rPr lang="en-US" smtClean="0"/>
              <a:pPr eaLnBrk="1" hangingPunct="1">
                <a:defRPr b="0" i="0"/>
              </a:pPr>
              <a:t>410</a:t>
            </a:fld>
            <a:endParaRPr lang="en-US"/>
          </a:p>
        </p:txBody>
      </p:sp>
    </p:spTree>
    <p:extLst>
      <p:ext uri="{BB962C8B-B14F-4D97-AF65-F5344CB8AC3E}">
        <p14:creationId xmlns:p14="http://schemas.microsoft.com/office/powerpoint/2010/main" val="3466909478"/>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Ce module traite des complications susceptibles de survenir avant ou après une aspiration intra-utérine ou une évacuation utérine par des méthodes médicamenteuses. Le contrôle de la douleur est un élément essentiel de la prise en charge des complications.</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6B5688BA-43DE-4E46-B46A-13EC549DB537}" type="slidenum">
              <a:rPr lang="en-US" smtClean="0"/>
              <a:t>411</a:t>
            </a:fld>
            <a:endParaRPr lang="en-US"/>
          </a:p>
        </p:txBody>
      </p:sp>
    </p:spTree>
    <p:extLst>
      <p:ext uri="{BB962C8B-B14F-4D97-AF65-F5344CB8AC3E}">
        <p14:creationId xmlns:p14="http://schemas.microsoft.com/office/powerpoint/2010/main" val="3321548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5000"/>
          </a:bodyPr>
          <a:lstStyle/>
          <a:p>
            <a:pPr>
              <a:defRPr b="0" i="0"/>
            </a:pPr>
            <a:r>
              <a:rPr lang="x-none" dirty="0"/>
              <a:t>Dire :</a:t>
            </a:r>
          </a:p>
          <a:p>
            <a:pPr lvl="0">
              <a:defRPr b="0" i="0"/>
            </a:pPr>
            <a:r>
              <a:rPr lang="x-none" sz="1200" i="1" dirty="0"/>
              <a:t>Droit de décider librement d’avoir ou non des enfants et à quel moment – </a:t>
            </a:r>
            <a:r>
              <a:rPr lang="x-none" sz="1200" i="0" dirty="0"/>
              <a:t>Les femmes doivent avoir accès aux méthodes contraceptives de leur choix et devraient pouvoir décider d’interrompre une grossesse.</a:t>
            </a:r>
          </a:p>
          <a:p>
            <a:pPr lvl="0">
              <a:defRPr b="0" i="0"/>
            </a:pPr>
            <a:r>
              <a:rPr lang="x-none" sz="1200" i="1" dirty="0"/>
              <a:t>Droit à la vie</a:t>
            </a:r>
            <a:r>
              <a:rPr lang="x-none" sz="1200" i="0" dirty="0"/>
              <a:t> – Il n’est pas acceptable que des femmes meurent des suites d’un avortement non sécurisé.</a:t>
            </a:r>
          </a:p>
          <a:p>
            <a:pPr lvl="0">
              <a:defRPr b="0" i="0"/>
            </a:pPr>
            <a:r>
              <a:rPr lang="x-none" sz="1200" i="1" dirty="0"/>
              <a:t>Droit à la santé</a:t>
            </a:r>
            <a:r>
              <a:rPr lang="x-none" sz="1200" i="0" dirty="0"/>
              <a:t> – Il n’est pas acceptable que des femmes subissent des séquelles, à court ou à long terme, suite à un avortement non sécurisé.</a:t>
            </a:r>
          </a:p>
          <a:p>
            <a:pPr lvl="0">
              <a:defRPr b="0" i="0"/>
            </a:pPr>
            <a:r>
              <a:rPr lang="x-none" sz="1200" i="1" dirty="0"/>
              <a:t>Droit à la dignité et à l’intégrité physique</a:t>
            </a:r>
            <a:r>
              <a:rPr lang="x-none" sz="1200" i="0" dirty="0"/>
              <a:t> </a:t>
            </a:r>
            <a:r>
              <a:rPr lang="x-none" sz="1200" i="1" dirty="0"/>
              <a:t>– </a:t>
            </a:r>
            <a:r>
              <a:rPr lang="x-none" sz="1200" i="0" dirty="0"/>
              <a:t>Les jeunes femmes doivent avoir la capacité de donner elles-mêmes le consentement nécessaire à la pratique d’une évacuation utérine.</a:t>
            </a:r>
          </a:p>
          <a:p>
            <a:pPr lvl="0">
              <a:defRPr b="0" i="0"/>
            </a:pPr>
            <a:r>
              <a:rPr lang="x-none" sz="1200" i="1" dirty="0"/>
              <a:t>Droit à l’absence de discrimination</a:t>
            </a:r>
            <a:r>
              <a:rPr lang="x-none" sz="1200" i="0" dirty="0"/>
              <a:t> </a:t>
            </a:r>
            <a:r>
              <a:rPr lang="x-none" sz="1200" i="1" dirty="0"/>
              <a:t>– </a:t>
            </a:r>
            <a:r>
              <a:rPr lang="x-none" sz="1200" i="0" dirty="0"/>
              <a:t>Par exemple, parce que l’évacuation utérine est une procédure que seules les femmes nécessitent et non les hommes.</a:t>
            </a:r>
          </a:p>
          <a:p>
            <a:pPr lvl="0">
              <a:defRPr b="0" i="0"/>
            </a:pPr>
            <a:r>
              <a:rPr lang="x-none" sz="1200" i="1" dirty="0"/>
              <a:t>Droit à ne pas subir de traitements inhumains et dégradants</a:t>
            </a:r>
            <a:r>
              <a:rPr lang="x-none" sz="1200" i="0" dirty="0"/>
              <a:t> </a:t>
            </a:r>
            <a:r>
              <a:rPr lang="x-none" sz="1200" i="1" dirty="0"/>
              <a:t>– </a:t>
            </a:r>
            <a:r>
              <a:rPr lang="x-none" sz="1200" i="0" dirty="0"/>
              <a:t>Par exemple, lorsque des s</a:t>
            </a:r>
            <a:r>
              <a:rPr lang="en-US" sz="1200" i="0" dirty="0" err="1"/>
              <a:t>oin</a:t>
            </a:r>
            <a:r>
              <a:rPr lang="x-none" sz="1200" i="0" dirty="0"/>
              <a:t>s d’avortement ou des soins après avortement sont refusés ou pratiqués de manière critique ou punitive.</a:t>
            </a:r>
          </a:p>
          <a:p>
            <a:pPr lvl="0">
              <a:defRPr b="0" i="0"/>
            </a:pPr>
            <a:r>
              <a:rPr lang="x-none" sz="1200" i="1" dirty="0"/>
              <a:t>Droit à bénéficier des progrès de la science </a:t>
            </a:r>
            <a:r>
              <a:rPr lang="x-none" sz="1200" i="0" dirty="0"/>
              <a:t>– Par exemple lorsque les prestataires de soins appliquent les méthodes d’évacuation utérine préconisées par l’OMS.</a:t>
            </a:r>
          </a:p>
          <a:p>
            <a:pPr lvl="0">
              <a:defRPr b="0" i="0"/>
            </a:pPr>
            <a:r>
              <a:rPr lang="x-none" sz="1200" i="1" dirty="0"/>
              <a:t>Droit à la liberté d’opinion et d’expression</a:t>
            </a:r>
            <a:r>
              <a:rPr lang="x-none" sz="1200" i="0" dirty="0"/>
              <a:t> – Par exemple lorsque des individus ont la possibilité de faire savoir qu’ils sont favorables à l’instauration de s</a:t>
            </a:r>
            <a:r>
              <a:rPr lang="en-US" sz="1200" i="0" dirty="0" err="1"/>
              <a:t>oin</a:t>
            </a:r>
            <a:r>
              <a:rPr lang="x-none" sz="1200" i="0" dirty="0"/>
              <a:t>s d’avortement.</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0D71F070-AD20-4B01-B519-4946796089CC}" type="slidenum">
              <a:rPr lang="en-US" smtClean="0"/>
              <a:t>31</a:t>
            </a:fld>
            <a:endParaRPr lang="en-US"/>
          </a:p>
        </p:txBody>
      </p:sp>
    </p:spTree>
    <p:extLst>
      <p:ext uri="{BB962C8B-B14F-4D97-AF65-F5344CB8AC3E}">
        <p14:creationId xmlns:p14="http://schemas.microsoft.com/office/powerpoint/2010/main" val="2265613757"/>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lvl="0">
              <a:defRPr b="0" i="0"/>
            </a:pPr>
            <a:r>
              <a:rPr lang="x-none" sz="1200" i="1" kern="1200" dirty="0">
                <a:solidFill>
                  <a:schemeClr val="tx1"/>
                </a:solidFill>
                <a:latin typeface="+mn-lt"/>
                <a:ea typeface="ＭＳ Ｐゴシック" charset="-128"/>
                <a:cs typeface="ＭＳ Ｐゴシック" charset="-128"/>
              </a:rPr>
              <a:t>- Les complications peuvent survenir isolément ou plusieurs complications peuvent se produire simultanément.</a:t>
            </a:r>
          </a:p>
          <a:p>
            <a:pPr lvl="0">
              <a:defRPr b="0" i="0"/>
            </a:pPr>
            <a:r>
              <a:rPr lang="x-none" sz="1200" i="1" kern="1200" dirty="0">
                <a:solidFill>
                  <a:schemeClr val="tx1"/>
                </a:solidFill>
                <a:latin typeface="+mn-lt"/>
                <a:ea typeface="ＭＳ Ｐゴシック" charset="-128"/>
                <a:cs typeface="ＭＳ Ｐゴシック" charset="-128"/>
              </a:rPr>
              <a:t>- Les complications préexistantes sont déjà présentes lorsque la patiente arrive au centre.</a:t>
            </a:r>
          </a:p>
          <a:p>
            <a:pPr lvl="0">
              <a:defRPr b="0" i="0"/>
            </a:pPr>
            <a:r>
              <a:rPr lang="x-none" sz="1200" i="1" kern="1200" dirty="0">
                <a:solidFill>
                  <a:schemeClr val="tx1"/>
                </a:solidFill>
                <a:latin typeface="+mn-lt"/>
                <a:ea typeface="ＭＳ Ｐゴシック" charset="-128"/>
                <a:cs typeface="ＭＳ Ｐゴシック" charset="-128"/>
              </a:rPr>
              <a:t>- Les complications liées à la procédure peuvent survenir au cours de l’évacuation utérine, pendant la période de convalescence ou ultérieurement et sont rares lorsque l’évacuation utérine est réalisée par un prestataire formé à cet effet.</a:t>
            </a:r>
          </a:p>
          <a:p>
            <a:pPr lvl="0">
              <a:defRPr b="0" i="0"/>
            </a:pPr>
            <a:r>
              <a:rPr lang="x-none" sz="1200" i="1" kern="1200" dirty="0">
                <a:solidFill>
                  <a:schemeClr val="tx1"/>
                </a:solidFill>
                <a:latin typeface="+mn-lt"/>
                <a:ea typeface="ＭＳ Ｐゴシック" charset="-128"/>
                <a:cs typeface="ＭＳ Ｐゴシック" charset="-128"/>
              </a:rPr>
              <a:t>- Les complications liées à la grossesse ou gynécologiques peuvent nécessiter une réflexion clinique et une prise en charge spécifiques.</a:t>
            </a:r>
          </a:p>
          <a:p>
            <a:pPr lvl="0">
              <a:defRPr b="0" i="0"/>
            </a:pPr>
            <a:r>
              <a:rPr lang="x-none" sz="1200" i="1" kern="1200" dirty="0">
                <a:solidFill>
                  <a:schemeClr val="tx1"/>
                </a:solidFill>
                <a:latin typeface="+mn-lt"/>
                <a:ea typeface="ＭＳ Ｐゴシック" charset="-128"/>
                <a:cs typeface="ＭＳ Ｐゴシック" charset="-128"/>
              </a:rPr>
              <a:t>- Les pathologies liées à la grossesse peuvent être détectées lors de l’évaluation clinique ou ne devenir manifestes que pendant ou après l’évacuation utérine. </a:t>
            </a:r>
          </a:p>
          <a:p>
            <a:pPr>
              <a:defRPr b="0" i="0"/>
            </a:pPr>
            <a:r>
              <a:rPr lang="x-none" sz="1200" kern="1200" dirty="0">
                <a:solidFill>
                  <a:schemeClr val="tx1"/>
                </a:solidFill>
                <a:latin typeface="+mn-lt"/>
                <a:ea typeface="ＭＳ Ｐゴシック" charset="-128"/>
                <a:cs typeface="ＭＳ Ｐゴシック" charset="-128"/>
              </a:rPr>
              <a:t> </a:t>
            </a:r>
          </a:p>
        </p:txBody>
      </p:sp>
      <p:sp>
        <p:nvSpPr>
          <p:cNvPr id="4" name="Slide Number Placeholder 3"/>
          <p:cNvSpPr>
            <a:spLocks noGrp="1"/>
          </p:cNvSpPr>
          <p:nvPr>
            <p:ph type="sldNum" sz="quarter" idx="10"/>
          </p:nvPr>
        </p:nvSpPr>
        <p:spPr/>
        <p:txBody>
          <a:bodyPr/>
          <a:lstStyle/>
          <a:p>
            <a:pPr>
              <a:defRPr b="0" i="0"/>
            </a:pPr>
            <a:fld id="{4D6782BD-7D43-4F98-881D-83CCF032FC51}" type="slidenum">
              <a:rPr lang="en-US" smtClean="0"/>
              <a:t>413</a:t>
            </a:fld>
            <a:endParaRPr lang="en-US"/>
          </a:p>
        </p:txBody>
      </p:sp>
    </p:spTree>
    <p:extLst>
      <p:ext uri="{BB962C8B-B14F-4D97-AF65-F5344CB8AC3E}">
        <p14:creationId xmlns:p14="http://schemas.microsoft.com/office/powerpoint/2010/main" val="1451948488"/>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7500" lnSpcReduction="20000"/>
          </a:bodyPr>
          <a:lstStyle/>
          <a:p>
            <a:pPr>
              <a:defRPr b="0" i="0"/>
            </a:pPr>
            <a:r>
              <a:rPr lang="fr-FR" noProof="0" dirty="0"/>
              <a:t>Dire :</a:t>
            </a:r>
          </a:p>
          <a:p>
            <a:pPr>
              <a:defRPr b="0" i="0"/>
            </a:pPr>
            <a:r>
              <a:rPr lang="fr-FR" sz="1200" i="0" kern="1200" noProof="0" dirty="0">
                <a:solidFill>
                  <a:schemeClr val="tx1"/>
                </a:solidFill>
                <a:latin typeface="+mn-lt"/>
                <a:ea typeface="ＭＳ Ｐゴシック" charset="-128"/>
                <a:cs typeface="ＭＳ Ｐゴシック" charset="-128"/>
              </a:rPr>
              <a:t>Des complications peuvent survenir mais elles sont rares. Ces chiffres proviennent de séries de multiples cas cliniques dans des centres expérimentés, de sorte que les taux de complications peuvent être plus importants dans des centres moins expérimentés ou qui traitent de moins grands nombres de cas.</a:t>
            </a:r>
          </a:p>
          <a:p>
            <a:pPr>
              <a:defRPr b="0" i="0"/>
            </a:pPr>
            <a:r>
              <a:rPr lang="fr-FR" sz="1200" i="1" kern="1200" noProof="0" dirty="0">
                <a:solidFill>
                  <a:schemeClr val="tx1"/>
                </a:solidFill>
                <a:latin typeface="+mn-lt"/>
                <a:ea typeface="ＭＳ Ｐゴシック" charset="-128"/>
                <a:cs typeface="ＭＳ Ｐゴシック" charset="-128"/>
              </a:rPr>
              <a:t>- Echec</a:t>
            </a:r>
            <a:r>
              <a:rPr lang="fr-FR" sz="1200" i="1" kern="1200" baseline="0" noProof="0" dirty="0">
                <a:solidFill>
                  <a:schemeClr val="tx1"/>
                </a:solidFill>
                <a:latin typeface="+mn-lt"/>
                <a:ea typeface="ＭＳ Ｐゴシック" charset="-128"/>
                <a:cs typeface="ＭＳ Ｐゴシック" charset="-128"/>
              </a:rPr>
              <a:t> de l’a</a:t>
            </a:r>
            <a:r>
              <a:rPr lang="fr-FR" sz="1200" i="1" kern="1200" noProof="0" dirty="0">
                <a:solidFill>
                  <a:schemeClr val="tx1"/>
                </a:solidFill>
                <a:latin typeface="+mn-lt"/>
                <a:ea typeface="ＭＳ Ｐゴシック" charset="-128"/>
                <a:cs typeface="ＭＳ Ｐゴシック" charset="-128"/>
              </a:rPr>
              <a:t>vortement – à savoir nécessité de procéder à une aspiration intra-utérine pour une raison quelconque, notamment rétention des produits de conception, avortement incomplet, toujours en cours ou saignements excessifs, se situe aux alentours de 15% pour un avortement au cours du premier trimestre en utilisant le misoprostol seul. Le taux de poursuite de la grossesse est de l’ordre de 5%. Pour un avortement au cours du premier trimestre en utilisant l’association </a:t>
            </a:r>
            <a:r>
              <a:rPr lang="fr-FR" sz="1200" i="1" kern="1200" noProof="0" dirty="0" err="1">
                <a:solidFill>
                  <a:schemeClr val="tx1"/>
                </a:solidFill>
                <a:latin typeface="+mn-lt"/>
                <a:ea typeface="ＭＳ Ｐゴシック" charset="-128"/>
                <a:cs typeface="ＭＳ Ｐゴシック" charset="-128"/>
              </a:rPr>
              <a:t>mifépristone+misoprostol</a:t>
            </a:r>
            <a:r>
              <a:rPr lang="fr-FR" sz="1200" i="1" kern="1200" noProof="0" dirty="0">
                <a:solidFill>
                  <a:schemeClr val="tx1"/>
                </a:solidFill>
                <a:latin typeface="+mn-lt"/>
                <a:ea typeface="ＭＳ Ｐゴシック" charset="-128"/>
                <a:cs typeface="ＭＳ Ｐゴシック" charset="-128"/>
              </a:rPr>
              <a:t> et en respectant le schéma de traitement recommandé, le taux d’avortement manqué est de 4 à 5% et le taux de poursuite de la grossesse est &lt;1%.</a:t>
            </a:r>
          </a:p>
          <a:p>
            <a:pPr>
              <a:defRPr b="0" i="0"/>
            </a:pPr>
            <a:r>
              <a:rPr lang="fr-FR" sz="1200" i="1" kern="1200" noProof="0" dirty="0">
                <a:solidFill>
                  <a:schemeClr val="tx1"/>
                </a:solidFill>
                <a:latin typeface="+mn-lt"/>
                <a:ea typeface="ＭＳ Ｐゴシック" charset="-128"/>
                <a:cs typeface="ＭＳ Ｐゴシック" charset="-128"/>
              </a:rPr>
              <a:t>- Le taux d’infection consécutive à un avortement médicamenteux au cours du premier trimestre est de 0,5%. </a:t>
            </a:r>
          </a:p>
          <a:p>
            <a:pPr>
              <a:defRPr b="0" i="0"/>
            </a:pPr>
            <a:r>
              <a:rPr lang="fr-FR" sz="1200" i="1" kern="1200" noProof="0" dirty="0">
                <a:solidFill>
                  <a:schemeClr val="tx1"/>
                </a:solidFill>
                <a:latin typeface="+mn-lt"/>
                <a:ea typeface="ＭＳ Ｐゴシック" charset="-128"/>
                <a:cs typeface="ＭＳ Ｐゴシック" charset="-128"/>
              </a:rPr>
              <a:t>- Pour tout événement indésirable après un avortement par aspiration intra-utérine au cours du premier trimestre, le taux est &lt;1,5% . </a:t>
            </a:r>
          </a:p>
          <a:p>
            <a:pPr>
              <a:defRPr b="0" i="0"/>
            </a:pPr>
            <a:r>
              <a:rPr lang="fr-FR" sz="1200" i="1" kern="1200" noProof="0" dirty="0">
                <a:solidFill>
                  <a:schemeClr val="tx1"/>
                </a:solidFill>
                <a:latin typeface="+mn-lt"/>
                <a:ea typeface="ＭＳ Ｐゴシック" charset="-128"/>
                <a:cs typeface="ＭＳ Ｐゴシック" charset="-128"/>
              </a:rPr>
              <a:t>- Le taux d’événements indésirables graves après un avortement par aspiration intra-utérine au cours du premier trimestre est &lt;0,2% .</a:t>
            </a:r>
          </a:p>
          <a:p>
            <a:pPr>
              <a:defRPr b="0" i="0"/>
            </a:pPr>
            <a:r>
              <a:rPr lang="fr-FR" sz="1200" i="1" kern="1200" noProof="0" dirty="0">
                <a:solidFill>
                  <a:schemeClr val="tx1"/>
                </a:solidFill>
                <a:latin typeface="+mn-lt"/>
                <a:ea typeface="ＭＳ Ｐゴシック" charset="-128"/>
                <a:cs typeface="ＭＳ Ｐゴシック" charset="-128"/>
              </a:rPr>
              <a:t>- Le taux d’avortements médicamenteux au cours du deuxième trimestre nécessitant une évacuation chirurgicale (pour n’importe quelle indication, par exemple rétention placentaire, saignements excessifs, absence d’évacuation des produits de conception) est d’environ 8%.</a:t>
            </a:r>
          </a:p>
          <a:p>
            <a:pPr>
              <a:defRPr b="0" i="0"/>
            </a:pPr>
            <a:r>
              <a:rPr lang="fr-FR" sz="1200" i="1" kern="1200" noProof="0" dirty="0">
                <a:solidFill>
                  <a:schemeClr val="tx1"/>
                </a:solidFill>
                <a:latin typeface="+mn-lt"/>
                <a:ea typeface="ＭＳ Ｐゴシック" charset="-128"/>
                <a:cs typeface="ＭＳ Ｐゴシック" charset="-128"/>
              </a:rPr>
              <a:t>- Le taux de complications graves suite à un avortement médicamenteux au cours du deuxième trimestre (transfusion, hémorragie, laparotomie) est d’environ 1%. </a:t>
            </a:r>
          </a:p>
          <a:p>
            <a:pPr>
              <a:defRPr b="0" i="0"/>
            </a:pPr>
            <a:r>
              <a:rPr lang="fr-FR" sz="1200" i="1" kern="1200" noProof="0" dirty="0">
                <a:solidFill>
                  <a:schemeClr val="tx1"/>
                </a:solidFill>
                <a:latin typeface="+mn-lt"/>
                <a:ea typeface="ＭＳ Ｐゴシック" charset="-128"/>
                <a:cs typeface="ＭＳ Ｐゴシック" charset="-128"/>
              </a:rPr>
              <a:t>- Le taux de complications graves suite à un avortement par dilatation et évacuation au cours du deuxième trimestre est d’environ 2%.</a:t>
            </a:r>
          </a:p>
          <a:p>
            <a:pPr>
              <a:defRPr b="0" i="0"/>
            </a:pPr>
            <a:endParaRPr lang="fr-FR" noProof="0" dirty="0"/>
          </a:p>
        </p:txBody>
      </p:sp>
      <p:sp>
        <p:nvSpPr>
          <p:cNvPr id="4" name="Slide Number Placeholder 3"/>
          <p:cNvSpPr>
            <a:spLocks noGrp="1"/>
          </p:cNvSpPr>
          <p:nvPr>
            <p:ph type="sldNum" sz="quarter" idx="10"/>
          </p:nvPr>
        </p:nvSpPr>
        <p:spPr/>
        <p:txBody>
          <a:bodyPr/>
          <a:lstStyle/>
          <a:p>
            <a:pPr>
              <a:defRPr b="0" i="0"/>
            </a:pPr>
            <a:fld id="{CE29355C-F9C5-412F-AF2F-2D30E88F6B2F}" type="slidenum">
              <a:rPr lang="en-US" smtClean="0"/>
              <a:t>414</a:t>
            </a:fld>
            <a:endParaRPr lang="en-US"/>
          </a:p>
        </p:txBody>
      </p:sp>
    </p:spTree>
    <p:extLst>
      <p:ext uri="{BB962C8B-B14F-4D97-AF65-F5344CB8AC3E}">
        <p14:creationId xmlns:p14="http://schemas.microsoft.com/office/powerpoint/2010/main" val="318602229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On notera que la fréquence de décès est extrêmement faible.</a:t>
            </a:r>
          </a:p>
        </p:txBody>
      </p:sp>
      <p:sp>
        <p:nvSpPr>
          <p:cNvPr id="4" name="Slide Number Placeholder 3"/>
          <p:cNvSpPr>
            <a:spLocks noGrp="1"/>
          </p:cNvSpPr>
          <p:nvPr>
            <p:ph type="sldNum" sz="quarter" idx="10"/>
          </p:nvPr>
        </p:nvSpPr>
        <p:spPr/>
        <p:txBody>
          <a:bodyPr/>
          <a:lstStyle/>
          <a:p>
            <a:pPr>
              <a:defRPr b="0" i="0"/>
            </a:pPr>
            <a:fld id="{C64CFA6A-925E-49AB-80CA-4C77B251366F}" type="slidenum">
              <a:rPr lang="en-US" smtClean="0"/>
              <a:t>415</a:t>
            </a:fld>
            <a:endParaRPr lang="en-US"/>
          </a:p>
        </p:txBody>
      </p:sp>
    </p:spTree>
    <p:extLst>
      <p:ext uri="{BB962C8B-B14F-4D97-AF65-F5344CB8AC3E}">
        <p14:creationId xmlns:p14="http://schemas.microsoft.com/office/powerpoint/2010/main" val="2179651547"/>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kern="1200">
                <a:solidFill>
                  <a:schemeClr val="tx1"/>
                </a:solidFill>
                <a:latin typeface="+mn-lt"/>
                <a:ea typeface="ＭＳ Ｐゴシック" charset="-128"/>
                <a:cs typeface="ＭＳ Ｐゴシック" charset="-128"/>
              </a:rPr>
              <a:t>Faire remarquer que le traitement d’un avortement incomplet est habituellement une aspiration intra-utérine, cela que la méthode initiale d’évacuation utérine ait été une aspiration intra-utérine ou une méthode médicamenteuse. </a:t>
            </a:r>
            <a:r>
              <a:rPr lang="x-none" sz="1200" i="1" kern="1200">
                <a:solidFill>
                  <a:schemeClr val="tx1"/>
                </a:solidFill>
                <a:latin typeface="+mn-lt"/>
                <a:ea typeface="ＭＳ Ｐゴシック" charset="-128"/>
                <a:cs typeface="ＭＳ Ｐゴシック" charset="-128"/>
              </a:rPr>
              <a:t>Une autre complication possible de l’aspiration intra-utérine ou des méthodes médicamenteuses est une infection.</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47820C2F-5358-45F7-A495-622A610CAC42}" type="slidenum">
              <a:rPr lang="en-US" smtClean="0"/>
              <a:t>420</a:t>
            </a:fld>
            <a:endParaRPr lang="en-US"/>
          </a:p>
        </p:txBody>
      </p:sp>
    </p:spTree>
    <p:extLst>
      <p:ext uri="{BB962C8B-B14F-4D97-AF65-F5344CB8AC3E}">
        <p14:creationId xmlns:p14="http://schemas.microsoft.com/office/powerpoint/2010/main" val="2586124476"/>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sz="1200" i="1" kern="1200" dirty="0">
                <a:solidFill>
                  <a:schemeClr val="tx1"/>
                </a:solidFill>
                <a:latin typeface="+mn-lt"/>
                <a:ea typeface="ＭＳ Ｐゴシック" charset="-128"/>
                <a:cs typeface="ＭＳ Ｐゴシック" charset="-128"/>
              </a:rPr>
              <a:t>Si une patiente présente des signes d’infection, que doit faire le prestataire ? </a:t>
            </a:r>
          </a:p>
          <a:p>
            <a:pPr>
              <a:defRPr b="0" i="0"/>
            </a:pPr>
            <a:r>
              <a:rPr lang="x-none" sz="1200" kern="1200" dirty="0">
                <a:solidFill>
                  <a:schemeClr val="tx1"/>
                </a:solidFill>
                <a:latin typeface="+mn-lt"/>
                <a:ea typeface="ＭＳ Ｐゴシック" charset="-128"/>
                <a:cs typeface="ＭＳ Ｐゴシック" charset="-128"/>
              </a:rPr>
              <a:t>• Veiller à ce que les réponses comprennent : Instaurer une antibiothérapie puis pratiquer une aspiration intra-utérine ou répéter l’aspiration intra-utérine pour éliminer les tissus encore présents le cas échéant. </a:t>
            </a:r>
          </a:p>
          <a:p>
            <a:pPr>
              <a:defRPr b="0" i="0"/>
            </a:pPr>
            <a:r>
              <a:rPr lang="x-none" sz="1200" i="1" kern="1200" dirty="0">
                <a:solidFill>
                  <a:schemeClr val="tx1"/>
                </a:solidFill>
                <a:latin typeface="+mn-lt"/>
                <a:ea typeface="ＭＳ Ｐゴシック" charset="-128"/>
                <a:cs typeface="ＭＳ Ｐゴシック" charset="-128"/>
              </a:rPr>
              <a:t>La prochaine complication que nous allons aborder est la poursuite de la grossesse. Celle-ci est rare après une évacuation utérine par aspiration intra-utérine ou par des méthodes médicamenteuses lorsque la procédure est réalisée par un prestataire formé à cet effet. Si l’un d’entre vous a déjà rencontré une patiente confrontée à une poursuite de la grossesse, pourrait-il nous en citer les signes et symptômes.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E7AB22B3-FEB3-4B8C-8EF3-897E629375FF}" type="slidenum">
              <a:rPr lang="en-US" smtClean="0"/>
              <a:t>421</a:t>
            </a:fld>
            <a:endParaRPr lang="en-US"/>
          </a:p>
        </p:txBody>
      </p:sp>
    </p:spTree>
    <p:extLst>
      <p:ext uri="{BB962C8B-B14F-4D97-AF65-F5344CB8AC3E}">
        <p14:creationId xmlns:p14="http://schemas.microsoft.com/office/powerpoint/2010/main" val="3535386631"/>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L’examen du produit de l’aspiration immédiatement après l’évacuation utérine permet de diminuer le risque d’échec de l’aspiration intra-utérine. L’aspiration intra-utérine est le traitement recommandé en cas de poursuite de la grossesse, bien qu’une seconde dose de misoprostol constitue une option lorsque l’aspiration intra-utérine n’est pas disponible et que la patiente a initialement subi un avortement médicamenteux utilisant la mifépristone et le misoprostol.</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F1E43720-FAE7-4D9A-A42F-45A23C0989AF}" type="slidenum">
              <a:rPr lang="en-US" smtClean="0"/>
              <a:t>423</a:t>
            </a:fld>
            <a:endParaRPr lang="en-US"/>
          </a:p>
        </p:txBody>
      </p:sp>
    </p:spTree>
    <p:extLst>
      <p:ext uri="{BB962C8B-B14F-4D97-AF65-F5344CB8AC3E}">
        <p14:creationId xmlns:p14="http://schemas.microsoft.com/office/powerpoint/2010/main" val="383276585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L’atonie utérine est une cause d’hémorragie. </a:t>
            </a:r>
          </a:p>
          <a:p>
            <a:pPr>
              <a:defRPr b="0" i="0"/>
            </a:pPr>
            <a:endParaRPr lang="en-US"/>
          </a:p>
        </p:txBody>
      </p:sp>
      <p:sp>
        <p:nvSpPr>
          <p:cNvPr id="4" name="Slide Number Placeholder 3"/>
          <p:cNvSpPr>
            <a:spLocks noGrp="1"/>
          </p:cNvSpPr>
          <p:nvPr>
            <p:ph type="sldNum" sz="quarter" idx="10"/>
          </p:nvPr>
        </p:nvSpPr>
        <p:spPr/>
        <p:txBody>
          <a:bodyPr/>
          <a:lstStyle/>
          <a:p>
            <a:pPr>
              <a:defRPr b="0" i="0"/>
            </a:pPr>
            <a:fld id="{CD5266A8-3D39-494A-8D22-9140D213AB44}" type="slidenum">
              <a:rPr lang="en-US" smtClean="0"/>
              <a:t>424</a:t>
            </a:fld>
            <a:endParaRPr lang="en-US"/>
          </a:p>
        </p:txBody>
      </p:sp>
    </p:spTree>
    <p:extLst>
      <p:ext uri="{BB962C8B-B14F-4D97-AF65-F5344CB8AC3E}">
        <p14:creationId xmlns:p14="http://schemas.microsoft.com/office/powerpoint/2010/main" val="361685018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Ce traitement doit avoir lieu étape par étape jusqu’à parvenir à contrôler le saignement. Le prestataire doit passer rapidement à l’étape suivante si le saignement n’est toujours pas contrôlé. L’hystérectomie ne doit être pratiquée qu’en dernier recours.</a:t>
            </a:r>
          </a:p>
          <a:p>
            <a:pPr>
              <a:defRPr b="0" i="0"/>
            </a:pPr>
            <a:endParaRPr lang="en-US"/>
          </a:p>
        </p:txBody>
      </p:sp>
      <p:sp>
        <p:nvSpPr>
          <p:cNvPr id="4" name="Slide Number Placeholder 3"/>
          <p:cNvSpPr>
            <a:spLocks noGrp="1"/>
          </p:cNvSpPr>
          <p:nvPr>
            <p:ph type="sldNum" sz="quarter" idx="10"/>
          </p:nvPr>
        </p:nvSpPr>
        <p:spPr/>
        <p:txBody>
          <a:bodyPr/>
          <a:lstStyle/>
          <a:p>
            <a:pPr>
              <a:defRPr b="0" i="0"/>
            </a:pPr>
            <a:fld id="{CEA3FCC6-18A5-4C18-952D-B4DBC02D3C52}" type="slidenum">
              <a:rPr lang="en-US" smtClean="0"/>
              <a:t>427</a:t>
            </a:fld>
            <a:endParaRPr lang="en-US"/>
          </a:p>
        </p:txBody>
      </p:sp>
    </p:spTree>
    <p:extLst>
      <p:ext uri="{BB962C8B-B14F-4D97-AF65-F5344CB8AC3E}">
        <p14:creationId xmlns:p14="http://schemas.microsoft.com/office/powerpoint/2010/main" val="935686758"/>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sz="1200" i="1" kern="1200" dirty="0">
                <a:solidFill>
                  <a:schemeClr val="tx1"/>
                </a:solidFill>
                <a:latin typeface="+mn-lt"/>
                <a:ea typeface="ＭＳ Ｐゴシック" charset="-128"/>
                <a:cs typeface="ＭＳ Ｐゴシック" charset="-128"/>
              </a:rPr>
              <a:t>Ces traitements peuvent être administrés pour arrêter le saignement ou pour stabiliser la patiente en vue de son transfert après une aspiration intra-utérine ou une hémorragie post-partum. Ils peuvent également s’avérer efficaces après un avortement médicamenteux. On trouvera des informations plus détaillées sur la posologie et la méthode dans le manuel de référence.</a:t>
            </a:r>
          </a:p>
          <a:p>
            <a:pPr>
              <a:defRPr b="0" i="0"/>
            </a:pPr>
            <a:r>
              <a:rPr lang="x-none" sz="1200" i="1" kern="1200" dirty="0">
                <a:solidFill>
                  <a:schemeClr val="tx1"/>
                </a:solidFill>
                <a:latin typeface="+mn-lt"/>
                <a:ea typeface="ＭＳ Ｐゴシック" charset="-128"/>
                <a:cs typeface="ＭＳ Ｐゴシック" charset="-128"/>
              </a:rPr>
              <a:t>Nous allons à présent parler des grossesses extra-utérines non diagnostiquées. Ici également, il ne s’agit pas d’une complication de l’évacuation utérine, mais bien d’un problème qui était déjà présent avant celle-ci. Il convient d’évaluer les patientes pour une éventuelle grossesse extra-utérine avant une évacuation utérine par des méthodes médicamenteuses ou par aspiration intra-utérine mais celle-ci demeure parfois non détectée. De quelle manière une grossesse extra-utérine complique-t-elle les s</a:t>
            </a:r>
            <a:r>
              <a:rPr lang="en-US" sz="1200" i="1" kern="1200" dirty="0" err="1">
                <a:solidFill>
                  <a:schemeClr val="tx1"/>
                </a:solidFill>
                <a:latin typeface="+mn-lt"/>
                <a:ea typeface="ＭＳ Ｐゴシック" charset="-128"/>
                <a:cs typeface="ＭＳ Ｐゴシック" charset="-128"/>
              </a:rPr>
              <a:t>oin</a:t>
            </a:r>
            <a:r>
              <a:rPr lang="x-none" sz="1200" i="1" kern="1200" dirty="0">
                <a:solidFill>
                  <a:schemeClr val="tx1"/>
                </a:solidFill>
                <a:latin typeface="+mn-lt"/>
                <a:ea typeface="ＭＳ Ｐゴシック" charset="-128"/>
                <a:cs typeface="ＭＳ Ｐゴシック" charset="-128"/>
              </a:rPr>
              <a:t>s d’avortement ?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DF066C80-3EB5-46FA-A589-C163035880BB}" type="slidenum">
              <a:rPr lang="en-US" smtClean="0"/>
              <a:t>428</a:t>
            </a:fld>
            <a:endParaRPr lang="en-US"/>
          </a:p>
        </p:txBody>
      </p:sp>
    </p:spTree>
    <p:extLst>
      <p:ext uri="{BB962C8B-B14F-4D97-AF65-F5344CB8AC3E}">
        <p14:creationId xmlns:p14="http://schemas.microsoft.com/office/powerpoint/2010/main" val="28098629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Une hémorragie interne ne s’accompagne pas nécessairement de saignement vaginal.</a:t>
            </a:r>
          </a:p>
          <a:p>
            <a:pPr>
              <a:defRPr b="0" i="0"/>
            </a:pPr>
            <a:r>
              <a:rPr lang="x-none" sz="1200" i="1" kern="1200">
                <a:solidFill>
                  <a:schemeClr val="tx1"/>
                </a:solidFill>
                <a:latin typeface="+mn-lt"/>
                <a:ea typeface="ＭＳ Ｐゴシック" charset="-128"/>
                <a:cs typeface="ＭＳ Ｐゴシック" charset="-128"/>
              </a:rPr>
              <a:t>La rupture d’une grossesse extra-utérine est une urgence gynécologique qui peut représenter une menace pour le pronostic vital et nécessite une intervention chirurgicale immédiate. Une patiente chez qui l’on suspecte une grossesse extra-utérine doit être traitée immédiatement ou être transférée le plus rapidement possible vers une institution capable de confirmer le diagnostic et d’instaurer un traitement. </a:t>
            </a:r>
          </a:p>
          <a:p>
            <a:pPr>
              <a:defRPr b="0" i="0"/>
            </a:pPr>
            <a:endParaRPr lang="en-US"/>
          </a:p>
        </p:txBody>
      </p:sp>
      <p:sp>
        <p:nvSpPr>
          <p:cNvPr id="4" name="Slide Number Placeholder 3"/>
          <p:cNvSpPr>
            <a:spLocks noGrp="1"/>
          </p:cNvSpPr>
          <p:nvPr>
            <p:ph type="sldNum" sz="quarter" idx="10"/>
          </p:nvPr>
        </p:nvSpPr>
        <p:spPr/>
        <p:txBody>
          <a:bodyPr/>
          <a:lstStyle/>
          <a:p>
            <a:pPr>
              <a:defRPr b="0" i="0"/>
            </a:pPr>
            <a:fld id="{D9D58A53-E25E-41D6-B30B-7DDD98F87A6C}" type="slidenum">
              <a:rPr lang="en-US" smtClean="0"/>
              <a:t>430</a:t>
            </a:fld>
            <a:endParaRPr lang="en-US"/>
          </a:p>
        </p:txBody>
      </p:sp>
    </p:spTree>
    <p:extLst>
      <p:ext uri="{BB962C8B-B14F-4D97-AF65-F5344CB8AC3E}">
        <p14:creationId xmlns:p14="http://schemas.microsoft.com/office/powerpoint/2010/main" val="11015932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857A2C89-293A-4859-B543-E92C9462EDFF}" type="slidenum">
              <a:rPr lang="en-US" smtClean="0"/>
              <a:t>32</a:t>
            </a:fld>
            <a:endParaRPr lang="en-US"/>
          </a:p>
        </p:txBody>
      </p:sp>
    </p:spTree>
    <p:extLst>
      <p:ext uri="{BB962C8B-B14F-4D97-AF65-F5344CB8AC3E}">
        <p14:creationId xmlns:p14="http://schemas.microsoft.com/office/powerpoint/2010/main" val="208096233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sz="1200" i="1" kern="1200">
                <a:solidFill>
                  <a:schemeClr val="tx1"/>
                </a:solidFill>
                <a:latin typeface="+mn-lt"/>
                <a:ea typeface="ＭＳ Ｐゴシック" charset="-128"/>
                <a:cs typeface="ＭＳ Ｐゴシック" charset="-128"/>
              </a:rPr>
              <a:t>Quels sont les signes et symptômes après la procédure ?</a:t>
            </a:r>
          </a:p>
        </p:txBody>
      </p:sp>
      <p:sp>
        <p:nvSpPr>
          <p:cNvPr id="4" name="Slide Number Placeholder 3"/>
          <p:cNvSpPr>
            <a:spLocks noGrp="1"/>
          </p:cNvSpPr>
          <p:nvPr>
            <p:ph type="sldNum" sz="quarter" idx="10"/>
          </p:nvPr>
        </p:nvSpPr>
        <p:spPr/>
        <p:txBody>
          <a:bodyPr/>
          <a:lstStyle/>
          <a:p>
            <a:pPr>
              <a:defRPr b="0" i="0"/>
            </a:pPr>
            <a:fld id="{654DBA27-772A-4531-9E62-6A6B102B5522}" type="slidenum">
              <a:rPr lang="en-US" smtClean="0"/>
              <a:t>431</a:t>
            </a:fld>
            <a:endParaRPr lang="en-US"/>
          </a:p>
        </p:txBody>
      </p:sp>
    </p:spTree>
    <p:extLst>
      <p:ext uri="{BB962C8B-B14F-4D97-AF65-F5344CB8AC3E}">
        <p14:creationId xmlns:p14="http://schemas.microsoft.com/office/powerpoint/2010/main" val="347912122"/>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Quelles peuvent être les causes de ce type de lésions ? </a:t>
            </a:r>
          </a:p>
          <a:p>
            <a:pPr>
              <a:defRPr b="0" i="0"/>
            </a:pPr>
            <a:endParaRPr lang="en-US"/>
          </a:p>
        </p:txBody>
      </p:sp>
      <p:sp>
        <p:nvSpPr>
          <p:cNvPr id="4" name="Slide Number Placeholder 3"/>
          <p:cNvSpPr>
            <a:spLocks noGrp="1"/>
          </p:cNvSpPr>
          <p:nvPr>
            <p:ph type="sldNum" sz="quarter" idx="10"/>
          </p:nvPr>
        </p:nvSpPr>
        <p:spPr/>
        <p:txBody>
          <a:bodyPr/>
          <a:lstStyle/>
          <a:p>
            <a:pPr>
              <a:defRPr b="0" i="0"/>
            </a:pPr>
            <a:fld id="{95FE1B74-C97F-45F9-A1ED-F82A07F7571D}" type="slidenum">
              <a:rPr lang="en-US" smtClean="0"/>
              <a:t>432</a:t>
            </a:fld>
            <a:endParaRPr lang="en-US"/>
          </a:p>
        </p:txBody>
      </p:sp>
    </p:spTree>
    <p:extLst>
      <p:ext uri="{BB962C8B-B14F-4D97-AF65-F5344CB8AC3E}">
        <p14:creationId xmlns:p14="http://schemas.microsoft.com/office/powerpoint/2010/main" val="996522940"/>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Cette approche n’est envisageable que si la perforation est survenue au cours de l’aspiration utérine et que le prestataire est certain qu’il n’y a pas d’autre lésion. Le traitement d’une perforation utérine préexistante est abordé dans le module </a:t>
            </a:r>
            <a:r>
              <a:rPr lang="fr-BE" sz="1200" i="1"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Complications (soins après avortement)</a:t>
            </a:r>
            <a:r>
              <a:rPr lang="fr-BE" sz="1200" i="1"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a:t>
            </a:r>
          </a:p>
          <a:p>
            <a:pPr>
              <a:defRPr b="0" i="0"/>
            </a:pPr>
            <a:endParaRPr lang="en-US" dirty="0"/>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S’il est impossible de procéder à une laparotomie ou à une laparoscopie, transférer la patiente vers une institution de niveau supérieur.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08DEFE91-DDEB-4642-851B-29F6347F17A9}" type="slidenum">
              <a:rPr lang="en-US" smtClean="0"/>
              <a:t>436</a:t>
            </a:fld>
            <a:endParaRPr lang="en-US"/>
          </a:p>
        </p:txBody>
      </p:sp>
    </p:spTree>
    <p:extLst>
      <p:ext uri="{BB962C8B-B14F-4D97-AF65-F5344CB8AC3E}">
        <p14:creationId xmlns:p14="http://schemas.microsoft.com/office/powerpoint/2010/main" val="4160035944"/>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fr-FR" noProof="0" dirty="0"/>
              <a:t>Le</a:t>
            </a:r>
            <a:r>
              <a:rPr lang="fr-FR" baseline="0" noProof="0" dirty="0"/>
              <a:t> terme d’hématométrie désigne l’accumulation de caillots de sang dans la cavité utérine</a:t>
            </a:r>
            <a:r>
              <a:rPr lang="fr-FR" noProof="0" dirty="0"/>
              <a:t>. </a:t>
            </a:r>
            <a:r>
              <a:rPr lang="fr-FR" sz="1200" i="0" kern="1200" noProof="0" dirty="0">
                <a:solidFill>
                  <a:schemeClr val="tx1"/>
                </a:solidFill>
                <a:latin typeface="+mn-lt"/>
                <a:ea typeface="ＭＳ Ｐゴシック" charset="-128"/>
                <a:cs typeface="ＭＳ Ｐゴシック" charset="-128"/>
              </a:rPr>
              <a:t>Une nouvelle évacuation par aspiration intra-utérine permet généralement de résoudre le problème.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5CCDB88E-D2B7-4F23-94B3-9D56130DBCF6}" type="slidenum">
              <a:rPr lang="en-US" smtClean="0"/>
              <a:t>437</a:t>
            </a:fld>
            <a:endParaRPr lang="en-US"/>
          </a:p>
        </p:txBody>
      </p:sp>
    </p:spTree>
    <p:extLst>
      <p:ext uri="{BB962C8B-B14F-4D97-AF65-F5344CB8AC3E}">
        <p14:creationId xmlns:p14="http://schemas.microsoft.com/office/powerpoint/2010/main" val="1084170462"/>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Une réaction vagale n’est pas véritablement une complication mais plutôt un effet indésirable. </a:t>
            </a:r>
            <a:endParaRPr lang="x-none" i="1"/>
          </a:p>
        </p:txBody>
      </p:sp>
      <p:sp>
        <p:nvSpPr>
          <p:cNvPr id="4" name="Slide Number Placeholder 3"/>
          <p:cNvSpPr>
            <a:spLocks noGrp="1"/>
          </p:cNvSpPr>
          <p:nvPr>
            <p:ph type="sldNum" sz="quarter" idx="10"/>
          </p:nvPr>
        </p:nvSpPr>
        <p:spPr/>
        <p:txBody>
          <a:bodyPr/>
          <a:lstStyle/>
          <a:p>
            <a:pPr>
              <a:defRPr b="0" i="0"/>
            </a:pPr>
            <a:fld id="{376AD697-BADF-41A7-AAE3-02FDFB0DEBF2}" type="slidenum">
              <a:rPr lang="en-US" smtClean="0"/>
              <a:t>439</a:t>
            </a:fld>
            <a:endParaRPr lang="en-US"/>
          </a:p>
        </p:txBody>
      </p:sp>
    </p:spTree>
    <p:extLst>
      <p:ext uri="{BB962C8B-B14F-4D97-AF65-F5344CB8AC3E}">
        <p14:creationId xmlns:p14="http://schemas.microsoft.com/office/powerpoint/2010/main" val="3911738200"/>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L’hématométrie est une autre complication de l’aspiration intra-utérine. Ce terme désigne l’accumulation de caillots de sang dans la cavité utérine.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DD492AC4-07B4-4875-B536-535CF32D2638}" type="slidenum">
              <a:rPr lang="en-US" smtClean="0"/>
              <a:t>442</a:t>
            </a:fld>
            <a:endParaRPr lang="en-US"/>
          </a:p>
        </p:txBody>
      </p:sp>
    </p:spTree>
    <p:extLst>
      <p:ext uri="{BB962C8B-B14F-4D97-AF65-F5344CB8AC3E}">
        <p14:creationId xmlns:p14="http://schemas.microsoft.com/office/powerpoint/2010/main" val="4161194307"/>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443</a:t>
            </a:fld>
            <a:endParaRPr lang="en-US"/>
          </a:p>
        </p:txBody>
      </p:sp>
    </p:spTree>
    <p:extLst>
      <p:ext uri="{BB962C8B-B14F-4D97-AF65-F5344CB8AC3E}">
        <p14:creationId xmlns:p14="http://schemas.microsoft.com/office/powerpoint/2010/main" val="124650480"/>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fr-FR" noProof="0"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fr-FR" sz="1200" i="1" kern="1200" noProof="0" dirty="0">
                <a:solidFill>
                  <a:schemeClr val="tx1"/>
                </a:solidFill>
                <a:latin typeface="+mn-lt"/>
                <a:ea typeface="ＭＳ Ｐゴシック" charset="-128"/>
                <a:cs typeface="ＭＳ Ｐゴシック" charset="-128"/>
              </a:rPr>
              <a:t>Lorsque des tissus de la grossesse sont retenus au niveau de l’orifice cervical, il est quelquefois possible de les saisir avec un instrument tel qu’une pince circulaire et de le retirer délicatement. </a:t>
            </a:r>
          </a:p>
          <a:p>
            <a:pPr>
              <a:defRPr b="0" i="0"/>
            </a:pPr>
            <a:endParaRPr lang="fr-FR" sz="1200" i="1" kern="1200" noProof="0" dirty="0">
              <a:solidFill>
                <a:schemeClr val="tx1"/>
              </a:solidFill>
              <a:latin typeface="+mn-lt"/>
              <a:ea typeface="ＭＳ Ｐゴシック" charset="-128"/>
              <a:cs typeface="ＭＳ Ｐゴシック" charset="-128"/>
            </a:endParaRPr>
          </a:p>
          <a:p>
            <a:pPr>
              <a:defRPr b="0" i="0"/>
            </a:pPr>
            <a:r>
              <a:rPr lang="fr-FR" sz="1200" i="1" kern="1200" noProof="0" dirty="0">
                <a:solidFill>
                  <a:schemeClr val="tx1"/>
                </a:solidFill>
                <a:latin typeface="+mn-lt"/>
                <a:ea typeface="ＭＳ Ｐゴシック" charset="-128"/>
                <a:cs typeface="ＭＳ Ｐゴシック" charset="-128"/>
              </a:rPr>
              <a:t>Si toutes des causes citées ont été exclues, envisager une faible tolérance à la douleur et la prendre en charge en offrant à la patiente counseling, réconfort et contrôle de la douleur.</a:t>
            </a:r>
          </a:p>
        </p:txBody>
      </p:sp>
      <p:sp>
        <p:nvSpPr>
          <p:cNvPr id="4" name="Slide Number Placeholder 3"/>
          <p:cNvSpPr>
            <a:spLocks noGrp="1"/>
          </p:cNvSpPr>
          <p:nvPr>
            <p:ph type="sldNum" sz="quarter" idx="10"/>
          </p:nvPr>
        </p:nvSpPr>
        <p:spPr/>
        <p:txBody>
          <a:bodyPr/>
          <a:lstStyle/>
          <a:p>
            <a:pPr>
              <a:defRPr b="0" i="0"/>
            </a:pPr>
            <a:fld id="{70D3E72E-FDA7-4BD3-9FE4-389010EDDE8F}" type="slidenum">
              <a:rPr lang="en-US" smtClean="0"/>
              <a:t>444</a:t>
            </a:fld>
            <a:endParaRPr lang="en-US"/>
          </a:p>
        </p:txBody>
      </p:sp>
    </p:spTree>
    <p:extLst>
      <p:ext uri="{BB962C8B-B14F-4D97-AF65-F5344CB8AC3E}">
        <p14:creationId xmlns:p14="http://schemas.microsoft.com/office/powerpoint/2010/main" val="320365399"/>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Les patientes qui présentent un essoufflement soudain, un </a:t>
            </a:r>
            <a:r>
              <a:rPr lang="en-US" sz="1200" b="0" i="1" kern="1200" dirty="0" err="1">
                <a:solidFill>
                  <a:schemeClr val="tx1"/>
                </a:solidFill>
                <a:effectLst/>
                <a:latin typeface="+mn-lt"/>
                <a:ea typeface="ＭＳ Ｐゴシック" charset="-128"/>
                <a:cs typeface="ＭＳ Ｐゴシック" charset="-128"/>
              </a:rPr>
              <a:t>œdème</a:t>
            </a:r>
            <a:r>
              <a:rPr lang="fr-FR" sz="1200" i="1"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des voies respiratoires ou toute autre réaction grave ou inhabituelle nécessitent des soins d’urgence.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1F74B688-DA45-4B8B-A6F3-CFEB7A18B485}" type="slidenum">
              <a:rPr lang="en-US" smtClean="0"/>
              <a:t>445</a:t>
            </a:fld>
            <a:endParaRPr lang="en-US"/>
          </a:p>
        </p:txBody>
      </p:sp>
    </p:spTree>
    <p:extLst>
      <p:ext uri="{BB962C8B-B14F-4D97-AF65-F5344CB8AC3E}">
        <p14:creationId xmlns:p14="http://schemas.microsoft.com/office/powerpoint/2010/main" val="1915189610"/>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Un choc peut survenir chez n’importe quelle patiente à tout moment au cours des soins après avortement et nécessite une intervention immédiate.</a:t>
            </a:r>
          </a:p>
          <a:p>
            <a:pPr>
              <a:defRPr b="0" i="0"/>
            </a:pPr>
            <a:endParaRPr lang="en-US"/>
          </a:p>
        </p:txBody>
      </p:sp>
      <p:sp>
        <p:nvSpPr>
          <p:cNvPr id="4" name="Slide Number Placeholder 3"/>
          <p:cNvSpPr>
            <a:spLocks noGrp="1"/>
          </p:cNvSpPr>
          <p:nvPr>
            <p:ph type="sldNum" sz="quarter" idx="10"/>
          </p:nvPr>
        </p:nvSpPr>
        <p:spPr/>
        <p:txBody>
          <a:bodyPr/>
          <a:lstStyle/>
          <a:p>
            <a:pPr>
              <a:defRPr b="0" i="0"/>
            </a:pPr>
            <a:fld id="{89F0CBA5-EBAA-4C35-94BC-51ADDFE09366}" type="slidenum">
              <a:rPr lang="en-US" smtClean="0"/>
              <a:t>448</a:t>
            </a:fld>
            <a:endParaRPr lang="en-US"/>
          </a:p>
        </p:txBody>
      </p:sp>
    </p:spTree>
    <p:extLst>
      <p:ext uri="{BB962C8B-B14F-4D97-AF65-F5344CB8AC3E}">
        <p14:creationId xmlns:p14="http://schemas.microsoft.com/office/powerpoint/2010/main" val="12033470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defRPr b="0" i="0"/>
            </a:pPr>
            <a:r>
              <a:rPr lang="x-none" sz="1200" dirty="0"/>
              <a:t>Dire :</a:t>
            </a:r>
          </a:p>
          <a:p>
            <a:pPr marL="0" marR="0" lvl="0" indent="0" algn="l" defTabSz="457200" rtl="0" eaLnBrk="0" fontAlgn="base" latinLnBrk="0" hangingPunct="0">
              <a:lnSpc>
                <a:spcPct val="100000"/>
              </a:lnSpc>
              <a:spcBef>
                <a:spcPct val="30000"/>
              </a:spcBef>
              <a:spcAft>
                <a:spcPct val="0"/>
              </a:spcAft>
              <a:buClrTx/>
              <a:buSzTx/>
              <a:buFontTx/>
              <a:buNone/>
              <a:defRPr b="0" i="0"/>
            </a:pPr>
            <a:r>
              <a:rPr lang="x-none" sz="1200" i="1" dirty="0"/>
              <a:t>Il est nécessaire de promouvoir spécifiquement des politiques de soins de santé qui garantissent la disponibilité et l’accessibilité de soins de santé de qualité pour les adolescentes et les femmes non mariées.</a:t>
            </a:r>
          </a:p>
          <a:p>
            <a:pPr marL="0" marR="0" lvl="0" indent="0" algn="l" defTabSz="457200" rtl="0" eaLnBrk="0" fontAlgn="base" latinLnBrk="0" hangingPunct="0">
              <a:lnSpc>
                <a:spcPct val="100000"/>
              </a:lnSpc>
              <a:spcBef>
                <a:spcPct val="30000"/>
              </a:spcBef>
              <a:spcAft>
                <a:spcPct val="0"/>
              </a:spcAft>
              <a:buClrTx/>
              <a:buSzTx/>
              <a:buFontTx/>
              <a:buNone/>
              <a:defRPr b="0" i="0"/>
            </a:pPr>
            <a:endParaRPr lang="x-none" sz="1200" i="1" dirty="0"/>
          </a:p>
          <a:p>
            <a:pPr marL="0" marR="0" lvl="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Même si les conventions et traités constituent le fondement des droits humains au niveau international, les déclarations de consensus et les déclarations faites lors de conférences organisées sous l’égide des Nations Unies mettent l’accent sur des aspects plus spécifiques des droits sexuels et génésiques des femmes, y compris des adolescentes. </a:t>
            </a:r>
            <a:endParaRPr lang="x-none" sz="1200" i="1" dirty="0"/>
          </a:p>
          <a:p>
            <a:pPr>
              <a:defRPr b="0" i="0"/>
            </a:pPr>
            <a:endParaRPr lang="en-US" dirty="0"/>
          </a:p>
        </p:txBody>
      </p:sp>
      <p:sp>
        <p:nvSpPr>
          <p:cNvPr id="4" name="Slide Number Placeholder 3"/>
          <p:cNvSpPr>
            <a:spLocks noGrp="1"/>
          </p:cNvSpPr>
          <p:nvPr>
            <p:ph type="sldNum" sz="quarter" idx="10"/>
          </p:nvPr>
        </p:nvSpPr>
        <p:spPr/>
        <p:txBody>
          <a:bodyPr/>
          <a:lstStyle/>
          <a:p>
            <a:pPr>
              <a:defRPr b="0" i="0"/>
            </a:pPr>
            <a:fld id="{8B7C8F80-EF41-4BEC-AD2B-B69724D9EE02}" type="slidenum">
              <a:rPr lang="en-US" smtClean="0"/>
              <a:t>33</a:t>
            </a:fld>
            <a:endParaRPr lang="en-US"/>
          </a:p>
        </p:txBody>
      </p:sp>
    </p:spTree>
    <p:extLst>
      <p:ext uri="{BB962C8B-B14F-4D97-AF65-F5344CB8AC3E}">
        <p14:creationId xmlns:p14="http://schemas.microsoft.com/office/powerpoint/2010/main" val="990080324"/>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personnel du centre doit savoir quel est son rôle et connaître les protocoles en cas d’urgence.</a:t>
            </a:r>
          </a:p>
          <a:p>
            <a:pPr>
              <a:defRPr b="0" i="0"/>
            </a:pPr>
            <a:endParaRPr lang="en-US"/>
          </a:p>
        </p:txBody>
      </p:sp>
      <p:sp>
        <p:nvSpPr>
          <p:cNvPr id="4" name="Slide Number Placeholder 3"/>
          <p:cNvSpPr>
            <a:spLocks noGrp="1"/>
          </p:cNvSpPr>
          <p:nvPr>
            <p:ph type="sldNum" sz="quarter" idx="10"/>
          </p:nvPr>
        </p:nvSpPr>
        <p:spPr/>
        <p:txBody>
          <a:bodyPr/>
          <a:lstStyle/>
          <a:p>
            <a:pPr>
              <a:defRPr b="0" i="0"/>
            </a:pPr>
            <a:fld id="{D05D2670-7C67-43E4-AA89-CD249232183D}" type="slidenum">
              <a:rPr lang="en-US" smtClean="0"/>
              <a:t>455</a:t>
            </a:fld>
            <a:endParaRPr lang="en-US"/>
          </a:p>
        </p:txBody>
      </p:sp>
    </p:spTree>
    <p:extLst>
      <p:ext uri="{BB962C8B-B14F-4D97-AF65-F5344CB8AC3E}">
        <p14:creationId xmlns:p14="http://schemas.microsoft.com/office/powerpoint/2010/main" val="1030290053"/>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La mallette ou le chariot ne doivent être utilisés qu’en cas d’urgence, de manière à ce que les fournitures soient présentes lorsqu’une urgence se produit.</a:t>
            </a:r>
          </a:p>
        </p:txBody>
      </p:sp>
      <p:sp>
        <p:nvSpPr>
          <p:cNvPr id="4" name="Slide Number Placeholder 3"/>
          <p:cNvSpPr>
            <a:spLocks noGrp="1"/>
          </p:cNvSpPr>
          <p:nvPr>
            <p:ph type="sldNum" sz="quarter" idx="10"/>
          </p:nvPr>
        </p:nvSpPr>
        <p:spPr/>
        <p:txBody>
          <a:bodyPr/>
          <a:lstStyle/>
          <a:p>
            <a:pPr>
              <a:defRPr b="0" i="0"/>
            </a:pPr>
            <a:fld id="{5EC9907D-0142-4EC3-8A86-2EBB5658E1E2}" type="slidenum">
              <a:rPr lang="en-US" smtClean="0"/>
              <a:t>456</a:t>
            </a:fld>
            <a:endParaRPr lang="en-US"/>
          </a:p>
        </p:txBody>
      </p:sp>
    </p:spTree>
    <p:extLst>
      <p:ext uri="{BB962C8B-B14F-4D97-AF65-F5344CB8AC3E}">
        <p14:creationId xmlns:p14="http://schemas.microsoft.com/office/powerpoint/2010/main" val="1793836727"/>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Les informations sur son état de santé doivent inclure d</a:t>
            </a:r>
            <a:r>
              <a:rPr lang="en-US" sz="1200" i="1" kern="1200" dirty="0">
                <a:solidFill>
                  <a:schemeClr val="tx1"/>
                </a:solidFill>
                <a:latin typeface="+mn-lt"/>
                <a:ea typeface="ＭＳ Ｐゴシック" charset="-128"/>
                <a:cs typeface="ＭＳ Ｐゴシック" charset="-128"/>
              </a:rPr>
              <a:t>u</a:t>
            </a:r>
            <a:r>
              <a:rPr lang="x-none" sz="1200" i="1" kern="1200" dirty="0">
                <a:solidFill>
                  <a:schemeClr val="tx1"/>
                </a:solidFill>
                <a:latin typeface="+mn-lt"/>
                <a:ea typeface="ＭＳ Ｐゴシック" charset="-128"/>
                <a:cs typeface="ＭＳ Ｐゴシック" charset="-128"/>
              </a:rPr>
              <a:t> co</a:t>
            </a:r>
            <a:r>
              <a:rPr lang="en-US" sz="1200" i="1" kern="1200" dirty="0">
                <a:solidFill>
                  <a:schemeClr val="tx1"/>
                </a:solidFill>
                <a:latin typeface="+mn-lt"/>
                <a:ea typeface="ＭＳ Ｐゴシック" charset="-128"/>
                <a:cs typeface="ＭＳ Ｐゴシック" charset="-128"/>
              </a:rPr>
              <a:t>u</a:t>
            </a:r>
            <a:r>
              <a:rPr lang="x-none" sz="1200" i="1" kern="1200" dirty="0">
                <a:solidFill>
                  <a:schemeClr val="tx1"/>
                </a:solidFill>
                <a:latin typeface="+mn-lt"/>
                <a:ea typeface="ＭＳ Ｐゴシック" charset="-128"/>
                <a:cs typeface="ＭＳ Ｐゴシック" charset="-128"/>
              </a:rPr>
              <a:t>nse</a:t>
            </a:r>
            <a:r>
              <a:rPr lang="en-US" sz="1200" i="1" kern="1200" dirty="0">
                <a:solidFill>
                  <a:schemeClr val="tx1"/>
                </a:solidFill>
                <a:latin typeface="+mn-lt"/>
                <a:ea typeface="ＭＳ Ｐゴシック" charset="-128"/>
                <a:cs typeface="ＭＳ Ｐゴシック" charset="-128"/>
              </a:rPr>
              <a:t>ling</a:t>
            </a:r>
            <a:r>
              <a:rPr lang="x-none" sz="1200" i="1" kern="1200" dirty="0">
                <a:solidFill>
                  <a:schemeClr val="tx1"/>
                </a:solidFill>
                <a:latin typeface="+mn-lt"/>
                <a:ea typeface="ＭＳ Ｐゴシック" charset="-128"/>
                <a:cs typeface="ＭＳ Ｐゴシック" charset="-128"/>
              </a:rPr>
              <a:t> sur les éventuelles altérations à long terme consécutives aux complications, telles qu’une hystérectomie ou la réparation d’une perforation intestinale.</a:t>
            </a:r>
          </a:p>
          <a:p>
            <a:pPr>
              <a:defRPr b="0" i="0"/>
            </a:pP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Les informations imprimées peuvent être fournies sous forme de texte ou d’illustrations, en fonction des besoins.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28EDB831-132F-4E6E-81B8-6CE79F28DE02}" type="slidenum">
              <a:rPr lang="en-US" smtClean="0"/>
              <a:t>458</a:t>
            </a:fld>
            <a:endParaRPr lang="en-US"/>
          </a:p>
        </p:txBody>
      </p:sp>
    </p:spTree>
    <p:extLst>
      <p:ext uri="{BB962C8B-B14F-4D97-AF65-F5344CB8AC3E}">
        <p14:creationId xmlns:p14="http://schemas.microsoft.com/office/powerpoint/2010/main" val="2328050774"/>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x-none" i="1" dirty="0"/>
          </a:p>
        </p:txBody>
      </p:sp>
      <p:sp>
        <p:nvSpPr>
          <p:cNvPr id="4" name="Slide Number Placeholder 3"/>
          <p:cNvSpPr>
            <a:spLocks noGrp="1"/>
          </p:cNvSpPr>
          <p:nvPr>
            <p:ph type="sldNum" sz="quarter" idx="10"/>
          </p:nvPr>
        </p:nvSpPr>
        <p:spPr/>
        <p:txBody>
          <a:bodyPr/>
          <a:lstStyle/>
          <a:p>
            <a:pPr>
              <a:defRPr b="0" i="0"/>
            </a:pPr>
            <a:fld id="{16C4F720-042D-4AE1-98CB-51675C19BE2C}" type="slidenum">
              <a:rPr lang="en-US" smtClean="0"/>
              <a:t>461</a:t>
            </a:fld>
            <a:endParaRPr lang="en-US"/>
          </a:p>
        </p:txBody>
      </p:sp>
    </p:spTree>
    <p:extLst>
      <p:ext uri="{BB962C8B-B14F-4D97-AF65-F5344CB8AC3E}">
        <p14:creationId xmlns:p14="http://schemas.microsoft.com/office/powerpoint/2010/main" val="75072536"/>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lvl="0">
              <a:defRPr b="0" i="0"/>
            </a:pPr>
            <a:r>
              <a:rPr lang="x-none" sz="1200" b="1" i="0" kern="1200">
                <a:solidFill>
                  <a:schemeClr val="tx1"/>
                </a:solidFill>
                <a:latin typeface="+mn-lt"/>
                <a:ea typeface="ＭＳ Ｐゴシック" charset="-128"/>
                <a:cs typeface="ＭＳ Ｐゴシック" charset="-128"/>
              </a:rPr>
              <a:t>Culture adéquate : </a:t>
            </a:r>
            <a:r>
              <a:rPr lang="x-none" sz="1200" b="0" i="1" kern="1200">
                <a:solidFill>
                  <a:schemeClr val="tx1"/>
                </a:solidFill>
                <a:latin typeface="+mn-lt"/>
                <a:ea typeface="ＭＳ Ｐゴシック" charset="-128"/>
                <a:cs typeface="ＭＳ Ｐゴシック" charset="-128"/>
              </a:rPr>
              <a:t>les actions humaines sont jugées de manière équitable et examinées dans le cadre de la complexité des facteurs liés au système</a:t>
            </a:r>
          </a:p>
          <a:p>
            <a:pPr lvl="0">
              <a:defRPr b="0" i="0"/>
            </a:pPr>
            <a:r>
              <a:rPr lang="x-none" sz="1200" b="1" i="1" kern="1200">
                <a:solidFill>
                  <a:schemeClr val="tx1"/>
                </a:solidFill>
                <a:latin typeface="+mn-lt"/>
                <a:ea typeface="ＭＳ Ｐゴシック" charset="-128"/>
                <a:cs typeface="ＭＳ Ｐゴシック" charset="-128"/>
              </a:rPr>
              <a:t>Culture de rapport : </a:t>
            </a:r>
            <a:r>
              <a:rPr lang="x-none" sz="1200" b="0" i="1" kern="1200">
                <a:solidFill>
                  <a:schemeClr val="tx1"/>
                </a:solidFill>
                <a:latin typeface="+mn-lt"/>
                <a:ea typeface="ＭＳ Ｐゴシック" charset="-128"/>
                <a:cs typeface="ＭＳ Ｐゴシック" charset="-128"/>
              </a:rPr>
              <a:t>le personnel ne craint pas de sanction et rapporte les informations sur les problèmes de sécurité même si une erreur humaine est en cause</a:t>
            </a:r>
          </a:p>
          <a:p>
            <a:pPr lvl="0">
              <a:defRPr b="0" i="0"/>
            </a:pPr>
            <a:r>
              <a:rPr lang="x-none" sz="1200" b="1" i="1" kern="1200">
                <a:solidFill>
                  <a:schemeClr val="tx1"/>
                </a:solidFill>
                <a:latin typeface="+mn-lt"/>
                <a:ea typeface="ＭＳ Ｐゴシック" charset="-128"/>
                <a:cs typeface="ＭＳ Ｐゴシック" charset="-128"/>
              </a:rPr>
              <a:t>Culture d’apprentissage : </a:t>
            </a:r>
            <a:r>
              <a:rPr lang="x-none" sz="1200" b="0" i="1" kern="1200">
                <a:solidFill>
                  <a:schemeClr val="tx1"/>
                </a:solidFill>
                <a:latin typeface="+mn-lt"/>
                <a:ea typeface="ＭＳ Ｐゴシック" charset="-128"/>
                <a:cs typeface="ＭＳ Ｐゴシック" charset="-128"/>
              </a:rPr>
              <a:t>dans laquelle des efforts actifs d’optimisation visent à améliorer la conception du système</a:t>
            </a:r>
          </a:p>
          <a:p>
            <a:pPr>
              <a:defRPr b="0" i="0"/>
            </a:pPr>
            <a:endParaRPr lang="en-US"/>
          </a:p>
        </p:txBody>
      </p:sp>
      <p:sp>
        <p:nvSpPr>
          <p:cNvPr id="4" name="Slide Number Placeholder 3"/>
          <p:cNvSpPr>
            <a:spLocks noGrp="1"/>
          </p:cNvSpPr>
          <p:nvPr>
            <p:ph type="sldNum" sz="quarter" idx="10"/>
          </p:nvPr>
        </p:nvSpPr>
        <p:spPr/>
        <p:txBody>
          <a:bodyPr/>
          <a:lstStyle/>
          <a:p>
            <a:pPr>
              <a:defRPr b="0" i="0"/>
            </a:pPr>
            <a:fld id="{CDA85775-47E8-4B56-ACE7-35356425CD8A}" type="slidenum">
              <a:rPr lang="en-US" smtClean="0"/>
              <a:t>463</a:t>
            </a:fld>
            <a:endParaRPr lang="en-US"/>
          </a:p>
        </p:txBody>
      </p:sp>
    </p:spTree>
    <p:extLst>
      <p:ext uri="{BB962C8B-B14F-4D97-AF65-F5344CB8AC3E}">
        <p14:creationId xmlns:p14="http://schemas.microsoft.com/office/powerpoint/2010/main" val="453577335"/>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Il faut encourager une discussion ouverte entre toutes les personnes impliquées dans l’événement indésirable, à savoir les prestataires de soins, les autres membres du personnel de santé, les administrateurs, les patientes et leur famille (avec le consentement de la patiente). Lorsque des événements indésirables surviennent, le personnel du centre peut en discuter avec la famille et les membres de la communauté afin d’éviter tout malentendu et même d’éventuelles craintes non fondées. Cela doit se faire dans le respect du droit des patientes à la confidentialité et au respect de la vie privée. L’objectif est de déterminer à quel niveau le système s’est montré inefficace et de l’améliorer pour éviter que le même événement indésirable se reproduise à l’avenir.</a:t>
            </a:r>
          </a:p>
          <a:p>
            <a:pPr>
              <a:defRPr b="0" i="0"/>
            </a:pPr>
            <a:endParaRPr lang="en-US"/>
          </a:p>
        </p:txBody>
      </p:sp>
      <p:sp>
        <p:nvSpPr>
          <p:cNvPr id="4" name="Slide Number Placeholder 3"/>
          <p:cNvSpPr>
            <a:spLocks noGrp="1"/>
          </p:cNvSpPr>
          <p:nvPr>
            <p:ph type="sldNum" sz="quarter" idx="10"/>
          </p:nvPr>
        </p:nvSpPr>
        <p:spPr/>
        <p:txBody>
          <a:bodyPr/>
          <a:lstStyle/>
          <a:p>
            <a:pPr>
              <a:defRPr b="0" i="0"/>
            </a:pPr>
            <a:fld id="{AF9CA083-0E4E-47EE-BDDA-90458E5FFA18}" type="slidenum">
              <a:rPr lang="en-US" smtClean="0"/>
              <a:t>464</a:t>
            </a:fld>
            <a:endParaRPr lang="en-US"/>
          </a:p>
        </p:txBody>
      </p:sp>
    </p:spTree>
    <p:extLst>
      <p:ext uri="{BB962C8B-B14F-4D97-AF65-F5344CB8AC3E}">
        <p14:creationId xmlns:p14="http://schemas.microsoft.com/office/powerpoint/2010/main" val="261336262"/>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Cause</a:t>
            </a:r>
            <a:r>
              <a:rPr lang="fr-FR" baseline="0" dirty="0"/>
              <a:t> 							</a:t>
            </a:r>
            <a:r>
              <a:rPr lang="fr-FR" dirty="0"/>
              <a:t>Effet</a:t>
            </a:r>
            <a:r>
              <a:rPr lang="fr-FR" baseline="0" dirty="0"/>
              <a:t> 	</a:t>
            </a:r>
          </a:p>
          <a:p>
            <a:r>
              <a:rPr lang="fr-FR" dirty="0"/>
              <a:t>Équipement</a:t>
            </a:r>
            <a:r>
              <a:rPr lang="fr-FR" baseline="0" dirty="0"/>
              <a:t> 	</a:t>
            </a:r>
            <a:r>
              <a:rPr lang="fr-FR" dirty="0"/>
              <a:t>Procédure</a:t>
            </a:r>
            <a:r>
              <a:rPr lang="fr-FR" baseline="0" dirty="0"/>
              <a:t> 	</a:t>
            </a:r>
            <a:r>
              <a:rPr lang="fr-FR" dirty="0"/>
              <a:t>Personnes</a:t>
            </a:r>
          </a:p>
          <a:p>
            <a:r>
              <a:rPr lang="fr-FR" dirty="0"/>
              <a:t>							Problème</a:t>
            </a:r>
          </a:p>
          <a:p>
            <a:r>
              <a:rPr lang="fr-FR" dirty="0"/>
              <a:t>Cause secondaire</a:t>
            </a:r>
          </a:p>
          <a:p>
            <a:r>
              <a:rPr lang="fr-FR" dirty="0"/>
              <a:t>Cause principale</a:t>
            </a:r>
          </a:p>
          <a:p>
            <a:r>
              <a:rPr lang="fr-FR" dirty="0"/>
              <a:t>Matériel</a:t>
            </a:r>
            <a:r>
              <a:rPr lang="fr-FR" baseline="0" dirty="0"/>
              <a:t> 	</a:t>
            </a:r>
            <a:r>
              <a:rPr lang="fr-FR" dirty="0"/>
              <a:t>Environnement</a:t>
            </a:r>
            <a:r>
              <a:rPr lang="fr-FR" baseline="0" dirty="0"/>
              <a:t> 	</a:t>
            </a:r>
            <a:r>
              <a:rPr lang="fr-FR" dirty="0"/>
              <a:t>Gestion</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466</a:t>
            </a:fld>
            <a:endParaRPr lang="en-US"/>
          </a:p>
        </p:txBody>
      </p:sp>
    </p:spTree>
    <p:extLst>
      <p:ext uri="{BB962C8B-B14F-4D97-AF65-F5344CB8AC3E}">
        <p14:creationId xmlns:p14="http://schemas.microsoft.com/office/powerpoint/2010/main" val="45962567"/>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Pourquoi ?</a:t>
            </a:r>
          </a:p>
          <a:p>
            <a:r>
              <a:rPr lang="fr-FR" dirty="0"/>
              <a:t>Analyse des</a:t>
            </a:r>
            <a:r>
              <a:rPr lang="fr-FR" baseline="0" dirty="0"/>
              <a:t> </a:t>
            </a:r>
            <a:r>
              <a:rPr lang="fr-FR" sz="1200" kern="1200" dirty="0">
                <a:solidFill>
                  <a:schemeClr val="tx1"/>
                </a:solidFill>
                <a:latin typeface="+mn-lt"/>
                <a:ea typeface="ＭＳ Ｐゴシック" charset="-128"/>
                <a:cs typeface="ＭＳ Ｐゴシック" charset="-128"/>
              </a:rPr>
              <a:t>causes fondamentales</a:t>
            </a:r>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468</a:t>
            </a:fld>
            <a:endParaRPr lang="en-US"/>
          </a:p>
        </p:txBody>
      </p:sp>
    </p:spTree>
    <p:extLst>
      <p:ext uri="{BB962C8B-B14F-4D97-AF65-F5344CB8AC3E}">
        <p14:creationId xmlns:p14="http://schemas.microsoft.com/office/powerpoint/2010/main" val="3898284238"/>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CONSÉQUENCES</a:t>
            </a:r>
          </a:p>
          <a:p>
            <a:r>
              <a:rPr lang="fr-FR" dirty="0"/>
              <a:t>PROBLÈME</a:t>
            </a:r>
          </a:p>
          <a:p>
            <a:r>
              <a:rPr lang="fr-FR" dirty="0"/>
              <a:t>CAUSES FONDAMENTALES</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469</a:t>
            </a:fld>
            <a:endParaRPr lang="en-US"/>
          </a:p>
        </p:txBody>
      </p:sp>
    </p:spTree>
    <p:extLst>
      <p:ext uri="{BB962C8B-B14F-4D97-AF65-F5344CB8AC3E}">
        <p14:creationId xmlns:p14="http://schemas.microsoft.com/office/powerpoint/2010/main" val="1573671426"/>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Avez-vous des questions sur la prise en charge de l’une ou l’autre des complications qui ont été abordées ici ?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747BFDFF-EE72-492E-9D0D-B8A8AD1ED8D1}" type="slidenum">
              <a:rPr lang="en-US" smtClean="0"/>
              <a:t>474</a:t>
            </a:fld>
            <a:endParaRPr lang="en-US"/>
          </a:p>
        </p:txBody>
      </p:sp>
    </p:spTree>
    <p:extLst>
      <p:ext uri="{BB962C8B-B14F-4D97-AF65-F5344CB8AC3E}">
        <p14:creationId xmlns:p14="http://schemas.microsoft.com/office/powerpoint/2010/main" val="36211269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Presque tous les pays autorisent l’avortement dans certaines circonstances</a:t>
            </a:r>
          </a:p>
          <a:p>
            <a:pPr>
              <a:defRPr b="0" i="0"/>
            </a:pPr>
            <a:endParaRPr lang="en-US" dirty="0"/>
          </a:p>
          <a:p>
            <a:pPr>
              <a:defRPr b="0" i="0"/>
            </a:pPr>
            <a:r>
              <a:rPr lang="x-none" dirty="0"/>
              <a:t>Sur cette carte :</a:t>
            </a:r>
          </a:p>
          <a:p>
            <a:pPr>
              <a:defRPr b="0" i="0"/>
            </a:pPr>
            <a:r>
              <a:rPr lang="x-none" dirty="0"/>
              <a:t>Rouge = uniquement pour préserver la vie de la femme ou totalement interdit</a:t>
            </a:r>
          </a:p>
          <a:p>
            <a:pPr>
              <a:defRPr b="0" i="0"/>
            </a:pPr>
            <a:r>
              <a:rPr lang="x-none" dirty="0"/>
              <a:t>Orange= pour préserver sa santé physique</a:t>
            </a:r>
          </a:p>
          <a:p>
            <a:pPr>
              <a:defRPr b="0" i="0"/>
            </a:pPr>
            <a:r>
              <a:rPr lang="x-none" baseline="0" dirty="0"/>
              <a:t>Jaune = pour des raisons socio-économiques</a:t>
            </a:r>
          </a:p>
          <a:p>
            <a:pPr>
              <a:defRPr b="0" i="0"/>
            </a:pPr>
            <a:r>
              <a:rPr lang="x-none" baseline="0" dirty="0"/>
              <a:t>Vert = sans restriction quant au motif</a:t>
            </a:r>
          </a:p>
          <a:p>
            <a:pPr>
              <a:defRPr b="0" i="0"/>
            </a:pPr>
            <a:r>
              <a:rPr lang="x-none" baseline="0" dirty="0"/>
              <a:t>Gris = informations non disponibles</a:t>
            </a:r>
          </a:p>
          <a:p>
            <a:pPr>
              <a:defRPr b="0" i="0"/>
            </a:pPr>
            <a:r>
              <a:rPr lang="x-none" baseline="0" dirty="0"/>
              <a:t>Cette carte du Center for Reproductive Rights fournit une image de la législation en matière d’avortement dans le monde en 2011. </a:t>
            </a:r>
          </a:p>
          <a:p>
            <a:pPr>
              <a:defRPr b="0" i="0"/>
            </a:pPr>
            <a:r>
              <a:rPr lang="x-none" sz="1200" dirty="0">
                <a:solidFill>
                  <a:srgbClr val="000000"/>
                </a:solidFill>
              </a:rPr>
              <a:t>Visitez le </a:t>
            </a:r>
            <a:r>
              <a:rPr lang="x-none" sz="1200">
                <a:solidFill>
                  <a:srgbClr val="000000"/>
                </a:solidFill>
              </a:rPr>
              <a:t>site </a:t>
            </a:r>
            <a:r>
              <a:rPr lang="en-US" sz="1200" u="sng" dirty="0">
                <a:solidFill>
                  <a:srgbClr val="000000"/>
                </a:solidFill>
                <a:hlinkClick r:id="rId3"/>
              </a:rPr>
              <a:t>www.worldabortionlaws.com</a:t>
            </a:r>
            <a:r>
              <a:rPr lang="x-none" sz="1200">
                <a:solidFill>
                  <a:srgbClr val="000000"/>
                </a:solidFill>
              </a:rPr>
              <a:t> </a:t>
            </a:r>
            <a:r>
              <a:rPr lang="x-none" sz="1200" dirty="0">
                <a:solidFill>
                  <a:srgbClr val="000000"/>
                </a:solidFill>
              </a:rPr>
              <a:t>pour la toute dernière version de cette carte.</a:t>
            </a:r>
          </a:p>
        </p:txBody>
      </p:sp>
      <p:sp>
        <p:nvSpPr>
          <p:cNvPr id="4" name="Slide Number Placeholder 3"/>
          <p:cNvSpPr>
            <a:spLocks noGrp="1"/>
          </p:cNvSpPr>
          <p:nvPr>
            <p:ph type="sldNum" sz="quarter" idx="10"/>
          </p:nvPr>
        </p:nvSpPr>
        <p:spPr/>
        <p:txBody>
          <a:bodyPr/>
          <a:lstStyle/>
          <a:p>
            <a:pPr>
              <a:defRPr b="0" i="0"/>
            </a:pPr>
            <a:fld id="{7A572E3B-CF00-426B-B191-044CC97DCB76}" type="slidenum">
              <a:rPr lang="en-US" smtClean="0"/>
              <a:t>35</a:t>
            </a:fld>
            <a:endParaRPr lang="en-US"/>
          </a:p>
        </p:txBody>
      </p:sp>
    </p:spTree>
    <p:extLst>
      <p:ext uri="{BB962C8B-B14F-4D97-AF65-F5344CB8AC3E}">
        <p14:creationId xmlns:p14="http://schemas.microsoft.com/office/powerpoint/2010/main" val="21142639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2C87519E-AA1C-4020-9391-059BCFFEAAAD}" type="slidenum">
              <a:rPr lang="en-US" smtClean="0"/>
              <a:pPr eaLnBrk="1" hangingPunct="1">
                <a:defRPr b="0" i="0"/>
              </a:pPr>
              <a:t>4</a:t>
            </a:fld>
            <a:endParaRPr lang="en-US"/>
          </a:p>
        </p:txBody>
      </p:sp>
    </p:spTree>
    <p:extLst>
      <p:ext uri="{BB962C8B-B14F-4D97-AF65-F5344CB8AC3E}">
        <p14:creationId xmlns:p14="http://schemas.microsoft.com/office/powerpoint/2010/main" val="3354253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La principale responsabilité des prestataires de soins de santé est de dispenser à leurs patientes des soins de la meilleure qualité possible</a:t>
            </a:r>
            <a:r>
              <a:rPr lang="fr-BE" sz="1200" i="1" kern="1200" dirty="0">
                <a:solidFill>
                  <a:schemeClr val="tx1"/>
                </a:solidFill>
                <a:latin typeface="+mn-lt"/>
                <a:ea typeface="ＭＳ Ｐゴシック" charset="-128"/>
                <a:cs typeface="ＭＳ Ｐゴシック" charset="-128"/>
              </a:rPr>
              <a:t>.</a:t>
            </a:r>
            <a:r>
              <a:rPr lang="x-none" sz="1200" i="1" kern="1200" dirty="0">
                <a:solidFill>
                  <a:schemeClr val="tx1"/>
                </a:solidFill>
                <a:latin typeface="+mn-lt"/>
                <a:ea typeface="ＭＳ Ｐゴシック" charset="-128"/>
                <a:cs typeface="ＭＳ Ｐゴシック" charset="-128"/>
              </a:rPr>
              <a:t> Ceci comprend le respect de la confidentialité et de la vie privée des patientes. Lorsqu’une femme se présente pour un avortement incomplet, il n’est pas toujours possible de savoir avec certitude si cet avortement était spontané ou induit. Dans tous les cas, le devoir professionnel du prestataire de soins est de lui dispenser rapidement des soins médicaux adaptés à son état, de traiter les éventuelles complications, de rétablir sa santé et de l’aider à éviter des dommages et à préserver sa santé à l’avenir. </a:t>
            </a:r>
          </a:p>
        </p:txBody>
      </p:sp>
      <p:sp>
        <p:nvSpPr>
          <p:cNvPr id="4" name="Slide Number Placeholder 3"/>
          <p:cNvSpPr>
            <a:spLocks noGrp="1"/>
          </p:cNvSpPr>
          <p:nvPr>
            <p:ph type="sldNum" sz="quarter" idx="10"/>
          </p:nvPr>
        </p:nvSpPr>
        <p:spPr/>
        <p:txBody>
          <a:bodyPr/>
          <a:lstStyle/>
          <a:p>
            <a:pPr>
              <a:defRPr b="0" i="0"/>
            </a:pPr>
            <a:fld id="{B1AF0E1A-EDD9-49CD-A9A8-035614615518}" type="slidenum">
              <a:rPr lang="en-US" smtClean="0"/>
              <a:t>36</a:t>
            </a:fld>
            <a:endParaRPr lang="en-US"/>
          </a:p>
        </p:txBody>
      </p:sp>
    </p:spTree>
    <p:extLst>
      <p:ext uri="{BB962C8B-B14F-4D97-AF65-F5344CB8AC3E}">
        <p14:creationId xmlns:p14="http://schemas.microsoft.com/office/powerpoint/2010/main" val="16907426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Tout acte potentiellement dommageable tel que retarder les soins ou ne pas respecter le secret professionnel pour aider les autorités judiciaires peut être contraire aux devoirs éthiques des prestataires de soins et au droit des patientes à des soins de qualité. Les prestataires de soins doivent demander conseil à leurs associations professionnelles et aux organes de réglementation pour avoir la certitude de bien comprendre leur responsabilités dans le respect de la législation, des politiques et des normes et directives en vigueur. Si les politiques et directives locales imposent aux prestataires de soins de signaler toute suspicion de ce qu’un avortement incomplet a une origine illégale, ils doivent faire preuve d’une grande prudence pour éviter de transmettre un rapport reposant sur une suspicion non fondée. Retarder les soins, dispenser des soins de mauvaise qualité et accuser des femmes sur la base d’une suspicion non confirmée constituerait une violation des droits des femmes et trahirait leur confiance et celle de l’ensemble de la communauté, qui fait confiance au prestataire pour la dispense de soins médicaux. </a:t>
            </a:r>
          </a:p>
        </p:txBody>
      </p:sp>
      <p:sp>
        <p:nvSpPr>
          <p:cNvPr id="4" name="Slide Number Placeholder 3"/>
          <p:cNvSpPr>
            <a:spLocks noGrp="1"/>
          </p:cNvSpPr>
          <p:nvPr>
            <p:ph type="sldNum" sz="quarter" idx="10"/>
          </p:nvPr>
        </p:nvSpPr>
        <p:spPr/>
        <p:txBody>
          <a:bodyPr/>
          <a:lstStyle/>
          <a:p>
            <a:pPr>
              <a:defRPr b="0" i="0"/>
            </a:pPr>
            <a:fld id="{A06C09FC-5F60-4D7F-AD03-01C5F7C7D3E2}" type="slidenum">
              <a:rPr lang="en-US" smtClean="0"/>
              <a:t>37</a:t>
            </a:fld>
            <a:endParaRPr lang="en-US"/>
          </a:p>
        </p:txBody>
      </p:sp>
    </p:spTree>
    <p:extLst>
      <p:ext uri="{BB962C8B-B14F-4D97-AF65-F5344CB8AC3E}">
        <p14:creationId xmlns:p14="http://schemas.microsoft.com/office/powerpoint/2010/main" val="3897093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defRPr b="0" i="0"/>
            </a:pPr>
            <a:r>
              <a:rPr lang="x-none" b="1">
                <a:ea typeface="ＭＳ Ｐゴシック" pitchFamily="34" charset="-128"/>
              </a:rPr>
              <a:t>Dire :</a:t>
            </a:r>
          </a:p>
          <a:p>
            <a:pPr>
              <a:buFontTx/>
              <a:buChar char="-"/>
              <a:defRPr b="0" i="0"/>
            </a:pPr>
            <a:r>
              <a:rPr lang="fr-BE" dirty="0">
                <a:ea typeface="ＭＳ Ｐゴシック" pitchFamily="34" charset="-128"/>
              </a:rPr>
              <a:t> </a:t>
            </a:r>
            <a:r>
              <a:rPr lang="x-none">
                <a:ea typeface="ＭＳ Ｐゴシック" pitchFamily="34" charset="-128"/>
              </a:rPr>
              <a:t>Peut être organisé dans des situations où les ressources sont très limitées, dans la mesure où un programme de réponse aux urgences a été mis en place dans le rare cas où une complication grave surviendrait</a:t>
            </a:r>
          </a:p>
          <a:p>
            <a:pPr>
              <a:buFontTx/>
              <a:buChar char="-"/>
              <a:defRPr b="0" i="0"/>
            </a:pPr>
            <a:r>
              <a:rPr lang="fr-BE" dirty="0">
                <a:ea typeface="ＭＳ Ｐゴシック" pitchFamily="34" charset="-128"/>
              </a:rPr>
              <a:t> </a:t>
            </a:r>
            <a:r>
              <a:rPr lang="x-none">
                <a:ea typeface="ＭＳ Ｐゴシック" pitchFamily="34" charset="-128"/>
              </a:rPr>
              <a:t>Parfaitement acceptable pour les patientes</a:t>
            </a:r>
          </a:p>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F1D64507-CEBD-4B9C-ADBD-87F7A63FA43B}" type="slidenum">
              <a:rPr lang="en-US" smtClean="0"/>
              <a:pPr eaLnBrk="1" hangingPunct="1">
                <a:defRPr b="0" i="0"/>
              </a:pPr>
              <a:t>39</a:t>
            </a:fld>
            <a:endParaRPr lang="en-US"/>
          </a:p>
        </p:txBody>
      </p:sp>
    </p:spTree>
    <p:extLst>
      <p:ext uri="{BB962C8B-B14F-4D97-AF65-F5344CB8AC3E}">
        <p14:creationId xmlns:p14="http://schemas.microsoft.com/office/powerpoint/2010/main" val="219727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5000"/>
          </a:bodyPr>
          <a:lstStyle/>
          <a:p>
            <a:pPr>
              <a:defRPr b="0" i="0"/>
            </a:pPr>
            <a:r>
              <a:rPr lang="x-none" dirty="0"/>
              <a:t>Dire :</a:t>
            </a:r>
          </a:p>
          <a:p>
            <a:pPr lvl="0">
              <a:defRPr b="0" i="0"/>
            </a:pPr>
            <a:r>
              <a:rPr lang="x-none" sz="1200" i="1" kern="1200" dirty="0">
                <a:solidFill>
                  <a:schemeClr val="tx1"/>
                </a:solidFill>
                <a:latin typeface="+mn-lt"/>
                <a:ea typeface="ＭＳ Ｐゴシック" charset="-128"/>
                <a:cs typeface="ＭＳ Ｐゴシック" charset="-128"/>
              </a:rPr>
              <a:t>Dispenser à toutes les femmes qui se présentent des soins de qualité optimale en faisant preuve de respect et en protégeant leur confidentialité</a:t>
            </a:r>
            <a:r>
              <a:rPr lang="fr-BE" sz="1200" i="1" kern="1200" dirty="0">
                <a:solidFill>
                  <a:schemeClr val="tx1"/>
                </a:solidFill>
                <a:latin typeface="+mn-lt"/>
                <a:ea typeface="ＭＳ Ｐゴシック" charset="-128"/>
                <a:cs typeface="ＭＳ Ｐゴシック" charset="-128"/>
              </a:rPr>
              <a:t>.</a:t>
            </a:r>
            <a:endParaRPr lang="x-none" sz="1200" i="1" kern="1200" dirty="0">
              <a:solidFill>
                <a:schemeClr val="tx1"/>
              </a:solidFill>
              <a:latin typeface="+mn-lt"/>
              <a:ea typeface="ＭＳ Ｐゴシック" charset="-128"/>
              <a:cs typeface="ＭＳ Ｐゴシック" charset="-128"/>
            </a:endParaRPr>
          </a:p>
          <a:p>
            <a:pPr lvl="0">
              <a:defRPr b="0" i="0"/>
            </a:pPr>
            <a:r>
              <a:rPr lang="x-none" sz="1200" i="1" kern="1200" dirty="0">
                <a:solidFill>
                  <a:schemeClr val="tx1"/>
                </a:solidFill>
                <a:latin typeface="+mn-lt"/>
                <a:ea typeface="ＭＳ Ｐゴシック" charset="-128"/>
                <a:cs typeface="ＭＳ Ｐゴシック" charset="-128"/>
              </a:rPr>
              <a:t>Informer et consulter les chefs et aux représentants des différents segments de la communauté, notamment les différents groupes ethniques et les très jeunes femmes</a:t>
            </a:r>
            <a:r>
              <a:rPr lang="fr-BE" sz="1200" i="1" kern="1200" dirty="0">
                <a:solidFill>
                  <a:schemeClr val="tx1"/>
                </a:solidFill>
                <a:latin typeface="+mn-lt"/>
                <a:ea typeface="ＭＳ Ｐゴシック" charset="-128"/>
                <a:cs typeface="ＭＳ Ｐゴシック" charset="-128"/>
              </a:rPr>
              <a:t>.</a:t>
            </a:r>
            <a:endParaRPr lang="x-none" sz="1200" i="1" kern="1200" dirty="0">
              <a:solidFill>
                <a:schemeClr val="tx1"/>
              </a:solidFill>
              <a:latin typeface="+mn-lt"/>
              <a:ea typeface="ＭＳ Ｐゴシック" charset="-128"/>
              <a:cs typeface="ＭＳ Ｐゴシック" charset="-128"/>
            </a:endParaRPr>
          </a:p>
          <a:p>
            <a:pPr lvl="0">
              <a:defRPr b="0" i="0"/>
            </a:pPr>
            <a:r>
              <a:rPr lang="x-none" sz="1200" i="1" kern="1200" dirty="0">
                <a:solidFill>
                  <a:schemeClr val="tx1"/>
                </a:solidFill>
                <a:latin typeface="+mn-lt"/>
                <a:ea typeface="ＭＳ Ｐゴシック" charset="-128"/>
                <a:cs typeface="ＭＳ Ｐゴシック" charset="-128"/>
              </a:rPr>
              <a:t>Instaurer des mécanismes permanents, tels des comités communautaires consultatifs regroupant divers représentants, afin d’impliquer la communauté dans l’évaluation de la prestation de services ; la consulter en cas d’incidents indésirables ; l’impliquer dans l’élaboration de recommandations en vue d’améliorer la qualité des services ; l’impliquer dans la promotion de partenariats positifs entre la communauté et les prestataires de soins. En cas de survenue d’événements indésirables, promouvoir la discussion afin d’éviter les malentendus et une mise en danger potentielle des prestataires de soins</a:t>
            </a:r>
            <a:r>
              <a:rPr lang="fr-BE" sz="1200" i="1" kern="1200" dirty="0">
                <a:solidFill>
                  <a:schemeClr val="tx1"/>
                </a:solidFill>
                <a:latin typeface="+mn-lt"/>
                <a:ea typeface="ＭＳ Ｐゴシック" charset="-128"/>
                <a:cs typeface="ＭＳ Ｐゴシック" charset="-128"/>
              </a:rPr>
              <a:t>.</a:t>
            </a: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 </a:t>
            </a:r>
          </a:p>
          <a:p>
            <a:pPr lvl="0">
              <a:defRPr b="0" i="0"/>
            </a:pPr>
            <a:r>
              <a:rPr lang="x-none" sz="1200" i="1" kern="1200" dirty="0">
                <a:solidFill>
                  <a:schemeClr val="tx1"/>
                </a:solidFill>
                <a:latin typeface="+mn-lt"/>
                <a:ea typeface="ＭＳ Ｐゴシック" charset="-128"/>
                <a:cs typeface="ＭＳ Ｐゴシック" charset="-128"/>
              </a:rPr>
              <a:t>Établir ou renforcer les programmes de sensibilisation par l’intermédiaire des auxiliaires de santé de manière à diffuser des informations appropriées à la situation locale et proposer un appui et des soins à tous les membres de la communauté</a:t>
            </a:r>
          </a:p>
          <a:p>
            <a:pPr lvl="0">
              <a:defRPr b="0" i="0"/>
            </a:pPr>
            <a:endParaRPr lang="x-none" sz="1200" i="1" kern="1200" dirty="0">
              <a:solidFill>
                <a:schemeClr val="tx1"/>
              </a:solidFill>
              <a:latin typeface="+mn-lt"/>
              <a:ea typeface="ＭＳ Ｐゴシック" charset="-128"/>
              <a:cs typeface="ＭＳ Ｐゴシック" charset="-128"/>
            </a:endParaRPr>
          </a:p>
          <a:p>
            <a:pPr lvl="0">
              <a:defRPr b="0" i="0"/>
            </a:pPr>
            <a:r>
              <a:rPr lang="x-none" sz="1200" i="1" kern="1200" dirty="0">
                <a:solidFill>
                  <a:schemeClr val="tx1"/>
                </a:solidFill>
                <a:latin typeface="+mn-lt"/>
                <a:ea typeface="ＭＳ Ｐゴシック" charset="-128"/>
                <a:cs typeface="ＭＳ Ｐゴシック" charset="-128"/>
              </a:rPr>
              <a:t>Les membres de la communauté peuvent eux aussi définir des points de vue et identifier des problèmes et proposer des solutions appropriées. En travaillant conjointement, les prestataires de soins et les membres de la communauté peuvent améliorer l’accès aux soins et leur qualité.</a:t>
            </a:r>
          </a:p>
        </p:txBody>
      </p:sp>
      <p:sp>
        <p:nvSpPr>
          <p:cNvPr id="4" name="Slide Number Placeholder 3"/>
          <p:cNvSpPr>
            <a:spLocks noGrp="1"/>
          </p:cNvSpPr>
          <p:nvPr>
            <p:ph type="sldNum" sz="quarter" idx="10"/>
          </p:nvPr>
        </p:nvSpPr>
        <p:spPr/>
        <p:txBody>
          <a:bodyPr/>
          <a:lstStyle/>
          <a:p>
            <a:pPr>
              <a:defRPr b="0" i="0"/>
            </a:pPr>
            <a:fld id="{55E3F846-8F49-454E-9830-8A6D62D7305E}" type="slidenum">
              <a:rPr lang="en-US" smtClean="0"/>
              <a:t>41</a:t>
            </a:fld>
            <a:endParaRPr lang="en-US"/>
          </a:p>
        </p:txBody>
      </p:sp>
    </p:spTree>
    <p:extLst>
      <p:ext uri="{BB962C8B-B14F-4D97-AF65-F5344CB8AC3E}">
        <p14:creationId xmlns:p14="http://schemas.microsoft.com/office/powerpoint/2010/main" val="21208802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kern="1200">
                <a:solidFill>
                  <a:schemeClr val="tx1"/>
                </a:solidFill>
                <a:latin typeface="+mn-lt"/>
                <a:ea typeface="ＭＳ Ｐゴシック" charset="-128"/>
                <a:cs typeface="ＭＳ Ｐゴシック" charset="-128"/>
              </a:rPr>
              <a:t>Dire :</a:t>
            </a:r>
          </a:p>
          <a:p>
            <a:pPr rtl="0">
              <a:defRPr b="0" i="0"/>
            </a:pPr>
            <a:r>
              <a:rPr lang="x-none" sz="1200" i="1" kern="1200">
                <a:solidFill>
                  <a:schemeClr val="tx1"/>
                </a:solidFill>
                <a:latin typeface="+mn-lt"/>
                <a:ea typeface="ＭＳ Ｐゴシック" charset="-128"/>
                <a:cs typeface="ＭＳ Ｐゴシック" charset="-128"/>
              </a:rPr>
              <a:t>La cartographie et le profil de la communauté donnent une bonne image des personnes et des institutions sur lesquelles on peut compter au sein de la communauté. Parlons maintenant d’une coalition communautaire. </a:t>
            </a:r>
          </a:p>
          <a:p>
            <a:pPr rtl="0">
              <a:defRPr b="0" i="0"/>
            </a:pPr>
            <a:endParaRPr lang="x-none" sz="1200" i="1" kern="1200">
              <a:solidFill>
                <a:schemeClr val="tx1"/>
              </a:solidFill>
              <a:latin typeface="+mn-lt"/>
              <a:ea typeface="ＭＳ Ｐゴシック" charset="-128"/>
              <a:cs typeface="ＭＳ Ｐゴシック" charset="-128"/>
            </a:endParaRPr>
          </a:p>
          <a:p>
            <a:pPr>
              <a:defRPr b="0" i="0"/>
            </a:pPr>
            <a:endParaRPr lang="en-US"/>
          </a:p>
        </p:txBody>
      </p:sp>
      <p:sp>
        <p:nvSpPr>
          <p:cNvPr id="4" name="Slide Number Placeholder 3"/>
          <p:cNvSpPr>
            <a:spLocks noGrp="1"/>
          </p:cNvSpPr>
          <p:nvPr>
            <p:ph type="sldNum" sz="quarter" idx="10"/>
          </p:nvPr>
        </p:nvSpPr>
        <p:spPr/>
        <p:txBody>
          <a:bodyPr/>
          <a:lstStyle/>
          <a:p>
            <a:pPr>
              <a:defRPr b="0" i="0"/>
            </a:pPr>
            <a:fld id="{88B4DD80-3DF0-4EAA-92C0-28BAD6D4F8BC}" type="slidenum">
              <a:rPr lang="en-US" smtClean="0"/>
              <a:t>44</a:t>
            </a:fld>
            <a:endParaRPr lang="en-US"/>
          </a:p>
        </p:txBody>
      </p:sp>
    </p:spTree>
    <p:extLst>
      <p:ext uri="{BB962C8B-B14F-4D97-AF65-F5344CB8AC3E}">
        <p14:creationId xmlns:p14="http://schemas.microsoft.com/office/powerpoint/2010/main" val="15970300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kern="1200" dirty="0">
                <a:solidFill>
                  <a:schemeClr val="tx1"/>
                </a:solidFill>
                <a:latin typeface="+mn-lt"/>
                <a:ea typeface="ＭＳ Ｐゴシック" charset="-128"/>
                <a:cs typeface="ＭＳ Ｐゴシック" charset="-128"/>
              </a:rPr>
              <a:t>Dire : </a:t>
            </a:r>
          </a:p>
          <a:p>
            <a:pPr rtl="0">
              <a:defRPr b="0" i="0"/>
            </a:pPr>
            <a:r>
              <a:rPr lang="x-none" sz="1200" i="1" kern="1200" dirty="0">
                <a:solidFill>
                  <a:schemeClr val="tx1"/>
                </a:solidFill>
                <a:latin typeface="+mn-lt"/>
                <a:ea typeface="ＭＳ Ｐゴシック" charset="-128"/>
                <a:cs typeface="ＭＳ Ｐゴシック" charset="-128"/>
              </a:rPr>
              <a:t>Que vous ayez décidé de former une coalition ou de travailler uniquement avec un petit nombre de personnes issues de la communauté, il est important d’élaborer des plans d’action. </a:t>
            </a:r>
          </a:p>
          <a:p>
            <a:pPr rtl="0">
              <a:defRPr b="0" i="0"/>
            </a:pPr>
            <a:r>
              <a:rPr lang="x-none" sz="1200" i="1" kern="1200" dirty="0">
                <a:solidFill>
                  <a:schemeClr val="tx1"/>
                </a:solidFill>
                <a:latin typeface="+mn-lt"/>
                <a:ea typeface="ＭＳ Ｐゴシック" charset="-128"/>
                <a:cs typeface="ＭＳ Ｐゴシック" charset="-128"/>
              </a:rPr>
              <a:t>Les plans d’action documentent le « qui, quoi, quand, où, pourquoi et comment » de vos stratégies de programme et de vos activités.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AE365AF2-C429-4623-B16B-06C1A3C51AB9}" type="slidenum">
              <a:rPr lang="en-US" smtClean="0"/>
              <a:t>46</a:t>
            </a:fld>
            <a:endParaRPr lang="en-US"/>
          </a:p>
        </p:txBody>
      </p:sp>
    </p:spTree>
    <p:extLst>
      <p:ext uri="{BB962C8B-B14F-4D97-AF65-F5344CB8AC3E}">
        <p14:creationId xmlns:p14="http://schemas.microsoft.com/office/powerpoint/2010/main" val="6527439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D429A360-A121-4877-BA4D-99407CF66514}" type="slidenum">
              <a:rPr lang="en-US" smtClean="0"/>
              <a:pPr eaLnBrk="1" hangingPunct="1">
                <a:defRPr b="0" i="0"/>
              </a:pPr>
              <a:t>52</a:t>
            </a:fld>
            <a:endParaRPr lang="en-US"/>
          </a:p>
        </p:txBody>
      </p:sp>
    </p:spTree>
    <p:extLst>
      <p:ext uri="{BB962C8B-B14F-4D97-AF65-F5344CB8AC3E}">
        <p14:creationId xmlns:p14="http://schemas.microsoft.com/office/powerpoint/2010/main" val="26507473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kern="1200">
                <a:solidFill>
                  <a:schemeClr val="tx1"/>
                </a:solidFill>
                <a:latin typeface="+mn-lt"/>
                <a:ea typeface="ＭＳ Ｐゴシック" charset="-128"/>
                <a:cs typeface="ＭＳ Ｐゴシック" charset="-128"/>
              </a:rPr>
              <a:t>Dire : </a:t>
            </a:r>
          </a:p>
          <a:p>
            <a:pPr rtl="0">
              <a:defRPr b="0" i="0"/>
            </a:pPr>
            <a:r>
              <a:rPr lang="x-none" sz="1200" i="1" kern="1200">
                <a:solidFill>
                  <a:schemeClr val="tx1"/>
                </a:solidFill>
                <a:latin typeface="+mn-lt"/>
                <a:ea typeface="ＭＳ Ｐゴシック" charset="-128"/>
                <a:cs typeface="ＭＳ Ｐゴシック" charset="-128"/>
              </a:rPr>
              <a:t>Déterminer quelle est la meilleure méthode nécessite de tenir compte de divers facteurs. Quels facteurs faut-il prendre en considération lors du choix de la meilleure méthode d’évacuation utérine ? </a:t>
            </a:r>
          </a:p>
          <a:p>
            <a:pPr rtl="0">
              <a:defRPr b="0" i="0"/>
            </a:pPr>
            <a:endParaRPr lang="x-none" sz="1200" i="1" kern="1200">
              <a:solidFill>
                <a:schemeClr val="tx1"/>
              </a:solidFill>
              <a:latin typeface="+mn-lt"/>
              <a:ea typeface="ＭＳ Ｐゴシック" charset="-128"/>
              <a:cs typeface="ＭＳ Ｐゴシック" charset="-128"/>
            </a:endParaRPr>
          </a:p>
          <a:p>
            <a:pPr>
              <a:defRPr b="0" i="0"/>
            </a:pPr>
            <a:endParaRPr lang="en-US"/>
          </a:p>
        </p:txBody>
      </p:sp>
      <p:sp>
        <p:nvSpPr>
          <p:cNvPr id="4" name="Slide Number Placeholder 3"/>
          <p:cNvSpPr>
            <a:spLocks noGrp="1"/>
          </p:cNvSpPr>
          <p:nvPr>
            <p:ph type="sldNum" sz="quarter" idx="10"/>
          </p:nvPr>
        </p:nvSpPr>
        <p:spPr/>
        <p:txBody>
          <a:bodyPr/>
          <a:lstStyle/>
          <a:p>
            <a:pPr>
              <a:defRPr b="0" i="0"/>
            </a:pPr>
            <a:fld id="{13CA3473-5C35-4419-9ACA-52F0376EB621}" type="slidenum">
              <a:rPr lang="en-US" smtClean="0"/>
              <a:t>55</a:t>
            </a:fld>
            <a:endParaRPr lang="en-US"/>
          </a:p>
        </p:txBody>
      </p:sp>
    </p:spTree>
    <p:extLst>
      <p:ext uri="{BB962C8B-B14F-4D97-AF65-F5344CB8AC3E}">
        <p14:creationId xmlns:p14="http://schemas.microsoft.com/office/powerpoint/2010/main" val="5353992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normAutofit fontScale="70000" lnSpcReduction="20000"/>
          </a:bodyPr>
          <a:lstStyle/>
          <a:p>
            <a:pPr marL="0" marR="0" lvl="0" indent="0" algn="l" defTabSz="914400" rtl="0" eaLnBrk="1" fontAlgn="auto" latinLnBrk="0" hangingPunct="1">
              <a:lnSpc>
                <a:spcPct val="100000"/>
              </a:lnSpc>
              <a:spcBef>
                <a:spcPts val="0"/>
              </a:spcBef>
              <a:spcAft>
                <a:spcPts val="1200"/>
              </a:spcAft>
              <a:buClrTx/>
              <a:buSzTx/>
              <a:buFontTx/>
              <a:buNone/>
              <a:tabLst/>
              <a:defRPr b="0" i="0"/>
            </a:pPr>
            <a:r>
              <a:rPr kumimoji="0" lang="1036" sz="1200" b="0" i="0" u="none" strike="noStrike" kern="1200" cap="none" spc="0" normalizeH="0" baseline="0" noProof="0" dirty="0">
                <a:ln>
                  <a:noFill/>
                </a:ln>
                <a:solidFill>
                  <a:prstClr val="black"/>
                </a:solidFill>
                <a:effectLst/>
                <a:uLnTx/>
                <a:uFillTx/>
                <a:latin typeface="+mn-lt"/>
                <a:cs typeface="Arial"/>
              </a:rPr>
              <a:t>Dire :</a:t>
            </a:r>
            <a:endParaRPr kumimoji="0" lang="fr-BE" sz="1200" b="0" i="0" u="none" strike="noStrike" kern="1200" cap="none" spc="0" normalizeH="0" baseline="0" noProof="0" dirty="0">
              <a:ln>
                <a:noFill/>
              </a:ln>
              <a:solidFill>
                <a:prstClr val="black"/>
              </a:solidFill>
              <a:effectLst/>
              <a:uLnTx/>
              <a:uFillTx/>
              <a:latin typeface="+mn-lt"/>
              <a:cs typeface="Arial"/>
            </a:endParaRPr>
          </a:p>
          <a:p>
            <a:pPr marL="0" marR="0" lvl="0" indent="0" algn="l" defTabSz="914400" rtl="0" eaLnBrk="1" fontAlgn="auto" latinLnBrk="0" hangingPunct="1">
              <a:lnSpc>
                <a:spcPct val="100000"/>
              </a:lnSpc>
              <a:spcBef>
                <a:spcPts val="0"/>
              </a:spcBef>
              <a:spcAft>
                <a:spcPts val="1200"/>
              </a:spcAft>
              <a:buClrTx/>
              <a:buSzTx/>
              <a:buFontTx/>
              <a:buNone/>
              <a:tabLst/>
              <a:defRPr b="0" i="0"/>
            </a:pPr>
            <a:endParaRPr kumimoji="0" lang="1036" sz="1200" b="0" i="0" u="none" strike="noStrike" kern="1200" cap="none" spc="0" normalizeH="0" baseline="0" noProof="0" dirty="0">
              <a:ln>
                <a:noFill/>
              </a:ln>
              <a:solidFill>
                <a:prstClr val="black"/>
              </a:solidFill>
              <a:effectLst/>
              <a:uLnTx/>
              <a:uFillTx/>
              <a:latin typeface="+mn-lt"/>
              <a:cs typeface="Arial"/>
            </a:endParaRPr>
          </a:p>
          <a:p>
            <a:pPr marL="0" marR="0" lvl="0" indent="0" algn="l" defTabSz="457200" rtl="0" eaLnBrk="0" fontAlgn="base" latinLnBrk="0" hangingPunct="0">
              <a:lnSpc>
                <a:spcPct val="100000"/>
              </a:lnSpc>
              <a:spcBef>
                <a:spcPts val="600"/>
              </a:spcBef>
              <a:spcAft>
                <a:spcPts val="1200"/>
              </a:spcAft>
              <a:buClrTx/>
              <a:buSzTx/>
              <a:buFontTx/>
              <a:buNone/>
              <a:tabLst/>
              <a:defRPr b="0" i="0"/>
            </a:pP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L’OMS fait remarquer qu’une aspiration utérine peut être pratiquée jusqu’à quinze semaines depuis la date des dernières règles si le prestataire bénéficie d’une formation et d’une expérience suffisante et dispose de canules de taille appropriée. </a:t>
            </a:r>
            <a:endParaRPr kumimoji="0" lang="fr-BE"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endParaRPr>
          </a:p>
          <a:p>
            <a:pPr marL="0" marR="0" lvl="0" indent="0" algn="l" defTabSz="457200" rtl="0" eaLnBrk="0" fontAlgn="base" latinLnBrk="0" hangingPunct="0">
              <a:lnSpc>
                <a:spcPct val="100000"/>
              </a:lnSpc>
              <a:spcBef>
                <a:spcPts val="600"/>
              </a:spcBef>
              <a:spcAft>
                <a:spcPts val="1200"/>
              </a:spcAft>
              <a:buClrTx/>
              <a:buSzTx/>
              <a:buFontTx/>
              <a:buNone/>
              <a:tabLst/>
              <a:defRPr b="0" i="0"/>
            </a:pPr>
            <a:endPar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endParaRPr>
          </a:p>
          <a:p>
            <a:pPr marL="0" marR="0" lvl="0" indent="0" algn="l" defTabSz="457200" rtl="0" eaLnBrk="0" fontAlgn="base" latinLnBrk="0" hangingPunct="0">
              <a:lnSpc>
                <a:spcPct val="100000"/>
              </a:lnSpc>
              <a:spcBef>
                <a:spcPts val="600"/>
              </a:spcBef>
              <a:spcAft>
                <a:spcPts val="1200"/>
              </a:spcAft>
              <a:buClrTx/>
              <a:buSzTx/>
              <a:buFontTx/>
              <a:buNone/>
              <a:tabLst/>
              <a:defRPr b="0" i="0"/>
            </a:pP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Dans le cadre des soins après avortement, les produits de conception peuvent avoir déjà été partiellement expulsés ou être toujours présents dans l’utérus. </a:t>
            </a:r>
            <a:endParaRPr kumimoji="0" lang="fr-BE"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endParaRPr>
          </a:p>
          <a:p>
            <a:pPr marL="0" marR="0" lvl="0" indent="0" algn="l" defTabSz="457200" rtl="0" eaLnBrk="0" fontAlgn="base" latinLnBrk="0" hangingPunct="0">
              <a:lnSpc>
                <a:spcPct val="100000"/>
              </a:lnSpc>
              <a:spcBef>
                <a:spcPts val="600"/>
              </a:spcBef>
              <a:spcAft>
                <a:spcPts val="1200"/>
              </a:spcAft>
              <a:buClrTx/>
              <a:buSzTx/>
              <a:buFontTx/>
              <a:buNone/>
              <a:tabLst/>
              <a:defRPr b="0" i="0"/>
            </a:pPr>
            <a:endPar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endParaRPr>
          </a:p>
          <a:p>
            <a:pPr marL="0" marR="0" lvl="0" indent="0" algn="l" defTabSz="457200" rtl="0" eaLnBrk="0" fontAlgn="base" latinLnBrk="0" hangingPunct="0">
              <a:lnSpc>
                <a:spcPct val="100000"/>
              </a:lnSpc>
              <a:spcBef>
                <a:spcPts val="600"/>
              </a:spcBef>
              <a:spcAft>
                <a:spcPts val="1200"/>
              </a:spcAft>
              <a:buClrTx/>
              <a:buSzTx/>
              <a:buFontTx/>
              <a:buNone/>
              <a:tabLst/>
              <a:defRPr b="0" i="0"/>
            </a:pP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Dans le cas d’une patiente dont la taille utérine est supérieure à treize semaines, les options de traitement comprennent une évacuation utérine par des méthodes médicamenteuses ou par AMIU avec ou sans utilisation d’un </a:t>
            </a:r>
            <a:r>
              <a:rPr kumimoji="0" lang="fr-BE"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forceps</a:t>
            </a: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 spécial.</a:t>
            </a:r>
            <a:endParaRPr kumimoji="0" lang="fr-BE"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endParaRPr>
          </a:p>
          <a:p>
            <a:pPr marL="0" marR="0" lvl="0" indent="0" algn="l" defTabSz="457200" rtl="0" eaLnBrk="0" fontAlgn="base" latinLnBrk="0" hangingPunct="0">
              <a:lnSpc>
                <a:spcPct val="100000"/>
              </a:lnSpc>
              <a:spcBef>
                <a:spcPts val="600"/>
              </a:spcBef>
              <a:spcAft>
                <a:spcPts val="1200"/>
              </a:spcAft>
              <a:buClrTx/>
              <a:buSzTx/>
              <a:buFontTx/>
              <a:buNone/>
              <a:tabLst/>
              <a:defRPr b="0" i="0"/>
            </a:pPr>
            <a:endPar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endParaRPr>
          </a:p>
          <a:p>
            <a:pPr marL="0" marR="0" lvl="0" indent="0" algn="l" defTabSz="457200" rtl="0" eaLnBrk="0" fontAlgn="base" latinLnBrk="0" hangingPunct="0">
              <a:lnSpc>
                <a:spcPct val="100000"/>
              </a:lnSpc>
              <a:spcBef>
                <a:spcPts val="600"/>
              </a:spcBef>
              <a:spcAft>
                <a:spcPts val="1200"/>
              </a:spcAft>
              <a:buClrTx/>
              <a:buSzTx/>
              <a:buFontTx/>
              <a:buNone/>
              <a:tabLst/>
              <a:defRPr b="0" i="0"/>
            </a:pP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Cette formation est centrée sur les soins d’avortement au cours du premier trimestre, aussi nous ne nous attarderons pas davantage sur les avortements au cours du </a:t>
            </a:r>
            <a:r>
              <a:rPr kumimoji="0" lang="fr-FR" sz="1200" b="0" i="1" u="none" strike="noStrike" kern="1200" cap="none" spc="0" normalizeH="0" baseline="0" noProof="0" dirty="0">
                <a:ln>
                  <a:noFill/>
                </a:ln>
                <a:solidFill>
                  <a:prstClr val="black"/>
                </a:solidFill>
                <a:effectLst/>
                <a:uLnTx/>
                <a:uFillTx/>
                <a:latin typeface="+mn-lt"/>
                <a:cs typeface="Arial"/>
              </a:rPr>
              <a:t>deuxième trimestre</a:t>
            </a: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 </a:t>
            </a:r>
            <a:r>
              <a:rPr kumimoji="0" lang="fr-BE" sz="1200" b="0" i="1" u="none" strike="noStrike" kern="1200" cap="none" spc="0" normalizeH="0" baseline="0" noProof="0" dirty="0">
                <a:ln>
                  <a:noFill/>
                </a:ln>
                <a:solidFill>
                  <a:prstClr val="black"/>
                </a:solidFill>
                <a:effectLst/>
                <a:uLnTx/>
                <a:uFillTx/>
                <a:latin typeface="+mn-lt"/>
                <a:cs typeface="Arial"/>
              </a:rPr>
              <a:t>Consulter le manuel Guide à l’usage du clinicien pour un avortement au cours du deuxième trimestre d’</a:t>
            </a:r>
            <a:r>
              <a:rPr kumimoji="0" lang="fr-BE" sz="1200" b="0" i="1" u="none" strike="noStrike" kern="1200" cap="none" spc="0" normalizeH="0" baseline="0" noProof="0" dirty="0" err="1">
                <a:ln>
                  <a:noFill/>
                </a:ln>
                <a:solidFill>
                  <a:prstClr val="black"/>
                </a:solidFill>
                <a:effectLst/>
                <a:uLnTx/>
                <a:uFillTx/>
                <a:latin typeface="+mn-lt"/>
                <a:cs typeface="Arial"/>
              </a:rPr>
              <a:t>Ipas</a:t>
            </a:r>
            <a:r>
              <a:rPr kumimoji="0" lang="fr-BE" sz="1200" b="0" i="1" u="none" strike="noStrike" kern="1200" cap="none" spc="0" normalizeH="0" baseline="0" noProof="0" dirty="0">
                <a:ln>
                  <a:noFill/>
                </a:ln>
                <a:solidFill>
                  <a:prstClr val="black"/>
                </a:solidFill>
                <a:effectLst/>
                <a:uLnTx/>
                <a:uFillTx/>
                <a:latin typeface="+mn-lt"/>
                <a:cs typeface="Arial"/>
              </a:rPr>
              <a:t> et la page Actualités cliniques dans le domaine de la santé reproductive de son site Internet pour des informations plus détaillées sur la méthode par dilatation et évacuation et l’avortement médicamenteux pour un avortement au cours du deuxième trimestre</a:t>
            </a: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a:t>
            </a:r>
            <a:endParaRPr kumimoji="0" lang="en-US" sz="1200" b="0" i="0" u="none" strike="noStrike" kern="1200" cap="none" spc="0" normalizeH="0" baseline="0" noProof="0" dirty="0">
              <a:ln>
                <a:noFill/>
              </a:ln>
              <a:solidFill>
                <a:prstClr val="black"/>
              </a:solidFill>
              <a:effectLst/>
              <a:uLnTx/>
              <a:uFillTx/>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baseline="0" dirty="0">
                <a:solidFill>
                  <a:schemeClr val="tx1"/>
                </a:solidFill>
                <a:latin typeface="+mn-lt"/>
                <a:ea typeface="ＭＳ Ｐゴシック" charset="-128"/>
                <a:cs typeface="ＭＳ Ｐゴシック" charset="-128"/>
              </a:rPr>
              <a:t>.</a:t>
            </a:r>
            <a:endParaRPr lang="en-US" sz="1200" kern="1200" dirty="0">
              <a:solidFill>
                <a:schemeClr val="tx1"/>
              </a:solidFill>
              <a:latin typeface="+mn-lt"/>
              <a:ea typeface="ＭＳ Ｐゴシック" charset="-128"/>
              <a:cs typeface="ＭＳ Ｐゴシック" charset="-128"/>
            </a:endParaRPr>
          </a:p>
          <a:p>
            <a:endParaRPr lang="fr-FR" dirty="0"/>
          </a:p>
        </p:txBody>
      </p:sp>
      <p:sp>
        <p:nvSpPr>
          <p:cNvPr id="4" name="Espace réservé du numéro de diapositive 3"/>
          <p:cNvSpPr>
            <a:spLocks noGrp="1"/>
          </p:cNvSpPr>
          <p:nvPr>
            <p:ph type="sldNum" sz="quarter" idx="5"/>
          </p:nvPr>
        </p:nvSpPr>
        <p:spPr/>
        <p:txBody>
          <a:bodyPr/>
          <a:lstStyle/>
          <a:p>
            <a:fld id="{D822076A-0076-42BD-B1DB-7FAA13428D00}" type="slidenum">
              <a:rPr lang="en-US" smtClean="0"/>
              <a:t>57</a:t>
            </a:fld>
            <a:endParaRPr lang="en-US"/>
          </a:p>
        </p:txBody>
      </p:sp>
    </p:spTree>
    <p:extLst>
      <p:ext uri="{BB962C8B-B14F-4D97-AF65-F5344CB8AC3E}">
        <p14:creationId xmlns:p14="http://schemas.microsoft.com/office/powerpoint/2010/main" val="41334544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Des médicaments tels que la mifépristone et le misoprostol ramollissent le col de l’utérus et stimulent les contractions utérines, ce qui entraîne l’expulsion du contenu de l’utérus. En outre, la mifépristone inhibe l’activité de la progestérone au niveau de l’utérus, ce qui entraîne le décollement des produits de conception.</a:t>
            </a:r>
          </a:p>
          <a:p>
            <a:pPr>
              <a:defRPr b="0" i="0"/>
            </a:pPr>
            <a:endParaRPr lang="en-US"/>
          </a:p>
        </p:txBody>
      </p:sp>
      <p:sp>
        <p:nvSpPr>
          <p:cNvPr id="4" name="Slide Number Placeholder 3"/>
          <p:cNvSpPr>
            <a:spLocks noGrp="1"/>
          </p:cNvSpPr>
          <p:nvPr>
            <p:ph type="sldNum" sz="quarter" idx="10"/>
          </p:nvPr>
        </p:nvSpPr>
        <p:spPr/>
        <p:txBody>
          <a:bodyPr/>
          <a:lstStyle/>
          <a:p>
            <a:pPr>
              <a:defRPr b="0" i="0"/>
            </a:pPr>
            <a:fld id="{197561BF-5126-48FA-AB9F-0014DF646B59}" type="slidenum">
              <a:rPr lang="en-US" smtClean="0"/>
              <a:t>63</a:t>
            </a:fld>
            <a:endParaRPr lang="en-US"/>
          </a:p>
        </p:txBody>
      </p:sp>
    </p:spTree>
    <p:extLst>
      <p:ext uri="{BB962C8B-B14F-4D97-AF65-F5344CB8AC3E}">
        <p14:creationId xmlns:p14="http://schemas.microsoft.com/office/powerpoint/2010/main" val="55109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sz="1200" kern="1200">
                <a:solidFill>
                  <a:schemeClr val="tx1"/>
                </a:solidFill>
                <a:latin typeface="+mn-lt"/>
                <a:ea typeface="ＭＳ Ｐゴシック" charset="-128"/>
                <a:cs typeface="ＭＳ Ｐゴシック" charset="-128"/>
              </a:rPr>
              <a:t>Discuter les points qui n’auraient éventuellement pas été mentionnés </a:t>
            </a:r>
          </a:p>
        </p:txBody>
      </p:sp>
      <p:sp>
        <p:nvSpPr>
          <p:cNvPr id="4" name="Slide Number Placeholder 3"/>
          <p:cNvSpPr>
            <a:spLocks noGrp="1"/>
          </p:cNvSpPr>
          <p:nvPr>
            <p:ph type="sldNum" sz="quarter" idx="10"/>
          </p:nvPr>
        </p:nvSpPr>
        <p:spPr/>
        <p:txBody>
          <a:bodyPr/>
          <a:lstStyle/>
          <a:p>
            <a:pPr>
              <a:defRPr b="0" i="0"/>
            </a:pPr>
            <a:fld id="{FE089A93-9B7D-4D91-9EC7-5FAA259A7532}" type="slidenum">
              <a:rPr lang="en-US" smtClean="0"/>
              <a:t>5</a:t>
            </a:fld>
            <a:endParaRPr lang="en-US"/>
          </a:p>
        </p:txBody>
      </p:sp>
    </p:spTree>
    <p:extLst>
      <p:ext uri="{BB962C8B-B14F-4D97-AF65-F5344CB8AC3E}">
        <p14:creationId xmlns:p14="http://schemas.microsoft.com/office/powerpoint/2010/main" val="4637436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345254AE-455E-4A95-A26D-737FE2370A50}" type="slidenum">
              <a:rPr lang="en-US" smtClean="0"/>
              <a:t>65</a:t>
            </a:fld>
            <a:endParaRPr lang="en-US"/>
          </a:p>
        </p:txBody>
      </p:sp>
    </p:spTree>
    <p:extLst>
      <p:ext uri="{BB962C8B-B14F-4D97-AF65-F5344CB8AC3E}">
        <p14:creationId xmlns:p14="http://schemas.microsoft.com/office/powerpoint/2010/main" val="19847938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Lorsque l’on discute avec les femmes du fait qu’une évacuation utérine au cours du premier trimestre est une procédure sûre et efficace et que les complications sont extrêmement rares, un grand nombre d’entre elles demandent à être informées de ses effets à long terme.</a:t>
            </a:r>
            <a:r>
              <a:rPr lang="en-US" sz="1200" i="1"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Des groupes opposés à l’avortement ont diffusé beaucoup d’informations erronées sur ses effets à long terme dans le but de limiter l’accès des femmes à l’avortement. </a:t>
            </a:r>
          </a:p>
        </p:txBody>
      </p:sp>
      <p:sp>
        <p:nvSpPr>
          <p:cNvPr id="4" name="Slide Number Placeholder 3"/>
          <p:cNvSpPr>
            <a:spLocks noGrp="1"/>
          </p:cNvSpPr>
          <p:nvPr>
            <p:ph type="sldNum" sz="quarter" idx="10"/>
          </p:nvPr>
        </p:nvSpPr>
        <p:spPr/>
        <p:txBody>
          <a:bodyPr/>
          <a:lstStyle/>
          <a:p>
            <a:pPr>
              <a:defRPr b="0" i="0"/>
            </a:pPr>
            <a:fld id="{11F0AF98-3DF0-48B8-95F5-9C32A8C8A067}" type="slidenum">
              <a:rPr lang="en-US" smtClean="0"/>
              <a:t>67</a:t>
            </a:fld>
            <a:endParaRPr lang="en-US"/>
          </a:p>
        </p:txBody>
      </p:sp>
    </p:spTree>
    <p:extLst>
      <p:ext uri="{BB962C8B-B14F-4D97-AF65-F5344CB8AC3E}">
        <p14:creationId xmlns:p14="http://schemas.microsoft.com/office/powerpoint/2010/main" val="13517634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defRPr b="0" i="0"/>
            </a:pPr>
            <a:r>
              <a:rPr lang="1036" sz="1200" b="0" i="0" u="none" strike="noStrike" kern="1200" baseline="0" dirty="0">
                <a:solidFill>
                  <a:schemeClr val="tx1"/>
                </a:solidFill>
                <a:latin typeface="+mn-lt"/>
                <a:ea typeface="ＭＳ Ｐゴシック" charset="-128"/>
                <a:cs typeface="ＭＳ Ｐゴシック" charset="-128"/>
              </a:rPr>
              <a:t>Deux types de méthodes d’avortement sont recommandées par l’OMS et par Ipas au cours du deuxième trimestre :</a:t>
            </a:r>
            <a:r>
              <a:rPr lang="fr-FR" sz="1200" b="0" i="0" u="none" strike="noStrike" kern="1200" baseline="0" dirty="0">
                <a:solidFill>
                  <a:schemeClr val="tx1"/>
                </a:solidFill>
                <a:latin typeface="+mn-lt"/>
                <a:ea typeface="ＭＳ Ｐゴシック" charset="-128"/>
                <a:cs typeface="ＭＳ Ｐゴシック" charset="-128"/>
              </a:rPr>
              <a:t> </a:t>
            </a:r>
            <a:r>
              <a:rPr lang="1036" sz="1200" b="0" i="0" u="none" strike="noStrike" kern="1200" baseline="0" dirty="0">
                <a:solidFill>
                  <a:schemeClr val="tx1"/>
                </a:solidFill>
                <a:latin typeface="+mn-lt"/>
                <a:ea typeface="ＭＳ Ｐゴシック" charset="-128"/>
                <a:cs typeface="ＭＳ Ｐゴシック" charset="-128"/>
              </a:rPr>
              <a:t>la procédure de dilatation et évacuation et les méthodes médicamenteuses faisant usage du misoprostol (mifépristone plus misoprostol ou misoprostol seul). </a:t>
            </a:r>
          </a:p>
          <a:p>
            <a:endParaRPr lang="en-US" sz="1200" b="0" i="0" u="none" strike="noStrike" kern="1200" baseline="0" dirty="0">
              <a:solidFill>
                <a:schemeClr val="tx1"/>
              </a:solidFill>
              <a:latin typeface="+mn-lt"/>
              <a:ea typeface="ＭＳ Ｐゴシック" charset="-128"/>
              <a:cs typeface="ＭＳ Ｐゴシック" charset="-128"/>
            </a:endParaRPr>
          </a:p>
          <a:p>
            <a:pPr>
              <a:defRPr b="0" i="0"/>
            </a:pPr>
            <a:r>
              <a:rPr lang="1036" sz="1200" b="0" i="0" u="none" strike="noStrike" kern="1200" baseline="0" dirty="0">
                <a:solidFill>
                  <a:schemeClr val="tx1"/>
                </a:solidFill>
                <a:latin typeface="+mn-lt"/>
                <a:ea typeface="ＭＳ Ｐゴシック" charset="-128"/>
                <a:cs typeface="ＭＳ Ｐゴシック" charset="-128"/>
              </a:rPr>
              <a:t>La procédure de dilatation et évacuation nécessite une préparation du col utérin (ramollissement et dilatation) suivie d’une évacuation de l’utérus associant l’aspiration intra-utérine et l’utilisation </a:t>
            </a:r>
            <a:r>
              <a:rPr lang="fr-BE" sz="1200" b="0" i="0" u="none" strike="noStrike" kern="1200" baseline="0" dirty="0">
                <a:solidFill>
                  <a:schemeClr val="tx1"/>
                </a:solidFill>
                <a:latin typeface="+mn-lt"/>
                <a:ea typeface="ＭＳ Ｐゴシック" charset="-128"/>
                <a:cs typeface="ＭＳ Ｐゴシック" charset="-128"/>
              </a:rPr>
              <a:t>d’un</a:t>
            </a:r>
            <a:r>
              <a:rPr lang="1036" sz="1200" b="0" i="0" u="none" strike="noStrike" kern="1200" baseline="0" dirty="0">
                <a:solidFill>
                  <a:schemeClr val="tx1"/>
                </a:solidFill>
                <a:latin typeface="+mn-lt"/>
                <a:ea typeface="ＭＳ Ｐゴシック" charset="-128"/>
                <a:cs typeface="ＭＳ Ｐゴシック" charset="-128"/>
              </a:rPr>
              <a:t> forceps. Elle requiert des cliniciens compétents, des instruments spécialisés et une prise en charge clinique plus intensive qu’une aspiration en début de grossesse. La procédure de dilatation et évacuation est envisageable dans des centres qui traitent de grands nombres de patientes car il existe une relation directe entre</a:t>
            </a:r>
            <a:r>
              <a:rPr lang="fr-BE" sz="1200" b="0" i="0" u="none" strike="noStrike" kern="1200" baseline="0" dirty="0">
                <a:solidFill>
                  <a:schemeClr val="tx1"/>
                </a:solidFill>
                <a:latin typeface="+mn-lt"/>
                <a:ea typeface="ＭＳ Ｐゴシック" charset="-128"/>
                <a:cs typeface="ＭＳ Ｐゴシック" charset="-128"/>
              </a:rPr>
              <a:t> le </a:t>
            </a:r>
            <a:r>
              <a:rPr lang="1036" sz="1200" b="0" i="0" u="none" strike="noStrike" kern="1200" baseline="0" dirty="0">
                <a:solidFill>
                  <a:schemeClr val="tx1"/>
                </a:solidFill>
                <a:latin typeface="+mn-lt"/>
                <a:ea typeface="ＭＳ Ｐゴシック" charset="-128"/>
                <a:cs typeface="ＭＳ Ｐゴシック" charset="-128"/>
              </a:rPr>
              <a:t>niveau d’expérience des prestataires, le nombre de cas pris en charge et le taux de complications. </a:t>
            </a:r>
          </a:p>
          <a:p>
            <a:endParaRPr lang="en-US" sz="1200" b="0" i="0" u="none" strike="noStrike" kern="1200" baseline="0" dirty="0">
              <a:solidFill>
                <a:schemeClr val="tx1"/>
              </a:solidFill>
              <a:latin typeface="+mn-lt"/>
              <a:ea typeface="ＭＳ Ｐゴシック" charset="-128"/>
              <a:cs typeface="ＭＳ Ｐゴシック" charset="-128"/>
            </a:endParaRPr>
          </a:p>
          <a:p>
            <a:pPr>
              <a:defRPr b="0" i="0"/>
            </a:pPr>
            <a:r>
              <a:rPr lang="1036" sz="1200" b="0" i="0" u="none" strike="noStrike" kern="1200" baseline="0" dirty="0">
                <a:solidFill>
                  <a:schemeClr val="tx1"/>
                </a:solidFill>
                <a:latin typeface="+mn-lt"/>
                <a:ea typeface="ＭＳ Ｐゴシック" charset="-128"/>
                <a:cs typeface="ＭＳ Ｐゴシック" charset="-128"/>
              </a:rPr>
              <a:t>La méthode d’avortement médicamenteux utilise des schémas de traitement par la mifépristone et le misoprostol ou par le misoprostol seul tant pour la préparation du col de l’utérus que pour l’induction de contractions utérines éventuellement jusqu’à expulsion de la grossesse. </a:t>
            </a:r>
          </a:p>
          <a:p>
            <a:endParaRPr lang="en-US" sz="1200" b="0" i="0" u="none" strike="noStrike" kern="1200" baseline="0" dirty="0">
              <a:solidFill>
                <a:schemeClr val="tx1"/>
              </a:solidFill>
              <a:latin typeface="+mn-lt"/>
              <a:ea typeface="ＭＳ Ｐゴシック" charset="-128"/>
              <a:cs typeface="ＭＳ Ｐゴシック" charset="-128"/>
            </a:endParaRPr>
          </a:p>
          <a:p>
            <a:pPr>
              <a:defRPr b="0" i="0"/>
            </a:pPr>
            <a:r>
              <a:rPr lang="1036" sz="1200" b="0" i="0" u="none" strike="noStrike" kern="1200" baseline="0" dirty="0">
                <a:solidFill>
                  <a:schemeClr val="tx1"/>
                </a:solidFill>
                <a:latin typeface="+mn-lt"/>
                <a:ea typeface="ＭＳ Ｐゴシック" charset="-128"/>
                <a:cs typeface="ＭＳ Ｐゴシック" charset="-128"/>
              </a:rPr>
              <a:t>Lorsque ces deux méthodes d’avortement sont disponibles, les femmes doivent avoir la possibilité de choisir celle qu’elles préfèrent. L’avortement médicamenteux exige moins de compétences techniques et moins de ressources et peut être proposé dans des centres où il n’est pas possible d’effectuer une procédure de dilatation et évacuation. De manière générale, un avortement médicamenteux au cours du deuxième trimestre peut être proposé partout où des services obstétricaux sont disponibles.</a:t>
            </a:r>
            <a:endParaRPr lang="en-US" altLang="en-US" dirty="0"/>
          </a:p>
          <a:p>
            <a:endParaRPr lang="en-US" sz="1200" b="1" i="0" u="none" strike="noStrike" kern="1200" baseline="0" dirty="0">
              <a:solidFill>
                <a:schemeClr val="tx1"/>
              </a:solidFill>
              <a:highlight>
                <a:srgbClr val="FFFF00"/>
              </a:highlight>
              <a:latin typeface="+mn-lt"/>
              <a:ea typeface="ＭＳ Ｐゴシック" charset="-128"/>
              <a:cs typeface="ＭＳ Ｐゴシック" charset="-128"/>
            </a:endParaRPr>
          </a:p>
          <a:p>
            <a:pPr>
              <a:defRPr b="0" i="0"/>
            </a:pPr>
            <a:r>
              <a:rPr lang="1036" sz="1200" b="1" i="0" u="none" strike="noStrike" kern="1200" baseline="0" dirty="0">
                <a:solidFill>
                  <a:schemeClr val="tx1"/>
                </a:solidFill>
                <a:highlight>
                  <a:srgbClr val="FFFF00"/>
                </a:highlight>
                <a:latin typeface="+mn-lt"/>
                <a:ea typeface="ＭＳ Ｐゴシック" charset="-128"/>
                <a:cs typeface="ＭＳ Ｐゴシック" charset="-128"/>
              </a:rPr>
              <a:t>On notera que le curetage n’est pas une méthode d’avortement recommandée par l’OMS (ou par Ipas) car il est associé à davantage de complications et est par conséquent moins s</a:t>
            </a:r>
            <a:r>
              <a:rPr lang="en-US" sz="1200" b="1" i="0" u="none" strike="noStrike" kern="1200" baseline="0" dirty="0" err="1">
                <a:solidFill>
                  <a:schemeClr val="tx1"/>
                </a:solidFill>
                <a:highlight>
                  <a:srgbClr val="FFFF00"/>
                </a:highlight>
                <a:latin typeface="+mn-lt"/>
                <a:ea typeface="ＭＳ Ｐゴシック" charset="-128"/>
                <a:cs typeface="ＭＳ Ｐゴシック" charset="-128"/>
              </a:rPr>
              <a:t>écurisé</a:t>
            </a:r>
            <a:r>
              <a:rPr lang="1036" sz="1200" b="1" i="0" u="none" strike="noStrike" kern="1200" baseline="0" dirty="0">
                <a:solidFill>
                  <a:schemeClr val="tx1"/>
                </a:solidFill>
                <a:highlight>
                  <a:srgbClr val="FFFF00"/>
                </a:highlight>
                <a:latin typeface="+mn-lt"/>
                <a:ea typeface="ＭＳ Ｐゴシック" charset="-128"/>
                <a:cs typeface="ＭＳ Ｐゴシック" charset="-128"/>
              </a:rPr>
              <a:t> que les méthodes recommandées (avortement médicamenteux ou dilatation et évacuation).</a:t>
            </a:r>
          </a:p>
        </p:txBody>
      </p:sp>
      <p:sp>
        <p:nvSpPr>
          <p:cNvPr id="4" name="Slide Number Placeholder 3"/>
          <p:cNvSpPr>
            <a:spLocks noGrp="1"/>
          </p:cNvSpPr>
          <p:nvPr>
            <p:ph type="sldNum" sz="quarter" idx="5"/>
          </p:nvPr>
        </p:nvSpPr>
        <p:spPr/>
        <p:txBody>
          <a:bodyPr/>
          <a:lstStyle/>
          <a:p>
            <a:pPr>
              <a:defRPr/>
            </a:pPr>
            <a:fld id="{F170F8B3-3007-4259-916D-7F0EEB846B62}" type="slidenum">
              <a:rPr lang="en-US" smtClean="0"/>
              <a:pPr>
                <a:defRPr/>
              </a:pPr>
              <a:t>70</a:t>
            </a:fld>
            <a:endParaRPr lang="en-US"/>
          </a:p>
        </p:txBody>
      </p:sp>
    </p:spTree>
    <p:extLst>
      <p:ext uri="{BB962C8B-B14F-4D97-AF65-F5344CB8AC3E}">
        <p14:creationId xmlns:p14="http://schemas.microsoft.com/office/powerpoint/2010/main" val="37172646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b="0" i="0"/>
            </a:pPr>
            <a:r>
              <a:rPr lang="1036" altLang="en-US" dirty="0"/>
              <a:t>Une procédure de dilatation et évacuation nécessite du temps pour la préparation du col, un équipement spécialisé et des prestataires expérimentés. Certains prestataires qui pratiquent couramment des AMIU peuvent ne pas proposer une procédure de dilatation et évacuation par manque de formation, parce qu’ils ne sont amenés à traiter qu’un trop faible nombre de cas pour parvenir à un niveau de compétence adéquat ou entretenir leur compétence ou en raison de barrières morales personnelles vis-à-vis de la méthode de dilatation et évacuation. Les compétences doivent être enseignées et entretenues pour pratiquer en toute sécurité des procédures de dilatation et évacuation.</a:t>
            </a:r>
          </a:p>
          <a:p>
            <a:pPr eaLnBrk="1" hangingPunct="1">
              <a:spcBef>
                <a:spcPct val="0"/>
              </a:spcBef>
            </a:pPr>
            <a:endParaRPr lang="en-US" altLang="en-US" dirty="0"/>
          </a:p>
          <a:p>
            <a:pPr eaLnBrk="1" hangingPunct="1">
              <a:spcBef>
                <a:spcPct val="0"/>
              </a:spcBef>
              <a:defRPr b="0" i="0"/>
            </a:pPr>
            <a:r>
              <a:rPr lang="1036" altLang="en-US" dirty="0"/>
              <a:t>La photographie montre le type d’équipement utilisé pour une procédure de dilatation et évacuation.</a:t>
            </a:r>
            <a:endParaRPr lang="fr-BE" altLang="en-US" dirty="0"/>
          </a:p>
          <a:p>
            <a:pPr eaLnBrk="1" hangingPunct="1">
              <a:spcBef>
                <a:spcPct val="0"/>
              </a:spcBef>
              <a:defRPr b="0" i="0"/>
            </a:pPr>
            <a:endParaRPr lang="fr-BE" altLang="en-US" dirty="0"/>
          </a:p>
          <a:p>
            <a:pPr eaLnBrk="1" hangingPunct="1">
              <a:spcBef>
                <a:spcPct val="0"/>
              </a:spcBef>
              <a:defRPr b="0" i="0"/>
            </a:pPr>
            <a:r>
              <a:rPr lang="fr-BE" altLang="en-US" dirty="0"/>
              <a:t>Pince de </a:t>
            </a:r>
            <a:r>
              <a:rPr lang="fr-BE" altLang="en-US" dirty="0" err="1"/>
              <a:t>Pozzi</a:t>
            </a:r>
            <a:endParaRPr lang="fr-BE" altLang="en-US" dirty="0"/>
          </a:p>
          <a:p>
            <a:pPr eaLnBrk="1" hangingPunct="1">
              <a:spcBef>
                <a:spcPct val="0"/>
              </a:spcBef>
              <a:defRPr b="0" i="0"/>
            </a:pPr>
            <a:r>
              <a:rPr lang="fr-BE" altLang="en-US" dirty="0"/>
              <a:t>Forceps</a:t>
            </a:r>
          </a:p>
          <a:p>
            <a:pPr eaLnBrk="1" hangingPunct="1">
              <a:spcBef>
                <a:spcPct val="0"/>
              </a:spcBef>
              <a:defRPr b="0" i="0"/>
            </a:pPr>
            <a:r>
              <a:rPr lang="fr-BE" altLang="en-US" dirty="0"/>
              <a:t>Ponce circulaire</a:t>
            </a:r>
          </a:p>
          <a:p>
            <a:pPr eaLnBrk="1" hangingPunct="1">
              <a:spcBef>
                <a:spcPct val="0"/>
              </a:spcBef>
              <a:defRPr b="0" i="0"/>
            </a:pPr>
            <a:r>
              <a:rPr lang="fr-BE" altLang="en-US" dirty="0"/>
              <a:t>Dilatateurs</a:t>
            </a:r>
          </a:p>
          <a:p>
            <a:pPr eaLnBrk="1" hangingPunct="1">
              <a:spcBef>
                <a:spcPct val="0"/>
              </a:spcBef>
              <a:defRPr b="0" i="0"/>
            </a:pPr>
            <a:r>
              <a:rPr lang="fr-BE" altLang="en-US" dirty="0"/>
              <a:t>Canules</a:t>
            </a:r>
          </a:p>
          <a:p>
            <a:pPr eaLnBrk="1" hangingPunct="1">
              <a:spcBef>
                <a:spcPct val="0"/>
              </a:spcBef>
              <a:defRPr b="0" i="0"/>
            </a:pPr>
            <a:r>
              <a:rPr lang="fr-BE" altLang="en-US" dirty="0"/>
              <a:t>Seringue</a:t>
            </a:r>
          </a:p>
          <a:p>
            <a:pPr eaLnBrk="1" hangingPunct="1">
              <a:spcBef>
                <a:spcPct val="0"/>
              </a:spcBef>
              <a:defRPr b="0" i="0"/>
            </a:pPr>
            <a:r>
              <a:rPr lang="fr-BE" altLang="en-US" dirty="0"/>
              <a:t>Aiguille</a:t>
            </a:r>
          </a:p>
          <a:p>
            <a:pPr eaLnBrk="1" hangingPunct="1">
              <a:spcBef>
                <a:spcPct val="0"/>
              </a:spcBef>
              <a:defRPr b="0" i="0"/>
            </a:pPr>
            <a:r>
              <a:rPr lang="fr-BE" altLang="en-US" dirty="0"/>
              <a:t>Spéculum</a:t>
            </a:r>
            <a:endParaRPr lang="1036" altLang="en-US" dirty="0"/>
          </a:p>
          <a:p>
            <a:pPr eaLnBrk="1" hangingPunct="1">
              <a:spcBef>
                <a:spcPct val="0"/>
              </a:spcBef>
            </a:pPr>
            <a:endParaRPr lang="en-US" altLang="en-US" baseline="0" dirty="0"/>
          </a:p>
          <a:p>
            <a:pPr eaLnBrk="1" hangingPunct="1">
              <a:spcBef>
                <a:spcPct val="0"/>
              </a:spcBef>
            </a:pPr>
            <a:endParaRPr lang="en-US" altLang="en-US" dirty="0"/>
          </a:p>
          <a:p>
            <a:endParaRPr lang="en-US" dirty="0"/>
          </a:p>
        </p:txBody>
      </p:sp>
      <p:sp>
        <p:nvSpPr>
          <p:cNvPr id="4" name="Slide Number Placeholder 3"/>
          <p:cNvSpPr>
            <a:spLocks noGrp="1"/>
          </p:cNvSpPr>
          <p:nvPr>
            <p:ph type="sldNum" sz="quarter" idx="5"/>
          </p:nvPr>
        </p:nvSpPr>
        <p:spPr/>
        <p:txBody>
          <a:bodyPr/>
          <a:lstStyle/>
          <a:p>
            <a:pPr>
              <a:defRPr/>
            </a:pPr>
            <a:fld id="{F38F637A-474D-4480-AEA9-BAD4B9C14498}" type="slidenum">
              <a:rPr lang="en-US" smtClean="0"/>
              <a:pPr>
                <a:defRPr/>
              </a:pPr>
              <a:t>71</a:t>
            </a:fld>
            <a:endParaRPr lang="en-US"/>
          </a:p>
        </p:txBody>
      </p:sp>
    </p:spTree>
    <p:extLst>
      <p:ext uri="{BB962C8B-B14F-4D97-AF65-F5344CB8AC3E}">
        <p14:creationId xmlns:p14="http://schemas.microsoft.com/office/powerpoint/2010/main" val="21951313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defRPr b="0" i="0"/>
            </a:pPr>
            <a:r>
              <a:rPr lang="1036" dirty="0"/>
              <a:t>Il est important d’avoir la garantie que le centre dispose de l’équipement et des infrastructures appropriés pour assurer la prestation de services de dilatation et évacuation. Le manque d’équipement peut avoir pour conséquence que les prestataires ne soient pas à même d’entretenir l’ensemble de leurs compétences cliniques en matière de procédure de dilatation et évacuation, ce qui est susceptible d’engendrer des résultats dommageables pour les patientes. </a:t>
            </a:r>
          </a:p>
          <a:p>
            <a:pPr marL="0" marR="0" lvl="0" indent="0" algn="l" defTabSz="457200" rtl="0" eaLnBrk="0" fontAlgn="base" latinLnBrk="0" hangingPunct="0">
              <a:lnSpc>
                <a:spcPct val="100000"/>
              </a:lnSpc>
              <a:spcBef>
                <a:spcPct val="30000"/>
              </a:spcBef>
              <a:spcAft>
                <a:spcPct val="0"/>
              </a:spcAft>
              <a:buClrTx/>
              <a:buSzTx/>
              <a:buFontTx/>
              <a:buNone/>
              <a:defRPr b="0" i="0"/>
            </a:pPr>
            <a:r>
              <a:rPr lang="1036" dirty="0"/>
              <a:t>Les centres sélectionnés pour la prestation de services de dilatation et évacuation doivent être à même d’assurer un approvisionnement à long terme en instruments et en médicaments pour pouvoir garantir la prestation de services sans interruptions. </a:t>
            </a:r>
          </a:p>
          <a:p>
            <a:pPr marL="0" marR="0" lvl="0" indent="0" algn="l" defTabSz="457200" rtl="0" eaLnBrk="0" fontAlgn="base" latinLnBrk="0" hangingPunct="0">
              <a:lnSpc>
                <a:spcPct val="100000"/>
              </a:lnSpc>
              <a:spcBef>
                <a:spcPct val="30000"/>
              </a:spcBef>
              <a:spcAft>
                <a:spcPct val="0"/>
              </a:spcAft>
              <a:buClrTx/>
              <a:buSzTx/>
              <a:buFontTx/>
              <a:buNone/>
              <a:defRPr b="0" i="0"/>
            </a:pPr>
            <a:r>
              <a:rPr lang="1036" dirty="0"/>
              <a:t>Les centres sélectionnés pour la prestation de </a:t>
            </a:r>
            <a:r>
              <a:rPr lang="en-US" dirty="0" err="1"/>
              <a:t>soin</a:t>
            </a:r>
            <a:r>
              <a:rPr lang="1036" dirty="0"/>
              <a:t>s d’avortement à partir de treize semaines de grossesse doivent disposer d’administrateurs, de prestataires et de personnel infirmier qui soutiennent la mise en place de services pour cet intervalle d’âge gestationnel.</a:t>
            </a:r>
          </a:p>
          <a:p>
            <a:pPr>
              <a:defRPr b="0" i="0"/>
            </a:pPr>
            <a:r>
              <a:rPr lang="1036" dirty="0"/>
              <a:t>Il est préférable de disposer d’un local spécifique réservé aux femmes demandeuses d’une procédure d’avortement à partir de treize semaines de grossesse, si possible distincte de la salle de travail et d’accouchement</a:t>
            </a:r>
            <a:r>
              <a:rPr lang="fr-BE" dirty="0"/>
              <a:t>.</a:t>
            </a:r>
            <a:endParaRPr lang="1036" dirty="0"/>
          </a:p>
          <a:p>
            <a:pPr>
              <a:defRPr b="0" i="0"/>
            </a:pPr>
            <a:r>
              <a:rPr lang="1036" dirty="0"/>
              <a:t>Les prestataires intéressés par une formation à la pratique de procédures de dilatation et évacuation doivent être compétents et sûrs d’eux dans la réalisation de procédures d’AMIU à un âge gestationnel moins avancé et bien comprendre ce qu’implique ce type de procédure </a:t>
            </a:r>
            <a:r>
              <a:rPr lang="fr-BE" dirty="0"/>
              <a:t>afin</a:t>
            </a:r>
            <a:r>
              <a:rPr lang="1036" dirty="0"/>
              <a:t> </a:t>
            </a:r>
            <a:r>
              <a:rPr lang="fr-BE" dirty="0"/>
              <a:t>d’</a:t>
            </a:r>
            <a:r>
              <a:rPr lang="1036" dirty="0"/>
              <a:t>avoir la garantie qu’ils sont désireux de mettre en œuvre ce type de services après leur formation.</a:t>
            </a:r>
          </a:p>
          <a:p>
            <a:pPr>
              <a:defRPr b="0" i="0"/>
            </a:pPr>
            <a:r>
              <a:rPr lang="1036" dirty="0"/>
              <a:t>Les prestataires doivent être formés à la réalisation de procédures de dilatation et évacuation (acquérir les compétences requises), mais également à la prise en charge de la préparation du col, du contrôle de la douleur, des effets indésirables et des complications potentielles.</a:t>
            </a:r>
          </a:p>
        </p:txBody>
      </p:sp>
      <p:sp>
        <p:nvSpPr>
          <p:cNvPr id="4" name="Slide Number Placeholder 3"/>
          <p:cNvSpPr>
            <a:spLocks noGrp="1"/>
          </p:cNvSpPr>
          <p:nvPr>
            <p:ph type="sldNum" sz="quarter" idx="5"/>
          </p:nvPr>
        </p:nvSpPr>
        <p:spPr/>
        <p:txBody>
          <a:bodyPr/>
          <a:lstStyle/>
          <a:p>
            <a:pPr>
              <a:defRPr/>
            </a:pPr>
            <a:fld id="{8265B20F-150D-49A5-A12A-069769A8094B}" type="slidenum">
              <a:rPr lang="en-US" smtClean="0"/>
              <a:pPr>
                <a:defRPr/>
              </a:pPr>
              <a:t>72</a:t>
            </a:fld>
            <a:endParaRPr lang="en-US"/>
          </a:p>
        </p:txBody>
      </p:sp>
    </p:spTree>
    <p:extLst>
      <p:ext uri="{BB962C8B-B14F-4D97-AF65-F5344CB8AC3E}">
        <p14:creationId xmlns:p14="http://schemas.microsoft.com/office/powerpoint/2010/main" val="27777794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1036" sz="1200" b="0" i="0" u="none" strike="noStrike" kern="1200" baseline="0">
                <a:solidFill>
                  <a:schemeClr val="tx1"/>
                </a:solidFill>
                <a:latin typeface="+mn-lt"/>
                <a:ea typeface="ＭＳ Ｐゴシック" charset="-128"/>
                <a:cs typeface="ＭＳ Ｐゴシック" charset="-128"/>
              </a:rPr>
              <a:t>Une association de mifépristone et de misoprostol est le schéma de traitement de choix pour un avortement médicamenteux à partir de treize semaines de grossesse : en effet, il associe une grande efficacité, un délai court entre induction et avortement et un excellent profil de sécurité.</a:t>
            </a:r>
          </a:p>
          <a:p>
            <a:pPr>
              <a:defRPr b="0" i="0"/>
            </a:pPr>
            <a:r>
              <a:rPr lang="1036" sz="1200" b="0" i="0" u="none" strike="noStrike" kern="1200" baseline="0">
                <a:solidFill>
                  <a:schemeClr val="tx1"/>
                </a:solidFill>
                <a:latin typeface="+mn-lt"/>
                <a:ea typeface="ＭＳ Ｐゴシック" charset="-128"/>
                <a:cs typeface="ＭＳ Ｐゴシック" charset="-128"/>
              </a:rPr>
              <a:t>Un autre schéma envisageable si l’on ne dispose pas de mifépristone consiste à utiliser le misoprostol seul.</a:t>
            </a:r>
          </a:p>
          <a:p>
            <a:pPr>
              <a:defRPr b="0" i="0"/>
            </a:pPr>
            <a:r>
              <a:rPr lang="1036"/>
              <a:t>Ces deux méthodes (mifépristone plus misoprostol et misoprostol seul) sont des schémas de traitement recommandés par l’OMS pour un avortement à partir de treize semaines de grossesse.</a:t>
            </a:r>
          </a:p>
          <a:p>
            <a:endParaRPr lang="en-US"/>
          </a:p>
        </p:txBody>
      </p:sp>
      <p:sp>
        <p:nvSpPr>
          <p:cNvPr id="4" name="Slide Number Placeholder 3"/>
          <p:cNvSpPr>
            <a:spLocks noGrp="1"/>
          </p:cNvSpPr>
          <p:nvPr>
            <p:ph type="sldNum" sz="quarter" idx="5"/>
          </p:nvPr>
        </p:nvSpPr>
        <p:spPr/>
        <p:txBody>
          <a:bodyPr/>
          <a:lstStyle/>
          <a:p>
            <a:pPr>
              <a:defRPr/>
            </a:pPr>
            <a:fld id="{D8D9197E-4F52-49BB-BB1C-B488D44267B2}" type="slidenum">
              <a:rPr lang="en-US" smtClean="0"/>
              <a:pPr>
                <a:defRPr/>
              </a:pPr>
              <a:t>73</a:t>
            </a:fld>
            <a:endParaRPr lang="en-US"/>
          </a:p>
        </p:txBody>
      </p:sp>
    </p:spTree>
    <p:extLst>
      <p:ext uri="{BB962C8B-B14F-4D97-AF65-F5344CB8AC3E}">
        <p14:creationId xmlns:p14="http://schemas.microsoft.com/office/powerpoint/2010/main" val="25069610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9688" marR="0" lvl="0" indent="0" algn="l" defTabSz="914400" rtl="0" eaLnBrk="1" fontAlgn="auto" latinLnBrk="0" hangingPunct="1">
              <a:lnSpc>
                <a:spcPct val="100000"/>
              </a:lnSpc>
              <a:spcBef>
                <a:spcPts val="413"/>
              </a:spcBef>
              <a:spcAft>
                <a:spcPct val="0"/>
              </a:spcAft>
              <a:buClrTx/>
              <a:buSzTx/>
              <a:buFontTx/>
              <a:buNone/>
              <a:defRPr/>
            </a:pPr>
            <a:endParaRPr lang="fr-FR" altLang="en-US" noProof="0" dirty="0">
              <a:solidFill>
                <a:srgbClr val="000000"/>
              </a:solidFill>
              <a:sym typeface="Calibri" pitchFamily="34" charset="0"/>
            </a:endParaRPr>
          </a:p>
          <a:p>
            <a:pPr marL="39688" marR="0" lvl="0" indent="0" algn="l" defTabSz="914400" rtl="0" eaLnBrk="1" fontAlgn="auto" latinLnBrk="0" hangingPunct="1">
              <a:lnSpc>
                <a:spcPct val="100000"/>
              </a:lnSpc>
              <a:spcBef>
                <a:spcPts val="413"/>
              </a:spcBef>
              <a:spcAft>
                <a:spcPct val="0"/>
              </a:spcAft>
              <a:buClrTx/>
              <a:buSzTx/>
              <a:buFontTx/>
              <a:buNone/>
              <a:defRPr b="0" i="0"/>
            </a:pPr>
            <a:r>
              <a:rPr lang="fr-FR" altLang="en-US" noProof="0" dirty="0">
                <a:solidFill>
                  <a:srgbClr val="000000"/>
                </a:solidFill>
                <a:sym typeface="Calibri" pitchFamily="34" charset="0"/>
              </a:rPr>
              <a:t>La mifépristone est administrée au jour 1. La patiente attend ensuite 24 à 48 heures (jour 2 ou 3). Si elle n’habite pas trop loin, elle peut rentrer chez elle après la prise de la mifépristone en lui recommandant de revenir en cas de saignements abondants, de douleur non contrôlée, de fièvre ou de signes de travail / de contractions utérines. Elle doit ensuite revenir pour débuter le misoprostol sous surveillance.</a:t>
            </a:r>
            <a:endParaRPr lang="fr-FR" altLang="en-US" sz="800" noProof="0" dirty="0">
              <a:solidFill>
                <a:srgbClr val="000000"/>
              </a:solidFill>
              <a:latin typeface="Calibri Italic" pitchFamily="34" charset="0"/>
              <a:sym typeface="Calibri" pitchFamily="34" charset="0"/>
            </a:endParaRPr>
          </a:p>
          <a:p>
            <a:pPr marL="39688" eaLnBrk="1" hangingPunct="1">
              <a:spcBef>
                <a:spcPts val="413"/>
              </a:spcBef>
              <a:defRPr b="0" i="0"/>
            </a:pPr>
            <a:r>
              <a:rPr lang="fr-FR" altLang="en-US" b="1" noProof="0" dirty="0">
                <a:solidFill>
                  <a:srgbClr val="000000"/>
                </a:solidFill>
                <a:sym typeface="Calibri" pitchFamily="34" charset="0"/>
              </a:rPr>
              <a:t>Chez certaines femmes (moins de 1/100) des saignements et des contractions utérines/une expulsion de la grossesse surviennent après l’administration de mifépristone uniquement. </a:t>
            </a:r>
          </a:p>
          <a:p>
            <a:pPr marL="39688" eaLnBrk="1" hangingPunct="1">
              <a:spcBef>
                <a:spcPts val="413"/>
              </a:spcBef>
            </a:pPr>
            <a:endParaRPr lang="fr-FR" altLang="en-US" sz="800" noProof="0" dirty="0">
              <a:solidFill>
                <a:srgbClr val="000000"/>
              </a:solidFill>
              <a:latin typeface="Calibri Italic" pitchFamily="34" charset="0"/>
              <a:sym typeface="Calibri" pitchFamily="34" charset="0"/>
            </a:endParaRPr>
          </a:p>
          <a:p>
            <a:pPr marL="39688" eaLnBrk="1" hangingPunct="1">
              <a:spcBef>
                <a:spcPts val="413"/>
              </a:spcBef>
              <a:defRPr b="0" i="0"/>
            </a:pPr>
            <a:r>
              <a:rPr lang="fr-FR" altLang="en-US" sz="800" noProof="0" dirty="0">
                <a:solidFill>
                  <a:srgbClr val="000000"/>
                </a:solidFill>
                <a:latin typeface="Calibri Italic" pitchFamily="34" charset="0"/>
                <a:sym typeface="Calibri" pitchFamily="34" charset="0"/>
              </a:rPr>
              <a:t>Questions fréquemment posées (le schéma de traitement recommandé par </a:t>
            </a:r>
            <a:r>
              <a:rPr lang="fr-FR" altLang="en-US" sz="800" noProof="0" dirty="0" err="1">
                <a:solidFill>
                  <a:srgbClr val="000000"/>
                </a:solidFill>
                <a:latin typeface="Calibri Italic" pitchFamily="34" charset="0"/>
                <a:sym typeface="Calibri" pitchFamily="34" charset="0"/>
              </a:rPr>
              <a:t>Ipas</a:t>
            </a:r>
            <a:r>
              <a:rPr lang="fr-FR" altLang="en-US" sz="800" noProof="0" dirty="0">
                <a:solidFill>
                  <a:srgbClr val="000000"/>
                </a:solidFill>
                <a:latin typeface="Calibri Italic" pitchFamily="34" charset="0"/>
                <a:sym typeface="Calibri" pitchFamily="34" charset="0"/>
              </a:rPr>
              <a:t> est conforme aux directives de 2019 de l’OMS relatives à l’avortement médicamenteux) :</a:t>
            </a:r>
          </a:p>
          <a:p>
            <a:pPr marL="268288" indent="-228600" eaLnBrk="1" hangingPunct="1">
              <a:spcBef>
                <a:spcPts val="413"/>
              </a:spcBef>
              <a:buAutoNum type="arabicPeriod"/>
              <a:defRPr b="0" i="0"/>
            </a:pPr>
            <a:r>
              <a:rPr lang="fr-FR" altLang="en-US" sz="800" baseline="0" noProof="0" dirty="0">
                <a:solidFill>
                  <a:srgbClr val="000000"/>
                </a:solidFill>
                <a:latin typeface="Calibri Italic" pitchFamily="34" charset="0"/>
                <a:sym typeface="Calibri" pitchFamily="34" charset="0"/>
              </a:rPr>
              <a:t>Pourquoi trois heures et non quatre heures ? Une administration de misoprostol toutes les trois heures semble améliorer l’efficacité et abréger le délai avant expulsion. L’OMS a apporté cette modification à ses directives en 2019.</a:t>
            </a:r>
          </a:p>
          <a:p>
            <a:pPr marL="268288" indent="-228600" eaLnBrk="1" hangingPunct="1">
              <a:spcBef>
                <a:spcPts val="413"/>
              </a:spcBef>
              <a:buAutoNum type="arabicPeriod"/>
              <a:defRPr b="0" i="0"/>
            </a:pPr>
            <a:r>
              <a:rPr lang="fr-FR" altLang="en-US" sz="800" baseline="0" noProof="0" dirty="0">
                <a:solidFill>
                  <a:srgbClr val="000000"/>
                </a:solidFill>
                <a:latin typeface="Calibri Italic" pitchFamily="34" charset="0"/>
                <a:sym typeface="Calibri" pitchFamily="34" charset="0"/>
              </a:rPr>
              <a:t>Une dose de charge est-elle nécessaire ? Non, depuis la publication des directives de l’OMS en 2013, d’autres études ont été publiées et montrent des résultats similaires chez les patientes n’ayant pas reçu de dose de charge. En outre, ces patientes présentaient moins d’effets indésirables dus au misoprostol. La mise à jour 2019 de la guidance ne recommande pas non plus de dose de charge.</a:t>
            </a:r>
          </a:p>
          <a:p>
            <a:pPr marL="268288" indent="-228600" eaLnBrk="1" hangingPunct="1">
              <a:spcBef>
                <a:spcPts val="413"/>
              </a:spcBef>
              <a:buAutoNum type="arabicPeriod"/>
              <a:defRPr b="0" i="0"/>
            </a:pPr>
            <a:r>
              <a:rPr lang="fr-FR" altLang="en-US" sz="800" baseline="0" noProof="0" dirty="0">
                <a:solidFill>
                  <a:srgbClr val="000000"/>
                </a:solidFill>
                <a:latin typeface="Calibri Italic" pitchFamily="34" charset="0"/>
                <a:sym typeface="Calibri" pitchFamily="34" charset="0"/>
              </a:rPr>
              <a:t>Peut-on administrer le misoprostol oralement ? L’administration orale est moins efficace que les autres voies d’administration et est associée à davantage d’effets indésirables.</a:t>
            </a:r>
          </a:p>
          <a:p>
            <a:pPr marL="268288" indent="-228600" eaLnBrk="1" hangingPunct="1">
              <a:spcBef>
                <a:spcPts val="413"/>
              </a:spcBef>
              <a:buAutoNum type="arabicPeriod"/>
              <a:defRPr b="0" i="0"/>
            </a:pPr>
            <a:r>
              <a:rPr lang="fr-FR" altLang="en-US" sz="800" baseline="0" noProof="0" dirty="0">
                <a:solidFill>
                  <a:srgbClr val="000000"/>
                </a:solidFill>
                <a:latin typeface="Calibri Italic" pitchFamily="34" charset="0"/>
                <a:sym typeface="Calibri" pitchFamily="34" charset="0"/>
              </a:rPr>
              <a:t>Peut-on utiliser de plus faibles doses de misoprostol ? Une dose de 400 µg de misoprostol, comparée à une dose de 200 µg, est associée à un taux d’expulsion plus élevé, à un délai plus court entre induction et avortement et à des effets indésirables similaires.</a:t>
            </a:r>
          </a:p>
          <a:p>
            <a:endParaRPr lang="fr-FR" noProof="0" dirty="0"/>
          </a:p>
        </p:txBody>
      </p:sp>
      <p:sp>
        <p:nvSpPr>
          <p:cNvPr id="4" name="Slide Number Placeholder 3"/>
          <p:cNvSpPr>
            <a:spLocks noGrp="1"/>
          </p:cNvSpPr>
          <p:nvPr>
            <p:ph type="sldNum" sz="quarter" idx="5"/>
          </p:nvPr>
        </p:nvSpPr>
        <p:spPr/>
        <p:txBody>
          <a:bodyPr/>
          <a:lstStyle/>
          <a:p>
            <a:pPr>
              <a:defRPr/>
            </a:pPr>
            <a:fld id="{5B910F70-0322-4E00-8A9F-9B5049A50518}" type="slidenum">
              <a:rPr lang="en-US" smtClean="0"/>
              <a:pPr>
                <a:defRPr/>
              </a:pPr>
              <a:t>74</a:t>
            </a:fld>
            <a:endParaRPr lang="en-US"/>
          </a:p>
        </p:txBody>
      </p:sp>
    </p:spTree>
    <p:extLst>
      <p:ext uri="{BB962C8B-B14F-4D97-AF65-F5344CB8AC3E}">
        <p14:creationId xmlns:p14="http://schemas.microsoft.com/office/powerpoint/2010/main" val="8666870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defRPr b="0" i="0"/>
            </a:pPr>
            <a:r>
              <a:rPr lang="1036" altLang="en-US" dirty="0">
                <a:solidFill>
                  <a:srgbClr val="000000"/>
                </a:solidFill>
                <a:sym typeface="Calibri" pitchFamily="34" charset="0"/>
              </a:rPr>
              <a:t>Comparés à l’association mifépristone plus misoprostol, les schémas de traitement utilisant le misoprostol seul nécessitent davantage de temps avant expulsion. Cependant, un schéma utilisant le misoprostol seul est préférable à l’ocytocine, qui est moins efficace et nécessite des ressources plus importantes. Pour le schéma de traitement utilisant le misoprostol seul, l’administration vaginale est plus efficace que l’administration sublinguale chez les femmes </a:t>
            </a:r>
            <a:r>
              <a:rPr lang="1036" altLang="en-US" b="1" dirty="0">
                <a:solidFill>
                  <a:srgbClr val="000000"/>
                </a:solidFill>
                <a:sym typeface="Calibri" pitchFamily="34" charset="0"/>
              </a:rPr>
              <a:t>nullipares</a:t>
            </a:r>
            <a:r>
              <a:rPr lang="1036" altLang="en-US" dirty="0">
                <a:solidFill>
                  <a:srgbClr val="000000"/>
                </a:solidFill>
                <a:sym typeface="Calibri" pitchFamily="34" charset="0"/>
              </a:rPr>
              <a:t>. On ne sait pas exactement pourquoi.</a:t>
            </a:r>
            <a:endParaRPr lang="en-US" altLang="en-US" i="1" dirty="0">
              <a:solidFill>
                <a:srgbClr val="000000"/>
              </a:solidFill>
              <a:sym typeface="Calibri"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ECA56859-C500-4CCF-8481-55DF015B1AA9}" type="slidenum">
              <a:rPr lang="en-US" smtClean="0"/>
              <a:pPr>
                <a:defRPr/>
              </a:pPr>
              <a:t>75</a:t>
            </a:fld>
            <a:endParaRPr lang="en-US"/>
          </a:p>
        </p:txBody>
      </p:sp>
    </p:spTree>
    <p:extLst>
      <p:ext uri="{BB962C8B-B14F-4D97-AF65-F5344CB8AC3E}">
        <p14:creationId xmlns:p14="http://schemas.microsoft.com/office/powerpoint/2010/main" val="22745905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1036" dirty="0"/>
              <a:t>Garantir un approvisionnement à long terme en médicaments est essentiel pour pouvoir assurer en permanence la prestation de s</a:t>
            </a:r>
            <a:r>
              <a:rPr lang="en-US" dirty="0" err="1"/>
              <a:t>oin</a:t>
            </a:r>
            <a:r>
              <a:rPr lang="1036" dirty="0"/>
              <a:t>s d’avortement médicamenteux.</a:t>
            </a:r>
            <a:r>
              <a:rPr lang="fr-FR" dirty="0"/>
              <a:t> </a:t>
            </a:r>
            <a:r>
              <a:rPr lang="1036" dirty="0"/>
              <a:t>La disponibilité du misoprostol et de la mifépristone (ou du misoprostol uniquement) au niveau national est un élément important pour avoir la garantie que le centre soit à même de se procurer rapidement ces médicaments.</a:t>
            </a:r>
          </a:p>
          <a:p>
            <a:pPr marL="0" marR="0" lvl="0" indent="0" algn="l" defTabSz="457200" rtl="0" eaLnBrk="0" fontAlgn="base" latinLnBrk="0" hangingPunct="0">
              <a:lnSpc>
                <a:spcPct val="100000"/>
              </a:lnSpc>
              <a:spcBef>
                <a:spcPct val="30000"/>
              </a:spcBef>
              <a:spcAft>
                <a:spcPct val="0"/>
              </a:spcAft>
              <a:buClrTx/>
              <a:buSzTx/>
              <a:buFontTx/>
              <a:buNone/>
              <a:defRPr b="0" i="0"/>
            </a:pPr>
            <a:r>
              <a:rPr lang="1036" dirty="0"/>
              <a:t>Les centres doivent disposer d’un nombre suffisant de lits, de préférence dans une salle distincte réservée aux femmes qui bénéficient</a:t>
            </a:r>
            <a:r>
              <a:rPr lang="fr-FR" dirty="0"/>
              <a:t> </a:t>
            </a:r>
            <a:r>
              <a:rPr lang="1036" dirty="0"/>
              <a:t>de s</a:t>
            </a:r>
            <a:r>
              <a:rPr lang="en-US" dirty="0" err="1"/>
              <a:t>oin</a:t>
            </a:r>
            <a:r>
              <a:rPr lang="1036" dirty="0"/>
              <a:t>s d’avortement médicamenteux et</a:t>
            </a:r>
            <a:r>
              <a:rPr lang="fr-BE" dirty="0"/>
              <a:t>,</a:t>
            </a:r>
            <a:r>
              <a:rPr lang="1036" dirty="0"/>
              <a:t> si possible</a:t>
            </a:r>
            <a:r>
              <a:rPr lang="fr-BE" dirty="0"/>
              <a:t>,</a:t>
            </a:r>
            <a:r>
              <a:rPr lang="1036" dirty="0"/>
              <a:t> pas dans la salle de travail et d’accouchement</a:t>
            </a:r>
            <a:r>
              <a:rPr lang="fr-BE" dirty="0"/>
              <a:t>.</a:t>
            </a:r>
            <a:endParaRPr lang="1036" dirty="0"/>
          </a:p>
          <a:p>
            <a:pPr marL="0" marR="0" lvl="0" indent="0" algn="l" defTabSz="457200" rtl="0" eaLnBrk="0" fontAlgn="base" latinLnBrk="0" hangingPunct="0">
              <a:lnSpc>
                <a:spcPct val="100000"/>
              </a:lnSpc>
              <a:spcBef>
                <a:spcPct val="30000"/>
              </a:spcBef>
              <a:spcAft>
                <a:spcPct val="0"/>
              </a:spcAft>
              <a:buClrTx/>
              <a:buSzTx/>
              <a:buFontTx/>
              <a:buNone/>
              <a:defRPr b="0" i="0"/>
            </a:pPr>
            <a:r>
              <a:rPr lang="1036" dirty="0"/>
              <a:t>Les centres sélectionnés pour la prestation de s</a:t>
            </a:r>
            <a:r>
              <a:rPr lang="en-US" dirty="0" err="1"/>
              <a:t>oin</a:t>
            </a:r>
            <a:r>
              <a:rPr lang="1036" dirty="0"/>
              <a:t>s d’avortement à partir de treize semaines de grossesse doivent disposer d’administrateurs, de prestataires et de personnel infirmier qui soutiennent la mise en place de services pour cet intervalle d’âge gestationnel.</a:t>
            </a:r>
          </a:p>
          <a:p>
            <a:pPr>
              <a:spcBef>
                <a:spcPts val="400"/>
              </a:spcBef>
              <a:defRPr b="0" i="0"/>
            </a:pPr>
            <a:r>
              <a:rPr lang="1036" dirty="0"/>
              <a:t>Les centres doivent également disposer de prestataires formés à l’avortement médicamenteux à partir de treize semaines de grossesse et familiarisés avec les schémas de traitement, la prise en charge des effets indésirables, du contrôle de la douleur, des complications potentielles, etc.</a:t>
            </a:r>
          </a:p>
        </p:txBody>
      </p:sp>
      <p:sp>
        <p:nvSpPr>
          <p:cNvPr id="4" name="Slide Number Placeholder 3"/>
          <p:cNvSpPr>
            <a:spLocks noGrp="1"/>
          </p:cNvSpPr>
          <p:nvPr>
            <p:ph type="sldNum" sz="quarter" idx="5"/>
          </p:nvPr>
        </p:nvSpPr>
        <p:spPr/>
        <p:txBody>
          <a:bodyPr/>
          <a:lstStyle/>
          <a:p>
            <a:pPr>
              <a:defRPr/>
            </a:pPr>
            <a:fld id="{F8C6471A-ACC6-4EC2-899F-32F69746B4B8}" type="slidenum">
              <a:rPr lang="en-US" smtClean="0"/>
              <a:pPr>
                <a:defRPr/>
              </a:pPr>
              <a:t>76</a:t>
            </a:fld>
            <a:endParaRPr lang="en-US"/>
          </a:p>
        </p:txBody>
      </p:sp>
    </p:spTree>
    <p:extLst>
      <p:ext uri="{BB962C8B-B14F-4D97-AF65-F5344CB8AC3E}">
        <p14:creationId xmlns:p14="http://schemas.microsoft.com/office/powerpoint/2010/main" val="20098185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77055C22-8E8B-4F6E-8F9B-E4FD34D4C99E}" type="slidenum">
              <a:rPr lang="en-US" smtClean="0"/>
              <a:pPr eaLnBrk="1" hangingPunct="1">
                <a:defRPr b="0" i="0"/>
              </a:pPr>
              <a:t>78</a:t>
            </a:fld>
            <a:endParaRPr lang="en-US"/>
          </a:p>
        </p:txBody>
      </p:sp>
    </p:spTree>
    <p:extLst>
      <p:ext uri="{BB962C8B-B14F-4D97-AF65-F5344CB8AC3E}">
        <p14:creationId xmlns:p14="http://schemas.microsoft.com/office/powerpoint/2010/main" val="426117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213CD941-B10E-4874-989B-5E306663B325}" type="slidenum">
              <a:rPr lang="en-US" smtClean="0"/>
              <a:pPr eaLnBrk="1" hangingPunct="1">
                <a:defRPr b="0" i="0"/>
              </a:pPr>
              <a:t>9</a:t>
            </a:fld>
            <a:endParaRPr lang="en-US"/>
          </a:p>
        </p:txBody>
      </p:sp>
    </p:spTree>
    <p:extLst>
      <p:ext uri="{BB962C8B-B14F-4D97-AF65-F5344CB8AC3E}">
        <p14:creationId xmlns:p14="http://schemas.microsoft.com/office/powerpoint/2010/main" val="33089573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 </a:t>
            </a:r>
            <a:r>
              <a:rPr lang="en-US" sz="1200" i="1" kern="1200" dirty="0">
                <a:solidFill>
                  <a:schemeClr val="tx1"/>
                </a:solidFill>
                <a:latin typeface="+mn-lt"/>
                <a:ea typeface="ＭＳ Ｐゴシック" charset="-128"/>
                <a:cs typeface="ＭＳ Ｐゴシック" charset="-128"/>
              </a:rPr>
              <a:t>monitoring </a:t>
            </a:r>
            <a:r>
              <a:rPr lang="x-none" sz="1200" i="1" kern="1200" dirty="0">
                <a:solidFill>
                  <a:schemeClr val="tx1"/>
                </a:solidFill>
                <a:latin typeface="+mn-lt"/>
                <a:ea typeface="ＭＳ Ｐゴシック" charset="-128"/>
                <a:cs typeface="ＭＳ Ｐゴシック" charset="-128"/>
              </a:rPr>
              <a:t>peut couvrir toute une gamme d’approches, des plus simples et peu coûteuses aux plus complexes et très formelles. Dans le cadre d’une approche simple, il peut suffire pour les prestataires de soins de suivre eux-mêmes quelques-uns de leurs propres indicateurs de prestations, alors que des approches plus complexes impliquent habituellement l’évaluation et le suivi de toute une série d’éléments de la prestation de services. L’une de ces approches les plus formelles est la méthode COPE® adaptée aux soins complets d’avortement, qui consiste en un processus permanent d’amélioration de la qualité et une série d’outils utilisés par les professionnels de santé afin d’évaluer et améliorer activement et en continu la qualité des soins complets d’avortement qu’ils mettent à disposition</a:t>
            </a:r>
            <a:r>
              <a:rPr lang="x-none" sz="1200" i="0" kern="1200" dirty="0">
                <a:solidFill>
                  <a:schemeClr val="tx1"/>
                </a:solidFill>
                <a:latin typeface="+mn-lt"/>
                <a:ea typeface="ＭＳ Ｐゴシック" charset="-128"/>
                <a:cs typeface="ＭＳ Ｐゴシック" charset="-128"/>
              </a:rPr>
              <a:t>.</a:t>
            </a:r>
            <a:r>
              <a:rPr lang="x-none" sz="1200" i="1" kern="1200" dirty="0">
                <a:solidFill>
                  <a:schemeClr val="tx1"/>
                </a:solidFill>
                <a:latin typeface="+mn-lt"/>
                <a:ea typeface="ＭＳ Ｐゴシック" charset="-128"/>
                <a:cs typeface="ＭＳ Ｐゴシック" charset="-128"/>
              </a:rPr>
              <a:t> Il existe de nombreuses autres approches tout aussi efficaces.</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70656D93-23D2-4EAB-9B72-BC998BF3B790}" type="slidenum">
              <a:rPr lang="en-US" smtClean="0"/>
              <a:t>81</a:t>
            </a:fld>
            <a:endParaRPr lang="en-US"/>
          </a:p>
        </p:txBody>
      </p:sp>
    </p:spTree>
    <p:extLst>
      <p:ext uri="{BB962C8B-B14F-4D97-AF65-F5344CB8AC3E}">
        <p14:creationId xmlns:p14="http://schemas.microsoft.com/office/powerpoint/2010/main" val="42415786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fr-FR" sz="1200" i="1" kern="1200" noProof="0" dirty="0">
                <a:solidFill>
                  <a:schemeClr val="tx1"/>
                </a:solidFill>
                <a:latin typeface="+mn-lt"/>
                <a:ea typeface="ＭＳ Ｐゴシック" charset="-128"/>
                <a:cs typeface="ＭＳ Ｐゴシック" charset="-128"/>
              </a:rPr>
              <a:t>Le suivi peut être utilisé pour valoriser les membres du personnel et stimuler leur moral. Les responsables de services peuvent utiliser des incitations à la créativité dans le cadre du monitoring afin de promouvoir des changements de comportement. Le monitoring</a:t>
            </a:r>
            <a:r>
              <a:rPr lang="fr-FR" sz="1200" i="1" kern="1200" baseline="0" noProof="0" dirty="0">
                <a:solidFill>
                  <a:schemeClr val="tx1"/>
                </a:solidFill>
                <a:latin typeface="+mn-lt"/>
                <a:ea typeface="ＭＳ Ｐゴシック" charset="-128"/>
                <a:cs typeface="ＭＳ Ｐゴシック" charset="-128"/>
              </a:rPr>
              <a:t> </a:t>
            </a:r>
            <a:r>
              <a:rPr lang="fr-FR" sz="1200" i="1" kern="1200" noProof="0" dirty="0">
                <a:solidFill>
                  <a:schemeClr val="tx1"/>
                </a:solidFill>
                <a:latin typeface="+mn-lt"/>
                <a:ea typeface="ＭＳ Ｐゴシック" charset="-128"/>
                <a:cs typeface="ＭＳ Ｐゴシック" charset="-128"/>
              </a:rPr>
              <a:t>ne doit en aucun cas être coercitif.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38A5B640-C793-416B-BBC8-37A154F3FADC}" type="slidenum">
              <a:rPr lang="en-US" smtClean="0"/>
              <a:t>82</a:t>
            </a:fld>
            <a:endParaRPr lang="en-US"/>
          </a:p>
        </p:txBody>
      </p:sp>
    </p:spTree>
    <p:extLst>
      <p:ext uri="{BB962C8B-B14F-4D97-AF65-F5344CB8AC3E}">
        <p14:creationId xmlns:p14="http://schemas.microsoft.com/office/powerpoint/2010/main" val="40039282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Évaluer le programme</a:t>
            </a:r>
          </a:p>
          <a:p>
            <a:r>
              <a:rPr lang="fr-FR" dirty="0"/>
              <a:t>Développer un plan d’action</a:t>
            </a:r>
          </a:p>
          <a:p>
            <a:r>
              <a:rPr lang="fr-FR" dirty="0"/>
              <a:t>Mettre en œuvre le plan d’action</a:t>
            </a:r>
          </a:p>
          <a:p>
            <a:pPr marL="0" marR="0" indent="0" algn="l" defTabSz="457200" rtl="0" eaLnBrk="0" fontAlgn="base" latinLnBrk="0" hangingPunct="0">
              <a:lnSpc>
                <a:spcPct val="100000"/>
              </a:lnSpc>
              <a:spcBef>
                <a:spcPct val="30000"/>
              </a:spcBef>
              <a:spcAft>
                <a:spcPct val="0"/>
              </a:spcAft>
              <a:buClrTx/>
              <a:buSzTx/>
              <a:buFontTx/>
              <a:buNone/>
              <a:tabLst/>
              <a:defRPr/>
            </a:pPr>
            <a:r>
              <a:rPr lang="fr-FR" dirty="0"/>
              <a:t>Réévaluer le programme</a:t>
            </a:r>
          </a:p>
          <a:p>
            <a:r>
              <a:rPr lang="fr-FR" dirty="0"/>
              <a:t>Modifier le plan d’action </a:t>
            </a:r>
          </a:p>
          <a:p>
            <a:pPr marL="0" marR="0" indent="0" algn="l" defTabSz="457200" rtl="0" eaLnBrk="0" fontAlgn="base" latinLnBrk="0" hangingPunct="0">
              <a:lnSpc>
                <a:spcPct val="100000"/>
              </a:lnSpc>
              <a:spcBef>
                <a:spcPct val="30000"/>
              </a:spcBef>
              <a:spcAft>
                <a:spcPct val="0"/>
              </a:spcAft>
              <a:buClrTx/>
              <a:buSzTx/>
              <a:buFontTx/>
              <a:buNone/>
              <a:tabLst/>
              <a:defRPr/>
            </a:pPr>
            <a:r>
              <a:rPr lang="fr-FR" dirty="0"/>
              <a:t>Mettre en œuvre le plan d’action modifié</a:t>
            </a:r>
          </a:p>
          <a:p>
            <a:endParaRPr lang="fr-FR" dirty="0"/>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83</a:t>
            </a:fld>
            <a:endParaRPr lang="en-US"/>
          </a:p>
        </p:txBody>
      </p:sp>
    </p:spTree>
    <p:extLst>
      <p:ext uri="{BB962C8B-B14F-4D97-AF65-F5344CB8AC3E}">
        <p14:creationId xmlns:p14="http://schemas.microsoft.com/office/powerpoint/2010/main" val="31578970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89</a:t>
            </a:fld>
            <a:endParaRPr lang="en-US"/>
          </a:p>
        </p:txBody>
      </p:sp>
    </p:spTree>
    <p:extLst>
      <p:ext uri="{BB962C8B-B14F-4D97-AF65-F5344CB8AC3E}">
        <p14:creationId xmlns:p14="http://schemas.microsoft.com/office/powerpoint/2010/main" val="16575657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b="0" i="0" kern="1200" dirty="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Des services d</a:t>
            </a:r>
            <a:r>
              <a:rPr lang="en-US" sz="1200" i="1" kern="1200" dirty="0">
                <a:solidFill>
                  <a:schemeClr val="tx1"/>
                </a:solidFill>
                <a:latin typeface="+mn-lt"/>
                <a:ea typeface="ＭＳ Ｐゴシック" charset="-128"/>
                <a:cs typeface="ＭＳ Ｐゴシック" charset="-128"/>
              </a:rPr>
              <a:t>e counseling</a:t>
            </a:r>
            <a:r>
              <a:rPr lang="x-none" sz="1200" i="1" kern="1200" dirty="0">
                <a:solidFill>
                  <a:schemeClr val="tx1"/>
                </a:solidFill>
                <a:latin typeface="+mn-lt"/>
                <a:ea typeface="ＭＳ Ｐゴシック" charset="-128"/>
                <a:cs typeface="ＭＳ Ｐゴシック" charset="-128"/>
              </a:rPr>
              <a:t> de qualité médiocre peuvent par exemple être liés à une formation inadéquate des employés nouvellement recrutés et à un mécanisme de réception des patientes qui ne laisse pas suffisamment de temps </a:t>
            </a:r>
            <a:r>
              <a:rPr lang="en-US" sz="1200" i="1" kern="1200" dirty="0">
                <a:solidFill>
                  <a:schemeClr val="tx1"/>
                </a:solidFill>
                <a:latin typeface="+mn-lt"/>
                <a:ea typeface="ＭＳ Ｐゴシック" charset="-128"/>
                <a:cs typeface="ＭＳ Ｐゴシック" charset="-128"/>
              </a:rPr>
              <a:t>au counseling</a:t>
            </a:r>
            <a:r>
              <a:rPr lang="x-none" sz="1200" i="1" kern="1200" dirty="0">
                <a:solidFill>
                  <a:schemeClr val="tx1"/>
                </a:solidFill>
                <a:latin typeface="+mn-lt"/>
                <a:ea typeface="ＭＳ Ｐゴシック" charset="-128"/>
                <a:cs typeface="ＭＳ Ｐゴシック" charset="-128"/>
              </a:rPr>
              <a:t>. Il est possible également que le passage en revue du personnel mette en lumière d’autres causes plus omniprésentes, comme par exemple la conviction sous-jacente que l</a:t>
            </a:r>
            <a:r>
              <a:rPr lang="en-US" sz="1200" i="1" kern="1200" dirty="0">
                <a:solidFill>
                  <a:schemeClr val="tx1"/>
                </a:solidFill>
                <a:latin typeface="+mn-lt"/>
                <a:ea typeface="ＭＳ Ｐゴシック" charset="-128"/>
                <a:cs typeface="ＭＳ Ｐゴシック" charset="-128"/>
              </a:rPr>
              <a:t>e counseling</a:t>
            </a:r>
            <a:r>
              <a:rPr lang="x-none" sz="1200" i="1" kern="1200" dirty="0">
                <a:solidFill>
                  <a:schemeClr val="tx1"/>
                </a:solidFill>
                <a:latin typeface="+mn-lt"/>
                <a:ea typeface="ＭＳ Ｐゴシック" charset="-128"/>
                <a:cs typeface="ＭＳ Ｐゴシック" charset="-128"/>
              </a:rPr>
              <a:t> n’est pas un élément important des soins. Les membres du personnel doivent également chercher à obtenir le point de vue des patientes et de la communauté afin de déterminer la cause d’un problème ou d’une préoccupation.</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20CD2D86-AED0-48BF-9B1F-3BA16E02E791}" type="slidenum">
              <a:rPr lang="en-US" smtClean="0"/>
              <a:t>90</a:t>
            </a:fld>
            <a:endParaRPr lang="en-US"/>
          </a:p>
        </p:txBody>
      </p:sp>
    </p:spTree>
    <p:extLst>
      <p:ext uri="{BB962C8B-B14F-4D97-AF65-F5344CB8AC3E}">
        <p14:creationId xmlns:p14="http://schemas.microsoft.com/office/powerpoint/2010/main" val="30489329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41B75723-5FC0-4942-A9F9-9A0ED37740B1}" type="slidenum">
              <a:rPr lang="en-US" smtClean="0"/>
              <a:pPr eaLnBrk="1" hangingPunct="1">
                <a:defRPr b="0" i="0"/>
              </a:pPr>
              <a:t>95</a:t>
            </a:fld>
            <a:endParaRPr lang="en-US"/>
          </a:p>
        </p:txBody>
      </p:sp>
    </p:spTree>
    <p:extLst>
      <p:ext uri="{BB962C8B-B14F-4D97-AF65-F5344CB8AC3E}">
        <p14:creationId xmlns:p14="http://schemas.microsoft.com/office/powerpoint/2010/main" val="15184235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defRPr b="0" i="0"/>
            </a:pPr>
            <a:r>
              <a:rPr lang="x-none" sz="1200" kern="1200" dirty="0">
                <a:solidFill>
                  <a:schemeClr val="tx1"/>
                </a:solidFill>
                <a:latin typeface="+mn-lt"/>
                <a:ea typeface="ＭＳ Ｐゴシック" charset="-128"/>
                <a:cs typeface="ＭＳ Ｐゴシック" charset="-128"/>
              </a:rPr>
              <a:t>Pour le point n° 2, dire :</a:t>
            </a:r>
          </a:p>
          <a:p>
            <a:pPr marL="0" marR="0" lvl="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Les éléments fondamentaux du co</a:t>
            </a:r>
            <a:r>
              <a:rPr lang="en-US" sz="1200" i="1" kern="1200" dirty="0">
                <a:solidFill>
                  <a:schemeClr val="tx1"/>
                </a:solidFill>
                <a:latin typeface="+mn-lt"/>
                <a:ea typeface="ＭＳ Ｐゴシック" charset="-128"/>
                <a:cs typeface="ＭＳ Ｐゴシック" charset="-128"/>
              </a:rPr>
              <a:t>u</a:t>
            </a:r>
            <a:r>
              <a:rPr lang="x-none" sz="1200" i="1" kern="1200" dirty="0">
                <a:solidFill>
                  <a:schemeClr val="tx1"/>
                </a:solidFill>
                <a:latin typeface="+mn-lt"/>
                <a:ea typeface="ＭＳ Ｐゴシック" charset="-128"/>
                <a:cs typeface="ＭＳ Ｐゴシック" charset="-128"/>
              </a:rPr>
              <a:t>nse</a:t>
            </a:r>
            <a:r>
              <a:rPr lang="en-US" sz="1200" i="1" kern="1200" dirty="0">
                <a:solidFill>
                  <a:schemeClr val="tx1"/>
                </a:solidFill>
                <a:latin typeface="+mn-lt"/>
                <a:ea typeface="ＭＳ Ｐゴシック" charset="-128"/>
                <a:cs typeface="ＭＳ Ｐゴシック" charset="-128"/>
              </a:rPr>
              <a:t>ling</a:t>
            </a:r>
            <a:r>
              <a:rPr lang="x-none" sz="1200" i="1" kern="1200" dirty="0">
                <a:solidFill>
                  <a:schemeClr val="tx1"/>
                </a:solidFill>
                <a:latin typeface="+mn-lt"/>
                <a:ea typeface="ＭＳ Ｐゴシック" charset="-128"/>
                <a:cs typeface="ＭＳ Ｐゴシック" charset="-128"/>
              </a:rPr>
              <a:t> dans le cadre d’un avortement comprennent les options liées à la grossesse, les procédures possibles, le consentement éclairé et les sentiments qu’éprouve la patiente</a:t>
            </a:r>
            <a:r>
              <a:rPr lang="fr-BE" sz="1200" i="1" kern="1200" dirty="0">
                <a:solidFill>
                  <a:schemeClr val="tx1"/>
                </a:solidFill>
                <a:latin typeface="+mn-lt"/>
                <a:ea typeface="ＭＳ Ｐゴシック" charset="-128"/>
                <a:cs typeface="ＭＳ Ｐゴシック" charset="-128"/>
              </a:rPr>
              <a:t>.</a:t>
            </a:r>
            <a:endParaRPr lang="x-none" sz="1200" i="1" kern="1200" dirty="0">
              <a:solidFill>
                <a:schemeClr val="tx1"/>
              </a:solidFill>
              <a:latin typeface="+mn-lt"/>
              <a:ea typeface="ＭＳ Ｐゴシック" charset="-128"/>
              <a:cs typeface="ＭＳ Ｐゴシック" charset="-128"/>
            </a:endParaRP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B70D91D1-6FBA-43F3-930A-AC0F6B1C8FFD}" type="slidenum">
              <a:rPr lang="en-US" smtClean="0"/>
              <a:t>96</a:t>
            </a:fld>
            <a:endParaRPr lang="en-US"/>
          </a:p>
        </p:txBody>
      </p:sp>
    </p:spTree>
    <p:extLst>
      <p:ext uri="{BB962C8B-B14F-4D97-AF65-F5344CB8AC3E}">
        <p14:creationId xmlns:p14="http://schemas.microsoft.com/office/powerpoint/2010/main" val="18803321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96114679-A440-441A-8C2C-1D2858A93D18}" type="slidenum">
              <a:rPr lang="en-US" smtClean="0"/>
              <a:t>98</a:t>
            </a:fld>
            <a:endParaRPr lang="en-US"/>
          </a:p>
        </p:txBody>
      </p:sp>
    </p:spTree>
    <p:extLst>
      <p:ext uri="{BB962C8B-B14F-4D97-AF65-F5344CB8AC3E}">
        <p14:creationId xmlns:p14="http://schemas.microsoft.com/office/powerpoint/2010/main" val="34441615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Certaines femmes n’ont pas l’habitude d’avoir accès à des soins de santé. L</a:t>
            </a:r>
            <a:r>
              <a:rPr lang="en-US" sz="1200" i="1" kern="1200" dirty="0">
                <a:solidFill>
                  <a:schemeClr val="tx1"/>
                </a:solidFill>
                <a:latin typeface="+mn-lt"/>
                <a:ea typeface="ＭＳ Ｐゴシック" charset="-128"/>
                <a:cs typeface="ＭＳ Ｐゴシック" charset="-128"/>
              </a:rPr>
              <a:t>e counseling</a:t>
            </a:r>
            <a:r>
              <a:rPr lang="x-none" sz="1200" i="1" kern="1200" dirty="0">
                <a:solidFill>
                  <a:schemeClr val="tx1"/>
                </a:solidFill>
                <a:latin typeface="+mn-lt"/>
                <a:ea typeface="ＭＳ Ｐゴシック" charset="-128"/>
                <a:cs typeface="ＭＳ Ｐゴシック" charset="-128"/>
              </a:rPr>
              <a:t> est une occasion importante qui permet aux prestataires de soins de déterminer les besoins physiques et psychologiques de chaque femme et d’y répondre directement ou de l’orienter vers des services appropriés. </a:t>
            </a:r>
          </a:p>
          <a:p>
            <a:pPr>
              <a:defRPr b="0" i="0"/>
            </a:pP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Des informations devraient être données à toutes les femmes. Il appartient toutefois à chaque femme de décider si elle souhaite ou non parler avec le prestataire de soins de ce qu’elle ressent, de ses décisions et de sa situation.</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5DB0FFCF-B974-4EAE-AAD1-26615C5377A0}" type="slidenum">
              <a:rPr lang="en-US" smtClean="0"/>
              <a:t>100</a:t>
            </a:fld>
            <a:endParaRPr lang="en-US"/>
          </a:p>
        </p:txBody>
      </p:sp>
    </p:spTree>
    <p:extLst>
      <p:ext uri="{BB962C8B-B14F-4D97-AF65-F5344CB8AC3E}">
        <p14:creationId xmlns:p14="http://schemas.microsoft.com/office/powerpoint/2010/main" val="20595045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dirty="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Les prestataires de soins doivent répondre à toutes les questions de la femme concernant les options en matière de grossesse et de choix de la procédure et lui fournir toutes les informations nécessaires pour qu’elle soit en mesure de donner un consentement éclairé et volontaire. Le conseil sur les options en ce qui concerne la grossesse ne doit pas être considéré comme un préalable obligatoire ni faire obstacle à l’obtention de soins d’avortement, dans la mesure où les femmes ont habituellement déjà longuement réfléchi aux options envisageables et pris leur décision avant d’entreprendre la démarche. Le co</a:t>
            </a:r>
            <a:r>
              <a:rPr lang="en-US" sz="1200" i="1" kern="1200" dirty="0">
                <a:solidFill>
                  <a:schemeClr val="tx1"/>
                </a:solidFill>
                <a:latin typeface="+mn-lt"/>
                <a:ea typeface="ＭＳ Ｐゴシック" charset="-128"/>
                <a:cs typeface="ＭＳ Ｐゴシック" charset="-128"/>
              </a:rPr>
              <a:t>u</a:t>
            </a:r>
            <a:r>
              <a:rPr lang="x-none" sz="1200" i="1" kern="1200" dirty="0">
                <a:solidFill>
                  <a:schemeClr val="tx1"/>
                </a:solidFill>
                <a:latin typeface="+mn-lt"/>
                <a:ea typeface="ＭＳ Ｐゴシック" charset="-128"/>
                <a:cs typeface="ＭＳ Ｐゴシック" charset="-128"/>
              </a:rPr>
              <a:t>nsel</a:t>
            </a:r>
            <a:r>
              <a:rPr lang="en-US" sz="1200" i="1" kern="1200" dirty="0" err="1">
                <a:solidFill>
                  <a:schemeClr val="tx1"/>
                </a:solidFill>
                <a:latin typeface="+mn-lt"/>
                <a:ea typeface="ＭＳ Ｐゴシック" charset="-128"/>
                <a:cs typeface="ＭＳ Ｐゴシック" charset="-128"/>
              </a:rPr>
              <a:t>ing</a:t>
            </a:r>
            <a:r>
              <a:rPr lang="x-none" sz="1200" i="1" kern="1200" dirty="0">
                <a:solidFill>
                  <a:schemeClr val="tx1"/>
                </a:solidFill>
                <a:latin typeface="+mn-lt"/>
                <a:ea typeface="ＭＳ Ｐゴシック" charset="-128"/>
                <a:cs typeface="ＭＳ Ｐゴシック" charset="-128"/>
              </a:rPr>
              <a:t> sur les options en matière de grossesse n’est pas nécessaire dans le cadre des soins après avortement. Idéalement, il convient de conseiller et de donner des informations sur les méthodes contraceptives disponibles avant l’évacuation utérine. Il est recommandé de parler de contraception au moment où les options relatives à la procédure d’évacuation utérine sont évoquées parce que celles-ci peuvent avoir des implications sur l’opportunité de certaines méthodes de contraception et leur mode de mise en place.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17D26050-B2C4-4B58-A2FE-EC11F90C9449}" type="slidenum">
              <a:rPr lang="en-US" smtClean="0"/>
              <a:t>104</a:t>
            </a:fld>
            <a:endParaRPr lang="en-US"/>
          </a:p>
        </p:txBody>
      </p:sp>
    </p:spTree>
    <p:extLst>
      <p:ext uri="{BB962C8B-B14F-4D97-AF65-F5344CB8AC3E}">
        <p14:creationId xmlns:p14="http://schemas.microsoft.com/office/powerpoint/2010/main" val="3964361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Ce module propose une vue d’ensemble des principes directeurs des soins complets d’avortement centrés sur la femme, qui comprennent les soins après avortement, et constitue un préalable à tous les autres modules. Nous aborderons plus en détail les droits </a:t>
            </a:r>
            <a:r>
              <a:rPr lang="fr-BE" sz="1200" i="1" kern="1200" dirty="0">
                <a:solidFill>
                  <a:schemeClr val="tx1"/>
                </a:solidFill>
                <a:latin typeface="+mn-lt"/>
                <a:ea typeface="ＭＳ Ｐゴシック" charset="-128"/>
                <a:cs typeface="ＭＳ Ｐゴシック" charset="-128"/>
              </a:rPr>
              <a:t>reproductifs </a:t>
            </a:r>
            <a:r>
              <a:rPr lang="x-none" sz="1200" i="1" kern="1200" dirty="0">
                <a:solidFill>
                  <a:schemeClr val="tx1"/>
                </a:solidFill>
                <a:latin typeface="+mn-lt"/>
                <a:ea typeface="ＭＳ Ｐゴシック" charset="-128"/>
                <a:cs typeface="ＭＳ Ｐゴシック" charset="-128"/>
              </a:rPr>
              <a:t>dans un autre module. </a:t>
            </a:r>
          </a:p>
          <a:p>
            <a:pPr>
              <a:defRPr b="0" i="0"/>
            </a:pPr>
            <a:endParaRPr lang="x-none" sz="1200" i="1" kern="1200" dirty="0">
              <a:solidFill>
                <a:schemeClr val="tx1"/>
              </a:solidFill>
              <a:latin typeface="+mn-lt"/>
              <a:ea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Les grossesses non désirées et l’avortement sont des événements très fréquents qui ont existé de tous temps dans l’histoire de l’humanité. La plupart d’entre nous ont déjà rencontré directement ou indirectement une femme ou un couple confronté à une grossesse non désirée qui avait opté pour un avortement. Nous connaissons peut-être également des femmes qui ont présenté une fausse couche nécessitant un traitement ou ont dû mettre un terme à une grossesse désirée pour des raisons médicales. Nous allons parler de ces expériences et apprendre comment dispenser des soins complets d’avortement de qualité.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7440CBB6-E9BB-4368-A1CE-5E054326C613}" type="slidenum">
              <a:rPr lang="en-US" smtClean="0"/>
              <a:t>10</a:t>
            </a:fld>
            <a:endParaRPr lang="en-US"/>
          </a:p>
        </p:txBody>
      </p:sp>
    </p:spTree>
    <p:extLst>
      <p:ext uri="{BB962C8B-B14F-4D97-AF65-F5344CB8AC3E}">
        <p14:creationId xmlns:p14="http://schemas.microsoft.com/office/powerpoint/2010/main" val="32299864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92BD8AAF-4210-4F77-8AE4-67794FD6464C}" type="slidenum">
              <a:rPr lang="en-US" smtClean="0"/>
              <a:t>107</a:t>
            </a:fld>
            <a:endParaRPr lang="en-US"/>
          </a:p>
        </p:txBody>
      </p:sp>
    </p:spTree>
    <p:extLst>
      <p:ext uri="{BB962C8B-B14F-4D97-AF65-F5344CB8AC3E}">
        <p14:creationId xmlns:p14="http://schemas.microsoft.com/office/powerpoint/2010/main" val="36188576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 </a:t>
            </a:r>
          </a:p>
          <a:p>
            <a:pPr>
              <a:defRPr b="0" i="0"/>
            </a:pPr>
            <a:r>
              <a:rPr lang="x-none" i="1"/>
              <a:t>Quelles sont les difficultés que cette image peut traduire ?</a:t>
            </a:r>
          </a:p>
        </p:txBody>
      </p:sp>
      <p:sp>
        <p:nvSpPr>
          <p:cNvPr id="4" name="Slide Number Placeholder 3"/>
          <p:cNvSpPr>
            <a:spLocks noGrp="1"/>
          </p:cNvSpPr>
          <p:nvPr>
            <p:ph type="sldNum" sz="quarter" idx="10"/>
          </p:nvPr>
        </p:nvSpPr>
        <p:spPr/>
        <p:txBody>
          <a:bodyPr/>
          <a:lstStyle/>
          <a:p>
            <a:pPr>
              <a:defRPr b="0" i="0"/>
            </a:pPr>
            <a:fld id="{FA7713F7-E504-48B0-A200-F8E662FD5434}" type="slidenum">
              <a:rPr lang="en-US" smtClean="0"/>
              <a:t>109</a:t>
            </a:fld>
            <a:endParaRPr lang="en-US"/>
          </a:p>
        </p:txBody>
      </p:sp>
    </p:spTree>
    <p:extLst>
      <p:ext uri="{BB962C8B-B14F-4D97-AF65-F5344CB8AC3E}">
        <p14:creationId xmlns:p14="http://schemas.microsoft.com/office/powerpoint/2010/main" val="39566754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kern="1200" dirty="0">
                <a:solidFill>
                  <a:schemeClr val="tx1"/>
                </a:solidFill>
                <a:latin typeface="+mn-lt"/>
                <a:ea typeface="ＭＳ Ｐゴシック" charset="-128"/>
                <a:cs typeface="ＭＳ Ｐゴシック" charset="-128"/>
              </a:rPr>
              <a:t>Dire :</a:t>
            </a:r>
          </a:p>
          <a:p>
            <a:pPr rtl="0">
              <a:defRPr b="0" i="0"/>
            </a:pPr>
            <a:r>
              <a:rPr lang="x-none" sz="1200" i="1" kern="1200" dirty="0">
                <a:solidFill>
                  <a:schemeClr val="tx1"/>
                </a:solidFill>
                <a:latin typeface="+mn-lt"/>
                <a:ea typeface="ＭＳ Ｐゴシック" charset="-128"/>
                <a:cs typeface="ＭＳ Ｐゴシック" charset="-128"/>
              </a:rPr>
              <a:t>Tout comme le respect de l’intimité et la confidentialité sont des aspects importants, certaines attitudes sont essentielles pour garantir la qualité du service des prestataires de soins qui </a:t>
            </a:r>
            <a:r>
              <a:rPr lang="en-US" sz="1200" i="1" kern="1200" dirty="0" err="1">
                <a:solidFill>
                  <a:schemeClr val="tx1"/>
                </a:solidFill>
                <a:latin typeface="+mn-lt"/>
                <a:ea typeface="ＭＳ Ｐゴシック" charset="-128"/>
                <a:cs typeface="ＭＳ Ｐゴシック" charset="-128"/>
              </a:rPr>
              <a:t>fournisent</a:t>
            </a:r>
            <a:r>
              <a:rPr lang="en-US" sz="1200" i="1" kern="1200" dirty="0">
                <a:solidFill>
                  <a:schemeClr val="tx1"/>
                </a:solidFill>
                <a:latin typeface="+mn-lt"/>
                <a:ea typeface="ＭＳ Ｐゴシック" charset="-128"/>
                <a:cs typeface="ＭＳ Ｐゴシック" charset="-128"/>
              </a:rPr>
              <a:t> </a:t>
            </a:r>
            <a:r>
              <a:rPr lang="en-US" sz="1200" i="1" kern="1200" dirty="0" err="1">
                <a:solidFill>
                  <a:schemeClr val="tx1"/>
                </a:solidFill>
                <a:latin typeface="+mn-lt"/>
                <a:ea typeface="ＭＳ Ｐゴシック" charset="-128"/>
                <a:cs typeface="ＭＳ Ｐゴシック" charset="-128"/>
              </a:rPr>
              <a:t>su</a:t>
            </a:r>
            <a:r>
              <a:rPr lang="en-US" sz="1200" i="1" kern="1200" dirty="0">
                <a:solidFill>
                  <a:schemeClr val="tx1"/>
                </a:solidFill>
                <a:latin typeface="+mn-lt"/>
                <a:ea typeface="ＭＳ Ｐゴシック" charset="-128"/>
                <a:cs typeface="ＭＳ Ｐゴシック" charset="-128"/>
              </a:rPr>
              <a:t> counseling</a:t>
            </a:r>
            <a:r>
              <a:rPr lang="x-none" sz="1200" i="1" kern="1200" dirty="0">
                <a:solidFill>
                  <a:schemeClr val="tx1"/>
                </a:solidFill>
                <a:latin typeface="+mn-lt"/>
                <a:ea typeface="ＭＳ Ｐゴシック" charset="-128"/>
                <a:cs typeface="ＭＳ Ｐゴシック" charset="-128"/>
              </a:rPr>
              <a:t> dans le cadre de soins liés à l’avortement.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F953E3F6-961D-4B18-8169-38400D9ADDA9}" type="slidenum">
              <a:rPr lang="en-US" smtClean="0"/>
              <a:t>110</a:t>
            </a:fld>
            <a:endParaRPr lang="en-US"/>
          </a:p>
        </p:txBody>
      </p:sp>
    </p:spTree>
    <p:extLst>
      <p:ext uri="{BB962C8B-B14F-4D97-AF65-F5344CB8AC3E}">
        <p14:creationId xmlns:p14="http://schemas.microsoft.com/office/powerpoint/2010/main" val="24004465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kern="1200" dirty="0">
                <a:solidFill>
                  <a:schemeClr val="tx1"/>
                </a:solidFill>
                <a:latin typeface="+mn-lt"/>
                <a:ea typeface="ＭＳ Ｐゴシック" charset="-128"/>
                <a:cs typeface="ＭＳ Ｐゴシック" charset="-128"/>
              </a:rPr>
              <a:t>Dire : </a:t>
            </a:r>
          </a:p>
          <a:p>
            <a:pPr rtl="0">
              <a:defRPr b="0" i="0"/>
            </a:pPr>
            <a:r>
              <a:rPr lang="x-none" sz="1200" i="1" kern="1200" dirty="0">
                <a:solidFill>
                  <a:schemeClr val="tx1"/>
                </a:solidFill>
                <a:latin typeface="+mn-lt"/>
                <a:ea typeface="ＭＳ Ｐゴシック" charset="-128"/>
                <a:cs typeface="ＭＳ Ｐゴシック" charset="-128"/>
              </a:rPr>
              <a:t>Les femmes ont droit à </a:t>
            </a:r>
            <a:r>
              <a:rPr lang="en-US" sz="1200" i="1" kern="1200" dirty="0" err="1">
                <a:solidFill>
                  <a:schemeClr val="tx1"/>
                </a:solidFill>
                <a:latin typeface="+mn-lt"/>
                <a:ea typeface="ＭＳ Ｐゴシック" charset="-128"/>
                <a:cs typeface="ＭＳ Ｐゴシック" charset="-128"/>
              </a:rPr>
              <a:t>recevoir</a:t>
            </a:r>
            <a:r>
              <a:rPr lang="en-US" sz="1200" i="1" kern="1200" dirty="0">
                <a:solidFill>
                  <a:schemeClr val="tx1"/>
                </a:solidFill>
                <a:latin typeface="+mn-lt"/>
                <a:ea typeface="ＭＳ Ｐゴシック" charset="-128"/>
                <a:cs typeface="ＭＳ Ｐゴシック" charset="-128"/>
              </a:rPr>
              <a:t> du counseling</a:t>
            </a:r>
            <a:r>
              <a:rPr lang="x-none" sz="1200" i="1" kern="1200" dirty="0">
                <a:solidFill>
                  <a:schemeClr val="tx1"/>
                </a:solidFill>
                <a:latin typeface="+mn-lt"/>
                <a:ea typeface="ＭＳ Ｐゴシック" charset="-128"/>
                <a:cs typeface="ＭＳ Ｐゴシック" charset="-128"/>
              </a:rPr>
              <a:t> et </a:t>
            </a:r>
            <a:r>
              <a:rPr lang="en-US" sz="1200" i="1" kern="1200" dirty="0">
                <a:solidFill>
                  <a:schemeClr val="tx1"/>
                </a:solidFill>
                <a:latin typeface="+mn-lt"/>
                <a:ea typeface="ＭＳ Ｐゴシック" charset="-128"/>
                <a:cs typeface="ＭＳ Ｐゴシック" charset="-128"/>
              </a:rPr>
              <a:t>de</a:t>
            </a:r>
            <a:r>
              <a:rPr lang="x-none" sz="1200" i="1" kern="1200" dirty="0">
                <a:solidFill>
                  <a:schemeClr val="tx1"/>
                </a:solidFill>
                <a:latin typeface="+mn-lt"/>
                <a:ea typeface="ＭＳ Ｐゴシック" charset="-128"/>
                <a:cs typeface="ＭＳ Ｐゴシック" charset="-128"/>
              </a:rPr>
              <a:t>s s</a:t>
            </a:r>
            <a:r>
              <a:rPr lang="en-US" sz="1200" i="1" kern="1200" dirty="0" err="1">
                <a:solidFill>
                  <a:schemeClr val="tx1"/>
                </a:solidFill>
                <a:latin typeface="+mn-lt"/>
                <a:ea typeface="ＭＳ Ｐゴシック" charset="-128"/>
                <a:cs typeface="ＭＳ Ｐゴシック" charset="-128"/>
              </a:rPr>
              <a:t>oin</a:t>
            </a:r>
            <a:r>
              <a:rPr lang="x-none" sz="1200" i="1" kern="1200" dirty="0">
                <a:solidFill>
                  <a:schemeClr val="tx1"/>
                </a:solidFill>
                <a:latin typeface="+mn-lt"/>
                <a:ea typeface="ＭＳ Ｐゴシック" charset="-128"/>
                <a:cs typeface="ＭＳ Ｐゴシック" charset="-128"/>
              </a:rPr>
              <a:t>s d’avortement empathiques. Nous allons maintenant explorer différentes techniques pour un </a:t>
            </a:r>
            <a:r>
              <a:rPr lang="en-US" sz="1200" i="1" kern="1200" dirty="0">
                <a:solidFill>
                  <a:schemeClr val="tx1"/>
                </a:solidFill>
                <a:latin typeface="+mn-lt"/>
                <a:ea typeface="ＭＳ Ｐゴシック" charset="-128"/>
                <a:cs typeface="ＭＳ Ｐゴシック" charset="-128"/>
              </a:rPr>
              <a:t>counseling</a:t>
            </a:r>
            <a:r>
              <a:rPr lang="x-none" sz="1200" i="1" kern="1200" dirty="0">
                <a:solidFill>
                  <a:schemeClr val="tx1"/>
                </a:solidFill>
                <a:latin typeface="+mn-lt"/>
                <a:ea typeface="ＭＳ Ｐゴシック" charset="-128"/>
                <a:cs typeface="ＭＳ Ｐゴシック" charset="-128"/>
              </a:rPr>
              <a:t> efficace. </a:t>
            </a:r>
          </a:p>
          <a:p>
            <a:pPr>
              <a:defRPr b="0" i="0"/>
            </a:pPr>
            <a:endParaRPr lang="x-none" i="1" dirty="0"/>
          </a:p>
        </p:txBody>
      </p:sp>
      <p:sp>
        <p:nvSpPr>
          <p:cNvPr id="4" name="Slide Number Placeholder 3"/>
          <p:cNvSpPr>
            <a:spLocks noGrp="1"/>
          </p:cNvSpPr>
          <p:nvPr>
            <p:ph type="sldNum" sz="quarter" idx="10"/>
          </p:nvPr>
        </p:nvSpPr>
        <p:spPr/>
        <p:txBody>
          <a:bodyPr/>
          <a:lstStyle/>
          <a:p>
            <a:pPr>
              <a:defRPr b="0" i="0"/>
            </a:pPr>
            <a:fld id="{1F779366-B1C6-412D-BE3A-457D5BA17EFE}" type="slidenum">
              <a:rPr lang="en-US" smtClean="0"/>
              <a:t>111</a:t>
            </a:fld>
            <a:endParaRPr lang="en-US"/>
          </a:p>
        </p:txBody>
      </p:sp>
    </p:spTree>
    <p:extLst>
      <p:ext uri="{BB962C8B-B14F-4D97-AF65-F5344CB8AC3E}">
        <p14:creationId xmlns:p14="http://schemas.microsoft.com/office/powerpoint/2010/main" val="39901044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dirty="0">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9AFDC027-5AA7-47C0-80C7-6527732AF8DB}" type="slidenum">
              <a:rPr lang="en-US" smtClean="0"/>
              <a:pPr eaLnBrk="1" hangingPunct="1">
                <a:defRPr b="0" i="0"/>
              </a:pPr>
              <a:t>126</a:t>
            </a:fld>
            <a:endParaRPr lang="en-US"/>
          </a:p>
        </p:txBody>
      </p:sp>
    </p:spTree>
    <p:extLst>
      <p:ext uri="{BB962C8B-B14F-4D97-AF65-F5344CB8AC3E}">
        <p14:creationId xmlns:p14="http://schemas.microsoft.com/office/powerpoint/2010/main" val="18518051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De nombreuses organisations internationales, dont l’Organisation mondiale de la Santé, considèrent l’accès à des services de contraception comme un droit humain élémentaire et un élément fondamental de la santé sexuelle et reproductive.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F1EAD951-3CBA-4073-BAF2-E4BD1CE06A0A}" type="slidenum">
              <a:rPr lang="en-US" smtClean="0"/>
              <a:t>127</a:t>
            </a:fld>
            <a:endParaRPr lang="en-US"/>
          </a:p>
        </p:txBody>
      </p:sp>
    </p:spTree>
    <p:extLst>
      <p:ext uri="{BB962C8B-B14F-4D97-AF65-F5344CB8AC3E}">
        <p14:creationId xmlns:p14="http://schemas.microsoft.com/office/powerpoint/2010/main" val="187514017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défaut d’accès à des méthodes contraceptives empêche les femmes d’exercer ces droits. </a:t>
            </a:r>
          </a:p>
          <a:p>
            <a:pPr>
              <a:defRPr b="0" i="0"/>
            </a:pPr>
            <a:endParaRPr lang="en-US"/>
          </a:p>
        </p:txBody>
      </p:sp>
      <p:sp>
        <p:nvSpPr>
          <p:cNvPr id="4" name="Slide Number Placeholder 3"/>
          <p:cNvSpPr>
            <a:spLocks noGrp="1"/>
          </p:cNvSpPr>
          <p:nvPr>
            <p:ph type="sldNum" sz="quarter" idx="10"/>
          </p:nvPr>
        </p:nvSpPr>
        <p:spPr/>
        <p:txBody>
          <a:bodyPr/>
          <a:lstStyle/>
          <a:p>
            <a:pPr>
              <a:defRPr b="0" i="0"/>
            </a:pPr>
            <a:fld id="{5DCB6F34-D7DA-4519-AC94-8C2CC3C23A6D}" type="slidenum">
              <a:rPr lang="en-US" smtClean="0"/>
              <a:t>129</a:t>
            </a:fld>
            <a:endParaRPr lang="en-US"/>
          </a:p>
        </p:txBody>
      </p:sp>
    </p:spTree>
    <p:extLst>
      <p:ext uri="{BB962C8B-B14F-4D97-AF65-F5344CB8AC3E}">
        <p14:creationId xmlns:p14="http://schemas.microsoft.com/office/powerpoint/2010/main" val="1311065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fr-FR" sz="1200" i="1" kern="1200" noProof="0" dirty="0">
                <a:solidFill>
                  <a:schemeClr val="tx1"/>
                </a:solidFill>
                <a:latin typeface="+mn-lt"/>
                <a:ea typeface="ＭＳ Ｐゴシック" charset="-128"/>
                <a:cs typeface="ＭＳ Ｐゴシック" charset="-128"/>
              </a:rPr>
              <a:t>Le fait de fournir sur place du counseling en matière de contraception et de mettre à disposition des méthodes contraceptives dans les centres qui dispensent des soins liés à l’avortement fait partie intégrante de soins complets d’avortement et peut contribuer à améliorer l’acceptation de la contraception et à briser le cercle vicieux des grossesses multiples non désirées. </a:t>
            </a:r>
          </a:p>
          <a:p>
            <a:pPr>
              <a:defRPr b="0" i="0"/>
            </a:pPr>
            <a:r>
              <a:rPr lang="fr-FR" sz="1200" i="1" kern="1200" noProof="0" dirty="0">
                <a:solidFill>
                  <a:schemeClr val="tx1"/>
                </a:solidFill>
                <a:latin typeface="+mn-lt"/>
                <a:ea typeface="ＭＳ Ｐゴシック" charset="-128"/>
                <a:cs typeface="ＭＳ Ｐゴシック" charset="-128"/>
              </a:rPr>
              <a:t>Des services de contraception doivent être proposés à toutes les femmes qui bénéficient de soins d’avortement, indépendamment de leur âge, de leur statut matrimonial ou du nombre de leurs enfants.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3DA5BFEE-CC28-4E3A-AA98-15343133F412}" type="slidenum">
              <a:rPr lang="en-US" smtClean="0"/>
              <a:t>130</a:t>
            </a:fld>
            <a:endParaRPr lang="en-US"/>
          </a:p>
        </p:txBody>
      </p:sp>
    </p:spTree>
    <p:extLst>
      <p:ext uri="{BB962C8B-B14F-4D97-AF65-F5344CB8AC3E}">
        <p14:creationId xmlns:p14="http://schemas.microsoft.com/office/powerpoint/2010/main" val="363200505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Une ovulation peut se produire dans les deux semaines qui suivent un avortement par aspiration intra-utérine ou un avortement incomplet et dès huit jours après un avortement médicamenteux par la mifepristone et le misoprostol. Les femmes qui souhaitent éviter une grossesse doivent obtenir </a:t>
            </a:r>
            <a:r>
              <a:rPr lang="x-none" sz="1200" i="1" u="sng" kern="1200" dirty="0">
                <a:solidFill>
                  <a:schemeClr val="tx1"/>
                </a:solidFill>
                <a:latin typeface="+mn-lt"/>
                <a:ea typeface="ＭＳ Ｐゴシック" charset="-128"/>
                <a:cs typeface="ＭＳ Ｐゴシック" charset="-128"/>
              </a:rPr>
              <a:t>immédiatement</a:t>
            </a:r>
            <a:r>
              <a:rPr lang="x-none" sz="1200" i="1" u="none"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une méthode contraceptive. </a:t>
            </a:r>
          </a:p>
          <a:p>
            <a:pPr>
              <a:defRPr b="0" i="0"/>
            </a:pP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Les femmes qui reçoivent des soins d’avortement ont en commun de se trouver à une période charnière de leur existence et doivent bénéficier de co</a:t>
            </a:r>
            <a:r>
              <a:rPr lang="en-US" sz="1200" i="1" kern="1200" dirty="0">
                <a:solidFill>
                  <a:schemeClr val="tx1"/>
                </a:solidFill>
                <a:latin typeface="+mn-lt"/>
                <a:ea typeface="ＭＳ Ｐゴシック" charset="-128"/>
                <a:cs typeface="ＭＳ Ｐゴシック" charset="-128"/>
              </a:rPr>
              <a:t>u</a:t>
            </a:r>
            <a:r>
              <a:rPr lang="x-none" sz="1200" i="1" kern="1200" dirty="0">
                <a:solidFill>
                  <a:schemeClr val="tx1"/>
                </a:solidFill>
                <a:latin typeface="+mn-lt"/>
                <a:ea typeface="ＭＳ Ｐゴシック" charset="-128"/>
                <a:cs typeface="ＭＳ Ｐゴシック" charset="-128"/>
              </a:rPr>
              <a:t>nse</a:t>
            </a:r>
            <a:r>
              <a:rPr lang="en-US" sz="1200" i="1" kern="1200" dirty="0">
                <a:solidFill>
                  <a:schemeClr val="tx1"/>
                </a:solidFill>
                <a:latin typeface="+mn-lt"/>
                <a:ea typeface="ＭＳ Ｐゴシック" charset="-128"/>
                <a:cs typeface="ＭＳ Ｐゴシック" charset="-128"/>
              </a:rPr>
              <a:t>ling</a:t>
            </a:r>
            <a:r>
              <a:rPr lang="x-none" sz="1200" i="1" kern="1200" dirty="0">
                <a:solidFill>
                  <a:schemeClr val="tx1"/>
                </a:solidFill>
                <a:latin typeface="+mn-lt"/>
                <a:ea typeface="ＭＳ Ｐゴシック" charset="-128"/>
                <a:cs typeface="ＭＳ Ｐゴシック" charset="-128"/>
              </a:rPr>
              <a:t> en matière de contraception </a:t>
            </a:r>
            <a:r>
              <a:rPr lang="en-US" sz="1200" i="1" kern="1200" dirty="0" err="1">
                <a:solidFill>
                  <a:schemeClr val="tx1"/>
                </a:solidFill>
                <a:latin typeface="+mn-lt"/>
                <a:ea typeface="ＭＳ Ｐゴシック" charset="-128"/>
                <a:cs typeface="ＭＳ Ｐゴシック" charset="-128"/>
              </a:rPr>
              <a:t>fournit</a:t>
            </a:r>
            <a:r>
              <a:rPr lang="x-none" sz="1200" i="1" kern="1200" dirty="0">
                <a:solidFill>
                  <a:schemeClr val="tx1"/>
                </a:solidFill>
                <a:latin typeface="+mn-lt"/>
                <a:ea typeface="ＭＳ Ｐゴシック" charset="-128"/>
                <a:cs typeface="ＭＳ Ｐゴシック" charset="-128"/>
              </a:rPr>
              <a:t> avec bienveillance et sensibilité</a:t>
            </a:r>
            <a:r>
              <a:rPr lang="x-none" sz="1200" i="0" kern="1200" dirty="0">
                <a:solidFill>
                  <a:schemeClr val="tx1"/>
                </a:solidFill>
                <a:latin typeface="+mn-lt"/>
                <a:ea typeface="ＭＳ Ｐゴシック" charset="-128"/>
                <a:cs typeface="ＭＳ Ｐゴシック" charset="-128"/>
              </a:rPr>
              <a:t>.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E68FC3D6-A483-40D0-A8DE-AD27DF7D72E6}" type="slidenum">
              <a:rPr lang="en-US" smtClean="0"/>
              <a:t>132</a:t>
            </a:fld>
            <a:endParaRPr lang="en-US"/>
          </a:p>
        </p:txBody>
      </p:sp>
    </p:spTree>
    <p:extLst>
      <p:ext uri="{BB962C8B-B14F-4D97-AF65-F5344CB8AC3E}">
        <p14:creationId xmlns:p14="http://schemas.microsoft.com/office/powerpoint/2010/main" val="29687179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fr-FR" sz="1200" kern="1200" dirty="0">
                <a:solidFill>
                  <a:schemeClr val="tx1"/>
                </a:solidFill>
                <a:effectLst/>
                <a:latin typeface="+mn-lt"/>
                <a:ea typeface="ＭＳ Ｐゴシック" charset="-128"/>
                <a:cs typeface="ＭＳ Ｐゴシック" charset="-128"/>
              </a:rPr>
              <a:t>La recommandation 3.7 de la directive de 2014 de l’Organisation mondiale de la Santé </a:t>
            </a:r>
            <a:r>
              <a:rPr lang="fr-FR" sz="1200" i="1" kern="1200" dirty="0">
                <a:solidFill>
                  <a:schemeClr val="tx1"/>
                </a:solidFill>
                <a:effectLst/>
                <a:latin typeface="+mn-lt"/>
                <a:ea typeface="ＭＳ Ｐゴシック" charset="-128"/>
                <a:cs typeface="ＭＳ Ｐゴシック" charset="-128"/>
              </a:rPr>
              <a:t>Garantir les droits de l’homme lors de la fourniture d’informations et de services en matière de contraception: Orientations et recommandations </a:t>
            </a:r>
            <a:r>
              <a:rPr lang="fr-FR" sz="1200" kern="1200" dirty="0">
                <a:solidFill>
                  <a:schemeClr val="tx1"/>
                </a:solidFill>
                <a:effectLst/>
                <a:latin typeface="+mn-lt"/>
                <a:ea typeface="ＭＳ Ｐゴシック" charset="-128"/>
                <a:cs typeface="ＭＳ Ｐゴシック" charset="-128"/>
              </a:rPr>
              <a:t>recommande que « des informations complètes sur la contraception et à des services de contraception doivent être systématiquement intégrées aux soins d’avortement et aux soins après avortement » (page 2</a:t>
            </a:r>
            <a:r>
              <a:rPr lang="en-US" i="0" dirty="0"/>
              <a:t>).</a:t>
            </a:r>
            <a:endParaRPr lang="en-US"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137</a:t>
            </a:fld>
            <a:endParaRPr lang="en-US"/>
          </a:p>
        </p:txBody>
      </p:sp>
    </p:spTree>
    <p:extLst>
      <p:ext uri="{BB962C8B-B14F-4D97-AF65-F5344CB8AC3E}">
        <p14:creationId xmlns:p14="http://schemas.microsoft.com/office/powerpoint/2010/main" val="4128941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sz="1200" dirty="0">
                <a:solidFill>
                  <a:srgbClr val="000000"/>
                </a:solidFill>
              </a:rPr>
              <a:t>L’OMS affirm</a:t>
            </a:r>
            <a:r>
              <a:rPr lang="fr-BE" sz="1200" dirty="0">
                <a:solidFill>
                  <a:srgbClr val="000000"/>
                </a:solidFill>
              </a:rPr>
              <a:t>e</a:t>
            </a:r>
            <a:r>
              <a:rPr lang="x-none" sz="1200" dirty="0">
                <a:solidFill>
                  <a:srgbClr val="000000"/>
                </a:solidFill>
              </a:rPr>
              <a:t> également [lire le texte de la diapositive]</a:t>
            </a:r>
            <a:endParaRPr lang="fr-BE" sz="1200" dirty="0">
              <a:solidFill>
                <a:srgbClr val="000000"/>
              </a:solidFill>
            </a:endParaRPr>
          </a:p>
          <a:p>
            <a:pPr>
              <a:defRPr b="0" i="0"/>
            </a:pPr>
            <a:endParaRPr lang="fr-BE" sz="1200" dirty="0">
              <a:solidFill>
                <a:srgbClr val="000000"/>
              </a:solidFill>
            </a:endParaRPr>
          </a:p>
          <a:p>
            <a:r>
              <a:rPr lang="fr-FR" sz="1200" kern="1200" dirty="0">
                <a:solidFill>
                  <a:schemeClr val="tx1"/>
                </a:solidFill>
                <a:effectLst/>
                <a:latin typeface="+mn-lt"/>
                <a:ea typeface="ＭＳ Ｐゴシック" charset="-128"/>
                <a:cs typeface="ＭＳ Ｐゴシック" charset="-128"/>
              </a:rPr>
              <a:t>On notera que :</a:t>
            </a:r>
          </a:p>
          <a:p>
            <a:r>
              <a:rPr lang="fr-FR" sz="1200" kern="1200" dirty="0">
                <a:solidFill>
                  <a:schemeClr val="tx1"/>
                </a:solidFill>
                <a:effectLst/>
                <a:latin typeface="+mn-lt"/>
                <a:ea typeface="ＭＳ Ｐゴシック" charset="-128"/>
                <a:cs typeface="ＭＳ Ｐゴシック" charset="-128"/>
              </a:rPr>
              <a:t>rien ne prédétermine qui doit être considéré comme un prestataire « sûr » ni quelles sont les compétences ou les conditions appropriées ;</a:t>
            </a:r>
          </a:p>
          <a:p>
            <a:r>
              <a:rPr lang="fr-FR" sz="1200" kern="1200" dirty="0">
                <a:solidFill>
                  <a:schemeClr val="tx1"/>
                </a:solidFill>
                <a:effectLst/>
                <a:latin typeface="+mn-lt"/>
                <a:ea typeface="ＭＳ Ｐゴシック" charset="-128"/>
                <a:cs typeface="ＭＳ Ｐゴシック" charset="-128"/>
              </a:rPr>
              <a:t>les directives évoluent en fonction des éléments factuels ;</a:t>
            </a:r>
          </a:p>
          <a:p>
            <a:r>
              <a:rPr lang="fr-FR" sz="1200" kern="1200" dirty="0">
                <a:solidFill>
                  <a:schemeClr val="tx1"/>
                </a:solidFill>
                <a:effectLst/>
                <a:latin typeface="+mn-lt"/>
                <a:ea typeface="ＭＳ Ｐゴシック" charset="-128"/>
                <a:cs typeface="ＭＳ Ｐゴシック" charset="-128"/>
              </a:rPr>
              <a:t>elles sont différentes pour les méthodes médicales et chirurgicales ;</a:t>
            </a:r>
          </a:p>
          <a:p>
            <a:r>
              <a:rPr lang="fr-FR" sz="1200" kern="1200" dirty="0">
                <a:solidFill>
                  <a:schemeClr val="tx1"/>
                </a:solidFill>
                <a:effectLst/>
                <a:latin typeface="+mn-lt"/>
                <a:ea typeface="ＭＳ Ｐゴシック" charset="-128"/>
                <a:cs typeface="ＭＳ Ｐゴシック" charset="-128"/>
              </a:rPr>
              <a:t>elles dépendent de l’âge gestationnel ;</a:t>
            </a:r>
          </a:p>
          <a:p>
            <a:r>
              <a:rPr lang="fr-FR" sz="1200" kern="1200" dirty="0">
                <a:solidFill>
                  <a:schemeClr val="tx1"/>
                </a:solidFill>
                <a:effectLst/>
                <a:latin typeface="+mn-lt"/>
                <a:ea typeface="ＭＳ Ｐゴシック" charset="-128"/>
                <a:cs typeface="ＭＳ Ｐゴシック" charset="-128"/>
              </a:rPr>
              <a:t>le risque évolue de manière continue.</a:t>
            </a:r>
          </a:p>
          <a:p>
            <a:pPr>
              <a:defRPr b="0" i="0"/>
            </a:pPr>
            <a:endParaRPr lang="x-none" sz="1200" dirty="0">
              <a:solidFill>
                <a:srgbClr val="000000"/>
              </a:solidFill>
            </a:endParaRPr>
          </a:p>
        </p:txBody>
      </p:sp>
      <p:sp>
        <p:nvSpPr>
          <p:cNvPr id="4" name="Slide Number Placeholder 3"/>
          <p:cNvSpPr>
            <a:spLocks noGrp="1"/>
          </p:cNvSpPr>
          <p:nvPr>
            <p:ph type="sldNum" sz="quarter" idx="10"/>
          </p:nvPr>
        </p:nvSpPr>
        <p:spPr/>
        <p:txBody>
          <a:bodyPr/>
          <a:lstStyle/>
          <a:p>
            <a:pPr>
              <a:defRPr b="0" i="0"/>
            </a:pPr>
            <a:fld id="{F631FB98-C75E-46A7-9F37-F961171384A2}" type="slidenum">
              <a:rPr lang="en-US" smtClean="0"/>
              <a:t>12</a:t>
            </a:fld>
            <a:endParaRPr lang="en-US"/>
          </a:p>
        </p:txBody>
      </p:sp>
    </p:spTree>
    <p:extLst>
      <p:ext uri="{BB962C8B-B14F-4D97-AF65-F5344CB8AC3E}">
        <p14:creationId xmlns:p14="http://schemas.microsoft.com/office/powerpoint/2010/main" val="5934017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moment recommandé, chaque fois que possible et en fonction de l’état de la femme, est avant la procédure d’évacuation utérine. </a:t>
            </a:r>
          </a:p>
          <a:p>
            <a:pPr>
              <a:defRPr b="0" i="0"/>
            </a:pPr>
            <a:endParaRPr lang="en-US"/>
          </a:p>
        </p:txBody>
      </p:sp>
      <p:sp>
        <p:nvSpPr>
          <p:cNvPr id="4" name="Slide Number Placeholder 3"/>
          <p:cNvSpPr>
            <a:spLocks noGrp="1"/>
          </p:cNvSpPr>
          <p:nvPr>
            <p:ph type="sldNum" sz="quarter" idx="10"/>
          </p:nvPr>
        </p:nvSpPr>
        <p:spPr/>
        <p:txBody>
          <a:bodyPr/>
          <a:lstStyle/>
          <a:p>
            <a:pPr>
              <a:defRPr b="0" i="0"/>
            </a:pPr>
            <a:fld id="{38152F78-06F0-4D60-B49B-E45DD277A0C5}" type="slidenum">
              <a:rPr lang="en-US" smtClean="0"/>
              <a:t>138</a:t>
            </a:fld>
            <a:endParaRPr lang="en-US"/>
          </a:p>
        </p:txBody>
      </p:sp>
    </p:spTree>
    <p:extLst>
      <p:ext uri="{BB962C8B-B14F-4D97-AF65-F5344CB8AC3E}">
        <p14:creationId xmlns:p14="http://schemas.microsoft.com/office/powerpoint/2010/main" val="4167503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i="0" kern="1200" dirty="0">
                <a:solidFill>
                  <a:schemeClr val="tx1"/>
                </a:solidFill>
                <a:latin typeface="+mn-lt"/>
                <a:ea typeface="ＭＳ Ｐゴシック" charset="-128"/>
                <a:cs typeface="ＭＳ Ｐゴシック" charset="-128"/>
              </a:rPr>
              <a:t>Dire :</a:t>
            </a:r>
            <a:br>
              <a:rPr lang="x-none" sz="1200" i="0" kern="1200" dirty="0">
                <a:solidFill>
                  <a:schemeClr val="tx1"/>
                </a:solidFill>
                <a:latin typeface="+mn-lt"/>
                <a:ea typeface="ＭＳ Ｐゴシック" charset="-128"/>
                <a:cs typeface="ＭＳ Ｐゴシック" charset="-128"/>
              </a:rPr>
            </a:br>
            <a:r>
              <a:rPr lang="x-none" sz="1200" i="1" kern="1200" dirty="0">
                <a:solidFill>
                  <a:schemeClr val="tx1"/>
                </a:solidFill>
                <a:latin typeface="+mn-lt"/>
                <a:ea typeface="ＭＳ Ｐゴシック" charset="-128"/>
                <a:cs typeface="ＭＳ Ｐゴシック" charset="-128"/>
              </a:rPr>
              <a:t>Discuter de l’importance de fournir des informations sur les options en matière de contraception en même temps que les informations sur les méthodes et la procédure d’évacuation utérine. Par exemple, pour les femmes qui souhaitent utiliser un dispositif intra-utérin</a:t>
            </a:r>
            <a:r>
              <a:rPr lang="en-US" sz="1200" i="1" kern="1200" dirty="0">
                <a:solidFill>
                  <a:schemeClr val="tx1"/>
                </a:solidFill>
                <a:latin typeface="+mn-lt"/>
                <a:ea typeface="ＭＳ Ｐゴシック" charset="-128"/>
                <a:cs typeface="ＭＳ Ｐゴシック" charset="-128"/>
              </a:rPr>
              <a:t> (DIU)</a:t>
            </a:r>
            <a:r>
              <a:rPr lang="x-none" sz="1200" i="1" kern="1200" dirty="0">
                <a:solidFill>
                  <a:schemeClr val="tx1"/>
                </a:solidFill>
                <a:latin typeface="+mn-lt"/>
                <a:ea typeface="ＭＳ Ｐゴシック" charset="-128"/>
                <a:cs typeface="ＭＳ Ｐゴシック" charset="-128"/>
              </a:rPr>
              <a:t>, une procédure d’aspiration intra-utérine permet la pose immédiate du </a:t>
            </a:r>
            <a:r>
              <a:rPr lang="en-US" sz="1200" i="1" kern="1200" dirty="0">
                <a:solidFill>
                  <a:schemeClr val="tx1"/>
                </a:solidFill>
                <a:latin typeface="+mn-lt"/>
                <a:ea typeface="ＭＳ Ｐゴシック" charset="-128"/>
                <a:cs typeface="ＭＳ Ｐゴシック" charset="-128"/>
              </a:rPr>
              <a:t>DIU</a:t>
            </a:r>
            <a:r>
              <a:rPr lang="x-none" sz="1200" i="1" kern="1200" dirty="0">
                <a:solidFill>
                  <a:schemeClr val="tx1"/>
                </a:solidFill>
                <a:latin typeface="+mn-lt"/>
                <a:ea typeface="ＭＳ Ｐゴシック" charset="-128"/>
                <a:cs typeface="ＭＳ Ｐゴシック" charset="-128"/>
              </a:rPr>
              <a:t>, ce qui lui garantit la possibilité de quitter l’établissement de soins avec </a:t>
            </a:r>
            <a:r>
              <a:rPr lang="fr-BE" sz="1200" i="1" kern="1200" dirty="0">
                <a:solidFill>
                  <a:schemeClr val="tx1"/>
                </a:solidFill>
                <a:latin typeface="+mn-lt"/>
                <a:ea typeface="ＭＳ Ｐゴシック" charset="-128"/>
                <a:cs typeface="ＭＳ Ｐゴシック" charset="-128"/>
              </a:rPr>
              <a:t>la </a:t>
            </a:r>
            <a:r>
              <a:rPr lang="x-none" sz="1200" i="1" kern="1200" dirty="0">
                <a:solidFill>
                  <a:schemeClr val="tx1"/>
                </a:solidFill>
                <a:latin typeface="+mn-lt"/>
                <a:ea typeface="ＭＳ Ｐゴシック" charset="-128"/>
                <a:cs typeface="ＭＳ Ｐゴシック" charset="-128"/>
              </a:rPr>
              <a:t>méthode de </a:t>
            </a:r>
            <a:r>
              <a:rPr lang="fr-BE" sz="1200" i="1" kern="1200" dirty="0">
                <a:solidFill>
                  <a:schemeClr val="tx1"/>
                </a:solidFill>
                <a:latin typeface="+mn-lt"/>
                <a:ea typeface="ＭＳ Ｐゴシック" charset="-128"/>
                <a:cs typeface="ＭＳ Ｐゴシック" charset="-128"/>
              </a:rPr>
              <a:t>son </a:t>
            </a:r>
            <a:r>
              <a:rPr lang="x-none" sz="1200" i="1" kern="1200" dirty="0">
                <a:solidFill>
                  <a:schemeClr val="tx1"/>
                </a:solidFill>
                <a:latin typeface="+mn-lt"/>
                <a:ea typeface="ＭＳ Ｐゴシック" charset="-128"/>
                <a:cs typeface="ＭＳ Ｐゴシック" charset="-128"/>
              </a:rPr>
              <a:t>choix mise en place. Par contre, les femmes qui optent pour un avortement médicamenteux et souhaitent utiliser un dispositif intra-utérin doivent revenir chez un prestataire de soins pour sa mise en place. Dans le cas où la femme choisit un implant, celui-ci peut être posé immédiatement, indépendamment de la procédure choisie, aspiration intra-utérine ou avortement médicamenteux.</a:t>
            </a:r>
          </a:p>
          <a:p>
            <a:pPr rtl="0">
              <a:defRPr b="0" i="0"/>
            </a:pPr>
            <a:endParaRPr lang="x-none" sz="1200" i="1" kern="1200" dirty="0">
              <a:solidFill>
                <a:schemeClr val="tx1"/>
              </a:solidFill>
              <a:latin typeface="+mn-lt"/>
              <a:ea typeface="ＭＳ Ｐゴシック" charset="-128"/>
              <a:cs typeface="ＭＳ Ｐゴシック" charset="-128"/>
            </a:endParaRP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8799B423-5037-4402-A8B6-D65A0FAEE2BD}" type="slidenum">
              <a:rPr lang="en-US" smtClean="0"/>
              <a:t>139</a:t>
            </a:fld>
            <a:endParaRPr lang="en-US"/>
          </a:p>
        </p:txBody>
      </p:sp>
    </p:spTree>
    <p:extLst>
      <p:ext uri="{BB962C8B-B14F-4D97-AF65-F5344CB8AC3E}">
        <p14:creationId xmlns:p14="http://schemas.microsoft.com/office/powerpoint/2010/main" val="2797615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sz="1200" kern="1200">
                <a:solidFill>
                  <a:schemeClr val="tx1"/>
                </a:solidFill>
                <a:latin typeface="+mn-lt"/>
                <a:ea typeface="ＭＳ Ｐゴシック" charset="-128"/>
                <a:cs typeface="ＭＳ Ｐゴシック" charset="-128"/>
              </a:rPr>
              <a:t>Dire :</a:t>
            </a:r>
          </a:p>
          <a:p>
            <a:pPr>
              <a:defRPr b="0" i="0"/>
            </a:pPr>
            <a:r>
              <a:rPr lang="x-none" sz="1200" i="1" kern="1200">
                <a:solidFill>
                  <a:schemeClr val="tx1"/>
                </a:solidFill>
                <a:latin typeface="+mn-lt"/>
                <a:ea typeface="ＭＳ Ｐゴシック" charset="-128"/>
                <a:cs typeface="ＭＳ Ｐゴシック" charset="-128"/>
              </a:rPr>
              <a:t>L’ovulation peut survenir dans les deux semaines et même dès huit jours après un avortement médicamenteux par la mifépristone et le misoprostol</a:t>
            </a:r>
            <a:r>
              <a:rPr lang="fr-BE" sz="1200" i="1" kern="1200" dirty="0">
                <a:solidFill>
                  <a:schemeClr val="tx1"/>
                </a:solidFill>
                <a:latin typeface="+mn-lt"/>
                <a:ea typeface="ＭＳ Ｐゴシック" charset="-128"/>
                <a:cs typeface="ＭＳ Ｐゴシック" charset="-128"/>
              </a:rPr>
              <a:t>.</a:t>
            </a:r>
            <a:endParaRPr lang="x-none" sz="1200" i="1" kern="120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b="0" i="0"/>
            </a:pPr>
            <a:fld id="{083857C4-4CBE-4302-BA72-AC6136F1183E}" type="slidenum">
              <a:rPr lang="en-US" smtClean="0"/>
              <a:t>140</a:t>
            </a:fld>
            <a:endParaRPr lang="en-US"/>
          </a:p>
        </p:txBody>
      </p:sp>
    </p:spTree>
    <p:extLst>
      <p:ext uri="{BB962C8B-B14F-4D97-AF65-F5344CB8AC3E}">
        <p14:creationId xmlns:p14="http://schemas.microsoft.com/office/powerpoint/2010/main" val="24053524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411BEA95-658A-4C1C-BA0E-92C71A5C77C6}" type="slidenum">
              <a:rPr lang="en-US" smtClean="0"/>
              <a:t>146</a:t>
            </a:fld>
            <a:endParaRPr lang="en-US"/>
          </a:p>
        </p:txBody>
      </p:sp>
    </p:spTree>
    <p:extLst>
      <p:ext uri="{BB962C8B-B14F-4D97-AF65-F5344CB8AC3E}">
        <p14:creationId xmlns:p14="http://schemas.microsoft.com/office/powerpoint/2010/main" val="27028280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Certaines femmes qui cherchent à obtenir des soins liés à l’avortement ne comprennent peut-être pas les informations les plus élémentaires sur la manière dont elles se sont trouvées enceintes ou sur la manière dont fonctionne la contraception pour éviter une grossesse. Ceci peut s’avérer particulièrement vrai dans le cas de très jeunes femmes ou d’adolescentes.</a:t>
            </a:r>
          </a:p>
        </p:txBody>
      </p:sp>
      <p:sp>
        <p:nvSpPr>
          <p:cNvPr id="4" name="Slide Number Placeholder 3"/>
          <p:cNvSpPr>
            <a:spLocks noGrp="1"/>
          </p:cNvSpPr>
          <p:nvPr>
            <p:ph type="sldNum" sz="quarter" idx="10"/>
          </p:nvPr>
        </p:nvSpPr>
        <p:spPr/>
        <p:txBody>
          <a:bodyPr/>
          <a:lstStyle/>
          <a:p>
            <a:pPr>
              <a:defRPr b="0" i="0"/>
            </a:pPr>
            <a:fld id="{9400C6D1-EDA3-4E05-8CAA-85EED726489B}" type="slidenum">
              <a:rPr lang="en-US" smtClean="0"/>
              <a:t>148</a:t>
            </a:fld>
            <a:endParaRPr lang="en-US"/>
          </a:p>
        </p:txBody>
      </p:sp>
    </p:spTree>
    <p:extLst>
      <p:ext uri="{BB962C8B-B14F-4D97-AF65-F5344CB8AC3E}">
        <p14:creationId xmlns:p14="http://schemas.microsoft.com/office/powerpoint/2010/main" val="423524615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defRPr b="0" i="0"/>
            </a:pPr>
            <a:r>
              <a:rPr lang="x-none" i="0"/>
              <a:t>Dire :</a:t>
            </a:r>
          </a:p>
          <a:p>
            <a:pPr>
              <a:defRPr b="0" i="0"/>
            </a:pPr>
            <a:r>
              <a:rPr lang="x-none" i="1"/>
              <a:t>L’intention était de montrer comment les prestataires doivent guider la femme à travers sa prise de décision plutôt que de lui imposer leurs propres préjugés ou préférences. Le dernier sketch est celui qui illustrait l’interaction la plus positive. </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152</a:t>
            </a:fld>
            <a:endParaRPr lang="en-US"/>
          </a:p>
        </p:txBody>
      </p:sp>
    </p:spTree>
    <p:extLst>
      <p:ext uri="{BB962C8B-B14F-4D97-AF65-F5344CB8AC3E}">
        <p14:creationId xmlns:p14="http://schemas.microsoft.com/office/powerpoint/2010/main" val="2025266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Les méthodes de contraception réversibles à longue durée d’action présentent de nombreux avantages et devraient être proposées comme option à toutes les femmes indépendamment de leur âge.</a:t>
            </a:r>
          </a:p>
          <a:p>
            <a:pPr>
              <a:defRPr b="0" i="0"/>
            </a:pPr>
            <a:endParaRPr lang="en-US"/>
          </a:p>
        </p:txBody>
      </p:sp>
      <p:sp>
        <p:nvSpPr>
          <p:cNvPr id="4" name="Slide Number Placeholder 3"/>
          <p:cNvSpPr>
            <a:spLocks noGrp="1"/>
          </p:cNvSpPr>
          <p:nvPr>
            <p:ph type="sldNum" sz="quarter" idx="10"/>
          </p:nvPr>
        </p:nvSpPr>
        <p:spPr/>
        <p:txBody>
          <a:bodyPr/>
          <a:lstStyle/>
          <a:p>
            <a:pPr>
              <a:defRPr b="0" i="0"/>
            </a:pPr>
            <a:fld id="{C314BA66-884C-47D1-8702-60FDC76D731D}" type="slidenum">
              <a:rPr lang="en-US" smtClean="0"/>
              <a:t>155</a:t>
            </a:fld>
            <a:endParaRPr lang="en-US"/>
          </a:p>
        </p:txBody>
      </p:sp>
    </p:spTree>
    <p:extLst>
      <p:ext uri="{BB962C8B-B14F-4D97-AF65-F5344CB8AC3E}">
        <p14:creationId xmlns:p14="http://schemas.microsoft.com/office/powerpoint/2010/main" val="382885890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L’utilisation optimale est définie comme une utilisation régulière et correcte, l’utilisation courante est définie comme la manière dont la méthode est utilisée en moyenne dans la pratique. Signaler et commenter la différence entre utilisation optimale et utilisation courante et faire remarquer à quel point cette différence diminue dans le cas des dispositifs intra-utérins et des implants. Signaler que les dispositifs intra-utérins utilisés dans ces données étaient des DIU au cuivre en forme de T.</a:t>
            </a:r>
            <a:r>
              <a:rPr lang="fr-BE" sz="1200" i="1" kern="1200" dirty="0">
                <a:solidFill>
                  <a:schemeClr val="tx1"/>
                </a:solidFill>
                <a:latin typeface="+mn-lt"/>
                <a:ea typeface="ＭＳ Ｐゴシック" charset="-128"/>
                <a:cs typeface="ＭＳ Ｐゴシック" charset="-128"/>
              </a:rPr>
              <a:t> </a:t>
            </a:r>
          </a:p>
          <a:p>
            <a:pPr>
              <a:defRPr b="0" i="0"/>
            </a:pPr>
            <a:endParaRPr lang="fr-BE" sz="1200" i="1" kern="1200" dirty="0">
              <a:solidFill>
                <a:schemeClr val="tx1"/>
              </a:solidFill>
              <a:latin typeface="+mn-lt"/>
              <a:ea typeface="ＭＳ Ｐゴシック" charset="-128"/>
              <a:cs typeface="ＭＳ Ｐゴシック" charset="-128"/>
            </a:endParaRPr>
          </a:p>
          <a:p>
            <a:pPr>
              <a:defRPr b="0" i="0"/>
            </a:pPr>
            <a:r>
              <a:rPr lang="fr-BE" sz="1000" i="0" kern="1200" dirty="0">
                <a:solidFill>
                  <a:schemeClr val="tx1"/>
                </a:solidFill>
                <a:latin typeface="+mn-lt"/>
                <a:ea typeface="ＭＳ Ｐゴシック" charset="-128"/>
                <a:cs typeface="ＭＳ Ｐゴシック" charset="-128"/>
              </a:rPr>
              <a:t>Optimale</a:t>
            </a:r>
          </a:p>
          <a:p>
            <a:pPr>
              <a:defRPr b="0" i="0"/>
            </a:pPr>
            <a:r>
              <a:rPr lang="fr-BE" sz="1000" i="0" kern="1200" dirty="0">
                <a:solidFill>
                  <a:schemeClr val="tx1"/>
                </a:solidFill>
                <a:latin typeface="+mn-lt"/>
                <a:ea typeface="ＭＳ Ｐゴシック" charset="-128"/>
                <a:cs typeface="ＭＳ Ｐゴシック" charset="-128"/>
              </a:rPr>
              <a:t>Classique</a:t>
            </a:r>
          </a:p>
          <a:p>
            <a:pPr>
              <a:defRPr b="0" i="0"/>
            </a:pPr>
            <a:r>
              <a:rPr lang="fr-BE" sz="1000" i="0" kern="1200" dirty="0">
                <a:solidFill>
                  <a:schemeClr val="tx1"/>
                </a:solidFill>
                <a:latin typeface="+mn-lt"/>
                <a:ea typeface="ＭＳ Ｐゴシック" charset="-128"/>
                <a:cs typeface="ＭＳ Ｐゴシック" charset="-128"/>
              </a:rPr>
              <a:t>Préservatifs</a:t>
            </a:r>
          </a:p>
          <a:p>
            <a:pPr>
              <a:defRPr b="0" i="0"/>
            </a:pPr>
            <a:r>
              <a:rPr lang="fr-BE" sz="1000" i="0" kern="1200" dirty="0">
                <a:solidFill>
                  <a:schemeClr val="tx1"/>
                </a:solidFill>
                <a:latin typeface="+mn-lt"/>
                <a:ea typeface="ＭＳ Ｐゴシック" charset="-128"/>
                <a:cs typeface="ＭＳ Ｐゴシック" charset="-128"/>
              </a:rPr>
              <a:t>Pilule</a:t>
            </a:r>
          </a:p>
          <a:p>
            <a:pPr>
              <a:defRPr b="0" i="0"/>
            </a:pPr>
            <a:r>
              <a:rPr lang="fr-BE" sz="1000" i="0" kern="1200" dirty="0">
                <a:solidFill>
                  <a:schemeClr val="tx1"/>
                </a:solidFill>
                <a:latin typeface="+mn-lt"/>
                <a:ea typeface="ＭＳ Ｐゴシック" charset="-128"/>
                <a:cs typeface="ＭＳ Ｐゴシック" charset="-128"/>
              </a:rPr>
              <a:t>Injectables</a:t>
            </a:r>
          </a:p>
          <a:p>
            <a:pPr>
              <a:defRPr b="0" i="0"/>
            </a:pPr>
            <a:r>
              <a:rPr lang="fr-BE" sz="1000" i="0" kern="1200" dirty="0">
                <a:solidFill>
                  <a:schemeClr val="tx1"/>
                </a:solidFill>
                <a:latin typeface="+mn-lt"/>
                <a:ea typeface="ＭＳ Ｐゴシック" charset="-128"/>
                <a:cs typeface="ＭＳ Ｐゴシック" charset="-128"/>
              </a:rPr>
              <a:t>DIU</a:t>
            </a:r>
          </a:p>
          <a:p>
            <a:pPr>
              <a:defRPr b="0" i="0"/>
            </a:pPr>
            <a:r>
              <a:rPr lang="fr-BE" sz="1000" i="0" kern="1200" dirty="0">
                <a:solidFill>
                  <a:schemeClr val="tx1"/>
                </a:solidFill>
                <a:latin typeface="+mn-lt"/>
                <a:ea typeface="ＭＳ Ｐゴシック" charset="-128"/>
                <a:cs typeface="ＭＳ Ｐゴシック" charset="-128"/>
              </a:rPr>
              <a:t>Implant</a:t>
            </a:r>
            <a:endParaRPr lang="x-none" sz="1000" i="0" kern="1200" dirty="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b="0" i="0"/>
            </a:pPr>
            <a:fld id="{8CA174F2-C77F-4B0A-AC2E-22F4EB8E42A6}" type="slidenum">
              <a:rPr lang="en-US" smtClean="0"/>
              <a:t>157</a:t>
            </a:fld>
            <a:endParaRPr lang="en-US"/>
          </a:p>
        </p:txBody>
      </p:sp>
    </p:spTree>
    <p:extLst>
      <p:ext uri="{BB962C8B-B14F-4D97-AF65-F5344CB8AC3E}">
        <p14:creationId xmlns:p14="http://schemas.microsoft.com/office/powerpoint/2010/main" val="34169027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sz="1200" kern="1200" dirty="0">
                <a:solidFill>
                  <a:schemeClr val="tx1"/>
                </a:solidFill>
                <a:latin typeface="+mn-lt"/>
                <a:ea typeface="ＭＳ Ｐゴシック" charset="-128"/>
                <a:cs typeface="ＭＳ Ｐゴシック" charset="-128"/>
              </a:rPr>
              <a:t>Dire :</a:t>
            </a:r>
          </a:p>
          <a:p>
            <a:pPr>
              <a:defRPr b="0" i="0"/>
            </a:pPr>
            <a:r>
              <a:rPr lang="x-none" sz="1200" i="1" kern="1200" dirty="0">
                <a:solidFill>
                  <a:schemeClr val="tx1"/>
                </a:solidFill>
                <a:latin typeface="+mn-lt"/>
                <a:ea typeface="ＭＳ Ｐゴシック" charset="-128"/>
                <a:cs typeface="ＭＳ Ｐゴシック" charset="-128"/>
              </a:rPr>
              <a:t>Signaler et commenter les différences en termes de satisfaction entre les différentes méthodes. Indiquer que dans le cas des méthodes de contraception réversibles à longue durée d’action, la poursuite de l’utilisation après 12 mois était de 86%, contre 55% pour les autres types de méthodes, et que les femmes de moins de 21 ans ont elles aussi présenté des taux élevés de poursuite de l’utilisation de ces méthodes.</a:t>
            </a:r>
            <a:r>
              <a:rPr lang="fr-BE" sz="1200" i="1" kern="1200" dirty="0">
                <a:solidFill>
                  <a:schemeClr val="tx1"/>
                </a:solidFill>
                <a:latin typeface="+mn-lt"/>
                <a:ea typeface="ＭＳ Ｐゴシック" charset="-128"/>
                <a:cs typeface="ＭＳ Ｐゴシック" charset="-128"/>
              </a:rPr>
              <a:t> </a:t>
            </a:r>
          </a:p>
          <a:p>
            <a:pPr>
              <a:defRPr b="0" i="0"/>
            </a:pPr>
            <a:endParaRPr lang="fr-BE" sz="1200" i="1" kern="1200" dirty="0">
              <a:solidFill>
                <a:schemeClr val="tx1"/>
              </a:solidFill>
              <a:latin typeface="+mn-lt"/>
              <a:ea typeface="ＭＳ Ｐゴシック" charset="-128"/>
              <a:cs typeface="ＭＳ Ｐゴシック" charset="-128"/>
            </a:endParaRPr>
          </a:p>
          <a:p>
            <a:pPr>
              <a:defRPr b="0" i="0"/>
            </a:pPr>
            <a:r>
              <a:rPr lang="fr-BE" sz="1000" b="0" i="0" kern="1200" dirty="0">
                <a:solidFill>
                  <a:schemeClr val="tx1"/>
                </a:solidFill>
                <a:latin typeface="+mn-lt"/>
                <a:ea typeface="ＭＳ Ｐゴシック" charset="-128"/>
                <a:cs typeface="ＭＳ Ｐゴシック" charset="-128"/>
              </a:rPr>
              <a:t>Système intra-utérin à libération de </a:t>
            </a:r>
            <a:r>
              <a:rPr lang="fr-BE" sz="1000" b="0" i="0" kern="1200" dirty="0" err="1">
                <a:solidFill>
                  <a:schemeClr val="tx1"/>
                </a:solidFill>
                <a:latin typeface="+mn-lt"/>
                <a:ea typeface="ＭＳ Ｐゴシック" charset="-128"/>
                <a:cs typeface="ＭＳ Ｐゴシック" charset="-128"/>
              </a:rPr>
              <a:t>lévonorgestrel</a:t>
            </a:r>
            <a:endParaRPr lang="fr-BE" sz="1000" b="0" i="0" kern="1200" dirty="0">
              <a:solidFill>
                <a:schemeClr val="tx1"/>
              </a:solidFill>
              <a:latin typeface="+mn-lt"/>
              <a:ea typeface="ＭＳ Ｐゴシック" charset="-128"/>
              <a:cs typeface="ＭＳ Ｐゴシック" charset="-128"/>
            </a:endParaRPr>
          </a:p>
          <a:p>
            <a:pPr>
              <a:defRPr b="0" i="0"/>
            </a:pPr>
            <a:r>
              <a:rPr lang="fr-FR" sz="1200" b="0" i="0" kern="1200" dirty="0">
                <a:solidFill>
                  <a:schemeClr val="tx1"/>
                </a:solidFill>
                <a:latin typeface="+mn-lt"/>
                <a:ea typeface="ＭＳ Ｐゴシック" charset="-128"/>
                <a:cs typeface="ＭＳ Ｐゴシック" charset="-128"/>
              </a:rPr>
              <a:t>Dispositif intra-utérin au cuivre</a:t>
            </a:r>
          </a:p>
          <a:p>
            <a:pPr>
              <a:defRPr b="0" i="0"/>
            </a:pPr>
            <a:r>
              <a:rPr lang="fr-FR" sz="1200" b="0" i="0" kern="1200" dirty="0">
                <a:solidFill>
                  <a:schemeClr val="tx1"/>
                </a:solidFill>
                <a:latin typeface="+mn-lt"/>
                <a:ea typeface="ＭＳ Ｐゴシック" charset="-128"/>
                <a:cs typeface="ＭＳ Ｐゴシック" charset="-128"/>
              </a:rPr>
              <a:t>Implant</a:t>
            </a:r>
          </a:p>
          <a:p>
            <a:pPr>
              <a:defRPr b="0" i="0"/>
            </a:pPr>
            <a:r>
              <a:rPr lang="fr-FR" sz="1200" b="0" i="0" kern="1200" dirty="0">
                <a:solidFill>
                  <a:schemeClr val="tx1"/>
                </a:solidFill>
                <a:latin typeface="+mn-lt"/>
                <a:ea typeface="ＭＳ Ｐゴシック" charset="-128"/>
                <a:cs typeface="ＭＳ Ｐゴシック" charset="-128"/>
              </a:rPr>
              <a:t>Injection d’acétate de </a:t>
            </a:r>
            <a:r>
              <a:rPr lang="fr-FR" sz="1200" b="0" i="0" kern="1200" dirty="0" err="1">
                <a:solidFill>
                  <a:schemeClr val="tx1"/>
                </a:solidFill>
                <a:latin typeface="+mn-lt"/>
                <a:ea typeface="ＭＳ Ｐゴシック" charset="-128"/>
                <a:cs typeface="ＭＳ Ｐゴシック" charset="-128"/>
              </a:rPr>
              <a:t>médroxyprogestérone</a:t>
            </a:r>
            <a:endParaRPr lang="fr-FR" sz="1200" b="0" i="0" kern="1200" dirty="0">
              <a:solidFill>
                <a:schemeClr val="tx1"/>
              </a:solidFill>
              <a:latin typeface="+mn-lt"/>
              <a:ea typeface="ＭＳ Ｐゴシック" charset="-128"/>
              <a:cs typeface="ＭＳ Ｐゴシック" charset="-128"/>
            </a:endParaRPr>
          </a:p>
          <a:p>
            <a:pPr>
              <a:defRPr b="0" i="0"/>
            </a:pPr>
            <a:r>
              <a:rPr lang="fr-FR" sz="1200" b="0" i="0" kern="1200" dirty="0">
                <a:solidFill>
                  <a:schemeClr val="tx1"/>
                </a:solidFill>
                <a:latin typeface="+mn-lt"/>
                <a:ea typeface="ＭＳ Ｐゴシック" charset="-128"/>
                <a:cs typeface="ＭＳ Ｐゴシック" charset="-128"/>
              </a:rPr>
              <a:t>Pilule contraceptive</a:t>
            </a:r>
          </a:p>
          <a:p>
            <a:pPr>
              <a:defRPr b="0" i="0"/>
            </a:pPr>
            <a:r>
              <a:rPr lang="fr-FR" sz="1200" b="0" i="0" kern="1200" dirty="0">
                <a:solidFill>
                  <a:schemeClr val="tx1"/>
                </a:solidFill>
                <a:latin typeface="+mn-lt"/>
                <a:ea typeface="ＭＳ Ｐゴシック" charset="-128"/>
                <a:cs typeface="ＭＳ Ｐゴシック" charset="-128"/>
              </a:rPr>
              <a:t>Patch contraceptif</a:t>
            </a:r>
          </a:p>
          <a:p>
            <a:pPr>
              <a:defRPr b="0" i="0"/>
            </a:pPr>
            <a:r>
              <a:rPr lang="fr-FR" sz="1200" b="0" i="0" kern="1200" dirty="0">
                <a:solidFill>
                  <a:schemeClr val="tx1"/>
                </a:solidFill>
                <a:latin typeface="+mn-lt"/>
                <a:ea typeface="ＭＳ Ｐゴシック" charset="-128"/>
                <a:cs typeface="ＭＳ Ｐゴシック" charset="-128"/>
              </a:rPr>
              <a:t>Anneau</a:t>
            </a:r>
            <a:endParaRPr lang="x-none" sz="1000" i="1" kern="1200" dirty="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b="0" i="0"/>
            </a:pPr>
            <a:fld id="{43EFB34E-7548-4BDD-B6A9-B9E6551AD239}" type="slidenum">
              <a:rPr lang="en-US" smtClean="0"/>
              <a:t>158</a:t>
            </a:fld>
            <a:endParaRPr lang="en-US"/>
          </a:p>
        </p:txBody>
      </p:sp>
    </p:spTree>
    <p:extLst>
      <p:ext uri="{BB962C8B-B14F-4D97-AF65-F5344CB8AC3E}">
        <p14:creationId xmlns:p14="http://schemas.microsoft.com/office/powerpoint/2010/main" val="318610614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Préservatif masculin</a:t>
            </a:r>
          </a:p>
          <a:p>
            <a:r>
              <a:rPr lang="fr-FR" dirty="0"/>
              <a:t>Préservatif féminin</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168</a:t>
            </a:fld>
            <a:endParaRPr lang="en-US"/>
          </a:p>
        </p:txBody>
      </p:sp>
    </p:spTree>
    <p:extLst>
      <p:ext uri="{BB962C8B-B14F-4D97-AF65-F5344CB8AC3E}">
        <p14:creationId xmlns:p14="http://schemas.microsoft.com/office/powerpoint/2010/main" val="4009123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kern="1200">
                <a:solidFill>
                  <a:schemeClr val="tx1"/>
                </a:solidFill>
                <a:latin typeface="+mn-lt"/>
                <a:ea typeface="ＭＳ Ｐゴシック" charset="-128"/>
                <a:cs typeface="ＭＳ Ｐゴシック" charset="-128"/>
              </a:rPr>
              <a:t>Les prestataires doivent délivrer des soins en rapport avec l’avortement de haute qualité indépendamment de l’âge ou du statut matrimonial de la patiente.</a:t>
            </a:r>
          </a:p>
        </p:txBody>
      </p:sp>
      <p:sp>
        <p:nvSpPr>
          <p:cNvPr id="4" name="Slide Number Placeholder 3"/>
          <p:cNvSpPr>
            <a:spLocks noGrp="1"/>
          </p:cNvSpPr>
          <p:nvPr>
            <p:ph type="sldNum" sz="quarter" idx="10"/>
          </p:nvPr>
        </p:nvSpPr>
        <p:spPr/>
        <p:txBody>
          <a:bodyPr/>
          <a:lstStyle/>
          <a:p>
            <a:pPr>
              <a:defRPr b="0" i="0"/>
            </a:pPr>
            <a:fld id="{8D56BECA-9051-4D90-B825-448221A96BA5}" type="slidenum">
              <a:rPr lang="en-US" smtClean="0"/>
              <a:t>14</a:t>
            </a:fld>
            <a:endParaRPr lang="en-US"/>
          </a:p>
        </p:txBody>
      </p:sp>
    </p:spTree>
    <p:extLst>
      <p:ext uri="{BB962C8B-B14F-4D97-AF65-F5344CB8AC3E}">
        <p14:creationId xmlns:p14="http://schemas.microsoft.com/office/powerpoint/2010/main" val="1632070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47B5BE9E-B59D-419B-8321-DB2A3E42492B}" type="slidenum">
              <a:rPr lang="en-US" smtClean="0"/>
              <a:pPr eaLnBrk="1" hangingPunct="1">
                <a:defRPr b="0" i="0"/>
              </a:pPr>
              <a:t>172</a:t>
            </a:fld>
            <a:endParaRPr lang="en-US"/>
          </a:p>
        </p:txBody>
      </p:sp>
    </p:spTree>
    <p:extLst>
      <p:ext uri="{BB962C8B-B14F-4D97-AF65-F5344CB8AC3E}">
        <p14:creationId xmlns:p14="http://schemas.microsoft.com/office/powerpoint/2010/main" val="212218085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E7B00584-444D-4500-B135-C0B331785EE1}" type="slidenum">
              <a:rPr lang="en-US" smtClean="0"/>
              <a:t>173</a:t>
            </a:fld>
            <a:endParaRPr lang="en-US"/>
          </a:p>
        </p:txBody>
      </p:sp>
    </p:spTree>
    <p:extLst>
      <p:ext uri="{BB962C8B-B14F-4D97-AF65-F5344CB8AC3E}">
        <p14:creationId xmlns:p14="http://schemas.microsoft.com/office/powerpoint/2010/main" val="233374299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SAVON OU ANTISEPTIQUE</a:t>
            </a:r>
          </a:p>
          <a:p>
            <a:r>
              <a:rPr lang="fr-FR" dirty="0"/>
              <a:t>EAU FRAÎCHE </a:t>
            </a:r>
          </a:p>
          <a:p>
            <a:r>
              <a:rPr lang="fr-FR" dirty="0"/>
              <a:t>OU</a:t>
            </a:r>
          </a:p>
          <a:p>
            <a:r>
              <a:rPr lang="fr-FR" dirty="0"/>
              <a:t>EAU COURANTE</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182</a:t>
            </a:fld>
            <a:endParaRPr lang="en-US"/>
          </a:p>
        </p:txBody>
      </p:sp>
    </p:spTree>
    <p:extLst>
      <p:ext uri="{BB962C8B-B14F-4D97-AF65-F5344CB8AC3E}">
        <p14:creationId xmlns:p14="http://schemas.microsoft.com/office/powerpoint/2010/main" val="414653110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kern="1200">
                <a:solidFill>
                  <a:schemeClr val="tx1"/>
                </a:solidFill>
                <a:latin typeface="+mn-lt"/>
                <a:ea typeface="ＭＳ Ｐゴシック" charset="-128"/>
                <a:cs typeface="ＭＳ Ｐゴシック" charset="-128"/>
              </a:rPr>
              <a:t>Dire : </a:t>
            </a:r>
          </a:p>
          <a:p>
            <a:pPr rtl="0">
              <a:defRPr b="0" i="0"/>
            </a:pPr>
            <a:r>
              <a:rPr lang="x-none" sz="1200" i="1" kern="1200">
                <a:solidFill>
                  <a:schemeClr val="tx1"/>
                </a:solidFill>
                <a:latin typeface="+mn-lt"/>
                <a:ea typeface="ＭＳ Ｐゴシック" charset="-128"/>
                <a:cs typeface="ＭＳ Ｐゴシック" charset="-128"/>
              </a:rPr>
              <a:t>Lorsqu’un prestataire de soins réalise une AMIU, quelles parties de son corps peuvent être exposées à du sang ? </a:t>
            </a:r>
          </a:p>
          <a:p>
            <a:pPr>
              <a:defRPr b="0" i="0"/>
            </a:pPr>
            <a:endParaRPr lang="en-US" sz="1000" dirty="0"/>
          </a:p>
          <a:p>
            <a:pPr>
              <a:defRPr b="0" i="0"/>
            </a:pPr>
            <a:r>
              <a:rPr lang="fr-FR" sz="1000" noProof="0" dirty="0"/>
              <a:t>Porter</a:t>
            </a:r>
            <a:r>
              <a:rPr lang="fr-FR" sz="1000" baseline="0" noProof="0" dirty="0"/>
              <a:t> des gants lorsque l’on doit s’attendre à ce que ses mains entrent en contact avec des fluides corporels.</a:t>
            </a:r>
          </a:p>
          <a:p>
            <a:pPr>
              <a:defRPr b="0" i="0"/>
            </a:pPr>
            <a:r>
              <a:rPr lang="fr-FR" sz="1000" baseline="0" noProof="0" dirty="0"/>
              <a:t>Porter un écran facial en cas de risque de projections de sang ou de fluides.</a:t>
            </a:r>
            <a:endParaRPr lang="fr-FR" noProof="0" dirty="0"/>
          </a:p>
        </p:txBody>
      </p:sp>
      <p:sp>
        <p:nvSpPr>
          <p:cNvPr id="4" name="Slide Number Placeholder 3"/>
          <p:cNvSpPr>
            <a:spLocks noGrp="1"/>
          </p:cNvSpPr>
          <p:nvPr>
            <p:ph type="sldNum" sz="quarter" idx="10"/>
          </p:nvPr>
        </p:nvSpPr>
        <p:spPr/>
        <p:txBody>
          <a:bodyPr/>
          <a:lstStyle/>
          <a:p>
            <a:pPr>
              <a:defRPr b="0" i="0"/>
            </a:pPr>
            <a:fld id="{A3CF4F24-EE0F-4DBC-9E0F-CC3487862084}" type="slidenum">
              <a:rPr lang="en-US" smtClean="0"/>
              <a:t>184</a:t>
            </a:fld>
            <a:endParaRPr lang="en-US"/>
          </a:p>
        </p:txBody>
      </p:sp>
    </p:spTree>
    <p:extLst>
      <p:ext uri="{BB962C8B-B14F-4D97-AF65-F5344CB8AC3E}">
        <p14:creationId xmlns:p14="http://schemas.microsoft.com/office/powerpoint/2010/main" val="308325505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dirty="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Une poubelle pour objets pointus ou tranchants est un réceptacle pouvant recevoir en toute sécurité une seringue avec l’aiguille fixée sur celle-ci. Le récipient doit empêcher que la seringue ne perfore quelque chose et ne pas permettre de l’en retirer aisément. Les poubelles destinées aux objets pointus ou tranchants peuvent avoir des aspects variés.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02270182-0D53-414C-B4C8-8B5F166E71EF}" type="slidenum">
              <a:rPr lang="en-US" smtClean="0"/>
              <a:t>188</a:t>
            </a:fld>
            <a:endParaRPr lang="en-US"/>
          </a:p>
        </p:txBody>
      </p:sp>
    </p:spTree>
    <p:extLst>
      <p:ext uri="{BB962C8B-B14F-4D97-AF65-F5344CB8AC3E}">
        <p14:creationId xmlns:p14="http://schemas.microsoft.com/office/powerpoint/2010/main" val="33394478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INFECTIEUX</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189</a:t>
            </a:fld>
            <a:endParaRPr lang="en-US"/>
          </a:p>
        </p:txBody>
      </p:sp>
    </p:spTree>
    <p:extLst>
      <p:ext uri="{BB962C8B-B14F-4D97-AF65-F5344CB8AC3E}">
        <p14:creationId xmlns:p14="http://schemas.microsoft.com/office/powerpoint/2010/main" val="6699839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Parois vaginales</a:t>
            </a:r>
          </a:p>
          <a:p>
            <a:r>
              <a:rPr lang="fr-FR" dirty="0"/>
              <a:t>Orifice cervical</a:t>
            </a:r>
          </a:p>
          <a:p>
            <a:r>
              <a:rPr lang="fr-FR" dirty="0"/>
              <a:t>Col de l’utérus</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196</a:t>
            </a:fld>
            <a:endParaRPr lang="en-US"/>
          </a:p>
        </p:txBody>
      </p:sp>
    </p:spTree>
    <p:extLst>
      <p:ext uri="{BB962C8B-B14F-4D97-AF65-F5344CB8AC3E}">
        <p14:creationId xmlns:p14="http://schemas.microsoft.com/office/powerpoint/2010/main" val="358742096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kern="1200" dirty="0">
                <a:solidFill>
                  <a:schemeClr val="tx1"/>
                </a:solidFill>
                <a:latin typeface="+mn-lt"/>
                <a:ea typeface="ＭＳ Ｐゴシック" charset="-128"/>
                <a:cs typeface="ＭＳ Ｐゴシック" charset="-128"/>
              </a:rPr>
              <a:t>Dire : </a:t>
            </a:r>
          </a:p>
          <a:p>
            <a:pPr rtl="0">
              <a:defRPr b="0" i="0"/>
            </a:pPr>
            <a:r>
              <a:rPr lang="fr-FR" sz="1200" i="1" kern="1200" noProof="0" dirty="0">
                <a:solidFill>
                  <a:schemeClr val="tx1"/>
                </a:solidFill>
                <a:latin typeface="+mn-lt"/>
                <a:ea typeface="ＭＳ Ｐゴシック" charset="-128"/>
                <a:cs typeface="ＭＳ Ｐゴシック" charset="-128"/>
              </a:rPr>
              <a:t>Le traitement des instruments et la manipulation aseptique des instruments pour AMIU seront abordés dans le module consacré aux procédures d’évacuation utérine avec l’aspirateur </a:t>
            </a:r>
            <a:r>
              <a:rPr lang="fr-FR" sz="1200" i="1" kern="1200" noProof="0" dirty="0" err="1">
                <a:solidFill>
                  <a:schemeClr val="tx1"/>
                </a:solidFill>
                <a:latin typeface="+mn-lt"/>
                <a:ea typeface="ＭＳ Ｐゴシック" charset="-128"/>
                <a:cs typeface="ＭＳ Ｐゴシック" charset="-128"/>
              </a:rPr>
              <a:t>Ipas</a:t>
            </a:r>
            <a:r>
              <a:rPr lang="fr-FR" sz="1200" i="1" kern="1200" noProof="0" dirty="0">
                <a:solidFill>
                  <a:schemeClr val="tx1"/>
                </a:solidFill>
                <a:latin typeface="+mn-lt"/>
                <a:ea typeface="ＭＳ Ｐゴシック" charset="-128"/>
                <a:cs typeface="ＭＳ Ｐゴシック" charset="-128"/>
              </a:rPr>
              <a:t> AMIU Plus. </a:t>
            </a:r>
          </a:p>
          <a:p>
            <a:pPr rtl="0">
              <a:defRPr b="0" i="0"/>
            </a:pPr>
            <a:r>
              <a:rPr lang="x-none" sz="1200" i="1" kern="1200">
                <a:solidFill>
                  <a:schemeClr val="tx1"/>
                </a:solidFill>
                <a:latin typeface="+mn-lt"/>
                <a:ea typeface="ＭＳ Ｐゴシック" charset="-128"/>
                <a:cs typeface="ＭＳ Ｐゴシック" charset="-128"/>
              </a:rPr>
              <a:t>Parlons </a:t>
            </a:r>
            <a:r>
              <a:rPr lang="x-none" sz="1200" i="1" kern="1200" dirty="0">
                <a:solidFill>
                  <a:schemeClr val="tx1"/>
                </a:solidFill>
                <a:latin typeface="+mn-lt"/>
                <a:ea typeface="ＭＳ Ｐゴシック" charset="-128"/>
                <a:cs typeface="ＭＳ Ｐゴシック" charset="-128"/>
              </a:rPr>
              <a:t>à présent de la propreté de l’environnement. Un centre de soins et tout ce qu’il contient doit être maintenu propre et sec en permanence pour éviter la dissémination des infections.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DB625AE5-3703-49AF-BB86-1A4EDBA5719C}" type="slidenum">
              <a:rPr lang="en-US" smtClean="0"/>
              <a:t>197</a:t>
            </a:fld>
            <a:endParaRPr lang="en-US"/>
          </a:p>
        </p:txBody>
      </p:sp>
    </p:spTree>
    <p:extLst>
      <p:ext uri="{BB962C8B-B14F-4D97-AF65-F5344CB8AC3E}">
        <p14:creationId xmlns:p14="http://schemas.microsoft.com/office/powerpoint/2010/main" val="21485331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dirty="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Les déchets liquides comprennent, par exemple, les produits de conception et les fluides provenant d’une procédure d’AMIU ou d’évacuation utérine par des méthodes médicamenteuses. Dans ce cas, les déchets doivent être jetés à l’égout ou enfouis, comme les autres déchets infectieux liquides.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93AB87B4-AE12-4715-A77B-0BCC11EE3657}" type="slidenum">
              <a:rPr lang="en-US" smtClean="0"/>
              <a:t>201</a:t>
            </a:fld>
            <a:endParaRPr lang="en-US"/>
          </a:p>
        </p:txBody>
      </p:sp>
    </p:spTree>
    <p:extLst>
      <p:ext uri="{BB962C8B-B14F-4D97-AF65-F5344CB8AC3E}">
        <p14:creationId xmlns:p14="http://schemas.microsoft.com/office/powerpoint/2010/main" val="123411015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246518AF-BFB0-48C0-A3F9-5AFAD203F3CD}" type="slidenum">
              <a:rPr lang="en-US" smtClean="0"/>
              <a:pPr eaLnBrk="1" hangingPunct="1">
                <a:defRPr b="0" i="0"/>
              </a:pPr>
              <a:t>205</a:t>
            </a:fld>
            <a:endParaRPr lang="en-US"/>
          </a:p>
        </p:txBody>
      </p:sp>
    </p:spTree>
    <p:extLst>
      <p:ext uri="{BB962C8B-B14F-4D97-AF65-F5344CB8AC3E}">
        <p14:creationId xmlns:p14="http://schemas.microsoft.com/office/powerpoint/2010/main" val="2327498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F3BA6083-25F2-4E1D-B694-EF5C444AA0D9}" type="slidenum">
              <a:rPr lang="en-US" smtClean="0"/>
              <a:t>16</a:t>
            </a:fld>
            <a:endParaRPr lang="en-US"/>
          </a:p>
        </p:txBody>
      </p:sp>
    </p:spTree>
    <p:extLst>
      <p:ext uri="{BB962C8B-B14F-4D97-AF65-F5344CB8AC3E}">
        <p14:creationId xmlns:p14="http://schemas.microsoft.com/office/powerpoint/2010/main" val="195686047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E2591938-D743-445D-B4E3-746FA9E482FB}" type="slidenum">
              <a:rPr lang="en-US" smtClean="0"/>
              <a:t>206</a:t>
            </a:fld>
            <a:endParaRPr lang="en-US"/>
          </a:p>
        </p:txBody>
      </p:sp>
    </p:spTree>
    <p:extLst>
      <p:ext uri="{BB962C8B-B14F-4D97-AF65-F5344CB8AC3E}">
        <p14:creationId xmlns:p14="http://schemas.microsoft.com/office/powerpoint/2010/main" val="126120294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dirty="0"/>
          </a:p>
        </p:txBody>
      </p:sp>
      <p:sp>
        <p:nvSpPr>
          <p:cNvPr id="4" name="Slide Number Placeholder 3"/>
          <p:cNvSpPr>
            <a:spLocks noGrp="1"/>
          </p:cNvSpPr>
          <p:nvPr>
            <p:ph type="sldNum" sz="quarter" idx="10"/>
          </p:nvPr>
        </p:nvSpPr>
        <p:spPr/>
        <p:txBody>
          <a:bodyPr/>
          <a:lstStyle/>
          <a:p>
            <a:pPr>
              <a:defRPr b="0" i="0"/>
            </a:pPr>
            <a:fld id="{24D8DBB6-19F3-4F81-B7E8-6358382952E5}" type="slidenum">
              <a:rPr lang="en-US" smtClean="0"/>
              <a:t>210</a:t>
            </a:fld>
            <a:endParaRPr lang="en-US"/>
          </a:p>
        </p:txBody>
      </p:sp>
    </p:spTree>
    <p:extLst>
      <p:ext uri="{BB962C8B-B14F-4D97-AF65-F5344CB8AC3E}">
        <p14:creationId xmlns:p14="http://schemas.microsoft.com/office/powerpoint/2010/main" val="29656561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Dans le cas de soins après avortement, c’est la taille de l’utérus et non l’âge gestationnel qui détermine l’éligibilité et il est possible que la taille de l’utérus soit inférieure à ce qu’indique la date des dernières règles.</a:t>
            </a:r>
          </a:p>
          <a:p>
            <a:pPr>
              <a:defRPr b="0" i="0"/>
            </a:pPr>
            <a:endParaRPr lang="en-US"/>
          </a:p>
        </p:txBody>
      </p:sp>
      <p:sp>
        <p:nvSpPr>
          <p:cNvPr id="4" name="Slide Number Placeholder 3"/>
          <p:cNvSpPr>
            <a:spLocks noGrp="1"/>
          </p:cNvSpPr>
          <p:nvPr>
            <p:ph type="sldNum" sz="quarter" idx="10"/>
          </p:nvPr>
        </p:nvSpPr>
        <p:spPr/>
        <p:txBody>
          <a:bodyPr/>
          <a:lstStyle/>
          <a:p>
            <a:pPr>
              <a:defRPr b="0" i="0"/>
            </a:pPr>
            <a:fld id="{905E30FD-1C37-4EA7-96D2-95A1EA70C62D}" type="slidenum">
              <a:rPr lang="en-US" smtClean="0"/>
              <a:t>211</a:t>
            </a:fld>
            <a:endParaRPr lang="en-US"/>
          </a:p>
        </p:txBody>
      </p:sp>
    </p:spTree>
    <p:extLst>
      <p:ext uri="{BB962C8B-B14F-4D97-AF65-F5344CB8AC3E}">
        <p14:creationId xmlns:p14="http://schemas.microsoft.com/office/powerpoint/2010/main" val="221237648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Les études montrent que l’association des deux méthodes d’estimation permet une estimation précise de l’âge gestationnel. Même si ces deux méthodes sont habituellement suffisantes, une échographie peut être utilisée à des fins de confirmation si l’âge gestationnel demeure incertain sur la base de l’anamnèse et de l’examen clinique.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A38E5265-C336-4AE7-8B75-FBA815964CD2}" type="slidenum">
              <a:rPr lang="en-US" smtClean="0"/>
              <a:t>212</a:t>
            </a:fld>
            <a:endParaRPr lang="en-US"/>
          </a:p>
        </p:txBody>
      </p:sp>
    </p:spTree>
    <p:extLst>
      <p:ext uri="{BB962C8B-B14F-4D97-AF65-F5344CB8AC3E}">
        <p14:creationId xmlns:p14="http://schemas.microsoft.com/office/powerpoint/2010/main" val="214791150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L’examen bimanuel peut être mené avant ou après l’examen au spéculum, selon les préférences du prestataire de soins. </a:t>
            </a:r>
          </a:p>
          <a:p>
            <a:pPr>
              <a:defRPr b="0" i="0"/>
            </a:pPr>
            <a:endParaRPr lang="en-US"/>
          </a:p>
        </p:txBody>
      </p:sp>
      <p:sp>
        <p:nvSpPr>
          <p:cNvPr id="4" name="Slide Number Placeholder 3"/>
          <p:cNvSpPr>
            <a:spLocks noGrp="1"/>
          </p:cNvSpPr>
          <p:nvPr>
            <p:ph type="sldNum" sz="quarter" idx="10"/>
          </p:nvPr>
        </p:nvSpPr>
        <p:spPr/>
        <p:txBody>
          <a:bodyPr/>
          <a:lstStyle/>
          <a:p>
            <a:pPr>
              <a:defRPr b="0" i="0"/>
            </a:pPr>
            <a:fld id="{223BE46C-4AE1-416B-8912-010D6AD078DA}" type="slidenum">
              <a:rPr lang="en-US" smtClean="0"/>
              <a:t>217</a:t>
            </a:fld>
            <a:endParaRPr lang="en-US"/>
          </a:p>
        </p:txBody>
      </p:sp>
    </p:spTree>
    <p:extLst>
      <p:ext uri="{BB962C8B-B14F-4D97-AF65-F5344CB8AC3E}">
        <p14:creationId xmlns:p14="http://schemas.microsoft.com/office/powerpoint/2010/main" val="16816869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 patiente peut se trouver dans un état instable du fait d’une hémorragie ou d’une infection et un traitement doit être instauré immédiatement. Le traitement peut comprendre une évacuation utérine immédiate. En pareil cas, l’évaluation clinique a lieu en même temps que le traitement. Nous traiterons plus en détail de la manière de traiter les complications liées à l’avortement au cours du Module « Complications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21021898-9C34-40D4-A654-6F73E7F350EB}" type="slidenum">
              <a:rPr lang="en-US" smtClean="0"/>
              <a:t>223</a:t>
            </a:fld>
            <a:endParaRPr lang="en-US"/>
          </a:p>
        </p:txBody>
      </p:sp>
    </p:spTree>
    <p:extLst>
      <p:ext uri="{BB962C8B-B14F-4D97-AF65-F5344CB8AC3E}">
        <p14:creationId xmlns:p14="http://schemas.microsoft.com/office/powerpoint/2010/main" val="336835203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Si une évacuation utérine a déjà été pratiquée afin de traiter la patiente alors qu’elle se trouvait dans un état instable, les différentes méthodes d’avortement possibles ont déjà été déterminées. </a:t>
            </a:r>
          </a:p>
          <a:p>
            <a:pPr>
              <a:defRPr b="0" i="0"/>
            </a:pPr>
            <a:endParaRPr lang="x-none" sz="1200" i="1" kern="1200">
              <a:solidFill>
                <a:schemeClr val="tx1"/>
              </a:solidFill>
              <a:latin typeface="+mn-lt"/>
              <a:ea typeface="ＭＳ Ｐゴシック" charset="-128"/>
              <a:cs typeface="ＭＳ Ｐゴシック" charset="-128"/>
            </a:endParaRPr>
          </a:p>
          <a:p>
            <a:pPr>
              <a:defRPr b="0" i="0"/>
            </a:pPr>
            <a:r>
              <a:rPr lang="x-none" sz="1200" i="1" kern="1200">
                <a:solidFill>
                  <a:schemeClr val="tx1"/>
                </a:solidFill>
                <a:latin typeface="+mn-lt"/>
                <a:ea typeface="ＭＳ Ｐゴシック" charset="-128"/>
                <a:cs typeface="ＭＳ Ｐゴシック" charset="-128"/>
              </a:rPr>
              <a:t>Un état clinique non critique peut s’aggraver et mettre la vie de la patiente en danger si le traitement est retardé. </a:t>
            </a:r>
          </a:p>
          <a:p>
            <a:pPr>
              <a:defRPr b="0" i="0"/>
            </a:pPr>
            <a:endParaRPr lang="en-US"/>
          </a:p>
        </p:txBody>
      </p:sp>
      <p:sp>
        <p:nvSpPr>
          <p:cNvPr id="4" name="Slide Number Placeholder 3"/>
          <p:cNvSpPr>
            <a:spLocks noGrp="1"/>
          </p:cNvSpPr>
          <p:nvPr>
            <p:ph type="sldNum" sz="quarter" idx="10"/>
          </p:nvPr>
        </p:nvSpPr>
        <p:spPr/>
        <p:txBody>
          <a:bodyPr/>
          <a:lstStyle/>
          <a:p>
            <a:pPr>
              <a:defRPr b="0" i="0"/>
            </a:pPr>
            <a:fld id="{C0FD2E07-BABA-4EC8-80CF-63324FDCE72C}" type="slidenum">
              <a:rPr lang="en-US" smtClean="0"/>
              <a:t>226</a:t>
            </a:fld>
            <a:endParaRPr lang="en-US"/>
          </a:p>
        </p:txBody>
      </p:sp>
    </p:spTree>
    <p:extLst>
      <p:ext uri="{BB962C8B-B14F-4D97-AF65-F5344CB8AC3E}">
        <p14:creationId xmlns:p14="http://schemas.microsoft.com/office/powerpoint/2010/main" val="363377679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EFB18EDE-98CE-43CA-B5A6-3867203D1632}" type="slidenum">
              <a:rPr lang="en-US" smtClean="0"/>
              <a:pPr eaLnBrk="1" hangingPunct="1">
                <a:defRPr b="0" i="0"/>
              </a:pPr>
              <a:t>229</a:t>
            </a:fld>
            <a:endParaRPr lang="en-US"/>
          </a:p>
        </p:txBody>
      </p:sp>
    </p:spTree>
    <p:extLst>
      <p:ext uri="{BB962C8B-B14F-4D97-AF65-F5344CB8AC3E}">
        <p14:creationId xmlns:p14="http://schemas.microsoft.com/office/powerpoint/2010/main" val="263622781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EA457AE5-F5B4-4C7A-8000-804226AA0104}" type="slidenum">
              <a:rPr lang="en-US" smtClean="0"/>
              <a:t>230</a:t>
            </a:fld>
            <a:endParaRPr lang="en-US"/>
          </a:p>
        </p:txBody>
      </p:sp>
    </p:spTree>
    <p:extLst>
      <p:ext uri="{BB962C8B-B14F-4D97-AF65-F5344CB8AC3E}">
        <p14:creationId xmlns:p14="http://schemas.microsoft.com/office/powerpoint/2010/main" val="176941094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Capuchon</a:t>
            </a:r>
          </a:p>
          <a:p>
            <a:r>
              <a:rPr lang="fr-FR" dirty="0"/>
              <a:t>Verrou</a:t>
            </a:r>
          </a:p>
          <a:p>
            <a:r>
              <a:rPr lang="fr-FR" dirty="0"/>
              <a:t>Boutons de la valve</a:t>
            </a:r>
          </a:p>
          <a:p>
            <a:r>
              <a:rPr lang="fr-FR" dirty="0"/>
              <a:t>Valve</a:t>
            </a:r>
          </a:p>
          <a:p>
            <a:r>
              <a:rPr lang="fr-FR" dirty="0"/>
              <a:t>Joint torique du piston</a:t>
            </a:r>
          </a:p>
          <a:p>
            <a:r>
              <a:rPr lang="fr-FR" dirty="0"/>
              <a:t>Corps</a:t>
            </a:r>
          </a:p>
          <a:p>
            <a:r>
              <a:rPr lang="fr-FR" dirty="0"/>
              <a:t>Clip</a:t>
            </a:r>
          </a:p>
          <a:p>
            <a:r>
              <a:rPr lang="fr-FR" dirty="0"/>
              <a:t>Base du corps</a:t>
            </a:r>
          </a:p>
          <a:p>
            <a:r>
              <a:rPr lang="fr-FR" sz="1200" kern="1200" dirty="0">
                <a:solidFill>
                  <a:schemeClr val="tx1"/>
                </a:solidFill>
                <a:latin typeface="+mn-lt"/>
                <a:ea typeface="ＭＳ Ｐゴシック" charset="-128"/>
                <a:cs typeface="ＭＳ Ｐゴシック" charset="-128"/>
              </a:rPr>
              <a:t>Collier de blocage</a:t>
            </a:r>
          </a:p>
          <a:p>
            <a:r>
              <a:rPr lang="fr-FR" sz="1200" kern="1200" dirty="0">
                <a:solidFill>
                  <a:schemeClr val="tx1"/>
                </a:solidFill>
                <a:latin typeface="+mn-lt"/>
                <a:ea typeface="ＭＳ Ｐゴシック" charset="-128"/>
              </a:rPr>
              <a:t>Poignée du piston</a:t>
            </a:r>
          </a:p>
          <a:p>
            <a:r>
              <a:rPr lang="fr-FR" sz="1200" b="1" kern="1200" dirty="0">
                <a:solidFill>
                  <a:schemeClr val="tx1"/>
                </a:solidFill>
                <a:latin typeface="+mn-lt"/>
                <a:ea typeface="ＭＳ Ｐゴシック" charset="-128"/>
              </a:rPr>
              <a:t>Aspirateur</a:t>
            </a:r>
            <a:r>
              <a:rPr lang="fr-FR" sz="1200" b="1" kern="1200" baseline="0" dirty="0">
                <a:solidFill>
                  <a:schemeClr val="tx1"/>
                </a:solidFill>
                <a:latin typeface="+mn-lt"/>
                <a:ea typeface="ＭＳ Ｐゴシック" charset="-128"/>
              </a:rPr>
              <a:t> </a:t>
            </a:r>
            <a:r>
              <a:rPr lang="fr-FR" sz="1200" b="1" kern="1200" baseline="0" dirty="0" err="1">
                <a:solidFill>
                  <a:schemeClr val="tx1"/>
                </a:solidFill>
                <a:latin typeface="+mn-lt"/>
                <a:ea typeface="ＭＳ Ｐゴシック" charset="-128"/>
              </a:rPr>
              <a:t>Ipas</a:t>
            </a:r>
            <a:r>
              <a:rPr lang="fr-FR" sz="1200" b="1" kern="1200" baseline="0" dirty="0">
                <a:solidFill>
                  <a:schemeClr val="tx1"/>
                </a:solidFill>
                <a:latin typeface="+mn-lt"/>
                <a:ea typeface="ＭＳ Ｐゴシック" charset="-128"/>
              </a:rPr>
              <a:t> AMIU Plus® </a:t>
            </a:r>
          </a:p>
          <a:p>
            <a:endParaRPr lang="fr-FR" sz="1200" kern="1200" baseline="0" dirty="0">
              <a:solidFill>
                <a:schemeClr val="tx1"/>
              </a:solidFill>
              <a:latin typeface="+mn-lt"/>
              <a:ea typeface="ＭＳ Ｐゴシック" charset="-128"/>
            </a:endParaRPr>
          </a:p>
          <a:p>
            <a:r>
              <a:rPr lang="fr-FR" sz="1200" kern="1200" baseline="0" dirty="0">
                <a:solidFill>
                  <a:schemeClr val="tx1"/>
                </a:solidFill>
                <a:latin typeface="+mn-lt"/>
                <a:ea typeface="ＭＳ Ｐゴシック" charset="-128"/>
              </a:rPr>
              <a:t>Ouverture</a:t>
            </a:r>
          </a:p>
          <a:p>
            <a:r>
              <a:rPr lang="fr-FR" sz="1200" kern="1200" baseline="0" dirty="0">
                <a:solidFill>
                  <a:schemeClr val="tx1"/>
                </a:solidFill>
                <a:latin typeface="+mn-lt"/>
                <a:ea typeface="ＭＳ Ｐゴシック" charset="-128"/>
              </a:rPr>
              <a:t>Points</a:t>
            </a:r>
          </a:p>
          <a:p>
            <a:r>
              <a:rPr lang="fr-FR" sz="1200" kern="1200" baseline="0" dirty="0">
                <a:solidFill>
                  <a:schemeClr val="tx1"/>
                </a:solidFill>
                <a:latin typeface="+mn-lt"/>
                <a:ea typeface="ＭＳ Ｐゴシック" charset="-128"/>
              </a:rPr>
              <a:t>Ailette</a:t>
            </a:r>
          </a:p>
          <a:p>
            <a:r>
              <a:rPr lang="fr-FR" sz="1200" kern="1200" baseline="0" dirty="0">
                <a:solidFill>
                  <a:schemeClr val="tx1"/>
                </a:solidFill>
                <a:latin typeface="+mn-lt"/>
                <a:ea typeface="ＭＳ Ｐゴシック" charset="-128"/>
              </a:rPr>
              <a:t>Base</a:t>
            </a:r>
          </a:p>
          <a:p>
            <a:r>
              <a:rPr lang="fr-FR" sz="1200" b="1" kern="1200" baseline="0" dirty="0">
                <a:solidFill>
                  <a:schemeClr val="tx1"/>
                </a:solidFill>
                <a:latin typeface="+mn-lt"/>
                <a:ea typeface="ＭＳ Ｐゴシック" charset="-128"/>
              </a:rPr>
              <a:t>Canule </a:t>
            </a:r>
            <a:r>
              <a:rPr lang="fr-FR" sz="1200" b="1" kern="1200" baseline="0" dirty="0" err="1">
                <a:solidFill>
                  <a:schemeClr val="tx1"/>
                </a:solidFill>
                <a:latin typeface="+mn-lt"/>
                <a:ea typeface="ＭＳ Ｐゴシック" charset="-128"/>
              </a:rPr>
              <a:t>Ipas</a:t>
            </a:r>
            <a:r>
              <a:rPr lang="fr-FR" sz="1200" b="1" kern="1200" baseline="0" dirty="0">
                <a:solidFill>
                  <a:schemeClr val="tx1"/>
                </a:solidFill>
                <a:latin typeface="+mn-lt"/>
                <a:ea typeface="ＭＳ Ｐゴシック" charset="-128"/>
              </a:rPr>
              <a:t> </a:t>
            </a:r>
            <a:r>
              <a:rPr lang="fr-FR" sz="1200" b="1" kern="1200" baseline="0" dirty="0" err="1">
                <a:solidFill>
                  <a:schemeClr val="tx1"/>
                </a:solidFill>
                <a:latin typeface="+mn-lt"/>
                <a:ea typeface="ＭＳ Ｐゴシック" charset="-128"/>
              </a:rPr>
              <a:t>EasyGrip</a:t>
            </a:r>
            <a:r>
              <a:rPr lang="fr-FR" sz="1200" b="1" kern="1200" baseline="0" dirty="0">
                <a:solidFill>
                  <a:schemeClr val="tx1"/>
                </a:solidFill>
                <a:latin typeface="+mn-lt"/>
                <a:ea typeface="ＭＳ Ｐゴシック" charset="-128"/>
              </a:rPr>
              <a:t>®</a:t>
            </a:r>
          </a:p>
          <a:p>
            <a:endParaRPr lang="fr-FR" sz="1200" kern="1200" dirty="0">
              <a:solidFill>
                <a:schemeClr val="tx1"/>
              </a:solidFill>
              <a:latin typeface="+mn-lt"/>
              <a:ea typeface="ＭＳ Ｐゴシック" charset="-128"/>
            </a:endParaRP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232</a:t>
            </a:fld>
            <a:endParaRPr lang="en-US"/>
          </a:p>
        </p:txBody>
      </p:sp>
    </p:spTree>
    <p:extLst>
      <p:ext uri="{BB962C8B-B14F-4D97-AF65-F5344CB8AC3E}">
        <p14:creationId xmlns:p14="http://schemas.microsoft.com/office/powerpoint/2010/main" val="3267848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kern="1200">
                <a:solidFill>
                  <a:schemeClr val="tx1"/>
                </a:solidFill>
                <a:latin typeface="+mn-lt"/>
                <a:ea typeface="ＭＳ Ｐゴシック" charset="-128"/>
                <a:cs typeface="ＭＳ Ｐゴシック" charset="-128"/>
              </a:rPr>
              <a:t>Dire :</a:t>
            </a:r>
          </a:p>
          <a:p>
            <a:pPr marL="171450" indent="-171450" rtl="0">
              <a:buFontTx/>
              <a:buChar char="-"/>
              <a:defRPr b="0" i="0"/>
            </a:pPr>
            <a:r>
              <a:rPr lang="x-none" sz="1200" i="1" kern="1200">
                <a:solidFill>
                  <a:schemeClr val="tx1"/>
                </a:solidFill>
                <a:latin typeface="+mn-lt"/>
                <a:ea typeface="ＭＳ Ｐゴシック" charset="-128"/>
                <a:cs typeface="ＭＳ Ｐゴシック" charset="-128"/>
              </a:rPr>
              <a:t>Quelles sont les mesures et les actes de la part de tiers qui font obstacle à l’autonomie des femmes et limitent leur capacité à faire leurs propres choix en matière de grossesse ? </a:t>
            </a:r>
          </a:p>
          <a:p>
            <a:pPr rtl="0">
              <a:defRPr b="0" i="0"/>
            </a:pPr>
            <a:r>
              <a:rPr lang="x-none" sz="1200" kern="1200">
                <a:solidFill>
                  <a:schemeClr val="tx1"/>
                </a:solidFill>
                <a:latin typeface="+mn-lt"/>
                <a:ea typeface="ＭＳ Ｐゴシック" charset="-128"/>
                <a:cs typeface="ＭＳ Ｐゴシック" charset="-128"/>
              </a:rPr>
              <a:t>- </a:t>
            </a:r>
            <a:r>
              <a:rPr lang="x-none" sz="1200" i="1" kern="1200">
                <a:solidFill>
                  <a:schemeClr val="tx1"/>
                </a:solidFill>
                <a:latin typeface="+mn-lt"/>
                <a:ea typeface="ＭＳ Ｐゴシック" charset="-128"/>
                <a:cs typeface="ＭＳ Ｐゴシック" charset="-128"/>
              </a:rPr>
              <a:t>Dans quelles circonstances avez-vous constaté ce type de limitations au libre choix des femmes sur votre lieu de travail ? </a:t>
            </a:r>
          </a:p>
          <a:p>
            <a:pPr marL="171450" indent="-171450" rtl="0">
              <a:buFontTx/>
              <a:buChar char="-"/>
              <a:defRPr b="0" i="0"/>
            </a:pPr>
            <a:endParaRPr lang="x-none" sz="1200" i="1" kern="1200">
              <a:solidFill>
                <a:schemeClr val="tx1"/>
              </a:solidFill>
              <a:latin typeface="+mn-lt"/>
              <a:ea typeface="ＭＳ Ｐゴシック" charset="-128"/>
              <a:cs typeface="ＭＳ Ｐゴシック" charset="-128"/>
            </a:endParaRPr>
          </a:p>
          <a:p>
            <a:pPr>
              <a:defRPr b="0" i="0"/>
            </a:pPr>
            <a:endParaRPr lang="x-none" i="1"/>
          </a:p>
        </p:txBody>
      </p:sp>
      <p:sp>
        <p:nvSpPr>
          <p:cNvPr id="4" name="Slide Number Placeholder 3"/>
          <p:cNvSpPr>
            <a:spLocks noGrp="1"/>
          </p:cNvSpPr>
          <p:nvPr>
            <p:ph type="sldNum" sz="quarter" idx="10"/>
          </p:nvPr>
        </p:nvSpPr>
        <p:spPr/>
        <p:txBody>
          <a:bodyPr/>
          <a:lstStyle/>
          <a:p>
            <a:pPr>
              <a:defRPr b="0" i="0"/>
            </a:pPr>
            <a:fld id="{B2671678-B404-4361-8360-A4519674B7E1}" type="slidenum">
              <a:rPr lang="en-US" smtClean="0"/>
              <a:t>17</a:t>
            </a:fld>
            <a:endParaRPr lang="en-US"/>
          </a:p>
        </p:txBody>
      </p:sp>
    </p:spTree>
    <p:extLst>
      <p:ext uri="{BB962C8B-B14F-4D97-AF65-F5344CB8AC3E}">
        <p14:creationId xmlns:p14="http://schemas.microsoft.com/office/powerpoint/2010/main" val="408931902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Les canules Ipas EasyGrip sont dotées de bases permanentes qui jouent le rôle d’adaptateurs intégrés. Les canules se raccordent directement à l’aspirateur Ipas AMIU Plus sans adaptateur distinct. </a:t>
            </a:r>
          </a:p>
          <a:p>
            <a:pPr>
              <a:defRPr b="0" i="0"/>
            </a:pPr>
            <a:endParaRPr lang="en-US"/>
          </a:p>
        </p:txBody>
      </p:sp>
      <p:sp>
        <p:nvSpPr>
          <p:cNvPr id="4" name="Slide Number Placeholder 3"/>
          <p:cNvSpPr>
            <a:spLocks noGrp="1"/>
          </p:cNvSpPr>
          <p:nvPr>
            <p:ph type="sldNum" sz="quarter" idx="10"/>
          </p:nvPr>
        </p:nvSpPr>
        <p:spPr/>
        <p:txBody>
          <a:bodyPr/>
          <a:lstStyle/>
          <a:p>
            <a:pPr>
              <a:defRPr b="0" i="0"/>
            </a:pPr>
            <a:fld id="{76F51CD9-1F86-48C4-B3A0-5F224CC249F8}" type="slidenum">
              <a:rPr lang="en-US" smtClean="0"/>
              <a:t>233</a:t>
            </a:fld>
            <a:endParaRPr lang="en-US"/>
          </a:p>
        </p:txBody>
      </p:sp>
    </p:spTree>
    <p:extLst>
      <p:ext uri="{BB962C8B-B14F-4D97-AF65-F5344CB8AC3E}">
        <p14:creationId xmlns:p14="http://schemas.microsoft.com/office/powerpoint/2010/main" val="390110361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Il est important d’utiliser une canule de taille adaptée à celle de l’utérus et au degré de dilatation cervicale obtenu. L’utilisation d’une canule trop petite risque d’aboutir à une rétention tissulaire ou à une perte d’aspiration. </a:t>
            </a:r>
          </a:p>
          <a:p>
            <a:pPr>
              <a:defRPr b="0" i="0"/>
            </a:pPr>
            <a:endParaRPr lang="en-US"/>
          </a:p>
        </p:txBody>
      </p:sp>
      <p:sp>
        <p:nvSpPr>
          <p:cNvPr id="4" name="Slide Number Placeholder 3"/>
          <p:cNvSpPr>
            <a:spLocks noGrp="1"/>
          </p:cNvSpPr>
          <p:nvPr>
            <p:ph type="sldNum" sz="quarter" idx="10"/>
          </p:nvPr>
        </p:nvSpPr>
        <p:spPr/>
        <p:txBody>
          <a:bodyPr/>
          <a:lstStyle/>
          <a:p>
            <a:pPr>
              <a:defRPr b="0" i="0"/>
            </a:pPr>
            <a:fld id="{F873FC6F-847F-47A7-988C-32ED349FF9F3}" type="slidenum">
              <a:rPr lang="en-US" smtClean="0"/>
              <a:t>234</a:t>
            </a:fld>
            <a:endParaRPr lang="en-US"/>
          </a:p>
        </p:txBody>
      </p:sp>
    </p:spTree>
    <p:extLst>
      <p:ext uri="{BB962C8B-B14F-4D97-AF65-F5344CB8AC3E}">
        <p14:creationId xmlns:p14="http://schemas.microsoft.com/office/powerpoint/2010/main" val="374123460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Au cours du reste de ce module, nous nous concentrerons sur les canules utilisées pour les procédures d’AMIU et non sur les canules de 3 mm. </a:t>
            </a:r>
          </a:p>
          <a:p>
            <a:pPr>
              <a:defRPr b="0" i="0"/>
            </a:pPr>
            <a:endParaRPr lang="en-US"/>
          </a:p>
        </p:txBody>
      </p:sp>
      <p:sp>
        <p:nvSpPr>
          <p:cNvPr id="4" name="Slide Number Placeholder 3"/>
          <p:cNvSpPr>
            <a:spLocks noGrp="1"/>
          </p:cNvSpPr>
          <p:nvPr>
            <p:ph type="sldNum" sz="quarter" idx="10"/>
          </p:nvPr>
        </p:nvSpPr>
        <p:spPr/>
        <p:txBody>
          <a:bodyPr/>
          <a:lstStyle/>
          <a:p>
            <a:pPr>
              <a:defRPr b="0" i="0"/>
            </a:pPr>
            <a:fld id="{6DC659B8-BEE8-4099-AC50-22E25FC79F52}" type="slidenum">
              <a:rPr lang="en-US" smtClean="0"/>
              <a:t>236</a:t>
            </a:fld>
            <a:endParaRPr lang="en-US"/>
          </a:p>
        </p:txBody>
      </p:sp>
    </p:spTree>
    <p:extLst>
      <p:ext uri="{BB962C8B-B14F-4D97-AF65-F5344CB8AC3E}">
        <p14:creationId xmlns:p14="http://schemas.microsoft.com/office/powerpoint/2010/main" val="414966313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Piston</a:t>
            </a:r>
          </a:p>
          <a:p>
            <a:r>
              <a:rPr lang="fr-FR" dirty="0"/>
              <a:t>Capuchon</a:t>
            </a:r>
          </a:p>
          <a:p>
            <a:r>
              <a:rPr lang="fr-FR" dirty="0"/>
              <a:t>Corps</a:t>
            </a:r>
          </a:p>
          <a:p>
            <a:r>
              <a:rPr lang="fr-FR" dirty="0"/>
              <a:t>Collier de blocage</a:t>
            </a:r>
          </a:p>
          <a:p>
            <a:r>
              <a:rPr lang="fr-FR" dirty="0"/>
              <a:t>Joint torique du piston</a:t>
            </a:r>
          </a:p>
          <a:p>
            <a:r>
              <a:rPr lang="fr-FR" dirty="0"/>
              <a:t>Valve</a:t>
            </a:r>
          </a:p>
          <a:p>
            <a:r>
              <a:rPr lang="fr-FR" dirty="0"/>
              <a:t>Pièce interne</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240</a:t>
            </a:fld>
            <a:endParaRPr lang="en-US"/>
          </a:p>
        </p:txBody>
      </p:sp>
    </p:spTree>
    <p:extLst>
      <p:ext uri="{BB962C8B-B14F-4D97-AF65-F5344CB8AC3E}">
        <p14:creationId xmlns:p14="http://schemas.microsoft.com/office/powerpoint/2010/main" val="99047844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Il est important de n’utiliser qu’une goutte de lubrifiant parce qu’une lubrification excessive risque d’interférer avec la capacité d’aspiration. Un lubrifiant non stérile à base de silicone est joint dans l’emballage ; on peut également utiliser d’autres lubrifiants non à base de pétrole.</a:t>
            </a:r>
          </a:p>
          <a:p>
            <a:pPr>
              <a:defRPr b="0" i="0"/>
            </a:pPr>
            <a:endParaRPr lang="en-US"/>
          </a:p>
        </p:txBody>
      </p:sp>
      <p:sp>
        <p:nvSpPr>
          <p:cNvPr id="4" name="Slide Number Placeholder 3"/>
          <p:cNvSpPr>
            <a:spLocks noGrp="1"/>
          </p:cNvSpPr>
          <p:nvPr>
            <p:ph type="sldNum" sz="quarter" idx="10"/>
          </p:nvPr>
        </p:nvSpPr>
        <p:spPr/>
        <p:txBody>
          <a:bodyPr/>
          <a:lstStyle/>
          <a:p>
            <a:pPr>
              <a:defRPr b="0" i="0"/>
            </a:pPr>
            <a:fld id="{A38C0F0E-0DCD-410D-9676-C0E37F564042}" type="slidenum">
              <a:rPr lang="en-US" smtClean="0"/>
              <a:t>244</a:t>
            </a:fld>
            <a:endParaRPr lang="en-US"/>
          </a:p>
        </p:txBody>
      </p:sp>
    </p:spTree>
    <p:extLst>
      <p:ext uri="{BB962C8B-B14F-4D97-AF65-F5344CB8AC3E}">
        <p14:creationId xmlns:p14="http://schemas.microsoft.com/office/powerpoint/2010/main" val="270056084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Ne jamais prendre l’aspirateur chargé par les bras du piston : cela peut entraîner la perte du vide ou l’éjection de son contenu. </a:t>
            </a:r>
          </a:p>
          <a:p>
            <a:pPr>
              <a:defRPr b="0" i="0"/>
            </a:pPr>
            <a:endParaRPr lang="en-US"/>
          </a:p>
        </p:txBody>
      </p:sp>
      <p:sp>
        <p:nvSpPr>
          <p:cNvPr id="4" name="Slide Number Placeholder 3"/>
          <p:cNvSpPr>
            <a:spLocks noGrp="1"/>
          </p:cNvSpPr>
          <p:nvPr>
            <p:ph type="sldNum" sz="quarter" idx="10"/>
          </p:nvPr>
        </p:nvSpPr>
        <p:spPr/>
        <p:txBody>
          <a:bodyPr/>
          <a:lstStyle/>
          <a:p>
            <a:pPr>
              <a:defRPr b="0" i="0"/>
            </a:pPr>
            <a:fld id="{A1E9480E-C5FF-4635-BE02-54D2A6C5CE1F}" type="slidenum">
              <a:rPr lang="en-US" smtClean="0"/>
              <a:t>245</a:t>
            </a:fld>
            <a:endParaRPr lang="en-US"/>
          </a:p>
        </p:txBody>
      </p:sp>
    </p:spTree>
    <p:extLst>
      <p:ext uri="{BB962C8B-B14F-4D97-AF65-F5344CB8AC3E}">
        <p14:creationId xmlns:p14="http://schemas.microsoft.com/office/powerpoint/2010/main" val="182047033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L’aspirateur pour AMIU ne vient pas directement en contact avec le corps de la patiente. Par contre, lors de son utilisation, le corps de l’aspirateur se remplit de sang. Il existe un risque potentiel que des contaminants provenant d’une patiente précédente soient introduits chez une autre patiente si l’aspirateur pour AMIU n’est pas correctement traité (immergé, nettoyé et stérilisé ou traité par désinfection de haut niveau) après chaque utilisation. Par conséquent, après son nettoyage, l’aspirateur Ipas AMIU Plus doit être traité par désinfection de haut niveau ou stérilisé entre chaque patiente pour en éliminer les contaminants. Après ce traitement, l’aspirateur peut être rangé dans un conteneur propre. Nous reviendrons plus en détail sur ces points plus loin dans ce module.</a:t>
            </a:r>
          </a:p>
          <a:p>
            <a:pPr>
              <a:defRPr b="0" i="0"/>
            </a:pPr>
            <a:endParaRPr lang="en-US"/>
          </a:p>
        </p:txBody>
      </p:sp>
      <p:sp>
        <p:nvSpPr>
          <p:cNvPr id="4" name="Slide Number Placeholder 3"/>
          <p:cNvSpPr>
            <a:spLocks noGrp="1"/>
          </p:cNvSpPr>
          <p:nvPr>
            <p:ph type="sldNum" sz="quarter" idx="10"/>
          </p:nvPr>
        </p:nvSpPr>
        <p:spPr/>
        <p:txBody>
          <a:bodyPr/>
          <a:lstStyle/>
          <a:p>
            <a:pPr>
              <a:defRPr b="0" i="0"/>
            </a:pPr>
            <a:fld id="{61334EC0-9191-418E-BBC8-E324B0AD1517}" type="slidenum">
              <a:rPr lang="en-US" smtClean="0"/>
              <a:t>250</a:t>
            </a:fld>
            <a:endParaRPr lang="en-US"/>
          </a:p>
        </p:txBody>
      </p:sp>
    </p:spTree>
    <p:extLst>
      <p:ext uri="{BB962C8B-B14F-4D97-AF65-F5344CB8AC3E}">
        <p14:creationId xmlns:p14="http://schemas.microsoft.com/office/powerpoint/2010/main" val="234470957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 première étape est </a:t>
            </a:r>
            <a:r>
              <a:rPr lang="fr-BE" sz="1200" i="1" kern="1200" dirty="0">
                <a:solidFill>
                  <a:schemeClr val="tx1"/>
                </a:solidFill>
                <a:latin typeface="+mn-lt"/>
                <a:ea typeface="ＭＳ Ｐゴシック" charset="-128"/>
                <a:cs typeface="ＭＳ Ｐゴシック" charset="-128"/>
              </a:rPr>
              <a:t>la préparation au site d’utilisation</a:t>
            </a:r>
            <a:r>
              <a:rPr lang="x-none" sz="1200" i="1" kern="1200">
                <a:solidFill>
                  <a:schemeClr val="tx1"/>
                </a:solidFill>
                <a:latin typeface="+mn-lt"/>
                <a:ea typeface="ＭＳ Ｐゴシック" charset="-128"/>
                <a:cs typeface="ＭＳ Ｐゴシック" charset="-128"/>
              </a:rPr>
              <a:t>.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C82A6C9C-3F7C-4CAB-AE3C-2249DC9D5623}" type="slidenum">
              <a:rPr lang="en-US" smtClean="0"/>
              <a:t>259</a:t>
            </a:fld>
            <a:endParaRPr lang="en-US"/>
          </a:p>
        </p:txBody>
      </p:sp>
    </p:spTree>
    <p:extLst>
      <p:ext uri="{BB962C8B-B14F-4D97-AF65-F5344CB8AC3E}">
        <p14:creationId xmlns:p14="http://schemas.microsoft.com/office/powerpoint/2010/main" val="184067918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fr-FR" sz="1200" i="1" kern="1200" dirty="0">
                <a:solidFill>
                  <a:schemeClr val="tx1"/>
                </a:solidFill>
                <a:effectLst/>
                <a:latin typeface="+mn-lt"/>
                <a:ea typeface="ＭＳ Ｐゴシック" charset="-128"/>
                <a:cs typeface="ＭＳ Ｐゴシック" charset="-128"/>
              </a:rPr>
              <a:t>Dire : </a:t>
            </a:r>
            <a:r>
              <a:rPr lang="fr-FR" sz="1200" kern="1200" dirty="0">
                <a:solidFill>
                  <a:schemeClr val="tx1"/>
                </a:solidFill>
                <a:effectLst/>
                <a:latin typeface="+mn-lt"/>
                <a:ea typeface="ＭＳ Ｐゴシック" charset="-128"/>
                <a:cs typeface="ＭＳ Ｐゴシック" charset="-128"/>
              </a:rPr>
              <a:t>On peut également rincer les instruments avec de l’eau ou les pulvériser avec un spray enzymatique</a:t>
            </a:r>
            <a:r>
              <a:rPr lang="en-US" dirty="0"/>
              <a:t>. </a:t>
            </a:r>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261</a:t>
            </a:fld>
            <a:endParaRPr lang="en-US"/>
          </a:p>
        </p:txBody>
      </p:sp>
    </p:spTree>
    <p:extLst>
      <p:ext uri="{BB962C8B-B14F-4D97-AF65-F5344CB8AC3E}">
        <p14:creationId xmlns:p14="http://schemas.microsoft.com/office/powerpoint/2010/main" val="277093413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Détergent</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264</a:t>
            </a:fld>
            <a:endParaRPr lang="en-US"/>
          </a:p>
        </p:txBody>
      </p:sp>
    </p:spTree>
    <p:extLst>
      <p:ext uri="{BB962C8B-B14F-4D97-AF65-F5344CB8AC3E}">
        <p14:creationId xmlns:p14="http://schemas.microsoft.com/office/powerpoint/2010/main" val="4184806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fld id="{92125875-0BBA-4FCB-8390-A8B0E604398A}" type="datetimeFigureOut">
              <a:rPr lang="en-US"/>
              <a:t>5/20/20</a:t>
            </a:fld>
            <a:endParaRPr lang="en-US"/>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62D76EFE-2FF8-4216-84FD-1BD008AD2529}" type="slidenum">
              <a:rPr lang="en-US"/>
              <a:t>‹#›</a:t>
            </a:fld>
            <a:endParaRPr lang="en-US"/>
          </a:p>
        </p:txBody>
      </p:sp>
    </p:spTree>
    <p:extLst>
      <p:ext uri="{BB962C8B-B14F-4D97-AF65-F5344CB8AC3E}">
        <p14:creationId xmlns:p14="http://schemas.microsoft.com/office/powerpoint/2010/main" val="3675137628"/>
      </p:ext>
    </p:extLst>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p>
            <a:fld id="{4DA7CF53-DD3C-415B-B51A-315FC3EED416}" type="datetimeFigureOut">
              <a:rPr lang="en-US"/>
              <a:t>5/20/20</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22"/>
          <p:cNvSpPr>
            <a:spLocks noGrp="1"/>
          </p:cNvSpPr>
          <p:nvPr>
            <p:ph type="sldNum" sz="quarter" idx="12"/>
          </p:nvPr>
        </p:nvSpPr>
        <p:spPr/>
        <p:txBody>
          <a:bodyPr/>
          <a:lstStyle/>
          <a:p>
            <a:fld id="{03DDBD29-C2D5-4741-A21E-9AA8E043DA84}" type="slidenum">
              <a:rPr lang="en-US"/>
              <a:t>‹#›</a:t>
            </a:fld>
            <a:endParaRPr lang="en-US"/>
          </a:p>
        </p:txBody>
      </p:sp>
    </p:spTree>
    <p:extLst>
      <p:ext uri="{BB962C8B-B14F-4D97-AF65-F5344CB8AC3E}">
        <p14:creationId xmlns:p14="http://schemas.microsoft.com/office/powerpoint/2010/main" val="51864197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endParaRPr lang="en-US"/>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endParaRPr lang="en-US"/>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553200" y="6248400"/>
            <a:ext cx="2209800" cy="365125"/>
          </a:xfrm>
        </p:spPr>
        <p:txBody>
          <a:bodyPr/>
          <a:lstStyle/>
          <a:p>
            <a:fld id="{7758EA95-A8C2-4D4E-9C21-52F3CA044FE4}" type="datetimeFigureOut">
              <a:rPr lang="en-US"/>
              <a:t>5/20/20</a:t>
            </a:fld>
            <a:endParaRPr lang="en-US"/>
          </a:p>
        </p:txBody>
      </p:sp>
      <p:sp>
        <p:nvSpPr>
          <p:cNvPr id="8" name="Footer Placeholder 4"/>
          <p:cNvSpPr>
            <a:spLocks noGrp="1"/>
          </p:cNvSpPr>
          <p:nvPr>
            <p:ph type="ftr" sz="quarter" idx="11"/>
          </p:nvPr>
        </p:nvSpPr>
        <p:spPr>
          <a:xfrm>
            <a:off x="457200" y="6248400"/>
            <a:ext cx="5573713" cy="365125"/>
          </a:xfrm>
        </p:spPr>
        <p:txBody>
          <a:bodyPr/>
          <a:lstStyle/>
          <a:p>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p>
            <a:fld id="{B693C6D3-DADF-4BE7-8405-DCC9B2876F9D}" type="slidenum">
              <a:rPr lang="en-US"/>
              <a:t>‹#›</a:t>
            </a:fld>
            <a:endParaRPr lang="en-US"/>
          </a:p>
        </p:txBody>
      </p:sp>
    </p:spTree>
    <p:extLst>
      <p:ext uri="{BB962C8B-B14F-4D97-AF65-F5344CB8AC3E}">
        <p14:creationId xmlns:p14="http://schemas.microsoft.com/office/powerpoint/2010/main" val="3471064444"/>
      </p:ext>
    </p:extLst>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a:t>Click to edit Master title style</a:t>
            </a:r>
          </a:p>
        </p:txBody>
      </p:sp>
      <p:sp>
        <p:nvSpPr>
          <p:cNvPr id="8" name="Content Placeholder 7"/>
          <p:cNvSpPr>
            <a:spLocks noGrp="1"/>
          </p:cNvSpPr>
          <p:nvPr>
            <p:ph sz="quarter" idx="1"/>
          </p:nvPr>
        </p:nvSpPr>
        <p:spPr>
          <a:xfrm>
            <a:off x="612648" y="1600200"/>
            <a:ext cx="8153400" cy="4495800"/>
          </a:xfrm>
        </p:spPr>
        <p:txBody>
          <a:bodyPr/>
          <a:lstStyle>
            <a:lvl1pPr marL="0" indent="0">
              <a:buSzPct val="150000"/>
              <a:buFont typeface="Arial" pitchFamily="34" charset="0"/>
              <a:buChar char="•"/>
            </a:lvl1pPr>
            <a:lvl2pPr marL="639763" indent="-273050">
              <a:buClr>
                <a:schemeClr val="tx2"/>
              </a:buClr>
              <a:buSzPct val="75000"/>
              <a:buFont typeface="Courier New" pitchFamily="49" charset="0"/>
              <a:buChar char="o"/>
            </a:lvl2pPr>
            <a:lvl3pPr marL="1028700" indent="-342900">
              <a:buSzTx/>
              <a:buFont typeface="Wingdings" pitchFamily="2" charset="2"/>
              <a:buChar char="§"/>
            </a:lvl3pPr>
            <a:lvl4pPr>
              <a:buSzPct val="60000"/>
            </a:lvl4pPr>
            <a:lvl5pPr>
              <a:buClr>
                <a:schemeClr val="tx1">
                  <a:lumMod val="75000"/>
                </a:schemeClr>
              </a:buClr>
              <a:buSzPct val="50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p>
            <a:fld id="{AB40578E-67B7-4025-BAD9-AA7AB388342B}" type="datetimeFigureOut">
              <a:rPr lang="en-US"/>
              <a:t>5/20/20</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22"/>
          <p:cNvSpPr>
            <a:spLocks noGrp="1"/>
          </p:cNvSpPr>
          <p:nvPr>
            <p:ph type="sldNum" sz="quarter" idx="12"/>
          </p:nvPr>
        </p:nvSpPr>
        <p:spPr/>
        <p:txBody>
          <a:bodyPr/>
          <a:lstStyle/>
          <a:p>
            <a:fld id="{297B2BBC-459E-43F4-8611-E0DF86046573}" type="slidenum">
              <a:rPr lang="en-US"/>
              <a:t>‹#›</a:t>
            </a:fld>
            <a:endParaRPr lang="en-US"/>
          </a:p>
        </p:txBody>
      </p:sp>
    </p:spTree>
    <p:extLst>
      <p:ext uri="{BB962C8B-B14F-4D97-AF65-F5344CB8AC3E}">
        <p14:creationId xmlns:p14="http://schemas.microsoft.com/office/powerpoint/2010/main" val="19582831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a:xfrm>
            <a:off x="0" y="1524000"/>
            <a:ext cx="9144000" cy="1143000"/>
          </a:xfrm>
          <a:prstGeom prst="rect">
            <a:avLst/>
          </a:prstGeom>
          <a:solidFill>
            <a:srgbClr val="FFFFFF"/>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000" b="0" cap="none">
                <a:solidFill>
                  <a:srgbClr val="FFFFFF"/>
                </a:solidFill>
              </a:defRPr>
            </a:lvl1pPr>
          </a:lstStyle>
          <a:p>
            <a:r>
              <a:rPr lang="en-US"/>
              <a:t>Click to edit Master title style</a:t>
            </a:r>
          </a:p>
        </p:txBody>
      </p:sp>
      <p:sp>
        <p:nvSpPr>
          <p:cNvPr id="7" name="Date Placeholder 11"/>
          <p:cNvSpPr>
            <a:spLocks noGrp="1"/>
          </p:cNvSpPr>
          <p:nvPr>
            <p:ph type="dt" sz="half" idx="10"/>
          </p:nvPr>
        </p:nvSpPr>
        <p:spPr/>
        <p:txBody>
          <a:bodyPr/>
          <a:lstStyle/>
          <a:p>
            <a:fld id="{C8D93139-C474-47AA-A821-CCEFC5889A9E}" type="datetimeFigureOut">
              <a:rPr lang="en-US"/>
              <a:t>5/20/20</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fld id="{41214098-2E31-4908-B69F-0436E814454D}" type="slidenum">
              <a:rPr lang="en-US"/>
              <a:t>‹#›</a:t>
            </a:fld>
            <a:endParaRPr lang="en-US"/>
          </a:p>
        </p:txBody>
      </p:sp>
      <p:sp>
        <p:nvSpPr>
          <p:cNvPr id="9" name="Footer Placeholder 13"/>
          <p:cNvSpPr>
            <a:spLocks noGrp="1"/>
          </p:cNvSpPr>
          <p:nvPr>
            <p:ph type="ftr" sz="quarter" idx="12"/>
          </p:nvPr>
        </p:nvSpPr>
        <p:spPr/>
        <p:txBody>
          <a:bodyPr/>
          <a:lstStyle/>
          <a:p>
            <a:endParaRPr lang="en-US"/>
          </a:p>
        </p:txBody>
      </p:sp>
    </p:spTree>
    <p:extLst>
      <p:ext uri="{BB962C8B-B14F-4D97-AF65-F5344CB8AC3E}">
        <p14:creationId xmlns:p14="http://schemas.microsoft.com/office/powerpoint/2010/main" val="771425908"/>
      </p:ext>
    </p:extLst>
  </p:cSld>
  <p:clrMapOvr>
    <a:overrideClrMapping bg1="lt1" tx1="dk1" bg2="lt2" tx2="dk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lvl1pPr marL="319088" indent="-319088">
              <a:buSzPct val="150000"/>
              <a:buFont typeface="Arial" pitchFamily="34" charset="0"/>
              <a:buChar char="•"/>
            </a:lvl1pPr>
            <a:lvl2pPr marL="639763" indent="-273050">
              <a:buClr>
                <a:schemeClr val="tx2"/>
              </a:buClr>
              <a:buSzPct val="75000"/>
              <a:buFont typeface="Courier New" pitchFamily="49" charset="0"/>
              <a:buChar char="o"/>
            </a:lvl2pPr>
            <a:lvl5pPr>
              <a:buClr>
                <a:schemeClr val="tx1">
                  <a:lumMod val="75000"/>
                </a:schemeClr>
              </a:buCl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7"/>
          <p:cNvSpPr>
            <a:spLocks noGrp="1"/>
          </p:cNvSpPr>
          <p:nvPr>
            <p:ph type="dt" sz="half" idx="10"/>
          </p:nvPr>
        </p:nvSpPr>
        <p:spPr/>
        <p:txBody>
          <a:bodyPr rtlCol="0"/>
          <a:lstStyle/>
          <a:p>
            <a:fld id="{4E2BE25F-6FB1-4C13-B930-4CF85143C11D}" type="datetimeFigureOut">
              <a:rPr lang="en-US"/>
              <a:t>5/20/20</a:t>
            </a:fld>
            <a:endParaRPr lang="en-US"/>
          </a:p>
        </p:txBody>
      </p:sp>
      <p:sp>
        <p:nvSpPr>
          <p:cNvPr id="6" name="Slide Number Placeholder 9"/>
          <p:cNvSpPr>
            <a:spLocks noGrp="1"/>
          </p:cNvSpPr>
          <p:nvPr>
            <p:ph type="sldNum" sz="quarter" idx="11"/>
          </p:nvPr>
        </p:nvSpPr>
        <p:spPr/>
        <p:txBody>
          <a:bodyPr rtlCol="0"/>
          <a:lstStyle/>
          <a:p>
            <a:fld id="{54ABB135-8E22-4739-8678-EABE74CBE41F}" type="slidenum">
              <a:rPr lang="en-US"/>
              <a:t>‹#›</a:t>
            </a:fld>
            <a:endParaRPr lang="en-US"/>
          </a:p>
        </p:txBody>
      </p:sp>
      <p:sp>
        <p:nvSpPr>
          <p:cNvPr id="7" name="Footer Placeholder 11"/>
          <p:cNvSpPr>
            <a:spLocks noGrp="1"/>
          </p:cNvSpPr>
          <p:nvPr>
            <p:ph type="ftr" sz="quarter" idx="12"/>
          </p:nvPr>
        </p:nvSpPr>
        <p:spPr/>
        <p:txBody>
          <a:bodyPr rtlCol="0"/>
          <a:lstStyle/>
          <a:p>
            <a:endParaRPr lang="en-US"/>
          </a:p>
        </p:txBody>
      </p:sp>
      <p:sp>
        <p:nvSpPr>
          <p:cNvPr id="8" name="Content Placeholder 8"/>
          <p:cNvSpPr>
            <a:spLocks noGrp="1"/>
          </p:cNvSpPr>
          <p:nvPr>
            <p:ph sz="quarter" idx="13"/>
          </p:nvPr>
        </p:nvSpPr>
        <p:spPr>
          <a:xfrm>
            <a:off x="4800600" y="1600200"/>
            <a:ext cx="3886200" cy="4572000"/>
          </a:xfrm>
        </p:spPr>
        <p:txBody>
          <a:bodyPr/>
          <a:lstStyle>
            <a:lvl1pPr marL="319088" indent="-319088">
              <a:buSzPct val="150000"/>
              <a:buFont typeface="Arial" pitchFamily="34" charset="0"/>
              <a:buChar char="•"/>
            </a:lvl1pPr>
            <a:lvl2pPr marL="639763" indent="-273050">
              <a:buClr>
                <a:schemeClr val="tx2"/>
              </a:buClr>
              <a:buSzPct val="75000"/>
              <a:buFont typeface="Courier New" pitchFamily="49" charset="0"/>
              <a:buChar char="o"/>
            </a:lvl2pPr>
            <a:lvl5pPr>
              <a:buClr>
                <a:schemeClr val="tx1">
                  <a:lumMod val="75000"/>
                </a:schemeClr>
              </a:buCl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414408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p>
            <a:r>
              <a:rPr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800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tx1">
              <a:lumMod val="75000"/>
            </a:schemeClr>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Date Placeholder 9"/>
          <p:cNvSpPr>
            <a:spLocks noGrp="1"/>
          </p:cNvSpPr>
          <p:nvPr>
            <p:ph type="dt" sz="half" idx="10"/>
          </p:nvPr>
        </p:nvSpPr>
        <p:spPr/>
        <p:txBody>
          <a:bodyPr rtlCol="0"/>
          <a:lstStyle/>
          <a:p>
            <a:fld id="{D31ACEBF-EB36-4035-944B-19406FB86B76}" type="datetimeFigureOut">
              <a:rPr lang="en-US"/>
              <a:t>5/20/20</a:t>
            </a:fld>
            <a:endParaRPr lang="en-US"/>
          </a:p>
        </p:txBody>
      </p:sp>
      <p:sp>
        <p:nvSpPr>
          <p:cNvPr id="8" name="Slide Number Placeholder 11"/>
          <p:cNvSpPr>
            <a:spLocks noGrp="1"/>
          </p:cNvSpPr>
          <p:nvPr>
            <p:ph type="sldNum" sz="quarter" idx="11"/>
          </p:nvPr>
        </p:nvSpPr>
        <p:spPr/>
        <p:txBody>
          <a:bodyPr rtlCol="0"/>
          <a:lstStyle/>
          <a:p>
            <a:fld id="{B1658F22-A853-4AC8-95CF-2B6A95A3D018}" type="slidenum">
              <a:rPr lang="en-US"/>
              <a:t>‹#›</a:t>
            </a:fld>
            <a:endParaRPr lang="en-US"/>
          </a:p>
        </p:txBody>
      </p:sp>
      <p:sp>
        <p:nvSpPr>
          <p:cNvPr id="9" name="Footer Placeholder 13"/>
          <p:cNvSpPr>
            <a:spLocks noGrp="1"/>
          </p:cNvSpPr>
          <p:nvPr>
            <p:ph type="ftr" sz="quarter" idx="12"/>
          </p:nvPr>
        </p:nvSpPr>
        <p:spPr/>
        <p:txBody>
          <a:bodyPr rtlCol="0"/>
          <a:lstStyle/>
          <a:p>
            <a:endParaRPr lang="en-US"/>
          </a:p>
        </p:txBody>
      </p:sp>
    </p:spTree>
    <p:extLst>
      <p:ext uri="{BB962C8B-B14F-4D97-AF65-F5344CB8AC3E}">
        <p14:creationId xmlns:p14="http://schemas.microsoft.com/office/powerpoint/2010/main" val="205069713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3"/>
          <p:cNvSpPr>
            <a:spLocks noGrp="1"/>
          </p:cNvSpPr>
          <p:nvPr>
            <p:ph type="dt" sz="half" idx="10"/>
          </p:nvPr>
        </p:nvSpPr>
        <p:spPr/>
        <p:txBody>
          <a:bodyPr/>
          <a:lstStyle/>
          <a:p>
            <a:fld id="{71445798-EE23-441D-898A-74B350033B8D}" type="datetimeFigureOut">
              <a:rPr lang="en-US"/>
              <a:t>5/20/20</a:t>
            </a:fld>
            <a:endParaRPr lang="en-US"/>
          </a:p>
        </p:txBody>
      </p:sp>
      <p:sp>
        <p:nvSpPr>
          <p:cNvPr id="4" name="Footer Placeholder 2"/>
          <p:cNvSpPr>
            <a:spLocks noGrp="1"/>
          </p:cNvSpPr>
          <p:nvPr>
            <p:ph type="ftr" sz="quarter" idx="11"/>
          </p:nvPr>
        </p:nvSpPr>
        <p:spPr/>
        <p:txBody>
          <a:bodyPr/>
          <a:lstStyle/>
          <a:p>
            <a:endParaRPr lang="en-US"/>
          </a:p>
        </p:txBody>
      </p:sp>
      <p:sp>
        <p:nvSpPr>
          <p:cNvPr id="5" name="Slide Number Placeholder 22"/>
          <p:cNvSpPr>
            <a:spLocks noGrp="1"/>
          </p:cNvSpPr>
          <p:nvPr>
            <p:ph type="sldNum" sz="quarter" idx="12"/>
          </p:nvPr>
        </p:nvSpPr>
        <p:spPr/>
        <p:txBody>
          <a:bodyPr/>
          <a:lstStyle/>
          <a:p>
            <a:fld id="{D644CA28-1F95-4987-A32B-DD52A06C68EC}" type="slidenum">
              <a:rPr lang="en-US"/>
              <a:t>‹#›</a:t>
            </a:fld>
            <a:endParaRPr lang="en-US"/>
          </a:p>
        </p:txBody>
      </p:sp>
    </p:spTree>
    <p:extLst>
      <p:ext uri="{BB962C8B-B14F-4D97-AF65-F5344CB8AC3E}">
        <p14:creationId xmlns:p14="http://schemas.microsoft.com/office/powerpoint/2010/main" val="199471959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BC2A22-B2E2-4FEC-A09A-6E044DDFCBAA}" type="datetimeFigureOut">
              <a:rPr lang="en-US"/>
              <a:t>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5450C2E7-8A01-4153-BAAE-F8A167DE2B5E}" type="slidenum">
              <a:rPr lang="en-US"/>
              <a:t>‹#›</a:t>
            </a:fld>
            <a:endParaRPr lang="en-US"/>
          </a:p>
        </p:txBody>
      </p:sp>
    </p:spTree>
    <p:extLst>
      <p:ext uri="{BB962C8B-B14F-4D97-AF65-F5344CB8AC3E}">
        <p14:creationId xmlns:p14="http://schemas.microsoft.com/office/powerpoint/2010/main" val="144863975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a:t>Click to edit Master title style</a:t>
            </a: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p>
            <a:fld id="{38291A80-369D-4DEB-9344-B0952C46B367}" type="datetimeFigureOut">
              <a:rPr lang="en-US"/>
              <a:t>5/20/20</a:t>
            </a:fld>
            <a:endParaRPr lang="en-US"/>
          </a:p>
        </p:txBody>
      </p:sp>
      <p:sp>
        <p:nvSpPr>
          <p:cNvPr id="6" name="Footer Placeholder 2"/>
          <p:cNvSpPr>
            <a:spLocks noGrp="1"/>
          </p:cNvSpPr>
          <p:nvPr>
            <p:ph type="ftr" sz="quarter" idx="11"/>
          </p:nvPr>
        </p:nvSpPr>
        <p:spPr/>
        <p:txBody>
          <a:bodyPr/>
          <a:lstStyle/>
          <a:p>
            <a:endParaRPr lang="en-US"/>
          </a:p>
        </p:txBody>
      </p:sp>
      <p:sp>
        <p:nvSpPr>
          <p:cNvPr id="7" name="Slide Number Placeholder 22"/>
          <p:cNvSpPr>
            <a:spLocks noGrp="1"/>
          </p:cNvSpPr>
          <p:nvPr>
            <p:ph type="sldNum" sz="quarter" idx="12"/>
          </p:nvPr>
        </p:nvSpPr>
        <p:spPr/>
        <p:txBody>
          <a:bodyPr/>
          <a:lstStyle/>
          <a:p>
            <a:fld id="{9290FECF-B1E1-4B5C-9731-B88D2722A633}" type="slidenum">
              <a:rPr lang="en-US"/>
              <a:t>‹#›</a:t>
            </a:fld>
            <a:endParaRPr lang="en-US"/>
          </a:p>
        </p:txBody>
      </p:sp>
    </p:spTree>
    <p:extLst>
      <p:ext uri="{BB962C8B-B14F-4D97-AF65-F5344CB8AC3E}">
        <p14:creationId xmlns:p14="http://schemas.microsoft.com/office/powerpoint/2010/main" val="50184642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5" name="Rectangle 4"/>
          <p:cNvSpPr/>
          <p:nvPr/>
        </p:nvSpPr>
        <p:spPr>
          <a:xfrm>
            <a:off x="-9525" y="4572000"/>
            <a:ext cx="9144000" cy="887413"/>
          </a:xfrm>
          <a:prstGeom prst="rect">
            <a:avLst/>
          </a:prstGeom>
          <a:solidFill>
            <a:srgbClr val="FFFFFF"/>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8" name="Rectangle 7"/>
          <p:cNvSpPr/>
          <p:nvPr/>
        </p:nvSpPr>
        <p:spPr>
          <a:xfrm>
            <a:off x="1447800" y="0"/>
            <a:ext cx="100013" cy="6867525"/>
          </a:xfrm>
          <a:prstGeom prst="rect">
            <a:avLst/>
          </a:prstGeom>
          <a:solidFill>
            <a:srgbClr val="FFFFFF"/>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a:t>Click icon to add picture</a:t>
            </a:r>
          </a:p>
        </p:txBody>
      </p:sp>
      <p:sp>
        <p:nvSpPr>
          <p:cNvPr id="9" name="Date Placeholder 11"/>
          <p:cNvSpPr>
            <a:spLocks noGrp="1"/>
          </p:cNvSpPr>
          <p:nvPr>
            <p:ph type="dt" sz="half" idx="10"/>
          </p:nvPr>
        </p:nvSpPr>
        <p:spPr>
          <a:xfrm>
            <a:off x="6248400" y="6248400"/>
            <a:ext cx="2667000" cy="365125"/>
          </a:xfrm>
        </p:spPr>
        <p:txBody>
          <a:bodyPr rtlCol="0"/>
          <a:lstStyle/>
          <a:p>
            <a:fld id="{F78285AD-20F4-4F37-82E2-EDFA06ECA306}" type="datetimeFigureOut">
              <a:rPr lang="en-US"/>
              <a:t>5/20/20</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a:lvl1pPr>
          </a:lstStyle>
          <a:p>
            <a:fld id="{BE7EC022-C4ED-47A4-BADC-1D304D6CDA88}" type="slidenum">
              <a:rPr lang="en-US"/>
              <a:t>‹#›</a:t>
            </a:fld>
            <a:endParaRPr lang="en-US"/>
          </a:p>
        </p:txBody>
      </p:sp>
      <p:sp>
        <p:nvSpPr>
          <p:cNvPr id="11" name="Footer Placeholder 13"/>
          <p:cNvSpPr>
            <a:spLocks noGrp="1"/>
          </p:cNvSpPr>
          <p:nvPr>
            <p:ph type="ftr" sz="quarter" idx="12"/>
          </p:nvPr>
        </p:nvSpPr>
        <p:spPr>
          <a:xfrm>
            <a:off x="1600200" y="6248400"/>
            <a:ext cx="4572000" cy="365125"/>
          </a:xfrm>
        </p:spPr>
        <p:txBody>
          <a:bodyPr rtlCol="0"/>
          <a:lstStyle/>
          <a:p>
            <a:endParaRPr lang="en-US"/>
          </a:p>
        </p:txBody>
      </p:sp>
    </p:spTree>
    <p:extLst>
      <p:ext uri="{BB962C8B-B14F-4D97-AF65-F5344CB8AC3E}">
        <p14:creationId xmlns:p14="http://schemas.microsoft.com/office/powerpoint/2010/main" val="2279506241"/>
      </p:ext>
    </p:extLst>
  </p:cSld>
  <p:clrMapOvr>
    <a:overrideClrMapping bg1="lt1" tx1="dk1" bg2="lt2" tx2="dk2" accent1="accent1" accent2="accent2" accent3="accent3" accent4="accent4" accent5="accent5" accent6="accent6" hlink="hlink" folHlink="folHlink"/>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21"/>
          <p:cNvSpPr>
            <a:spLocks noGrp="1"/>
          </p:cNvSpPr>
          <p:nvPr>
            <p:ph type="title"/>
          </p:nvPr>
        </p:nvSpPr>
        <p:spPr>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ctr" anchorCtr="0" compatLnSpc="1">
            <a:prstTxWarp prst="textNoShape">
              <a:avLst/>
            </a:prstTxWarp>
          </a:bodyPr>
          <a:lstStyle/>
          <a:p>
            <a:pPr lvl="0"/>
            <a:r>
              <a:rPr lang="en-US"/>
              <a:t>Click to edit Master title style</a:t>
            </a:r>
          </a:p>
        </p:txBody>
      </p:sp>
      <p:sp>
        <p:nvSpPr>
          <p:cNvPr id="2051" name="Text Placeholder 12"/>
          <p:cNvSpPr>
            <a:spLocks noGrp="1"/>
          </p:cNvSpPr>
          <p:nvPr>
            <p:ph type="body" idx="1"/>
          </p:nvPr>
        </p:nvSpPr>
        <p:spPr>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latin typeface="Arial" charset="0"/>
              </a:defRPr>
            </a:lvl1pPr>
          </a:lstStyle>
          <a:p>
            <a:fld id="{59492C6C-8B9B-4F11-9BDB-D65F19939747}" type="datetimeFigureOut">
              <a:rPr lang="en-US"/>
              <a:t>5/20/20</a:t>
            </a:fld>
            <a:endParaRPr lang="en-US"/>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latinLnBrk="0" hangingPunct="1">
              <a:defRPr kumimoji="0" sz="1400">
                <a:solidFill>
                  <a:schemeClr val="tx2"/>
                </a:solidFill>
                <a:latin typeface="Arial" charset="0"/>
              </a:defRPr>
            </a:lvl1pPr>
          </a:lstStyle>
          <a:p>
            <a:endParaRPr lang="en-US"/>
          </a:p>
        </p:txBody>
      </p:sp>
      <p:sp>
        <p:nvSpPr>
          <p:cNvPr id="7" name="Rectangle 6"/>
          <p:cNvSpPr/>
          <p:nvPr/>
        </p:nvSpPr>
        <p:spPr>
          <a:xfrm>
            <a:off x="0" y="1235075"/>
            <a:ext cx="9144000" cy="319088"/>
          </a:xfrm>
          <a:prstGeom prst="rect">
            <a:avLst/>
          </a:prstGeom>
          <a:solidFill>
            <a:srgbClr val="FFFFFF"/>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latinLnBrk="0" hangingPunct="1">
              <a:defRPr kumimoji="0" sz="1400" b="1">
                <a:solidFill>
                  <a:srgbClr val="FFFFFF"/>
                </a:solidFill>
                <a:latin typeface="Arial" charset="0"/>
              </a:defRPr>
            </a:lvl1pPr>
          </a:lstStyle>
          <a:p>
            <a:fld id="{FDF0ADE7-DBF2-4C2A-A68E-565E1C1F6107}" type="slidenum">
              <a:rPr lang="en-US"/>
              <a:t>‹#›</a:t>
            </a:fld>
            <a:endParaRPr lang="en-US"/>
          </a:p>
        </p:txBody>
      </p:sp>
    </p:spTree>
  </p:cSld>
  <p:clrMap bg1="lt1" tx1="dk1" bg2="lt2" tx2="dk2" accent1="accent1" accent2="accent2" accent3="accent3" accent4="accent4" accent5="accent5" accent6="accent6" hlink="hlink" folHlink="folHlink"/>
  <p:sldLayoutIdLst>
    <p:sldLayoutId id="2147484418" r:id="rId1"/>
    <p:sldLayoutId id="2147484414" r:id="rId2"/>
    <p:sldLayoutId id="2147484419" r:id="rId3"/>
    <p:sldLayoutId id="2147484420" r:id="rId4"/>
    <p:sldLayoutId id="2147484421" r:id="rId5"/>
    <p:sldLayoutId id="2147484415" r:id="rId6"/>
    <p:sldLayoutId id="2147484422" r:id="rId7"/>
    <p:sldLayoutId id="2147484416" r:id="rId8"/>
    <p:sldLayoutId id="2147484423" r:id="rId9"/>
    <p:sldLayoutId id="2147484417" r:id="rId10"/>
    <p:sldLayoutId id="2147484424" r:id="rId11"/>
  </p:sldLayoutIdLst>
  <p:transition/>
  <p:txStyles>
    <p:titleStyle>
      <a:lvl1pPr algn="l" rtl="0" eaLnBrk="1" fontAlgn="base" hangingPunct="1">
        <a:spcBef>
          <a:spcPct val="0"/>
        </a:spcBef>
        <a:spcAft>
          <a:spcPct val="0"/>
        </a:spcAft>
        <a:defRPr sz="3600" kern="12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Avenir LT Std 65 Medium" pitchFamily="34" charset="0"/>
        </a:defRPr>
      </a:lvl2pPr>
      <a:lvl3pPr algn="l" rtl="0" eaLnBrk="1" fontAlgn="base" hangingPunct="1">
        <a:spcBef>
          <a:spcPct val="0"/>
        </a:spcBef>
        <a:spcAft>
          <a:spcPct val="0"/>
        </a:spcAft>
        <a:defRPr sz="4400">
          <a:solidFill>
            <a:schemeClr val="tx2"/>
          </a:solidFill>
          <a:latin typeface="Avenir LT Std 65 Medium" pitchFamily="34" charset="0"/>
        </a:defRPr>
      </a:lvl3pPr>
      <a:lvl4pPr algn="l" rtl="0" eaLnBrk="1" fontAlgn="base" hangingPunct="1">
        <a:spcBef>
          <a:spcPct val="0"/>
        </a:spcBef>
        <a:spcAft>
          <a:spcPct val="0"/>
        </a:spcAft>
        <a:defRPr sz="4400">
          <a:solidFill>
            <a:schemeClr val="tx2"/>
          </a:solidFill>
          <a:latin typeface="Avenir LT Std 65 Medium" pitchFamily="34" charset="0"/>
        </a:defRPr>
      </a:lvl4pPr>
      <a:lvl5pPr algn="l" rtl="0" eaLnBrk="1" fontAlgn="base" hangingPunct="1">
        <a:spcBef>
          <a:spcPct val="0"/>
        </a:spcBef>
        <a:spcAft>
          <a:spcPct val="0"/>
        </a:spcAft>
        <a:defRPr sz="4400">
          <a:solidFill>
            <a:schemeClr val="tx2"/>
          </a:solidFill>
          <a:latin typeface="Avenir LT Std 65 Medium" pitchFamily="34" charset="0"/>
        </a:defRPr>
      </a:lvl5pPr>
      <a:lvl6pPr marL="457200" algn="l" rtl="0" eaLnBrk="1" fontAlgn="base" hangingPunct="1">
        <a:spcBef>
          <a:spcPct val="0"/>
        </a:spcBef>
        <a:spcAft>
          <a:spcPct val="0"/>
        </a:spcAft>
        <a:defRPr sz="4400">
          <a:solidFill>
            <a:schemeClr val="tx2"/>
          </a:solidFill>
          <a:latin typeface="Avenir"/>
        </a:defRPr>
      </a:lvl6pPr>
      <a:lvl7pPr marL="914400" algn="l" rtl="0" eaLnBrk="1" fontAlgn="base" hangingPunct="1">
        <a:spcBef>
          <a:spcPct val="0"/>
        </a:spcBef>
        <a:spcAft>
          <a:spcPct val="0"/>
        </a:spcAft>
        <a:defRPr sz="4400">
          <a:solidFill>
            <a:schemeClr val="tx2"/>
          </a:solidFill>
          <a:latin typeface="Avenir"/>
        </a:defRPr>
      </a:lvl7pPr>
      <a:lvl8pPr marL="1371600" algn="l" rtl="0" eaLnBrk="1" fontAlgn="base" hangingPunct="1">
        <a:spcBef>
          <a:spcPct val="0"/>
        </a:spcBef>
        <a:spcAft>
          <a:spcPct val="0"/>
        </a:spcAft>
        <a:defRPr sz="4400">
          <a:solidFill>
            <a:schemeClr val="tx2"/>
          </a:solidFill>
          <a:latin typeface="Avenir"/>
        </a:defRPr>
      </a:lvl8pPr>
      <a:lvl9pPr marL="1828800" algn="l" rtl="0" eaLnBrk="1" fontAlgn="base" hangingPunct="1">
        <a:spcBef>
          <a:spcPct val="0"/>
        </a:spcBef>
        <a:spcAft>
          <a:spcPct val="0"/>
        </a:spcAft>
        <a:defRPr sz="4400">
          <a:solidFill>
            <a:schemeClr val="tx2"/>
          </a:solidFill>
          <a:latin typeface="Avenir"/>
        </a:defRPr>
      </a:lvl9pPr>
    </p:titleStyle>
    <p:bodyStyle>
      <a:lvl1pPr marL="319088" indent="-319088" algn="l" rtl="0" eaLnBrk="1" fontAlgn="base" hangingPunct="1">
        <a:spcBef>
          <a:spcPts val="700"/>
        </a:spcBef>
        <a:spcAft>
          <a:spcPct val="0"/>
        </a:spcAft>
        <a:buClr>
          <a:schemeClr val="accent2"/>
        </a:buClr>
        <a:buSzPct val="60000"/>
        <a:buFont typeface="Wingdings" pitchFamily="2" charset="2"/>
        <a:buChar char=""/>
        <a:defRPr sz="2900" kern="1200">
          <a:solidFill>
            <a:srgbClr val="000000"/>
          </a:solidFill>
          <a:latin typeface="+mn-lt"/>
          <a:ea typeface="+mn-ea"/>
          <a:cs typeface="+mn-cs"/>
        </a:defRPr>
      </a:lvl1pPr>
      <a:lvl2pPr marL="639763" indent="-273050" algn="l" rtl="0" eaLnBrk="1" fontAlgn="base" hangingPunct="1">
        <a:spcBef>
          <a:spcPts val="550"/>
        </a:spcBef>
        <a:spcAft>
          <a:spcPct val="0"/>
        </a:spcAft>
        <a:buClr>
          <a:schemeClr val="accent1"/>
        </a:buClr>
        <a:buSzPct val="70000"/>
        <a:buFont typeface="Wingdings 2" pitchFamily="18" charset="2"/>
        <a:buChar char=""/>
        <a:defRPr sz="2600" kern="1200">
          <a:solidFill>
            <a:srgbClr val="000000"/>
          </a:solidFill>
          <a:latin typeface="+mn-lt"/>
          <a:ea typeface="+mn-ea"/>
          <a:cs typeface="+mn-cs"/>
        </a:defRPr>
      </a:lvl2pPr>
      <a:lvl3pPr marL="914400" indent="-228600" algn="l" rtl="0" eaLnBrk="1" fontAlgn="base" hangingPunct="1">
        <a:spcBef>
          <a:spcPts val="500"/>
        </a:spcBef>
        <a:spcAft>
          <a:spcPct val="0"/>
        </a:spcAft>
        <a:buClr>
          <a:schemeClr val="accent2"/>
        </a:buClr>
        <a:buSzPct val="75000"/>
        <a:buFont typeface="Wingdings" pitchFamily="2" charset="2"/>
        <a:buChar char=""/>
        <a:defRPr sz="2300" kern="1200">
          <a:solidFill>
            <a:srgbClr val="000000"/>
          </a:solidFill>
          <a:latin typeface="+mn-lt"/>
          <a:ea typeface="+mn-ea"/>
          <a:cs typeface="+mn-cs"/>
        </a:defRPr>
      </a:lvl3pPr>
      <a:lvl4pPr marL="1371600" indent="-228600" algn="l" rtl="0" eaLnBrk="1" fontAlgn="base" hangingPunct="1">
        <a:spcBef>
          <a:spcPts val="400"/>
        </a:spcBef>
        <a:spcAft>
          <a:spcPct val="0"/>
        </a:spcAft>
        <a:buClr>
          <a:srgbClr val="F47B20"/>
        </a:buClr>
        <a:buSzPct val="75000"/>
        <a:buFont typeface="Wingdings" pitchFamily="2" charset="2"/>
        <a:buChar char=""/>
        <a:defRPr sz="2000" kern="1200">
          <a:solidFill>
            <a:srgbClr val="000000"/>
          </a:solidFill>
          <a:latin typeface="+mn-lt"/>
          <a:ea typeface="+mn-ea"/>
          <a:cs typeface="+mn-cs"/>
        </a:defRPr>
      </a:lvl4pPr>
      <a:lvl5pPr marL="1828800" indent="-228600" algn="l" rtl="0" eaLnBrk="1" fontAlgn="base" hangingPunct="1">
        <a:spcBef>
          <a:spcPts val="400"/>
        </a:spcBef>
        <a:spcAft>
          <a:spcPct val="0"/>
        </a:spcAft>
        <a:buClr>
          <a:srgbClr val="EEE1C6"/>
        </a:buClr>
        <a:buSzPct val="65000"/>
        <a:buFont typeface="Wingdings" pitchFamily="2" charset="2"/>
        <a:buChar char=""/>
        <a:defRPr sz="2000" kern="1200">
          <a:solidFill>
            <a:srgbClr val="000000"/>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chart" Target="../charts/chart2.xml"/></Relationships>
</file>

<file path=ppt/slides/_rels/slide1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6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28.tif"/><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30.tif"/><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31.tif"/><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ipas.org/clinicalupdates"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3" Type="http://schemas.openxmlformats.org/officeDocument/2006/relationships/image" Target="../media/image42.tif"/><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3" Type="http://schemas.openxmlformats.org/officeDocument/2006/relationships/image" Target="../media/image31.tif"/><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361.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3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38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432.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6.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2.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444.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445.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8.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5.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456.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8.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1.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64.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6.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467.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2.xml"/></Relationships>
</file>

<file path=ppt/slides/_rels/slide46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46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4.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94893E-C4A4-6241-B7BF-FA1A4685E4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533426"/>
            <a:ext cx="9144000" cy="4324574"/>
          </a:xfrm>
          <a:prstGeom prst="rect">
            <a:avLst/>
          </a:prstGeom>
        </p:spPr>
      </p:pic>
      <p:pic>
        <p:nvPicPr>
          <p:cNvPr id="9" name="Picture 8">
            <a:extLst>
              <a:ext uri="{FF2B5EF4-FFF2-40B4-BE49-F238E27FC236}">
                <a16:creationId xmlns:a16="http://schemas.microsoft.com/office/drawing/2014/main" id="{531FA331-AD7E-D840-8E77-B6EAC7FBE0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3998" cy="4840941"/>
          </a:xfrm>
          <a:prstGeom prst="rect">
            <a:avLst/>
          </a:prstGeom>
        </p:spPr>
      </p:pic>
      <p:pic>
        <p:nvPicPr>
          <p:cNvPr id="10" name="Picture 9">
            <a:extLst>
              <a:ext uri="{FF2B5EF4-FFF2-40B4-BE49-F238E27FC236}">
                <a16:creationId xmlns:a16="http://schemas.microsoft.com/office/drawing/2014/main" id="{7D0A92DF-249D-E840-BDBB-526515A924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168" y="5171945"/>
            <a:ext cx="6182832" cy="954620"/>
          </a:xfrm>
          <a:prstGeom prst="rect">
            <a:avLst/>
          </a:prstGeom>
        </p:spPr>
      </p:pic>
      <p:pic>
        <p:nvPicPr>
          <p:cNvPr id="11" name="Picture 10">
            <a:extLst>
              <a:ext uri="{FF2B5EF4-FFF2-40B4-BE49-F238E27FC236}">
                <a16:creationId xmlns:a16="http://schemas.microsoft.com/office/drawing/2014/main" id="{EC2C3A77-082D-A849-96A4-12F0DBC0E0F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7000" y="5046148"/>
            <a:ext cx="2346290" cy="1430852"/>
          </a:xfrm>
          <a:prstGeom prst="rect">
            <a:avLst/>
          </a:prstGeom>
        </p:spPr>
      </p:pic>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09600" y="1828800"/>
            <a:ext cx="8153400" cy="4495800"/>
          </a:xfrm>
        </p:spPr>
        <p:txBody>
          <a:bodyPr/>
          <a:lstStyle/>
          <a:p>
            <a:pPr marL="514350" lvl="0" indent="-514350">
              <a:buSzPct val="90000"/>
              <a:buFont typeface="+mj-lt"/>
              <a:buAutoNum type="arabicPeriod"/>
              <a:defRPr b="0" i="0"/>
            </a:pPr>
            <a:r>
              <a:rPr lang="x-none" sz="3000">
                <a:solidFill>
                  <a:srgbClr val="000000"/>
                </a:solidFill>
              </a:rPr>
              <a:t>Décrire les soins complets d’avortement centrés sur la femme et leurs trois principaux éléments </a:t>
            </a:r>
          </a:p>
          <a:p>
            <a:pPr marL="514350" lvl="0" indent="-514350">
              <a:buSzPct val="90000"/>
              <a:buFont typeface="+mj-lt"/>
              <a:buAutoNum type="arabicPeriod"/>
              <a:defRPr b="0" i="0"/>
            </a:pPr>
            <a:r>
              <a:rPr lang="x-none" sz="3000">
                <a:solidFill>
                  <a:srgbClr val="000000"/>
                </a:solidFill>
              </a:rPr>
              <a:t>Décrire les cinq éléments essentiels des soins après avortement</a:t>
            </a:r>
          </a:p>
          <a:p>
            <a:pPr marL="514350" lvl="0" indent="-514350">
              <a:buSzPct val="90000"/>
              <a:buFont typeface="+mj-lt"/>
              <a:buAutoNum type="arabicPeriod"/>
              <a:defRPr b="0" i="0"/>
            </a:pPr>
            <a:r>
              <a:rPr lang="x-none" sz="3000">
                <a:solidFill>
                  <a:srgbClr val="000000"/>
                </a:solidFill>
              </a:rPr>
              <a:t>Décrire les droits de la femme dans le cadre des soins d’avortement et des soins après avortement </a:t>
            </a:r>
          </a:p>
          <a:p>
            <a:pPr marL="514350" indent="-514350">
              <a:buSzPct val="90000"/>
              <a:buFont typeface="+mj-lt"/>
              <a:buAutoNum type="arabicPeriod"/>
              <a:defRPr b="0" i="0"/>
            </a:pPr>
            <a:endParaRPr lang="en-US" sz="3000" dirty="0"/>
          </a:p>
        </p:txBody>
      </p:sp>
    </p:spTree>
    <p:extLst>
      <p:ext uri="{BB962C8B-B14F-4D97-AF65-F5344CB8AC3E}">
        <p14:creationId xmlns:p14="http://schemas.microsoft.com/office/powerpoint/2010/main" val="337902818"/>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Définition de </a:t>
            </a:r>
            <a:r>
              <a:rPr lang="en-US" sz="3600" kern="1200" dirty="0">
                <a:solidFill>
                  <a:schemeClr val="tx2"/>
                </a:solidFill>
                <a:latin typeface="+mj-lt"/>
                <a:ea typeface="+mj-ea"/>
                <a:cs typeface="+mj-cs"/>
              </a:rPr>
              <a:t>counseling</a:t>
            </a:r>
            <a:r>
              <a:rPr lang="x-none" sz="3600" kern="1200" dirty="0">
                <a:solidFill>
                  <a:schemeClr val="tx2"/>
                </a:solidFill>
                <a:latin typeface="+mj-lt"/>
                <a:ea typeface="+mj-ea"/>
                <a:cs typeface="+mj-cs"/>
              </a:rPr>
              <a:t> </a:t>
            </a:r>
          </a:p>
        </p:txBody>
      </p:sp>
      <p:sp>
        <p:nvSpPr>
          <p:cNvPr id="3" name="Content Placeholder 2"/>
          <p:cNvSpPr>
            <a:spLocks noGrp="1"/>
          </p:cNvSpPr>
          <p:nvPr>
            <p:ph sz="quarter" idx="1"/>
          </p:nvPr>
        </p:nvSpPr>
        <p:spPr>
          <a:xfrm>
            <a:off x="612648" y="1676400"/>
            <a:ext cx="8153400" cy="4495800"/>
          </a:xfrm>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defRPr b="0" i="0"/>
            </a:pPr>
            <a:r>
              <a:rPr lang="x-none" sz="3200" kern="1200">
                <a:solidFill>
                  <a:srgbClr val="000000"/>
                </a:solidFill>
                <a:latin typeface="+mn-lt"/>
                <a:ea typeface="+mn-ea"/>
                <a:cs typeface="+mn-cs"/>
              </a:rPr>
              <a:t>Un processus d’interaction structuré à travers lequel une personne reçoit volontairement un soutien psychologique et une guidance de la part d’une personne formée à cet effet et dans un environnement qui incite à faire part en toute ouverture de ses pensées, de ses sentiments et de ses perceptions </a:t>
            </a:r>
          </a:p>
          <a:p>
            <a:pPr>
              <a:buNone/>
              <a:defRPr b="0" i="0"/>
            </a:pPr>
            <a:endParaRPr lang="en-US" sz="3200" dirty="0"/>
          </a:p>
        </p:txBody>
      </p:sp>
    </p:spTree>
    <p:extLst>
      <p:ext uri="{BB962C8B-B14F-4D97-AF65-F5344CB8AC3E}">
        <p14:creationId xmlns:p14="http://schemas.microsoft.com/office/powerpoint/2010/main" val="730561241"/>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en-US" dirty="0"/>
              <a:t>Counseling</a:t>
            </a:r>
            <a:r>
              <a:rPr lang="x-none" sz="3600" kern="1200" dirty="0">
                <a:solidFill>
                  <a:schemeClr val="tx2"/>
                </a:solidFill>
                <a:latin typeface="+mj-lt"/>
                <a:ea typeface="+mj-ea"/>
                <a:cs typeface="+mj-cs"/>
              </a:rPr>
              <a:t> centré sur la femme</a:t>
            </a:r>
          </a:p>
        </p:txBody>
      </p:sp>
      <p:sp>
        <p:nvSpPr>
          <p:cNvPr id="3" name="Content Placeholder 2"/>
          <p:cNvSpPr>
            <a:spLocks noGrp="1"/>
          </p:cNvSpPr>
          <p:nvPr>
            <p:ph sz="quarter" idx="1"/>
          </p:nvPr>
        </p:nvSpPr>
        <p:spPr>
          <a:xfrm>
            <a:off x="612648" y="1752600"/>
            <a:ext cx="8153400" cy="4876800"/>
          </a:xfrm>
        </p:spPr>
        <p:txBody>
          <a:bodyPr/>
          <a:lstStyle/>
          <a:p>
            <a:pPr marL="457200" indent="-457200">
              <a:defRPr b="0" i="0"/>
            </a:pPr>
            <a:r>
              <a:rPr lang="x-none" sz="2800" kern="1200" dirty="0">
                <a:solidFill>
                  <a:srgbClr val="000000"/>
                </a:solidFill>
              </a:rPr>
              <a:t>Entièrement structuré autour de l’état émotionnel et physique de chaque femme, de ses besoins et de ses préoccupations</a:t>
            </a:r>
          </a:p>
          <a:p>
            <a:pPr marL="457200" indent="-457200">
              <a:defRPr b="0" i="0"/>
            </a:pPr>
            <a:r>
              <a:rPr lang="x-none" sz="2800" kern="1200" dirty="0">
                <a:solidFill>
                  <a:srgbClr val="000000"/>
                </a:solidFill>
              </a:rPr>
              <a:t>Il n’existe pas de scénario préétabli ou de liste de sujets à couvrir et à cocher</a:t>
            </a:r>
          </a:p>
          <a:p>
            <a:pPr marL="457200" indent="-457200">
              <a:defRPr b="0" i="0"/>
            </a:pPr>
            <a:r>
              <a:rPr lang="x-none" sz="2800" kern="1200" dirty="0">
                <a:solidFill>
                  <a:srgbClr val="000000"/>
                </a:solidFill>
              </a:rPr>
              <a:t>Les besoins sont déterminés en posant des questions ouvertes </a:t>
            </a:r>
          </a:p>
          <a:p>
            <a:pPr marL="457200" indent="-457200">
              <a:defRPr b="0" i="0"/>
            </a:pPr>
            <a:r>
              <a:rPr lang="x-none" sz="2800" kern="1200" dirty="0">
                <a:solidFill>
                  <a:srgbClr val="000000"/>
                </a:solidFill>
              </a:rPr>
              <a:t>Ce sont les besoins de la femme et ses réponses qui orientent l</a:t>
            </a:r>
            <a:r>
              <a:rPr lang="en-US" sz="2800" kern="1200" dirty="0">
                <a:solidFill>
                  <a:srgbClr val="000000"/>
                </a:solidFill>
              </a:rPr>
              <a:t>e counseling</a:t>
            </a:r>
            <a:endParaRPr lang="x-none" sz="2800" kern="1200" dirty="0">
              <a:solidFill>
                <a:srgbClr val="000000"/>
              </a:solidFill>
            </a:endParaRPr>
          </a:p>
          <a:p>
            <a:pPr marL="457200" indent="-457200">
              <a:defRPr b="0" i="0"/>
            </a:pPr>
            <a:endParaRPr lang="en-US" sz="2800" dirty="0"/>
          </a:p>
        </p:txBody>
      </p:sp>
    </p:spTree>
    <p:extLst>
      <p:ext uri="{BB962C8B-B14F-4D97-AF65-F5344CB8AC3E}">
        <p14:creationId xmlns:p14="http://schemas.microsoft.com/office/powerpoint/2010/main" val="1115983013"/>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dirty="0">
                <a:solidFill>
                  <a:schemeClr val="tx2"/>
                </a:solidFill>
                <a:latin typeface="+mj-lt"/>
                <a:ea typeface="+mj-ea"/>
                <a:cs typeface="+mj-cs"/>
              </a:rPr>
              <a:t>Qui est à même d’assurer des activités de co</a:t>
            </a:r>
            <a:r>
              <a:rPr lang="en-US" sz="3600" kern="1200" dirty="0" err="1">
                <a:solidFill>
                  <a:schemeClr val="tx2"/>
                </a:solidFill>
                <a:latin typeface="+mj-lt"/>
                <a:ea typeface="+mj-ea"/>
                <a:cs typeface="+mj-cs"/>
              </a:rPr>
              <a:t>unseling</a:t>
            </a:r>
            <a:r>
              <a:rPr lang="x-none" sz="3600" kern="1200" dirty="0">
                <a:solidFill>
                  <a:schemeClr val="tx2"/>
                </a:solidFill>
                <a:latin typeface="+mj-lt"/>
                <a:ea typeface="+mj-ea"/>
                <a:cs typeface="+mj-cs"/>
              </a:rPr>
              <a:t> ? </a:t>
            </a:r>
          </a:p>
        </p:txBody>
      </p:sp>
      <p:sp>
        <p:nvSpPr>
          <p:cNvPr id="3" name="Content Placeholder 2"/>
          <p:cNvSpPr>
            <a:spLocks noGrp="1"/>
          </p:cNvSpPr>
          <p:nvPr>
            <p:ph sz="quarter" idx="1"/>
          </p:nvPr>
        </p:nvSpPr>
        <p:spPr>
          <a:xfrm>
            <a:off x="609600" y="1676400"/>
            <a:ext cx="8153400" cy="4495800"/>
          </a:xfrm>
        </p:spPr>
        <p:txBody>
          <a:bodyPr/>
          <a:lstStyle/>
          <a:p>
            <a:pPr marL="0" marR="0" lvl="0" indent="0" algn="l" defTabSz="914400" rtl="0" eaLnBrk="1" fontAlgn="base" latinLnBrk="0" hangingPunct="1">
              <a:lnSpc>
                <a:spcPct val="100000"/>
              </a:lnSpc>
              <a:spcBef>
                <a:spcPts val="700"/>
              </a:spcBef>
              <a:spcAft>
                <a:spcPct val="0"/>
              </a:spcAft>
              <a:buClr>
                <a:schemeClr val="accent2"/>
              </a:buClr>
              <a:buSzPct val="150000"/>
              <a:buNone/>
              <a:defRPr b="0" i="0"/>
            </a:pPr>
            <a:r>
              <a:rPr lang="x-none" sz="3200" kern="1200">
                <a:solidFill>
                  <a:srgbClr val="000000"/>
                </a:solidFill>
                <a:latin typeface="+mn-lt"/>
                <a:ea typeface="+mn-ea"/>
                <a:cs typeface="+mn-cs"/>
              </a:rPr>
              <a:t>Des membres du personnel et des cliniciens qui ont une formation et une expérience appropriées </a:t>
            </a:r>
          </a:p>
        </p:txBody>
      </p:sp>
    </p:spTree>
    <p:extLst>
      <p:ext uri="{BB962C8B-B14F-4D97-AF65-F5344CB8AC3E}">
        <p14:creationId xmlns:p14="http://schemas.microsoft.com/office/powerpoint/2010/main" val="3119093714"/>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À quel moment l</a:t>
            </a:r>
            <a:r>
              <a:rPr lang="en-US" sz="3600" kern="1200" dirty="0">
                <a:solidFill>
                  <a:schemeClr val="tx2"/>
                </a:solidFill>
                <a:latin typeface="+mj-lt"/>
                <a:ea typeface="+mj-ea"/>
                <a:cs typeface="+mj-cs"/>
              </a:rPr>
              <a:t>e counseling</a:t>
            </a:r>
            <a:r>
              <a:rPr lang="x-none" sz="3600" kern="1200" dirty="0">
                <a:solidFill>
                  <a:schemeClr val="tx2"/>
                </a:solidFill>
                <a:latin typeface="+mj-lt"/>
                <a:ea typeface="+mj-ea"/>
                <a:cs typeface="+mj-cs"/>
              </a:rPr>
              <a:t> doit-il avoir lieu ? </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3200" kern="1200" dirty="0">
                <a:solidFill>
                  <a:srgbClr val="000000"/>
                </a:solidFill>
                <a:latin typeface="+mn-lt"/>
                <a:ea typeface="+mn-ea"/>
                <a:cs typeface="+mn-cs"/>
              </a:rPr>
              <a:t>Avant, pendant et après la procédure </a:t>
            </a:r>
          </a:p>
          <a:p>
            <a:pPr marL="457200" indent="-457200">
              <a:defRPr b="0" i="0"/>
            </a:pPr>
            <a:r>
              <a:rPr lang="x-none" sz="3200" kern="1200" dirty="0">
                <a:solidFill>
                  <a:srgbClr val="000000"/>
                </a:solidFill>
                <a:latin typeface="+mn-lt"/>
                <a:ea typeface="+mn-ea"/>
                <a:cs typeface="+mn-cs"/>
              </a:rPr>
              <a:t>Lors d’une séance formelle d</a:t>
            </a:r>
            <a:r>
              <a:rPr lang="en-US" sz="3200" kern="1200" dirty="0">
                <a:solidFill>
                  <a:srgbClr val="000000"/>
                </a:solidFill>
                <a:latin typeface="+mn-lt"/>
                <a:ea typeface="+mn-ea"/>
                <a:cs typeface="+mn-cs"/>
              </a:rPr>
              <a:t>e counseling</a:t>
            </a:r>
            <a:r>
              <a:rPr lang="x-none" sz="3200" kern="1200" dirty="0">
                <a:solidFill>
                  <a:srgbClr val="000000"/>
                </a:solidFill>
                <a:latin typeface="+mn-lt"/>
                <a:ea typeface="+mn-ea"/>
                <a:cs typeface="+mn-cs"/>
              </a:rPr>
              <a:t> au cours de la consultation </a:t>
            </a:r>
          </a:p>
          <a:p>
            <a:pPr marL="457200" indent="-457200">
              <a:defRPr b="0" i="0"/>
            </a:pPr>
            <a:endParaRPr lang="en-US" sz="3200" dirty="0"/>
          </a:p>
          <a:p>
            <a:pPr>
              <a:buNone/>
              <a:defRPr b="0" i="0"/>
            </a:pPr>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1851363195"/>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Sujets de discussion avant une évacuation utérine</a:t>
            </a:r>
          </a:p>
        </p:txBody>
      </p:sp>
      <p:sp>
        <p:nvSpPr>
          <p:cNvPr id="3" name="Content Placeholder 2"/>
          <p:cNvSpPr>
            <a:spLocks noGrp="1"/>
          </p:cNvSpPr>
          <p:nvPr>
            <p:ph sz="quarter" idx="1"/>
          </p:nvPr>
        </p:nvSpPr>
        <p:spPr>
          <a:xfrm>
            <a:off x="609600" y="1752600"/>
            <a:ext cx="8153400" cy="4495800"/>
          </a:xfrm>
        </p:spPr>
        <p:txBody>
          <a:bodyPr/>
          <a:lstStyle/>
          <a:p>
            <a:pPr marL="514350" lvl="0" indent="-514350">
              <a:buSzTx/>
              <a:buFont typeface="+mj-lt"/>
              <a:buAutoNum type="arabicPeriod"/>
              <a:defRPr b="0" i="0"/>
            </a:pPr>
            <a:r>
              <a:rPr lang="x-none" sz="2900" kern="1200" dirty="0">
                <a:solidFill>
                  <a:srgbClr val="000000"/>
                </a:solidFill>
                <a:latin typeface="+mn-lt"/>
                <a:ea typeface="+mn-ea"/>
                <a:cs typeface="+mn-cs"/>
              </a:rPr>
              <a:t>Options concernant la grossesse</a:t>
            </a:r>
          </a:p>
          <a:p>
            <a:pPr marL="514350" lvl="0" indent="-514350">
              <a:buSzTx/>
              <a:buFont typeface="+mj-lt"/>
              <a:buAutoNum type="arabicPeriod"/>
              <a:defRPr b="0" i="0"/>
            </a:pPr>
            <a:r>
              <a:rPr lang="x-none" sz="2900" kern="1200" dirty="0">
                <a:solidFill>
                  <a:srgbClr val="000000"/>
                </a:solidFill>
                <a:latin typeface="+mn-lt"/>
                <a:ea typeface="+mn-ea"/>
                <a:cs typeface="+mn-cs"/>
              </a:rPr>
              <a:t>Options possibles pour la procédure</a:t>
            </a:r>
          </a:p>
          <a:p>
            <a:pPr marL="514350" lvl="0" indent="-514350">
              <a:buSzTx/>
              <a:buFont typeface="+mj-lt"/>
              <a:buAutoNum type="arabicPeriod"/>
              <a:defRPr b="0" i="0"/>
            </a:pPr>
            <a:r>
              <a:rPr lang="x-none" sz="2900" kern="1200" dirty="0">
                <a:solidFill>
                  <a:srgbClr val="000000"/>
                </a:solidFill>
                <a:latin typeface="+mn-lt"/>
                <a:ea typeface="+mn-ea"/>
                <a:cs typeface="+mn-cs"/>
              </a:rPr>
              <a:t>Consentement éclairé et volontaire</a:t>
            </a:r>
            <a:endParaRPr lang="fr-BE" sz="2900" kern="1200" dirty="0">
              <a:solidFill>
                <a:srgbClr val="000000"/>
              </a:solidFill>
              <a:latin typeface="+mn-lt"/>
              <a:ea typeface="+mn-ea"/>
              <a:cs typeface="+mn-cs"/>
            </a:endParaRPr>
          </a:p>
        </p:txBody>
      </p:sp>
    </p:spTree>
    <p:extLst>
      <p:ext uri="{BB962C8B-B14F-4D97-AF65-F5344CB8AC3E}">
        <p14:creationId xmlns:p14="http://schemas.microsoft.com/office/powerpoint/2010/main" val="2581593111"/>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dirty="0">
                <a:solidFill>
                  <a:schemeClr val="tx2"/>
                </a:solidFill>
                <a:latin typeface="+mj-lt"/>
                <a:ea typeface="+mj-ea"/>
                <a:cs typeface="+mj-cs"/>
              </a:rPr>
              <a:t>Principales responsabilités en matière d</a:t>
            </a:r>
            <a:r>
              <a:rPr lang="en-US" sz="3600" kern="1200" dirty="0">
                <a:solidFill>
                  <a:schemeClr val="tx2"/>
                </a:solidFill>
                <a:latin typeface="+mj-lt"/>
                <a:ea typeface="+mj-ea"/>
                <a:cs typeface="+mj-cs"/>
              </a:rPr>
              <a:t>u counseling</a:t>
            </a:r>
            <a:r>
              <a:rPr lang="x-none" sz="3600" kern="1200" dirty="0">
                <a:solidFill>
                  <a:schemeClr val="tx2"/>
                </a:solidFill>
                <a:latin typeface="+mj-lt"/>
                <a:ea typeface="+mj-ea"/>
                <a:cs typeface="+mj-cs"/>
              </a:rPr>
              <a:t> lié à l’avortement</a:t>
            </a:r>
          </a:p>
        </p:txBody>
      </p:sp>
      <p:sp>
        <p:nvSpPr>
          <p:cNvPr id="3" name="Content Placeholder 2"/>
          <p:cNvSpPr>
            <a:spLocks noGrp="1"/>
          </p:cNvSpPr>
          <p:nvPr>
            <p:ph sz="quarter" idx="1"/>
          </p:nvPr>
        </p:nvSpPr>
        <p:spPr>
          <a:xfrm>
            <a:off x="457200" y="1676400"/>
            <a:ext cx="8458200" cy="4724400"/>
          </a:xfrm>
        </p:spPr>
        <p:txBody>
          <a:bodyPr/>
          <a:lstStyle/>
          <a:p>
            <a:pPr marL="457200" indent="-457200">
              <a:defRPr b="0" i="0"/>
            </a:pPr>
            <a:r>
              <a:rPr lang="x-none" sz="2000" kern="1200" dirty="0">
                <a:solidFill>
                  <a:srgbClr val="000000"/>
                </a:solidFill>
                <a:latin typeface="+mn-lt"/>
                <a:ea typeface="+mn-ea"/>
                <a:cs typeface="+mn-cs"/>
              </a:rPr>
              <a:t>Donner à la femme la possibilité d’explorer ce qu’elle ressent et de l’exprimer</a:t>
            </a:r>
          </a:p>
          <a:p>
            <a:pPr marL="457200" indent="-457200">
              <a:defRPr b="0" i="0"/>
            </a:pPr>
            <a:r>
              <a:rPr lang="x-none" sz="2000" kern="1200" dirty="0">
                <a:solidFill>
                  <a:srgbClr val="000000"/>
                </a:solidFill>
                <a:latin typeface="+mn-lt"/>
                <a:ea typeface="+mn-ea"/>
                <a:cs typeface="+mn-cs"/>
              </a:rPr>
              <a:t>Tenter de découvrir les circonstances qui entourent la grossesse et qui peuvent avoir des implications pour la prise en charge clinique de la patiente</a:t>
            </a:r>
          </a:p>
          <a:p>
            <a:pPr marL="457200" indent="-457200">
              <a:defRPr b="0" i="0"/>
            </a:pPr>
            <a:r>
              <a:rPr lang="x-none" sz="2000" kern="1200" dirty="0">
                <a:solidFill>
                  <a:srgbClr val="000000"/>
                </a:solidFill>
                <a:latin typeface="+mn-lt"/>
                <a:ea typeface="+mn-ea"/>
                <a:cs typeface="+mn-cs"/>
              </a:rPr>
              <a:t>Aider la femme à clarifier ce qu’elle pense et ses décisions concernant sa grossesse, ses besoins en matière d’avortement ainsi que sa santé sexuelle et reproductive future</a:t>
            </a:r>
          </a:p>
          <a:p>
            <a:pPr marL="457200" indent="-457200">
              <a:defRPr b="0" i="0"/>
            </a:pPr>
            <a:r>
              <a:rPr lang="x-none" sz="2000" kern="1200" dirty="0">
                <a:solidFill>
                  <a:srgbClr val="000000"/>
                </a:solidFill>
                <a:latin typeface="+mn-lt"/>
                <a:ea typeface="+mn-ea"/>
                <a:cs typeface="+mn-cs"/>
              </a:rPr>
              <a:t>S’assurer qu’elle reçoit des réponses appropriées à toutes ses questions et préoccupations, et ce dans un langage qu’elle comprend</a:t>
            </a:r>
          </a:p>
          <a:p>
            <a:pPr marL="457200" indent="-457200">
              <a:defRPr b="0" i="0"/>
            </a:pPr>
            <a:r>
              <a:rPr lang="x-none" sz="2000" kern="1200" dirty="0">
                <a:solidFill>
                  <a:srgbClr val="000000"/>
                </a:solidFill>
                <a:latin typeface="+mn-lt"/>
                <a:ea typeface="+mn-ea"/>
                <a:cs typeface="+mn-cs"/>
              </a:rPr>
              <a:t>Le cas échéant, orienter la patiente vers </a:t>
            </a:r>
            <a:r>
              <a:rPr lang="fr-BE" sz="2000" dirty="0"/>
              <a:t>d’autres </a:t>
            </a:r>
            <a:r>
              <a:rPr lang="x-none" sz="2000" dirty="0"/>
              <a:t>services </a:t>
            </a:r>
            <a:endParaRPr lang="x-none" sz="2000" kern="1200" dirty="0">
              <a:solidFill>
                <a:srgbClr val="000000"/>
              </a:solidFill>
              <a:latin typeface="+mn-lt"/>
              <a:ea typeface="+mn-ea"/>
              <a:cs typeface="+mn-cs"/>
            </a:endParaRPr>
          </a:p>
          <a:p>
            <a:pPr marL="457200" indent="-457200">
              <a:defRPr b="0" i="0"/>
            </a:pPr>
            <a:r>
              <a:rPr lang="x-none" sz="2000" kern="1200" dirty="0">
                <a:solidFill>
                  <a:srgbClr val="000000"/>
                </a:solidFill>
                <a:latin typeface="+mn-lt"/>
                <a:ea typeface="+mn-ea"/>
                <a:cs typeface="+mn-cs"/>
              </a:rPr>
              <a:t>L’aider à déterminer à qui elle peut s’adresser, le cas échéant, pour obtenir un soutien social</a:t>
            </a:r>
          </a:p>
        </p:txBody>
      </p:sp>
    </p:spTree>
    <p:extLst>
      <p:ext uri="{BB962C8B-B14F-4D97-AF65-F5344CB8AC3E}">
        <p14:creationId xmlns:p14="http://schemas.microsoft.com/office/powerpoint/2010/main" val="2807692038"/>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9144000" cy="990600"/>
          </a:xfrm>
        </p:spPr>
        <p:txBody>
          <a:bodyPr/>
          <a:lstStyle/>
          <a:p>
            <a:pPr>
              <a:defRPr b="0" i="0"/>
            </a:pPr>
            <a:r>
              <a:rPr lang="x-none" sz="3200" kern="1200" dirty="0">
                <a:solidFill>
                  <a:schemeClr val="tx2"/>
                </a:solidFill>
                <a:latin typeface="+mj-lt"/>
                <a:ea typeface="+mj-ea"/>
                <a:cs typeface="+mj-cs"/>
              </a:rPr>
              <a:t>Difficultés spécifiques d</a:t>
            </a:r>
            <a:r>
              <a:rPr lang="en-US" sz="3200" kern="1200" dirty="0">
                <a:solidFill>
                  <a:schemeClr val="tx2"/>
                </a:solidFill>
                <a:latin typeface="+mj-lt"/>
                <a:ea typeface="+mj-ea"/>
                <a:cs typeface="+mj-cs"/>
              </a:rPr>
              <a:t>u counseling</a:t>
            </a:r>
            <a:r>
              <a:rPr lang="x-none" sz="3200" kern="1200" dirty="0">
                <a:solidFill>
                  <a:schemeClr val="tx2"/>
                </a:solidFill>
                <a:latin typeface="+mj-lt"/>
                <a:ea typeface="+mj-ea"/>
                <a:cs typeface="+mj-cs"/>
              </a:rPr>
              <a:t> </a:t>
            </a:r>
            <a:br>
              <a:rPr lang="fr-BE" sz="3200" kern="1200" dirty="0">
                <a:solidFill>
                  <a:schemeClr val="tx2"/>
                </a:solidFill>
                <a:latin typeface="+mj-lt"/>
                <a:ea typeface="+mj-ea"/>
                <a:cs typeface="+mj-cs"/>
              </a:rPr>
            </a:br>
            <a:r>
              <a:rPr lang="x-none" sz="3200" kern="1200" dirty="0">
                <a:solidFill>
                  <a:schemeClr val="tx2"/>
                </a:solidFill>
                <a:latin typeface="+mj-lt"/>
                <a:ea typeface="+mj-ea"/>
                <a:cs typeface="+mj-cs"/>
              </a:rPr>
              <a:t>lié aux soins d’avortement </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3000" kern="1200" dirty="0">
                <a:solidFill>
                  <a:srgbClr val="000000"/>
                </a:solidFill>
                <a:latin typeface="+mn-lt"/>
                <a:ea typeface="+mn-ea"/>
                <a:cs typeface="+mn-cs"/>
              </a:rPr>
              <a:t>Manque de temps </a:t>
            </a:r>
          </a:p>
          <a:p>
            <a:pPr marL="457200" indent="-457200">
              <a:defRPr b="0" i="0"/>
            </a:pPr>
            <a:r>
              <a:rPr lang="x-none" sz="3000" kern="1200" dirty="0">
                <a:solidFill>
                  <a:srgbClr val="000000"/>
                </a:solidFill>
                <a:latin typeface="+mn-lt"/>
                <a:ea typeface="+mn-ea"/>
                <a:cs typeface="+mn-cs"/>
              </a:rPr>
              <a:t>Femme en proie à des sentiments et à un état émotionnel contradictoires </a:t>
            </a:r>
          </a:p>
          <a:p>
            <a:pPr marL="457200" indent="-457200">
              <a:defRPr b="0" i="0"/>
            </a:pPr>
            <a:r>
              <a:rPr lang="x-none" sz="3000" kern="1200" dirty="0">
                <a:solidFill>
                  <a:srgbClr val="000000"/>
                </a:solidFill>
                <a:latin typeface="+mn-lt"/>
                <a:ea typeface="+mn-ea"/>
                <a:cs typeface="+mn-cs"/>
              </a:rPr>
              <a:t>Différence</a:t>
            </a:r>
            <a:r>
              <a:rPr lang="en-US" sz="3000" kern="1200" dirty="0">
                <a:solidFill>
                  <a:srgbClr val="000000"/>
                </a:solidFill>
                <a:latin typeface="+mn-lt"/>
                <a:ea typeface="+mn-ea"/>
                <a:cs typeface="+mn-cs"/>
              </a:rPr>
              <a:t>s</a:t>
            </a:r>
            <a:r>
              <a:rPr lang="x-none" sz="3000" kern="1200" dirty="0">
                <a:solidFill>
                  <a:srgbClr val="000000"/>
                </a:solidFill>
                <a:latin typeface="+mn-lt"/>
                <a:ea typeface="+mn-ea"/>
                <a:cs typeface="+mn-cs"/>
              </a:rPr>
              <a:t> culturelles, linguistiques </a:t>
            </a:r>
          </a:p>
          <a:p>
            <a:pPr marL="457200" indent="-457200">
              <a:defRPr b="0" i="0"/>
            </a:pPr>
            <a:r>
              <a:rPr lang="x-none" sz="3000" kern="1200" dirty="0">
                <a:solidFill>
                  <a:srgbClr val="000000"/>
                </a:solidFill>
                <a:latin typeface="+mn-lt"/>
                <a:ea typeface="+mn-ea"/>
                <a:cs typeface="+mn-cs"/>
              </a:rPr>
              <a:t>Prestataire de soins débordé de travail ou épuisé</a:t>
            </a:r>
          </a:p>
        </p:txBody>
      </p:sp>
    </p:spTree>
    <p:extLst>
      <p:ext uri="{BB962C8B-B14F-4D97-AF65-F5344CB8AC3E}">
        <p14:creationId xmlns:p14="http://schemas.microsoft.com/office/powerpoint/2010/main" val="3910182991"/>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Garantir l’intimité et la confidentialité</a:t>
            </a:r>
          </a:p>
        </p:txBody>
      </p:sp>
      <p:pic>
        <p:nvPicPr>
          <p:cNvPr id="4" name="Picture 1033" descr="provideprivacy"/>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p:blipFill>
        <p:spPr>
          <a:xfrm>
            <a:off x="2517775" y="2293620"/>
            <a:ext cx="4343400" cy="3108960"/>
          </a:xfrm>
          <a:prstGeom prst="rect">
            <a:avLst/>
          </a:prstGeom>
          <a:noFill/>
        </p:spPr>
      </p:pic>
    </p:spTree>
    <p:extLst>
      <p:ext uri="{BB962C8B-B14F-4D97-AF65-F5344CB8AC3E}">
        <p14:creationId xmlns:p14="http://schemas.microsoft.com/office/powerpoint/2010/main" val="2468930352"/>
      </p:ext>
    </p:extLst>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Garantir l’intimité et la confidentialité</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000" kern="1200" dirty="0">
                <a:solidFill>
                  <a:srgbClr val="000000"/>
                </a:solidFill>
                <a:latin typeface="+mn-lt"/>
                <a:ea typeface="+mn-ea"/>
                <a:cs typeface="+mn-cs"/>
              </a:rPr>
              <a:t>L</a:t>
            </a:r>
            <a:r>
              <a:rPr lang="en-US" sz="3000" kern="1200" dirty="0">
                <a:solidFill>
                  <a:srgbClr val="000000"/>
                </a:solidFill>
                <a:latin typeface="+mn-lt"/>
                <a:ea typeface="+mn-ea"/>
                <a:cs typeface="+mn-cs"/>
              </a:rPr>
              <a:t>e counseling</a:t>
            </a:r>
            <a:r>
              <a:rPr lang="x-none" sz="3000" kern="1200" dirty="0">
                <a:solidFill>
                  <a:srgbClr val="000000"/>
                </a:solidFill>
                <a:latin typeface="+mn-lt"/>
                <a:ea typeface="+mn-ea"/>
                <a:cs typeface="+mn-cs"/>
              </a:rPr>
              <a:t> doit avoir lieu dans un endroit où personne ne peut voir ou entendre la femme (intimité visuelle et auditive)</a:t>
            </a:r>
          </a:p>
          <a:p>
            <a:pPr marL="457200" indent="-457200">
              <a:defRPr b="0" i="0"/>
            </a:pPr>
            <a:r>
              <a:rPr lang="x-none" sz="3000" kern="1200" dirty="0">
                <a:solidFill>
                  <a:srgbClr val="000000"/>
                </a:solidFill>
                <a:latin typeface="+mn-lt"/>
                <a:ea typeface="+mn-ea"/>
                <a:cs typeface="+mn-cs"/>
              </a:rPr>
              <a:t>N’autoriser la présence d’autres participants qu’avec la permission explicite de la femme </a:t>
            </a:r>
          </a:p>
        </p:txBody>
      </p:sp>
    </p:spTree>
    <p:extLst>
      <p:ext uri="{BB962C8B-B14F-4D97-AF65-F5344CB8AC3E}">
        <p14:creationId xmlns:p14="http://schemas.microsoft.com/office/powerpoint/2010/main" val="1206624525"/>
      </p:ext>
    </p:ext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Demander à la femme si elle souhaite la présence de son partenaire </a:t>
            </a:r>
          </a:p>
        </p:txBody>
      </p:sp>
      <p:pic>
        <p:nvPicPr>
          <p:cNvPr id="4" name="Picture 5" descr="askifshewouldlike"/>
          <p:cNvPicPr>
            <a:picLocks noChangeAspect="1" noChangeArrowheads="1"/>
          </p:cNvPicPr>
          <p:nvPr/>
        </p:nvPicPr>
        <p:blipFill>
          <a:blip r:embed="rId3">
            <a:extLst>
              <a:ext uri="{28A0092B-C50C-407E-A947-70E740481C1C}">
                <a14:useLocalDpi xmlns:a14="http://schemas.microsoft.com/office/drawing/2010/main" val="0"/>
              </a:ext>
            </a:extLst>
          </a:blip>
          <a:stretch/>
        </p:blipFill>
        <p:spPr>
          <a:xfrm>
            <a:off x="2057400" y="2057400"/>
            <a:ext cx="4854575" cy="3484562"/>
          </a:xfrm>
          <a:prstGeom prst="rect">
            <a:avLst/>
          </a:prstGeom>
          <a:noFill/>
          <a:ln w="9525">
            <a:noFill/>
            <a:miter lim="800000"/>
          </a:ln>
        </p:spPr>
      </p:pic>
    </p:spTree>
    <p:extLst>
      <p:ext uri="{BB962C8B-B14F-4D97-AF65-F5344CB8AC3E}">
        <p14:creationId xmlns:p14="http://schemas.microsoft.com/office/powerpoint/2010/main" val="59942544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066800"/>
          </a:xfrm>
        </p:spPr>
        <p:txBody>
          <a:bodyPr/>
          <a:lstStyle/>
          <a:p>
            <a:pPr algn="ctr">
              <a:defRPr b="0" i="0"/>
            </a:pPr>
            <a:r>
              <a:rPr lang="x-none" sz="3200"/>
              <a:t>Justification en termes de santé publique de la prévention des avortements non sécurisés</a:t>
            </a:r>
          </a:p>
        </p:txBody>
      </p:sp>
      <p:sp>
        <p:nvSpPr>
          <p:cNvPr id="3" name="Content Placeholder 2"/>
          <p:cNvSpPr>
            <a:spLocks noGrp="1"/>
          </p:cNvSpPr>
          <p:nvPr>
            <p:ph sz="quarter" idx="1"/>
          </p:nvPr>
        </p:nvSpPr>
        <p:spPr>
          <a:xfrm>
            <a:off x="612648" y="1676400"/>
            <a:ext cx="8153400" cy="4800600"/>
          </a:xfrm>
        </p:spPr>
        <p:txBody>
          <a:bodyPr/>
          <a:lstStyle/>
          <a:p>
            <a:pPr marL="0">
              <a:buNone/>
              <a:defRPr b="0" i="0"/>
            </a:pPr>
            <a:r>
              <a:rPr lang="x-none" sz="2000" i="1" dirty="0">
                <a:solidFill>
                  <a:srgbClr val="000000"/>
                </a:solidFill>
              </a:rPr>
              <a:t>« Le nombre de déclarations et de résolutions signées par différents pays au cours des deux dernières décennies indique un consensus croissant sur l’idée que les avortements non sécurisés constituent une cause importante de mortalité maternelle que l’on peut et doit empêcher par la promotion de l’éducation sexuelle, du planning familial, de s</a:t>
            </a:r>
            <a:r>
              <a:rPr lang="en-US" sz="2000" i="1" dirty="0" err="1">
                <a:solidFill>
                  <a:srgbClr val="000000"/>
                </a:solidFill>
              </a:rPr>
              <a:t>oin</a:t>
            </a:r>
            <a:r>
              <a:rPr lang="x-none" sz="2000" i="1" dirty="0">
                <a:solidFill>
                  <a:srgbClr val="000000"/>
                </a:solidFill>
              </a:rPr>
              <a:t>s d’avortement sécurisé dans toute la mesure autorisée par la loi et des soins après avortement dans tous les cas. Il existe également un consensus sur le fait que des soins après avortement doivent toujours être dispensés et qu’améliorer l’accès à des moyens contraceptifs modernes est essentiel pour prévenir les grossesses non planifiées et les avortements non sécurisés. La justification en termes de santé publique de la prévention des avortements non sécurisés est donc évidente et sans ambiguité. </a:t>
            </a:r>
            <a:r>
              <a:rPr lang="x-none" sz="2000" i="0" dirty="0">
                <a:solidFill>
                  <a:srgbClr val="000000"/>
                </a:solidFill>
              </a:rPr>
              <a:t>»</a:t>
            </a:r>
            <a:r>
              <a:rPr lang="x-none" sz="2000" i="1" dirty="0">
                <a:solidFill>
                  <a:srgbClr val="000000"/>
                </a:solidFill>
              </a:rPr>
              <a:t> (OMS) </a:t>
            </a:r>
          </a:p>
          <a:p>
            <a:pPr>
              <a:buNone/>
              <a:defRPr b="0" i="0"/>
            </a:pPr>
            <a:endParaRPr lang="en-US" sz="3200" dirty="0">
              <a:solidFill>
                <a:srgbClr val="000000"/>
              </a:solidFill>
            </a:endParaRPr>
          </a:p>
        </p:txBody>
      </p:sp>
    </p:spTree>
    <p:extLst>
      <p:ext uri="{BB962C8B-B14F-4D97-AF65-F5344CB8AC3E}">
        <p14:creationId xmlns:p14="http://schemas.microsoft.com/office/powerpoint/2010/main" val="3050930614"/>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Garantir la confidentialité </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Informer la femme que toutes les informations sont confidentielles </a:t>
            </a:r>
          </a:p>
          <a:p>
            <a:pPr marL="457200" indent="-457200">
              <a:defRPr b="0" i="0"/>
            </a:pPr>
            <a:r>
              <a:rPr lang="x-none" sz="3200" kern="1200">
                <a:solidFill>
                  <a:srgbClr val="000000"/>
                </a:solidFill>
                <a:latin typeface="+mn-lt"/>
                <a:ea typeface="+mn-ea"/>
                <a:cs typeface="+mn-cs"/>
              </a:rPr>
              <a:t>Lui garantir qu’aucune information ne sera divulguée sans son autorisation</a:t>
            </a:r>
          </a:p>
        </p:txBody>
      </p:sp>
    </p:spTree>
    <p:extLst>
      <p:ext uri="{BB962C8B-B14F-4D97-AF65-F5344CB8AC3E}">
        <p14:creationId xmlns:p14="http://schemas.microsoft.com/office/powerpoint/2010/main" val="4233257536"/>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Le prestataire de soins empathique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Écoute activement</a:t>
            </a:r>
          </a:p>
          <a:p>
            <a:pPr marL="457200" indent="-457200">
              <a:defRPr b="0" i="0"/>
            </a:pPr>
            <a:r>
              <a:rPr lang="x-none" sz="3200" kern="1200">
                <a:solidFill>
                  <a:srgbClr val="000000"/>
                </a:solidFill>
                <a:latin typeface="+mn-lt"/>
                <a:ea typeface="+mn-ea"/>
                <a:cs typeface="+mn-cs"/>
              </a:rPr>
              <a:t>Est authentique </a:t>
            </a:r>
          </a:p>
          <a:p>
            <a:pPr marL="457200" indent="-457200">
              <a:defRPr b="0" i="0"/>
            </a:pPr>
            <a:r>
              <a:rPr lang="x-none" sz="3200" kern="1200">
                <a:solidFill>
                  <a:srgbClr val="000000"/>
                </a:solidFill>
                <a:latin typeface="+mn-lt"/>
                <a:ea typeface="+mn-ea"/>
                <a:cs typeface="+mn-cs"/>
              </a:rPr>
              <a:t>Cherche à comprendre les sentiments de la femme en adoptant son point de vue</a:t>
            </a:r>
          </a:p>
          <a:p>
            <a:pPr marL="457200" indent="-457200">
              <a:defRPr b="0" i="0"/>
            </a:pPr>
            <a:r>
              <a:rPr lang="x-none" sz="3200" kern="1200">
                <a:solidFill>
                  <a:srgbClr val="000000"/>
                </a:solidFill>
                <a:latin typeface="+mn-lt"/>
                <a:ea typeface="+mn-ea"/>
                <a:cs typeface="+mn-cs"/>
              </a:rPr>
              <a:t>Fait preuve de compassion </a:t>
            </a:r>
          </a:p>
          <a:p>
            <a:pPr marL="457200" indent="-457200">
              <a:defRPr b="0" i="0"/>
            </a:pPr>
            <a:r>
              <a:rPr lang="x-none" sz="3200" kern="1200">
                <a:solidFill>
                  <a:srgbClr val="000000"/>
                </a:solidFill>
                <a:latin typeface="+mn-lt"/>
                <a:ea typeface="+mn-ea"/>
                <a:cs typeface="+mn-cs"/>
              </a:rPr>
              <a:t>Répond honnêtement </a:t>
            </a:r>
          </a:p>
          <a:p>
            <a:pPr marL="457200" indent="-457200">
              <a:defRPr b="0" i="0"/>
            </a:pPr>
            <a:r>
              <a:rPr lang="x-none" sz="3200" kern="1200">
                <a:solidFill>
                  <a:srgbClr val="000000"/>
                </a:solidFill>
                <a:latin typeface="+mn-lt"/>
                <a:ea typeface="+mn-ea"/>
                <a:cs typeface="+mn-cs"/>
              </a:rPr>
              <a:t>Est amical et dévoué </a:t>
            </a:r>
          </a:p>
        </p:txBody>
      </p:sp>
    </p:spTree>
    <p:extLst>
      <p:ext uri="{BB962C8B-B14F-4D97-AF65-F5344CB8AC3E}">
        <p14:creationId xmlns:p14="http://schemas.microsoft.com/office/powerpoint/2010/main" val="1664801699"/>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Écoute active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L’écoute active ne se borne pas à entendre</a:t>
            </a:r>
          </a:p>
          <a:p>
            <a:pPr marL="457200" indent="-457200">
              <a:defRPr b="0" i="0"/>
            </a:pPr>
            <a:r>
              <a:rPr lang="x-none" sz="3200" kern="1200">
                <a:solidFill>
                  <a:srgbClr val="000000"/>
                </a:solidFill>
                <a:latin typeface="+mn-lt"/>
                <a:ea typeface="+mn-ea"/>
                <a:cs typeface="+mn-cs"/>
              </a:rPr>
              <a:t>Elle fait appel à plusieurs sens pour recueillir des informations, manifester de l’intérêt et de la compréhension et encourager la communication</a:t>
            </a:r>
          </a:p>
          <a:p>
            <a:pPr marL="457200" indent="-457200">
              <a:defRPr b="0" i="0"/>
            </a:pPr>
            <a:r>
              <a:rPr lang="x-none" sz="3200" kern="1200">
                <a:solidFill>
                  <a:srgbClr val="000000"/>
                </a:solidFill>
                <a:latin typeface="+mn-lt"/>
                <a:ea typeface="+mn-ea"/>
                <a:cs typeface="+mn-cs"/>
              </a:rPr>
              <a:t>Elle évite les phrases condescendantes </a:t>
            </a:r>
          </a:p>
        </p:txBody>
      </p:sp>
    </p:spTree>
    <p:extLst>
      <p:ext uri="{BB962C8B-B14F-4D97-AF65-F5344CB8AC3E}">
        <p14:creationId xmlns:p14="http://schemas.microsoft.com/office/powerpoint/2010/main" val="3482313827"/>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Communication verbale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Parler et écouter activement en recourant à des phrases d’encouragement</a:t>
            </a:r>
          </a:p>
          <a:p>
            <a:pPr marL="457200" indent="-457200">
              <a:defRPr b="0" i="0"/>
            </a:pPr>
            <a:r>
              <a:rPr lang="x-none" sz="3200" kern="1200">
                <a:solidFill>
                  <a:srgbClr val="000000"/>
                </a:solidFill>
                <a:latin typeface="+mn-lt"/>
                <a:ea typeface="+mn-ea"/>
                <a:cs typeface="+mn-cs"/>
              </a:rPr>
              <a:t>Poser des questions ouvertes afin d’encourager la communication</a:t>
            </a:r>
          </a:p>
          <a:p>
            <a:pPr marL="457200" indent="-457200">
              <a:defRPr b="0" i="0"/>
            </a:pPr>
            <a:r>
              <a:rPr lang="x-none" sz="3200" kern="1200">
                <a:solidFill>
                  <a:srgbClr val="000000"/>
                </a:solidFill>
                <a:latin typeface="+mn-lt"/>
                <a:ea typeface="+mn-ea"/>
                <a:cs typeface="+mn-cs"/>
              </a:rPr>
              <a:t>Manifester de la compréhension pour les sentiments exprimés </a:t>
            </a:r>
          </a:p>
        </p:txBody>
      </p:sp>
    </p:spTree>
    <p:extLst>
      <p:ext uri="{BB962C8B-B14F-4D97-AF65-F5344CB8AC3E}">
        <p14:creationId xmlns:p14="http://schemas.microsoft.com/office/powerpoint/2010/main" val="2283404858"/>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Communication non verbale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Langage corporel </a:t>
            </a:r>
          </a:p>
          <a:p>
            <a:pPr marL="457200" indent="-457200">
              <a:defRPr b="0" i="0"/>
            </a:pPr>
            <a:r>
              <a:rPr lang="x-none" sz="3200" kern="1200">
                <a:solidFill>
                  <a:srgbClr val="000000"/>
                </a:solidFill>
                <a:latin typeface="+mn-lt"/>
                <a:ea typeface="+mn-ea"/>
                <a:cs typeface="+mn-cs"/>
              </a:rPr>
              <a:t>Expressions du visage </a:t>
            </a:r>
          </a:p>
        </p:txBody>
      </p:sp>
    </p:spTree>
    <p:extLst>
      <p:ext uri="{BB962C8B-B14F-4D97-AF65-F5344CB8AC3E}">
        <p14:creationId xmlns:p14="http://schemas.microsoft.com/office/powerpoint/2010/main" val="2469729148"/>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Communication efficace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Demeurer attentif </a:t>
            </a:r>
          </a:p>
          <a:p>
            <a:pPr marL="457200" indent="-457200">
              <a:defRPr b="0" i="0"/>
            </a:pPr>
            <a:r>
              <a:rPr lang="x-none" sz="3200" kern="1200">
                <a:solidFill>
                  <a:srgbClr val="000000"/>
                </a:solidFill>
                <a:latin typeface="+mn-lt"/>
                <a:ea typeface="+mn-ea"/>
                <a:cs typeface="+mn-cs"/>
              </a:rPr>
              <a:t>Recourir à des indicateurs non verbaux pour manifester sa préoccupation </a:t>
            </a:r>
          </a:p>
          <a:p>
            <a:pPr marL="457200" indent="-457200">
              <a:defRPr b="0" i="0"/>
            </a:pPr>
            <a:r>
              <a:rPr lang="x-none" sz="3200" kern="1200">
                <a:solidFill>
                  <a:srgbClr val="000000"/>
                </a:solidFill>
                <a:latin typeface="+mn-lt"/>
                <a:ea typeface="+mn-ea"/>
                <a:cs typeface="+mn-cs"/>
              </a:rPr>
              <a:t>Poser des questions ouvertes </a:t>
            </a:r>
          </a:p>
          <a:p>
            <a:pPr marL="457200" indent="-457200">
              <a:defRPr b="0" i="0"/>
            </a:pPr>
            <a:r>
              <a:rPr lang="x-none" sz="3200" kern="1200">
                <a:solidFill>
                  <a:srgbClr val="000000"/>
                </a:solidFill>
                <a:latin typeface="+mn-lt"/>
                <a:ea typeface="+mn-ea"/>
                <a:cs typeface="+mn-cs"/>
              </a:rPr>
              <a:t>Utiliser des termes encourageants</a:t>
            </a:r>
          </a:p>
          <a:p>
            <a:pPr marL="457200" indent="-457200">
              <a:defRPr b="0" i="0"/>
            </a:pPr>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1168081002"/>
      </p:ext>
    </p:ext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Communication efficace (suite)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Rester très attentif à ce que dit la femme </a:t>
            </a:r>
          </a:p>
          <a:p>
            <a:pPr marL="457200" indent="-457200">
              <a:defRPr b="0" i="0"/>
            </a:pPr>
            <a:r>
              <a:rPr lang="x-none" sz="3200" kern="1200">
                <a:solidFill>
                  <a:srgbClr val="000000"/>
                </a:solidFill>
                <a:latin typeface="+mn-lt"/>
                <a:ea typeface="+mn-ea"/>
                <a:cs typeface="+mn-cs"/>
              </a:rPr>
              <a:t>Observer les signes non verbaux qu’elle transmet </a:t>
            </a:r>
          </a:p>
          <a:p>
            <a:pPr marL="457200" indent="-457200">
              <a:defRPr b="0" i="0"/>
            </a:pPr>
            <a:r>
              <a:rPr lang="x-none" sz="3200" kern="1200">
                <a:solidFill>
                  <a:srgbClr val="000000"/>
                </a:solidFill>
                <a:latin typeface="+mn-lt"/>
                <a:ea typeface="+mn-ea"/>
                <a:cs typeface="+mn-cs"/>
              </a:rPr>
              <a:t>L’aider à explorer ses sentiments </a:t>
            </a:r>
          </a:p>
          <a:p>
            <a:pPr marL="457200" indent="-457200">
              <a:defRPr b="0" i="0"/>
            </a:pPr>
            <a:r>
              <a:rPr lang="x-none" sz="3200" kern="1200">
                <a:solidFill>
                  <a:srgbClr val="000000"/>
                </a:solidFill>
                <a:latin typeface="+mn-lt"/>
                <a:ea typeface="+mn-ea"/>
                <a:cs typeface="+mn-cs"/>
              </a:rPr>
              <a:t>Utiliser un langage médical qu’elle puisse comprendre </a:t>
            </a:r>
          </a:p>
        </p:txBody>
      </p:sp>
    </p:spTree>
    <p:extLst>
      <p:ext uri="{BB962C8B-B14F-4D97-AF65-F5344CB8AC3E}">
        <p14:creationId xmlns:p14="http://schemas.microsoft.com/office/powerpoint/2010/main" val="4006170709"/>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Communication efficace </a:t>
            </a:r>
          </a:p>
        </p:txBody>
      </p:sp>
      <p:pic>
        <p:nvPicPr>
          <p:cNvPr id="4" name="Picture 7" descr="communicateeffectively"/>
          <p:cNvPicPr>
            <a:picLocks noChangeAspect="1" noChangeArrowheads="1"/>
          </p:cNvPicPr>
          <p:nvPr/>
        </p:nvPicPr>
        <p:blipFill>
          <a:blip r:embed="rId2">
            <a:extLst>
              <a:ext uri="{28A0092B-C50C-407E-A947-70E740481C1C}">
                <a14:useLocalDpi xmlns:a14="http://schemas.microsoft.com/office/drawing/2010/main" val="0"/>
              </a:ext>
            </a:extLst>
          </a:blip>
          <a:stretch/>
        </p:blipFill>
        <p:spPr>
          <a:xfrm>
            <a:off x="2362200" y="1676400"/>
            <a:ext cx="4343400" cy="4114800"/>
          </a:xfrm>
          <a:prstGeom prst="rect">
            <a:avLst/>
          </a:prstGeom>
          <a:noFill/>
        </p:spPr>
      </p:pic>
    </p:spTree>
    <p:extLst>
      <p:ext uri="{BB962C8B-B14F-4D97-AF65-F5344CB8AC3E}">
        <p14:creationId xmlns:p14="http://schemas.microsoft.com/office/powerpoint/2010/main" val="4046729982"/>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Options</a:t>
            </a:r>
          </a:p>
        </p:txBody>
      </p:sp>
      <p:sp>
        <p:nvSpPr>
          <p:cNvPr id="3" name="Content Placeholder 2"/>
          <p:cNvSpPr>
            <a:spLocks noGrp="1"/>
          </p:cNvSpPr>
          <p:nvPr>
            <p:ph sz="quarter" idx="1"/>
          </p:nvPr>
        </p:nvSpPr>
        <p:spPr>
          <a:xfrm>
            <a:off x="530352" y="1676400"/>
            <a:ext cx="8461248" cy="4495800"/>
          </a:xfrm>
        </p:spPr>
        <p:txBody>
          <a:bodyPr/>
          <a:lstStyle/>
          <a:p>
            <a:pPr marL="571500" indent="-571500">
              <a:defRPr b="0" i="0"/>
            </a:pPr>
            <a:r>
              <a:rPr lang="x-none" sz="3600"/>
              <a:t>Mener la grossesse à son terme</a:t>
            </a:r>
          </a:p>
          <a:p>
            <a:pPr marL="1211263" lvl="1" indent="-571500">
              <a:defRPr b="0" i="0"/>
            </a:pPr>
            <a:r>
              <a:rPr lang="x-none"/>
              <a:t>Garder l’enfant et l’élever</a:t>
            </a:r>
          </a:p>
          <a:p>
            <a:pPr marL="1211263" lvl="1" indent="-571500">
              <a:defRPr b="0" i="0"/>
            </a:pPr>
            <a:r>
              <a:rPr lang="x-none"/>
              <a:t>Abandonner l’enfant pour qu’il puisse être adopté</a:t>
            </a:r>
          </a:p>
          <a:p>
            <a:pPr marL="571500" indent="-571500">
              <a:defRPr b="0" i="0"/>
            </a:pPr>
            <a:r>
              <a:rPr lang="x-none" sz="3600"/>
              <a:t>Interrompre la grossesse</a:t>
            </a:r>
          </a:p>
        </p:txBody>
      </p:sp>
    </p:spTree>
    <p:extLst>
      <p:ext uri="{BB962C8B-B14F-4D97-AF65-F5344CB8AC3E}">
        <p14:creationId xmlns:p14="http://schemas.microsoft.com/office/powerpoint/2010/main" val="3459595997"/>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Informations entourant la décision d’interrompre la grossesse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rPr>
              <a:t>Confidentialité de soins</a:t>
            </a:r>
          </a:p>
          <a:p>
            <a:pPr marL="457200" indent="-457200">
              <a:defRPr b="0" i="0"/>
            </a:pPr>
            <a:r>
              <a:rPr lang="x-none" sz="2800" kern="1200">
                <a:solidFill>
                  <a:srgbClr val="000000"/>
                </a:solidFill>
              </a:rPr>
              <a:t>Âge gestationnel </a:t>
            </a:r>
          </a:p>
          <a:p>
            <a:pPr marL="457200" indent="-457200">
              <a:defRPr b="0" i="0"/>
            </a:pPr>
            <a:r>
              <a:rPr lang="x-none" sz="2800" kern="1200">
                <a:solidFill>
                  <a:srgbClr val="000000"/>
                </a:solidFill>
              </a:rPr>
              <a:t>Méthodes d’évacuation utérine disponibles </a:t>
            </a:r>
          </a:p>
          <a:p>
            <a:pPr marL="457200" indent="-457200">
              <a:defRPr b="0" i="0"/>
            </a:pPr>
            <a:r>
              <a:rPr lang="x-none" sz="2800" kern="1200">
                <a:solidFill>
                  <a:srgbClr val="000000"/>
                </a:solidFill>
              </a:rPr>
              <a:t>Analgésiques disponibles </a:t>
            </a:r>
          </a:p>
          <a:p>
            <a:pPr marL="457200" indent="-457200">
              <a:defRPr b="0" i="0"/>
            </a:pPr>
            <a:r>
              <a:rPr lang="x-none" sz="2800" kern="1200">
                <a:solidFill>
                  <a:srgbClr val="000000"/>
                </a:solidFill>
              </a:rPr>
              <a:t>Autres examens susceptibles d’être pratiqués </a:t>
            </a:r>
          </a:p>
          <a:p>
            <a:pPr marL="457200" indent="-457200">
              <a:defRPr b="0" i="0"/>
            </a:pPr>
            <a:r>
              <a:rPr lang="x-none" sz="2800" kern="1200">
                <a:solidFill>
                  <a:srgbClr val="000000"/>
                </a:solidFill>
              </a:rPr>
              <a:t>Le cas échéant, anomalies fœtales ou autres indications médicales détectées </a:t>
            </a:r>
          </a:p>
          <a:p>
            <a:pPr marL="457200" indent="-457200">
              <a:defRPr b="0" i="0"/>
            </a:pPr>
            <a:r>
              <a:rPr lang="x-none" sz="2800"/>
              <a:t>Autorisation de traiter une complication le cas échéant</a:t>
            </a:r>
          </a:p>
        </p:txBody>
      </p:sp>
    </p:spTree>
    <p:extLst>
      <p:ext uri="{BB962C8B-B14F-4D97-AF65-F5344CB8AC3E}">
        <p14:creationId xmlns:p14="http://schemas.microsoft.com/office/powerpoint/2010/main" val="302595636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1066800"/>
          </a:xfrm>
        </p:spPr>
        <p:txBody>
          <a:bodyPr/>
          <a:lstStyle/>
          <a:p>
            <a:pPr>
              <a:defRPr b="0" i="0"/>
            </a:pPr>
            <a:r>
              <a:rPr lang="x-none" sz="3600" dirty="0"/>
              <a:t>L’avortement est une procédure médicale s</a:t>
            </a:r>
            <a:r>
              <a:rPr lang="en-US" sz="3600"/>
              <a:t>écurisé</a:t>
            </a:r>
            <a:r>
              <a:rPr lang="x-none" sz="3600"/>
              <a:t>e</a:t>
            </a:r>
          </a:p>
        </p:txBody>
      </p:sp>
      <p:sp>
        <p:nvSpPr>
          <p:cNvPr id="3" name="Content Placeholder 2"/>
          <p:cNvSpPr>
            <a:spLocks noGrp="1"/>
          </p:cNvSpPr>
          <p:nvPr>
            <p:ph sz="quarter" idx="1"/>
          </p:nvPr>
        </p:nvSpPr>
        <p:spPr>
          <a:xfrm>
            <a:off x="612648" y="1752600"/>
            <a:ext cx="8153400" cy="4343400"/>
          </a:xfrm>
        </p:spPr>
        <p:txBody>
          <a:bodyPr/>
          <a:lstStyle/>
          <a:p>
            <a:pPr>
              <a:buNone/>
              <a:defRPr b="0" i="0"/>
            </a:pPr>
            <a:r>
              <a:rPr lang="x-none" sz="3000" i="0" dirty="0">
                <a:solidFill>
                  <a:srgbClr val="000000"/>
                </a:solidFill>
              </a:rPr>
              <a:t>« </a:t>
            </a:r>
            <a:r>
              <a:rPr lang="x-none" sz="3000" i="1" dirty="0">
                <a:solidFill>
                  <a:srgbClr val="000000"/>
                </a:solidFill>
              </a:rPr>
              <a:t>Lorsqu’il est </a:t>
            </a:r>
            <a:r>
              <a:rPr lang="fr-BE" sz="3000" i="1" dirty="0">
                <a:solidFill>
                  <a:srgbClr val="000000"/>
                </a:solidFill>
              </a:rPr>
              <a:t>pratiqué </a:t>
            </a:r>
            <a:r>
              <a:rPr lang="x-none" sz="3000" i="1" dirty="0">
                <a:solidFill>
                  <a:srgbClr val="000000"/>
                </a:solidFill>
              </a:rPr>
              <a:t>par des prestataires de soins compétents en utilisant des techniques médicales et des médicaments adéquats et dans de bonnes conditions d’hygiène, l’avortement provoqué est une procédure médicale extrêmement sûre. </a:t>
            </a:r>
            <a:r>
              <a:rPr lang="x-none" sz="3000" i="0" dirty="0">
                <a:solidFill>
                  <a:srgbClr val="000000"/>
                </a:solidFill>
              </a:rPr>
              <a:t>»</a:t>
            </a:r>
          </a:p>
          <a:p>
            <a:pPr>
              <a:buNone/>
              <a:defRPr b="0" i="0"/>
            </a:pPr>
            <a:endParaRPr lang="en-US" sz="3200" dirty="0">
              <a:solidFill>
                <a:srgbClr val="000000"/>
              </a:solidFill>
            </a:endParaRPr>
          </a:p>
        </p:txBody>
      </p:sp>
    </p:spTree>
    <p:extLst>
      <p:ext uri="{BB962C8B-B14F-4D97-AF65-F5344CB8AC3E}">
        <p14:creationId xmlns:p14="http://schemas.microsoft.com/office/powerpoint/2010/main" val="1974057750"/>
      </p:ext>
    </p:extLst>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Obtention du consentement éclairé</a:t>
            </a:r>
          </a:p>
        </p:txBody>
      </p:sp>
      <p:pic>
        <p:nvPicPr>
          <p:cNvPr id="4" name="Picture 8" descr="InformedConsent"/>
          <p:cNvPicPr>
            <a:picLocks noChangeAspect="1" noChangeArrowheads="1"/>
          </p:cNvPicPr>
          <p:nvPr/>
        </p:nvPicPr>
        <p:blipFill>
          <a:blip r:embed="rId2">
            <a:extLst>
              <a:ext uri="{28A0092B-C50C-407E-A947-70E740481C1C}">
                <a14:useLocalDpi xmlns:a14="http://schemas.microsoft.com/office/drawing/2010/main" val="0"/>
              </a:ext>
            </a:extLst>
          </a:blip>
          <a:stretch/>
        </p:blipFill>
        <p:spPr>
          <a:xfrm>
            <a:off x="2133600" y="2286000"/>
            <a:ext cx="4945063" cy="3252788"/>
          </a:xfrm>
          <a:prstGeom prst="rect">
            <a:avLst/>
          </a:prstGeom>
          <a:noFill/>
          <a:ln w="9525">
            <a:noFill/>
            <a:miter lim="800000"/>
          </a:ln>
        </p:spPr>
      </p:pic>
    </p:spTree>
    <p:extLst>
      <p:ext uri="{BB962C8B-B14F-4D97-AF65-F5344CB8AC3E}">
        <p14:creationId xmlns:p14="http://schemas.microsoft.com/office/powerpoint/2010/main" val="2854849301"/>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Choix de la procédure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600" kern="1200">
                <a:solidFill>
                  <a:srgbClr val="000000"/>
                </a:solidFill>
                <a:latin typeface="+mn-lt"/>
                <a:ea typeface="+mn-ea"/>
                <a:cs typeface="+mn-cs"/>
              </a:rPr>
              <a:t>Différence</a:t>
            </a:r>
            <a:r>
              <a:rPr lang="fr-BE" sz="2600" kern="1200" dirty="0">
                <a:solidFill>
                  <a:srgbClr val="000000"/>
                </a:solidFill>
                <a:latin typeface="+mn-lt"/>
                <a:ea typeface="+mn-ea"/>
                <a:cs typeface="+mn-cs"/>
              </a:rPr>
              <a:t>s</a:t>
            </a:r>
            <a:r>
              <a:rPr lang="x-none" sz="2600" kern="1200">
                <a:solidFill>
                  <a:srgbClr val="000000"/>
                </a:solidFill>
                <a:latin typeface="+mn-lt"/>
                <a:ea typeface="+mn-ea"/>
                <a:cs typeface="+mn-cs"/>
              </a:rPr>
              <a:t> entre les méthodes</a:t>
            </a:r>
          </a:p>
          <a:p>
            <a:pPr marL="457200" indent="-457200">
              <a:defRPr b="0" i="0"/>
            </a:pPr>
            <a:r>
              <a:rPr lang="x-none" sz="2600" kern="1200">
                <a:solidFill>
                  <a:srgbClr val="000000"/>
                </a:solidFill>
                <a:latin typeface="+mn-lt"/>
                <a:ea typeface="+mn-ea"/>
                <a:cs typeface="+mn-cs"/>
              </a:rPr>
              <a:t>Ce qui se passera pendant et après la procédure </a:t>
            </a:r>
          </a:p>
          <a:p>
            <a:pPr marL="457200" indent="-457200">
              <a:defRPr b="0" i="0"/>
            </a:pPr>
            <a:r>
              <a:rPr lang="x-none" sz="2600" kern="1200">
                <a:solidFill>
                  <a:srgbClr val="000000"/>
                </a:solidFill>
                <a:latin typeface="+mn-lt"/>
                <a:ea typeface="+mn-ea"/>
                <a:cs typeface="+mn-cs"/>
              </a:rPr>
              <a:t>Ce que la patiente est susceptible de ressentir </a:t>
            </a:r>
          </a:p>
          <a:p>
            <a:pPr marL="457200" indent="-457200">
              <a:defRPr b="0" i="0"/>
            </a:pPr>
            <a:r>
              <a:rPr lang="x-none" sz="2600" kern="1200">
                <a:solidFill>
                  <a:srgbClr val="000000"/>
                </a:solidFill>
                <a:latin typeface="+mn-lt"/>
                <a:ea typeface="+mn-ea"/>
                <a:cs typeface="+mn-cs"/>
              </a:rPr>
              <a:t>Combien de temps cela va prendre </a:t>
            </a:r>
          </a:p>
          <a:p>
            <a:pPr marL="457200" indent="-457200">
              <a:defRPr b="0" i="0"/>
            </a:pPr>
            <a:r>
              <a:rPr lang="x-none" sz="2600" kern="1200">
                <a:solidFill>
                  <a:srgbClr val="000000"/>
                </a:solidFill>
                <a:latin typeface="+mn-lt"/>
                <a:ea typeface="+mn-ea"/>
                <a:cs typeface="+mn-cs"/>
              </a:rPr>
              <a:t>Options de contrôle de la douleur qu’elle peut choisir </a:t>
            </a:r>
          </a:p>
          <a:p>
            <a:pPr marL="457200" indent="-457200">
              <a:defRPr b="0" i="0"/>
            </a:pPr>
            <a:r>
              <a:rPr lang="x-none" sz="2600" kern="1200">
                <a:solidFill>
                  <a:srgbClr val="000000"/>
                </a:solidFill>
                <a:latin typeface="+mn-lt"/>
                <a:ea typeface="+mn-ea"/>
                <a:cs typeface="+mn-cs"/>
              </a:rPr>
              <a:t>Effets attendus, effets indésirables, risques et complications possibles </a:t>
            </a:r>
          </a:p>
          <a:p>
            <a:pPr marL="457200" indent="-457200">
              <a:defRPr b="0" i="0"/>
            </a:pPr>
            <a:r>
              <a:rPr lang="x-none" sz="2600" kern="1200">
                <a:solidFill>
                  <a:srgbClr val="000000"/>
                </a:solidFill>
                <a:latin typeface="+mn-lt"/>
                <a:ea typeface="+mn-ea"/>
                <a:cs typeface="+mn-cs"/>
              </a:rPr>
              <a:t>Soins après la procédure et suivi si nécessaire</a:t>
            </a:r>
          </a:p>
        </p:txBody>
      </p:sp>
    </p:spTree>
    <p:extLst>
      <p:ext uri="{BB962C8B-B14F-4D97-AF65-F5344CB8AC3E}">
        <p14:creationId xmlns:p14="http://schemas.microsoft.com/office/powerpoint/2010/main" val="3186733051"/>
      </p:ext>
    </p:extLst>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Renvoi des patientes vers des services complémentaires appropriés</a:t>
            </a:r>
          </a:p>
        </p:txBody>
      </p:sp>
      <p:pic>
        <p:nvPicPr>
          <p:cNvPr id="4" name="Picture 9" descr="providereferrals"/>
          <p:cNvPicPr>
            <a:picLocks noChangeAspect="1" noChangeArrowheads="1"/>
          </p:cNvPicPr>
          <p:nvPr/>
        </p:nvPicPr>
        <p:blipFill>
          <a:blip r:embed="rId2">
            <a:extLst>
              <a:ext uri="{28A0092B-C50C-407E-A947-70E740481C1C}">
                <a14:useLocalDpi xmlns:a14="http://schemas.microsoft.com/office/drawing/2010/main" val="0"/>
              </a:ext>
            </a:extLst>
          </a:blip>
          <a:stretch/>
        </p:blipFill>
        <p:spPr>
          <a:xfrm>
            <a:off x="2057400" y="2165350"/>
            <a:ext cx="5100638" cy="3321050"/>
          </a:xfrm>
          <a:prstGeom prst="rect">
            <a:avLst/>
          </a:prstGeom>
          <a:noFill/>
          <a:ln w="9525">
            <a:noFill/>
            <a:miter lim="800000"/>
          </a:ln>
        </p:spPr>
      </p:pic>
    </p:spTree>
    <p:extLst>
      <p:ext uri="{BB962C8B-B14F-4D97-AF65-F5344CB8AC3E}">
        <p14:creationId xmlns:p14="http://schemas.microsoft.com/office/powerpoint/2010/main" val="3276142856"/>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Comment conclure une séance d</a:t>
            </a:r>
            <a:r>
              <a:rPr lang="en-US" dirty="0"/>
              <a:t>e counseling</a:t>
            </a:r>
            <a:endParaRPr lang="x-none" dirty="0"/>
          </a:p>
        </p:txBody>
      </p:sp>
      <p:sp>
        <p:nvSpPr>
          <p:cNvPr id="3" name="Content Placeholder 2"/>
          <p:cNvSpPr>
            <a:spLocks noGrp="1"/>
          </p:cNvSpPr>
          <p:nvPr>
            <p:ph sz="quarter" idx="1"/>
          </p:nvPr>
        </p:nvSpPr>
        <p:spPr>
          <a:xfrm>
            <a:off x="612648" y="1676400"/>
            <a:ext cx="8153400" cy="4495800"/>
          </a:xfrm>
        </p:spPr>
        <p:txBody>
          <a:bodyPr/>
          <a:lstStyle/>
          <a:p>
            <a:pPr marL="361950" indent="-361950">
              <a:defRPr b="0" i="0"/>
            </a:pPr>
            <a:r>
              <a:rPr lang="x-none" sz="3200" kern="1200" dirty="0">
                <a:solidFill>
                  <a:srgbClr val="000000"/>
                </a:solidFill>
                <a:latin typeface="+mn-lt"/>
                <a:ea typeface="+mn-ea"/>
                <a:cs typeface="+mn-cs"/>
              </a:rPr>
              <a:t>Résumer les principaux concepts </a:t>
            </a:r>
          </a:p>
          <a:p>
            <a:pPr marL="342900" indent="-342900">
              <a:defRPr b="0" i="0"/>
            </a:pPr>
            <a:r>
              <a:rPr lang="x-none" sz="3200" kern="1200" dirty="0">
                <a:solidFill>
                  <a:srgbClr val="000000"/>
                </a:solidFill>
                <a:latin typeface="+mn-lt"/>
                <a:ea typeface="+mn-ea"/>
                <a:cs typeface="+mn-cs"/>
              </a:rPr>
              <a:t>Demander à la femme si elle a encore d’autres questions à poser </a:t>
            </a:r>
          </a:p>
          <a:p>
            <a:pPr marL="342900" indent="-342900">
              <a:defRPr b="0" i="0"/>
            </a:pPr>
            <a:r>
              <a:rPr lang="x-none" sz="3200" kern="1200" dirty="0">
                <a:solidFill>
                  <a:srgbClr val="000000"/>
                </a:solidFill>
                <a:latin typeface="+mn-lt"/>
                <a:ea typeface="+mn-ea"/>
                <a:cs typeface="+mn-cs"/>
              </a:rPr>
              <a:t>S’assurer qu’elle a bien compris toutes les informations importantes, cliniques et autres </a:t>
            </a:r>
          </a:p>
          <a:p>
            <a:pPr marL="342900" indent="-342900">
              <a:defRPr b="0" i="0"/>
            </a:pPr>
            <a:r>
              <a:rPr lang="x-none" sz="3200" kern="1200" dirty="0">
                <a:solidFill>
                  <a:srgbClr val="000000"/>
                </a:solidFill>
                <a:latin typeface="+mn-lt"/>
                <a:ea typeface="+mn-ea"/>
                <a:cs typeface="+mn-cs"/>
              </a:rPr>
              <a:t>Lui remettre des instructions écrites ou </a:t>
            </a:r>
            <a:r>
              <a:rPr lang="fr-BE" sz="3200" kern="1200" dirty="0">
                <a:solidFill>
                  <a:srgbClr val="000000"/>
                </a:solidFill>
                <a:latin typeface="+mn-lt"/>
                <a:ea typeface="+mn-ea"/>
                <a:cs typeface="+mn-cs"/>
              </a:rPr>
              <a:t>l’orienter vers </a:t>
            </a:r>
            <a:r>
              <a:rPr lang="x-none" sz="3200" kern="1200" dirty="0">
                <a:solidFill>
                  <a:srgbClr val="000000"/>
                </a:solidFill>
                <a:latin typeface="+mn-lt"/>
                <a:ea typeface="+mn-ea"/>
                <a:cs typeface="+mn-cs"/>
              </a:rPr>
              <a:t>des </a:t>
            </a:r>
            <a:r>
              <a:rPr lang="fr-BE" sz="3200" kern="1200" dirty="0">
                <a:solidFill>
                  <a:srgbClr val="000000"/>
                </a:solidFill>
                <a:latin typeface="+mn-lt"/>
                <a:ea typeface="+mn-ea"/>
                <a:cs typeface="+mn-cs"/>
              </a:rPr>
              <a:t>services compétents</a:t>
            </a:r>
            <a:endParaRPr lang="x-none" sz="3200" kern="1200" dirty="0">
              <a:solidFill>
                <a:srgbClr val="000000"/>
              </a:solidFill>
              <a:latin typeface="+mn-lt"/>
              <a:ea typeface="+mn-ea"/>
              <a:cs typeface="+mn-cs"/>
            </a:endParaRPr>
          </a:p>
        </p:txBody>
      </p:sp>
    </p:spTree>
    <p:extLst>
      <p:ext uri="{BB962C8B-B14F-4D97-AF65-F5344CB8AC3E}">
        <p14:creationId xmlns:p14="http://schemas.microsoft.com/office/powerpoint/2010/main" val="199317577"/>
      </p:ext>
    </p:extLst>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Considérations relatives aux soins après avortement</a:t>
            </a:r>
          </a:p>
        </p:txBody>
      </p:sp>
      <p:sp>
        <p:nvSpPr>
          <p:cNvPr id="3" name="Content Placeholder 2"/>
          <p:cNvSpPr>
            <a:spLocks noGrp="1"/>
          </p:cNvSpPr>
          <p:nvPr>
            <p:ph sz="quarter" idx="1"/>
          </p:nvPr>
        </p:nvSpPr>
        <p:spPr>
          <a:xfrm>
            <a:off x="304800" y="1676400"/>
            <a:ext cx="8534400" cy="4800600"/>
          </a:xfrm>
        </p:spPr>
        <p:txBody>
          <a:bodyPr/>
          <a:lstStyle/>
          <a:p>
            <a:pPr marL="457200" indent="-457200">
              <a:defRPr b="0" i="0"/>
            </a:pPr>
            <a:r>
              <a:rPr lang="x-none" sz="2200" kern="1200" dirty="0">
                <a:solidFill>
                  <a:srgbClr val="000000"/>
                </a:solidFill>
              </a:rPr>
              <a:t>Il peut être nécessaire d’attendre que l’état de la patiente soit stabilisé et qu’elle soit en mesure de comprendre et de communiquer avant d’entreprendre le processus d</a:t>
            </a:r>
            <a:r>
              <a:rPr lang="en-US" sz="2200" kern="1200" dirty="0">
                <a:solidFill>
                  <a:srgbClr val="000000"/>
                </a:solidFill>
              </a:rPr>
              <a:t>e counseling </a:t>
            </a:r>
            <a:r>
              <a:rPr lang="x-none" sz="2200" kern="1200" dirty="0">
                <a:solidFill>
                  <a:srgbClr val="000000"/>
                </a:solidFill>
              </a:rPr>
              <a:t>et obtenir de sa part un consentement éclairé</a:t>
            </a:r>
          </a:p>
          <a:p>
            <a:pPr marL="457200" indent="-457200">
              <a:defRPr b="0" i="0"/>
            </a:pPr>
            <a:r>
              <a:rPr lang="x-none" sz="2200" kern="1200" dirty="0">
                <a:solidFill>
                  <a:srgbClr val="000000"/>
                </a:solidFill>
              </a:rPr>
              <a:t>Comme dans tous les soins qui touchent à l’avortement, les femmes ont droit au respect de l’intimité et à la confidentialité</a:t>
            </a:r>
          </a:p>
          <a:p>
            <a:pPr marL="457200" indent="-457200">
              <a:defRPr b="0" i="0"/>
            </a:pPr>
            <a:r>
              <a:rPr lang="x-none" sz="2200" kern="1200" dirty="0">
                <a:solidFill>
                  <a:srgbClr val="000000"/>
                </a:solidFill>
              </a:rPr>
              <a:t>Les prestataires doivent être en mesure de répondre à des questions relatives à l’obtention d’un avortement légal et sécurisé et aux endroits où ces services sont dispensés</a:t>
            </a:r>
          </a:p>
          <a:p>
            <a:pPr marL="457200" indent="-457200">
              <a:defRPr b="0" i="0"/>
            </a:pPr>
            <a:r>
              <a:rPr lang="x-none" sz="2200" kern="1200" dirty="0">
                <a:solidFill>
                  <a:srgbClr val="000000"/>
                </a:solidFill>
              </a:rPr>
              <a:t>Les prestataires de soins doivent tenir compte du fait qu’il peut s’agir d’une grossesse désirée</a:t>
            </a:r>
            <a:endParaRPr lang="en-US" sz="2200" dirty="0"/>
          </a:p>
          <a:p>
            <a:pPr marL="457200" indent="-457200">
              <a:defRPr b="0" i="0"/>
            </a:pPr>
            <a:endParaRPr lang="en-US" sz="2200" dirty="0"/>
          </a:p>
        </p:txBody>
      </p:sp>
    </p:spTree>
    <p:extLst>
      <p:ext uri="{BB962C8B-B14F-4D97-AF65-F5344CB8AC3E}">
        <p14:creationId xmlns:p14="http://schemas.microsoft.com/office/powerpoint/2010/main" val="1625931538"/>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HUIT</a:t>
            </a:r>
          </a:p>
        </p:txBody>
      </p:sp>
      <p:sp>
        <p:nvSpPr>
          <p:cNvPr id="11267" name="Title 1"/>
          <p:cNvSpPr>
            <a:spLocks noGrp="1"/>
          </p:cNvSpPr>
          <p:nvPr>
            <p:ph type="body" idx="1"/>
          </p:nvPr>
        </p:nvSpPr>
        <p:spPr/>
        <p:txBody>
          <a:bodyPr/>
          <a:lstStyle/>
          <a:p>
            <a:pPr eaLnBrk="1" hangingPunct="1">
              <a:defRPr b="0" i="0"/>
            </a:pPr>
            <a:r>
              <a:rPr lang="x-none" sz="4000" dirty="0">
                <a:ea typeface="ＭＳ Ｐゴシック" pitchFamily="34" charset="-128"/>
              </a:rPr>
              <a:t>Services de contraception</a:t>
            </a:r>
          </a:p>
        </p:txBody>
      </p:sp>
    </p:spTree>
    <p:extLst>
      <p:ext uri="{BB962C8B-B14F-4D97-AF65-F5344CB8AC3E}">
        <p14:creationId xmlns:p14="http://schemas.microsoft.com/office/powerpoint/2010/main" val="3277511739"/>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752600"/>
            <a:ext cx="8153400" cy="4495800"/>
          </a:xfrm>
        </p:spPr>
        <p:txBody>
          <a:bodyPr/>
          <a:lstStyle/>
          <a:p>
            <a:pPr>
              <a:buNone/>
              <a:defRPr b="0" i="0"/>
            </a:pPr>
            <a:r>
              <a:rPr lang="x-none" sz="2800" dirty="0"/>
              <a:t>Ce module explique pourquoi le co</a:t>
            </a:r>
            <a:r>
              <a:rPr lang="en-US" sz="2800" dirty="0"/>
              <a:t>u</a:t>
            </a:r>
            <a:r>
              <a:rPr lang="x-none" sz="2800" dirty="0"/>
              <a:t>nse</a:t>
            </a:r>
            <a:r>
              <a:rPr lang="en-US" sz="2800" dirty="0"/>
              <a:t>ling</a:t>
            </a:r>
            <a:r>
              <a:rPr lang="x-none" sz="2800" dirty="0"/>
              <a:t> en matière de contraception et la fourniture de méthodes contraceptives sont des éléments essentiels des soins complets d’avortement.</a:t>
            </a:r>
          </a:p>
          <a:p>
            <a:pPr>
              <a:buNone/>
              <a:defRPr b="0" i="0"/>
            </a:pPr>
            <a:r>
              <a:rPr lang="x-none" sz="2800" dirty="0"/>
              <a:t>Il traite des connaissances, des attitudes et des compétences dont les prestataires de soins doivent faire preuve pour dispenser des services de contraception de qualité optimale aux femmes qui se présentent pour des soins liés à l’avortement. </a:t>
            </a:r>
          </a:p>
          <a:p>
            <a:pPr>
              <a:buNone/>
              <a:defRPr b="0" i="0"/>
            </a:pPr>
            <a:endParaRPr lang="en-US" sz="2800" dirty="0"/>
          </a:p>
        </p:txBody>
      </p:sp>
    </p:spTree>
    <p:custDataLst>
      <p:tags r:id="rId1"/>
    </p:custDataLst>
    <p:extLst>
      <p:ext uri="{BB962C8B-B14F-4D97-AF65-F5344CB8AC3E}">
        <p14:creationId xmlns:p14="http://schemas.microsoft.com/office/powerpoint/2010/main" val="2186360455"/>
      </p:ext>
    </p:ext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solidFill>
                  <a:schemeClr val="accent4">
                    <a:lumMod val="10000"/>
                  </a:schemeClr>
                </a:solidFill>
              </a:rPr>
              <a:t>Objectifs</a:t>
            </a:r>
          </a:p>
        </p:txBody>
      </p:sp>
      <p:sp>
        <p:nvSpPr>
          <p:cNvPr id="3" name="Content Placeholder 2"/>
          <p:cNvSpPr>
            <a:spLocks noGrp="1"/>
          </p:cNvSpPr>
          <p:nvPr>
            <p:ph sz="quarter" idx="1"/>
          </p:nvPr>
        </p:nvSpPr>
        <p:spPr>
          <a:xfrm>
            <a:off x="609600" y="1676400"/>
            <a:ext cx="8156448" cy="4495800"/>
          </a:xfrm>
        </p:spPr>
        <p:txBody>
          <a:bodyPr/>
          <a:lstStyle/>
          <a:p>
            <a:pPr marL="514350" indent="-514350">
              <a:buSzPct val="100000"/>
              <a:buAutoNum type="arabicPeriod"/>
              <a:defRPr b="0" i="0"/>
            </a:pPr>
            <a:r>
              <a:rPr lang="x-none" sz="2400" kern="1200" dirty="0">
                <a:solidFill>
                  <a:srgbClr val="000000"/>
                </a:solidFill>
              </a:rPr>
              <a:t>Identifier les objectifs du co</a:t>
            </a:r>
            <a:r>
              <a:rPr lang="en-US" sz="2400" kern="1200" dirty="0">
                <a:solidFill>
                  <a:srgbClr val="000000"/>
                </a:solidFill>
              </a:rPr>
              <a:t>u</a:t>
            </a:r>
            <a:r>
              <a:rPr lang="x-none" sz="2400" kern="1200" dirty="0">
                <a:solidFill>
                  <a:srgbClr val="000000"/>
                </a:solidFill>
              </a:rPr>
              <a:t>nse</a:t>
            </a:r>
            <a:r>
              <a:rPr lang="en-US" sz="2400" kern="1200" dirty="0">
                <a:solidFill>
                  <a:srgbClr val="000000"/>
                </a:solidFill>
              </a:rPr>
              <a:t>ling</a:t>
            </a:r>
            <a:r>
              <a:rPr lang="x-none" sz="2400" kern="1200" dirty="0">
                <a:solidFill>
                  <a:srgbClr val="000000"/>
                </a:solidFill>
              </a:rPr>
              <a:t> en matière de contraception et de la fourniture de méthodes contraceptives après un avortement </a:t>
            </a:r>
          </a:p>
          <a:p>
            <a:pPr marL="514350" indent="-514350">
              <a:buSzPct val="100000"/>
              <a:buAutoNum type="arabicPeriod"/>
              <a:defRPr b="0" i="0"/>
            </a:pPr>
            <a:r>
              <a:rPr lang="x-none" sz="2400" kern="1200" dirty="0">
                <a:solidFill>
                  <a:srgbClr val="000000"/>
                </a:solidFill>
              </a:rPr>
              <a:t>Identifier plusieurs modèles de prestation de services </a:t>
            </a:r>
          </a:p>
          <a:p>
            <a:pPr marL="514350" indent="-514350">
              <a:buSzPct val="100000"/>
              <a:buFont typeface="+mj-lt"/>
              <a:buAutoNum type="arabicPeriod"/>
              <a:defRPr b="0" i="0"/>
            </a:pPr>
            <a:r>
              <a:rPr lang="x-none" sz="2400" kern="1200" dirty="0">
                <a:solidFill>
                  <a:srgbClr val="000000"/>
                </a:solidFill>
              </a:rPr>
              <a:t>Expliquer le fonctionnement des méthodes de contraception réversibles à longue durée d’action et de la contraception d’urgence et comprendre l’importance de les proposer comme options</a:t>
            </a:r>
          </a:p>
          <a:p>
            <a:pPr marL="514350" indent="-514350">
              <a:buSzPct val="100000"/>
              <a:buFont typeface="+mj-lt"/>
              <a:buAutoNum type="arabicPeriod"/>
              <a:defRPr b="0" i="0"/>
            </a:pPr>
            <a:r>
              <a:rPr lang="x-none" sz="2400" kern="1200" dirty="0">
                <a:solidFill>
                  <a:srgbClr val="000000"/>
                </a:solidFill>
              </a:rPr>
              <a:t>Comprendre l’importance de l’implication du partenaire dans le processus de co</a:t>
            </a:r>
            <a:r>
              <a:rPr lang="en-US" sz="2400" kern="1200" dirty="0">
                <a:solidFill>
                  <a:srgbClr val="000000"/>
                </a:solidFill>
              </a:rPr>
              <a:t>u</a:t>
            </a:r>
            <a:r>
              <a:rPr lang="x-none" sz="2400" kern="1200" dirty="0">
                <a:solidFill>
                  <a:srgbClr val="000000"/>
                </a:solidFill>
              </a:rPr>
              <a:t>nse</a:t>
            </a:r>
            <a:r>
              <a:rPr lang="en-US" sz="2400" kern="1200" dirty="0">
                <a:solidFill>
                  <a:srgbClr val="000000"/>
                </a:solidFill>
              </a:rPr>
              <a:t>ling</a:t>
            </a:r>
            <a:r>
              <a:rPr lang="x-none" sz="2400" kern="1200" dirty="0">
                <a:solidFill>
                  <a:srgbClr val="000000"/>
                </a:solidFill>
              </a:rPr>
              <a:t> en matière de</a:t>
            </a:r>
            <a:r>
              <a:rPr lang="fr-BE" sz="2400" kern="1200" dirty="0">
                <a:solidFill>
                  <a:srgbClr val="000000"/>
                </a:solidFill>
              </a:rPr>
              <a:t> </a:t>
            </a:r>
            <a:r>
              <a:rPr lang="x-none" sz="2400" kern="1200" dirty="0">
                <a:solidFill>
                  <a:srgbClr val="000000"/>
                </a:solidFill>
              </a:rPr>
              <a:t>contraception</a:t>
            </a:r>
            <a:r>
              <a:rPr lang="x-none" sz="2800" kern="1200" dirty="0">
                <a:solidFill>
                  <a:srgbClr val="000000"/>
                </a:solidFill>
              </a:rPr>
              <a:t> </a:t>
            </a:r>
          </a:p>
        </p:txBody>
      </p:sp>
    </p:spTree>
    <p:custDataLst>
      <p:tags r:id="rId1"/>
    </p:custDataLst>
    <p:extLst>
      <p:ext uri="{BB962C8B-B14F-4D97-AF65-F5344CB8AC3E}">
        <p14:creationId xmlns:p14="http://schemas.microsoft.com/office/powerpoint/2010/main" val="240521370"/>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 (suite)</a:t>
            </a:r>
          </a:p>
        </p:txBody>
      </p:sp>
      <p:sp>
        <p:nvSpPr>
          <p:cNvPr id="3" name="Content Placeholder 2"/>
          <p:cNvSpPr>
            <a:spLocks noGrp="1"/>
          </p:cNvSpPr>
          <p:nvPr>
            <p:ph sz="quarter" idx="1"/>
          </p:nvPr>
        </p:nvSpPr>
        <p:spPr>
          <a:xfrm>
            <a:off x="612648" y="1676400"/>
            <a:ext cx="8153400" cy="4495800"/>
          </a:xfrm>
        </p:spPr>
        <p:txBody>
          <a:bodyPr/>
          <a:lstStyle/>
          <a:p>
            <a:pPr marL="446088" lvl="0" indent="-446088">
              <a:buSzTx/>
              <a:buNone/>
              <a:defRPr b="0" i="0"/>
            </a:pPr>
            <a:r>
              <a:rPr lang="x-none" sz="2400" dirty="0">
                <a:solidFill>
                  <a:schemeClr val="accent2"/>
                </a:solidFill>
              </a:rPr>
              <a:t>5. </a:t>
            </a:r>
            <a:r>
              <a:rPr lang="x-none" sz="2400" dirty="0"/>
              <a:t>Décrire des techniques efficaces de co</a:t>
            </a:r>
            <a:r>
              <a:rPr lang="en-US" sz="2400" dirty="0"/>
              <a:t>u</a:t>
            </a:r>
            <a:r>
              <a:rPr lang="x-none" sz="2400" dirty="0"/>
              <a:t>nse</a:t>
            </a:r>
            <a:r>
              <a:rPr lang="en-US" sz="2400" dirty="0"/>
              <a:t>ling</a:t>
            </a:r>
            <a:r>
              <a:rPr lang="x-none" sz="2400" dirty="0"/>
              <a:t> en matière de contraception </a:t>
            </a:r>
          </a:p>
          <a:p>
            <a:pPr marL="446088" lvl="0" indent="-446088">
              <a:buSzTx/>
              <a:buNone/>
              <a:defRPr b="0" i="0"/>
            </a:pPr>
            <a:r>
              <a:rPr lang="x-none" sz="2400" dirty="0">
                <a:solidFill>
                  <a:srgbClr val="52247F"/>
                </a:solidFill>
              </a:rPr>
              <a:t>6. </a:t>
            </a:r>
            <a:r>
              <a:rPr lang="x-none" sz="2400" dirty="0"/>
              <a:t>Identifier les critères médicaux de recevabilité des différentes méthodes contraceptives dans le cadre des soins après avortement pour toutes les femmes, y compris les très jeunes femmes et les adolescentes </a:t>
            </a:r>
          </a:p>
          <a:p>
            <a:pPr marL="446088" lvl="0" indent="-446088">
              <a:buSzTx/>
              <a:buNone/>
              <a:defRPr b="0" i="0"/>
            </a:pPr>
            <a:r>
              <a:rPr lang="x-none" sz="2400" dirty="0">
                <a:solidFill>
                  <a:srgbClr val="52247F"/>
                </a:solidFill>
              </a:rPr>
              <a:t>7. </a:t>
            </a:r>
            <a:r>
              <a:rPr lang="x-none" sz="2400" dirty="0"/>
              <a:t>Savoir reconnaître les situations nécessitant d</a:t>
            </a:r>
            <a:r>
              <a:rPr lang="en-US" sz="2400" dirty="0"/>
              <a:t>u counseling et de</a:t>
            </a:r>
            <a:r>
              <a:rPr lang="x-none" sz="2400" dirty="0"/>
              <a:t>s services</a:t>
            </a:r>
            <a:r>
              <a:rPr lang="fr-BE" sz="2400" dirty="0"/>
              <a:t> </a:t>
            </a:r>
            <a:r>
              <a:rPr lang="x-none" sz="2400" dirty="0"/>
              <a:t>spécialisés et une orientation vers ce type de services, y compris dans le cas de très jeunes femmes </a:t>
            </a:r>
            <a:r>
              <a:rPr lang="fr-BE" sz="2400" dirty="0"/>
              <a:t>ou </a:t>
            </a:r>
            <a:r>
              <a:rPr lang="x-none" sz="2400" dirty="0"/>
              <a:t>d’adolescentes</a:t>
            </a:r>
          </a:p>
          <a:p>
            <a:pPr>
              <a:defRPr b="0" i="0"/>
            </a:pPr>
            <a:endParaRPr lang="en-US" sz="2400" dirty="0"/>
          </a:p>
        </p:txBody>
      </p:sp>
    </p:spTree>
    <p:extLst>
      <p:ext uri="{BB962C8B-B14F-4D97-AF65-F5344CB8AC3E}">
        <p14:creationId xmlns:p14="http://schemas.microsoft.com/office/powerpoint/2010/main" val="1090584563"/>
      </p:ext>
    </p:ext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La contraception : un droit humain fondamental </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fr-FR" sz="3000" kern="1200" dirty="0">
                <a:solidFill>
                  <a:srgbClr val="000000"/>
                </a:solidFill>
              </a:rPr>
              <a:t>La Charte des droits sexuels et génésiques de la Fédération Internationale pour la Plan</a:t>
            </a:r>
            <a:r>
              <a:rPr lang="fr-FR" sz="3000" dirty="0"/>
              <a:t>ification</a:t>
            </a:r>
            <a:r>
              <a:rPr lang="fr-FR" sz="3000" kern="1200" dirty="0">
                <a:solidFill>
                  <a:srgbClr val="000000"/>
                </a:solidFill>
              </a:rPr>
              <a:t> Familiale inclut : </a:t>
            </a:r>
          </a:p>
          <a:p>
            <a:pPr marL="457200" indent="-457200">
              <a:defRPr b="0" i="0"/>
            </a:pPr>
            <a:r>
              <a:rPr lang="x-none" sz="3000" kern="1200">
                <a:solidFill>
                  <a:srgbClr val="000000"/>
                </a:solidFill>
                <a:latin typeface="+mn-lt"/>
                <a:ea typeface="+mn-ea"/>
                <a:cs typeface="+mn-cs"/>
              </a:rPr>
              <a:t>Le </a:t>
            </a:r>
            <a:r>
              <a:rPr lang="x-none" sz="3000" kern="1200" dirty="0">
                <a:solidFill>
                  <a:srgbClr val="000000"/>
                </a:solidFill>
                <a:latin typeface="+mn-lt"/>
                <a:ea typeface="+mn-ea"/>
                <a:cs typeface="+mn-cs"/>
              </a:rPr>
              <a:t>droit de choisir de se marier ou non et de fonder et planifier une famille</a:t>
            </a:r>
          </a:p>
          <a:p>
            <a:pPr marL="457200" indent="-457200">
              <a:defRPr b="0" i="0"/>
            </a:pPr>
            <a:r>
              <a:rPr lang="x-none" sz="3000" kern="1200" dirty="0">
                <a:solidFill>
                  <a:srgbClr val="000000"/>
                </a:solidFill>
                <a:latin typeface="+mn-lt"/>
                <a:ea typeface="+mn-ea"/>
                <a:cs typeface="+mn-cs"/>
              </a:rPr>
              <a:t>Le droit de décider librement d’avoir ou non des enfants et à quel moment </a:t>
            </a:r>
          </a:p>
        </p:txBody>
      </p:sp>
    </p:spTree>
    <p:custDataLst>
      <p:tags r:id="rId1"/>
    </p:custDataLst>
    <p:extLst>
      <p:ext uri="{BB962C8B-B14F-4D97-AF65-F5344CB8AC3E}">
        <p14:creationId xmlns:p14="http://schemas.microsoft.com/office/powerpoint/2010/main" val="329387584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a:t>Soins complets d’avortement centrés sur la femme </a:t>
            </a:r>
          </a:p>
        </p:txBody>
      </p:sp>
      <p:sp>
        <p:nvSpPr>
          <p:cNvPr id="3" name="Content Placeholder 2"/>
          <p:cNvSpPr>
            <a:spLocks noGrp="1"/>
          </p:cNvSpPr>
          <p:nvPr>
            <p:ph sz="quarter" idx="1"/>
          </p:nvPr>
        </p:nvSpPr>
        <p:spPr>
          <a:xfrm>
            <a:off x="381000" y="1676400"/>
            <a:ext cx="8534400" cy="5029200"/>
          </a:xfrm>
        </p:spPr>
        <p:txBody>
          <a:bodyPr/>
          <a:lstStyle/>
          <a:p>
            <a:pPr lvl="0">
              <a:buNone/>
              <a:defRPr b="0" i="0"/>
            </a:pPr>
            <a:r>
              <a:rPr lang="fr-FR" sz="2400" dirty="0">
                <a:solidFill>
                  <a:srgbClr val="000000"/>
                </a:solidFill>
              </a:rPr>
              <a:t>Une approche des soins en rapport avec l’avortement qui :</a:t>
            </a:r>
          </a:p>
          <a:p>
            <a:pPr marL="457200" indent="-457200">
              <a:defRPr b="0" i="0"/>
            </a:pPr>
            <a:r>
              <a:rPr lang="x-none" sz="2400" dirty="0">
                <a:solidFill>
                  <a:srgbClr val="000000"/>
                </a:solidFill>
              </a:rPr>
              <a:t>Tient compte des besoins individuels liés à la santé physique et psychologique des femmes, des circonstances et des possibilités d’accès aux soins</a:t>
            </a:r>
          </a:p>
          <a:p>
            <a:pPr marL="457200" indent="-457200">
              <a:defRPr b="0" i="0"/>
            </a:pPr>
            <a:r>
              <a:rPr lang="x-none" sz="2400" dirty="0"/>
              <a:t>Comprend l’avortement provoqué, le traitement des avortements incomplets, de la rétention fœtale ou </a:t>
            </a:r>
            <a:r>
              <a:rPr lang="fr-BE" sz="2400" dirty="0"/>
              <a:t>des </a:t>
            </a:r>
            <a:r>
              <a:rPr lang="x-none" sz="2400" dirty="0"/>
              <a:t>avortements non sécurisés, un co</a:t>
            </a:r>
            <a:r>
              <a:rPr lang="en-US" sz="2400" dirty="0"/>
              <a:t>u</a:t>
            </a:r>
            <a:r>
              <a:rPr lang="x-none" sz="2400" dirty="0"/>
              <a:t>nse</a:t>
            </a:r>
            <a:r>
              <a:rPr lang="en-US" sz="2400" dirty="0"/>
              <a:t>ling</a:t>
            </a:r>
            <a:r>
              <a:rPr lang="x-none" sz="2400" dirty="0"/>
              <a:t> bienveillant, des services contraceptifs, des services de santé sexuelle et génésique dispensés sur place ou par le biais d’un renvoi vers des structures accessibles et de partenariats avec des prestataires de services au sein de la communauté</a:t>
            </a:r>
          </a:p>
          <a:p>
            <a:pPr>
              <a:buNone/>
              <a:defRPr b="0" i="0"/>
            </a:pPr>
            <a:endParaRPr lang="en-US" sz="2800" dirty="0">
              <a:solidFill>
                <a:srgbClr val="000000"/>
              </a:solidFill>
            </a:endParaRPr>
          </a:p>
        </p:txBody>
      </p:sp>
    </p:spTree>
    <p:extLst>
      <p:ext uri="{BB962C8B-B14F-4D97-AF65-F5344CB8AC3E}">
        <p14:creationId xmlns:p14="http://schemas.microsoft.com/office/powerpoint/2010/main" val="912814634"/>
      </p:ext>
    </p:extLst>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Besoins en matière de contraception</a:t>
            </a:r>
          </a:p>
        </p:txBody>
      </p:sp>
      <p:sp>
        <p:nvSpPr>
          <p:cNvPr id="3" name="Content Placeholder 2"/>
          <p:cNvSpPr>
            <a:spLocks noGrp="1"/>
          </p:cNvSpPr>
          <p:nvPr>
            <p:ph sz="quarter" idx="1"/>
          </p:nvPr>
        </p:nvSpPr>
        <p:spPr>
          <a:xfrm>
            <a:off x="457200" y="1676400"/>
            <a:ext cx="8308848" cy="4495800"/>
          </a:xfrm>
        </p:spPr>
        <p:txBody>
          <a:bodyPr/>
          <a:lstStyle/>
          <a:p>
            <a:pPr marL="457200" indent="-457200">
              <a:defRPr b="0" i="0"/>
            </a:pPr>
            <a:r>
              <a:rPr lang="x-none" sz="2800" kern="1200">
                <a:solidFill>
                  <a:srgbClr val="000000"/>
                </a:solidFill>
                <a:latin typeface="+mn-lt"/>
                <a:ea typeface="+mn-ea"/>
                <a:cs typeface="+mn-cs"/>
              </a:rPr>
              <a:t>Chaque année, on compte approximativement 208 millions de grossesses dans le monde</a:t>
            </a:r>
          </a:p>
          <a:p>
            <a:pPr marL="457200" indent="-457200">
              <a:defRPr b="0" i="0"/>
            </a:pPr>
            <a:r>
              <a:rPr lang="x-none" sz="2800" kern="1200">
                <a:solidFill>
                  <a:srgbClr val="000000"/>
                </a:solidFill>
                <a:latin typeface="+mn-lt"/>
                <a:ea typeface="+mn-ea"/>
                <a:cs typeface="+mn-cs"/>
              </a:rPr>
              <a:t>Environ 41% d’entre elles sont non désirées</a:t>
            </a:r>
          </a:p>
          <a:p>
            <a:pPr marL="457200" indent="-457200">
              <a:defRPr b="0" i="0"/>
            </a:pPr>
            <a:r>
              <a:rPr lang="x-none" sz="2800" kern="1200">
                <a:solidFill>
                  <a:srgbClr val="000000"/>
                </a:solidFill>
                <a:latin typeface="+mn-lt"/>
                <a:ea typeface="+mn-ea"/>
                <a:cs typeface="+mn-cs"/>
              </a:rPr>
              <a:t>Environ 21% de toutes les grossesses se terminent par un avortement induit et volontaire</a:t>
            </a:r>
          </a:p>
          <a:p>
            <a:pPr marL="457200" indent="-457200">
              <a:defRPr b="0" i="0"/>
            </a:pPr>
            <a:r>
              <a:rPr lang="x-none" sz="2800" kern="1200">
                <a:solidFill>
                  <a:srgbClr val="000000"/>
                </a:solidFill>
                <a:latin typeface="+mn-lt"/>
                <a:ea typeface="+mn-ea"/>
                <a:cs typeface="+mn-cs"/>
              </a:rPr>
              <a:t>La mise à disposition et l’utilisation de méthodes contraceptives peuvent contribuer à diminuer de manière considérable le taux d’avortements</a:t>
            </a:r>
          </a:p>
        </p:txBody>
      </p:sp>
    </p:spTree>
    <p:extLst>
      <p:ext uri="{BB962C8B-B14F-4D97-AF65-F5344CB8AC3E}">
        <p14:creationId xmlns:p14="http://schemas.microsoft.com/office/powerpoint/2010/main" val="3759218816"/>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Éviter les idées préconçues</a:t>
            </a:r>
          </a:p>
        </p:txBody>
      </p:sp>
      <p:sp>
        <p:nvSpPr>
          <p:cNvPr id="3" name="Content Placeholder 2"/>
          <p:cNvSpPr>
            <a:spLocks noGrp="1"/>
          </p:cNvSpPr>
          <p:nvPr>
            <p:ph sz="quarter" idx="1"/>
          </p:nvPr>
        </p:nvSpPr>
        <p:spPr>
          <a:xfrm>
            <a:off x="612648" y="1752600"/>
            <a:ext cx="8153400" cy="4495800"/>
          </a:xfrm>
        </p:spPr>
        <p:txBody>
          <a:bodyPr/>
          <a:lstStyle/>
          <a:p>
            <a:pPr marL="342900" indent="-342900">
              <a:defRPr b="0" i="0"/>
            </a:pPr>
            <a:r>
              <a:rPr lang="x-none" sz="2000" kern="1200">
                <a:solidFill>
                  <a:srgbClr val="000000"/>
                </a:solidFill>
                <a:latin typeface="+mn-lt"/>
                <a:ea typeface="+mn-ea"/>
                <a:cs typeface="+mn-cs"/>
              </a:rPr>
              <a:t>Les raisons pour lesquelles les femmes cherchent à obtenir des soins d’avortement sont multiples et diverses</a:t>
            </a:r>
          </a:p>
          <a:p>
            <a:pPr marL="342900" indent="-342900">
              <a:defRPr b="0" i="0"/>
            </a:pPr>
            <a:r>
              <a:rPr lang="x-none" sz="2000" kern="1200">
                <a:solidFill>
                  <a:srgbClr val="000000"/>
                </a:solidFill>
                <a:latin typeface="+mn-lt"/>
                <a:ea typeface="+mn-ea"/>
                <a:cs typeface="+mn-cs"/>
              </a:rPr>
              <a:t>Les prestataires de soins ne doivent pas avoir d’idées préconçues sur les raisons qui poussent les femmes à opter pour un avortement ou à nécessiter des soins après avortement, que la grossesse ait été voulue ou non et indépendamment de leurs souhaits de grossesse à l’avenir</a:t>
            </a:r>
          </a:p>
          <a:p>
            <a:pPr marL="342900" indent="-342900">
              <a:defRPr b="0" i="0"/>
            </a:pPr>
            <a:r>
              <a:rPr lang="x-none" sz="2000" kern="1200">
                <a:solidFill>
                  <a:srgbClr val="000000"/>
                </a:solidFill>
                <a:latin typeface="+mn-lt"/>
                <a:ea typeface="+mn-ea"/>
                <a:cs typeface="+mn-cs"/>
              </a:rPr>
              <a:t>Certaines femmes veulent être enceintes mais décident d’interrompre une grossesse pour des raisons médicales ou autres </a:t>
            </a:r>
          </a:p>
          <a:p>
            <a:pPr marL="342900" indent="-342900">
              <a:defRPr b="0" i="0"/>
            </a:pPr>
            <a:r>
              <a:rPr lang="x-none" sz="2000" kern="1200">
                <a:solidFill>
                  <a:srgbClr val="000000"/>
                </a:solidFill>
                <a:latin typeface="+mn-lt"/>
                <a:ea typeface="+mn-ea"/>
                <a:cs typeface="+mn-cs"/>
              </a:rPr>
              <a:t>Les femmes qui ont eu un avortement spontané peuvent souhaiter être à nouveau enceinte</a:t>
            </a:r>
            <a:r>
              <a:rPr lang="fr-BE" sz="2000" kern="1200" dirty="0">
                <a:solidFill>
                  <a:srgbClr val="000000"/>
                </a:solidFill>
                <a:latin typeface="+mn-lt"/>
                <a:ea typeface="+mn-ea"/>
                <a:cs typeface="+mn-cs"/>
              </a:rPr>
              <a:t>s</a:t>
            </a:r>
            <a:r>
              <a:rPr lang="x-none" sz="2000" kern="1200">
                <a:solidFill>
                  <a:srgbClr val="000000"/>
                </a:solidFill>
                <a:latin typeface="+mn-lt"/>
                <a:ea typeface="+mn-ea"/>
                <a:cs typeface="+mn-cs"/>
              </a:rPr>
              <a:t> immédiatement </a:t>
            </a:r>
          </a:p>
        </p:txBody>
      </p:sp>
    </p:spTree>
    <p:extLst>
      <p:ext uri="{BB962C8B-B14F-4D97-AF65-F5344CB8AC3E}">
        <p14:creationId xmlns:p14="http://schemas.microsoft.com/office/powerpoint/2010/main" val="2567261583"/>
      </p:ext>
    </p:extLst>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Retour de la fertilité</a:t>
            </a:r>
          </a:p>
        </p:txBody>
      </p:sp>
      <p:sp>
        <p:nvSpPr>
          <p:cNvPr id="3" name="Content Placeholder 2"/>
          <p:cNvSpPr>
            <a:spLocks noGrp="1"/>
          </p:cNvSpPr>
          <p:nvPr>
            <p:ph sz="quarter" idx="1"/>
          </p:nvPr>
        </p:nvSpPr>
        <p:spPr/>
        <p:txBody>
          <a:bodyPr/>
          <a:lstStyle/>
          <a:p>
            <a:pPr>
              <a:buNone/>
              <a:defRPr b="0" i="0"/>
            </a:pPr>
            <a:r>
              <a:rPr lang="x-none" sz="3200"/>
              <a:t>Quel est le délai minimal pour qu’une ovulation se produise suite à une évacuation utérine ? </a:t>
            </a:r>
          </a:p>
          <a:p>
            <a:pPr>
              <a:buNone/>
              <a:defRPr b="0" i="0"/>
            </a:pPr>
            <a:endParaRPr lang="en-US" sz="3200"/>
          </a:p>
        </p:txBody>
      </p:sp>
    </p:spTree>
    <p:extLst>
      <p:ext uri="{BB962C8B-B14F-4D97-AF65-F5344CB8AC3E}">
        <p14:creationId xmlns:p14="http://schemas.microsoft.com/office/powerpoint/2010/main" val="626222792"/>
      </p:ext>
    </p:extLst>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Objectifs du co</a:t>
            </a:r>
            <a:r>
              <a:rPr lang="en-US" sz="3600" kern="1200" dirty="0">
                <a:solidFill>
                  <a:schemeClr val="tx2"/>
                </a:solidFill>
                <a:latin typeface="+mj-lt"/>
                <a:ea typeface="+mj-ea"/>
                <a:cs typeface="+mj-cs"/>
              </a:rPr>
              <a:t>u</a:t>
            </a:r>
            <a:r>
              <a:rPr lang="x-none" sz="3600" kern="1200" dirty="0">
                <a:solidFill>
                  <a:schemeClr val="tx2"/>
                </a:solidFill>
                <a:latin typeface="+mj-lt"/>
                <a:ea typeface="+mj-ea"/>
                <a:cs typeface="+mj-cs"/>
              </a:rPr>
              <a:t>nse</a:t>
            </a:r>
            <a:r>
              <a:rPr lang="en-US" sz="3600" kern="1200" dirty="0">
                <a:solidFill>
                  <a:schemeClr val="tx2"/>
                </a:solidFill>
                <a:latin typeface="+mj-lt"/>
                <a:ea typeface="+mj-ea"/>
                <a:cs typeface="+mj-cs"/>
              </a:rPr>
              <a:t>ling</a:t>
            </a:r>
            <a:r>
              <a:rPr lang="x-none" sz="3600" kern="1200" dirty="0">
                <a:solidFill>
                  <a:schemeClr val="tx2"/>
                </a:solidFill>
                <a:latin typeface="+mj-lt"/>
                <a:ea typeface="+mj-ea"/>
                <a:cs typeface="+mj-cs"/>
              </a:rPr>
              <a:t> en matière de contraception après un avortement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dirty="0"/>
              <a:t>Aider la femme à décider si elle souhaite éviter une grossesse à court ou à long terme et la guider dans le choix d’une méthode contraceptive adaptée à ses besoins </a:t>
            </a:r>
          </a:p>
          <a:p>
            <a:pPr marL="457200" indent="-457200">
              <a:defRPr b="0" i="0"/>
            </a:pPr>
            <a:r>
              <a:rPr lang="x-none" sz="2800" dirty="0"/>
              <a:t>Un prestataire de services de contraception efficace se concentre sur les besoins individuels, les souhaits en matière de grossesse et l’état clinique de la femme qui se trouve en face de lui</a:t>
            </a:r>
          </a:p>
        </p:txBody>
      </p:sp>
    </p:spTree>
    <p:extLst>
      <p:ext uri="{BB962C8B-B14F-4D97-AF65-F5344CB8AC3E}">
        <p14:creationId xmlns:p14="http://schemas.microsoft.com/office/powerpoint/2010/main" val="1621094749"/>
      </p:ext>
    </p:extLst>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Le recours à la contraception</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Contribue à la santé des femmes </a:t>
            </a:r>
          </a:p>
          <a:p>
            <a:pPr marL="457200" indent="-457200">
              <a:defRPr b="0" i="0"/>
            </a:pPr>
            <a:r>
              <a:rPr lang="x-none" sz="3200" kern="1200">
                <a:solidFill>
                  <a:srgbClr val="000000"/>
                </a:solidFill>
                <a:latin typeface="+mn-lt"/>
                <a:ea typeface="+mn-ea"/>
                <a:cs typeface="+mn-cs"/>
              </a:rPr>
              <a:t>Permet aux femmes d’améliorer leur existence </a:t>
            </a:r>
          </a:p>
          <a:p>
            <a:pPr marL="457200" indent="-457200">
              <a:defRPr b="0" i="0"/>
            </a:pPr>
            <a:r>
              <a:rPr lang="x-none" sz="3200" kern="1200">
                <a:solidFill>
                  <a:srgbClr val="000000"/>
                </a:solidFill>
                <a:latin typeface="+mn-lt"/>
                <a:ea typeface="+mn-ea"/>
                <a:cs typeface="+mn-cs"/>
              </a:rPr>
              <a:t>Réduit la mortalité et la morbidité maternelles </a:t>
            </a:r>
          </a:p>
        </p:txBody>
      </p:sp>
    </p:spTree>
    <p:extLst>
      <p:ext uri="{BB962C8B-B14F-4D97-AF65-F5344CB8AC3E}">
        <p14:creationId xmlns:p14="http://schemas.microsoft.com/office/powerpoint/2010/main" val="278211768"/>
      </p:ext>
    </p:extLst>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Modèles de prestation de services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kern="1200" dirty="0">
                <a:solidFill>
                  <a:srgbClr val="000000"/>
                </a:solidFill>
                <a:latin typeface="+mn-lt"/>
                <a:ea typeface="+mn-ea"/>
                <a:cs typeface="+mn-cs"/>
              </a:rPr>
              <a:t>D</a:t>
            </a:r>
            <a:r>
              <a:rPr lang="en-US" sz="3000" kern="1200" dirty="0">
                <a:solidFill>
                  <a:srgbClr val="000000"/>
                </a:solidFill>
                <a:latin typeface="+mn-lt"/>
                <a:ea typeface="+mn-ea"/>
                <a:cs typeface="+mn-cs"/>
              </a:rPr>
              <a:t>u counseling </a:t>
            </a:r>
            <a:r>
              <a:rPr lang="x-none" sz="3000" kern="1200" dirty="0">
                <a:solidFill>
                  <a:srgbClr val="000000"/>
                </a:solidFill>
                <a:latin typeface="+mn-lt"/>
                <a:ea typeface="+mn-ea"/>
                <a:cs typeface="+mn-cs"/>
              </a:rPr>
              <a:t>et des méthodes sont fournis au sein du centre directement par le personnel chargé de dispenser des soins liés à l’avortement </a:t>
            </a:r>
          </a:p>
          <a:p>
            <a:pPr marL="457200" indent="-457200">
              <a:defRPr b="0" i="0"/>
            </a:pPr>
            <a:r>
              <a:rPr lang="x-none" sz="3000" kern="1200" dirty="0">
                <a:solidFill>
                  <a:srgbClr val="000000"/>
                </a:solidFill>
                <a:latin typeface="+mn-lt"/>
                <a:ea typeface="+mn-ea"/>
                <a:cs typeface="+mn-cs"/>
              </a:rPr>
              <a:t>Le personnel du service en charge de la contraception </a:t>
            </a:r>
            <a:r>
              <a:rPr lang="en-US" sz="3000" kern="1200" dirty="0" err="1">
                <a:solidFill>
                  <a:srgbClr val="000000"/>
                </a:solidFill>
                <a:latin typeface="+mn-lt"/>
                <a:ea typeface="+mn-ea"/>
                <a:cs typeface="+mn-cs"/>
              </a:rPr>
              <a:t>fournit</a:t>
            </a:r>
            <a:r>
              <a:rPr lang="x-none" sz="3000" kern="1200" dirty="0">
                <a:solidFill>
                  <a:srgbClr val="000000"/>
                </a:solidFill>
                <a:latin typeface="+mn-lt"/>
                <a:ea typeface="+mn-ea"/>
                <a:cs typeface="+mn-cs"/>
              </a:rPr>
              <a:t> d</a:t>
            </a:r>
            <a:r>
              <a:rPr lang="en-US" sz="3000" kern="1200" dirty="0">
                <a:solidFill>
                  <a:srgbClr val="000000"/>
                </a:solidFill>
                <a:latin typeface="+mn-lt"/>
                <a:ea typeface="+mn-ea"/>
                <a:cs typeface="+mn-cs"/>
              </a:rPr>
              <a:t>u</a:t>
            </a:r>
            <a:r>
              <a:rPr lang="x-none" sz="3000" kern="1200" dirty="0">
                <a:solidFill>
                  <a:srgbClr val="000000"/>
                </a:solidFill>
                <a:latin typeface="+mn-lt"/>
                <a:ea typeface="+mn-ea"/>
                <a:cs typeface="+mn-cs"/>
              </a:rPr>
              <a:t> co</a:t>
            </a:r>
            <a:r>
              <a:rPr lang="en-US" sz="3000" kern="1200" dirty="0">
                <a:solidFill>
                  <a:srgbClr val="000000"/>
                </a:solidFill>
                <a:latin typeface="+mn-lt"/>
                <a:ea typeface="+mn-ea"/>
                <a:cs typeface="+mn-cs"/>
              </a:rPr>
              <a:t>un</a:t>
            </a:r>
            <a:r>
              <a:rPr lang="x-none" sz="3000" kern="1200" dirty="0">
                <a:solidFill>
                  <a:srgbClr val="000000"/>
                </a:solidFill>
                <a:latin typeface="+mn-lt"/>
                <a:ea typeface="+mn-ea"/>
                <a:cs typeface="+mn-cs"/>
              </a:rPr>
              <a:t>se</a:t>
            </a:r>
            <a:r>
              <a:rPr lang="en-US" sz="3000" kern="1200" dirty="0">
                <a:solidFill>
                  <a:srgbClr val="000000"/>
                </a:solidFill>
                <a:latin typeface="+mn-lt"/>
                <a:ea typeface="+mn-ea"/>
                <a:cs typeface="+mn-cs"/>
              </a:rPr>
              <a:t>ling et des</a:t>
            </a:r>
            <a:r>
              <a:rPr lang="x-none" sz="3000" kern="1200" dirty="0">
                <a:solidFill>
                  <a:srgbClr val="000000"/>
                </a:solidFill>
                <a:latin typeface="+mn-lt"/>
                <a:ea typeface="+mn-ea"/>
                <a:cs typeface="+mn-cs"/>
              </a:rPr>
              <a:t> méthodes contraceptives au sein </a:t>
            </a:r>
            <a:r>
              <a:rPr lang="x-none" sz="2800" dirty="0"/>
              <a:t>d</a:t>
            </a:r>
            <a:r>
              <a:rPr lang="fr-BE" sz="2800" dirty="0"/>
              <a:t>u</a:t>
            </a:r>
            <a:r>
              <a:rPr lang="x-none" sz="2800" dirty="0"/>
              <a:t> centre qui dispense </a:t>
            </a:r>
            <a:r>
              <a:rPr lang="fr-BE" sz="2800" dirty="0"/>
              <a:t>l</a:t>
            </a:r>
            <a:r>
              <a:rPr lang="x-none" sz="2800" dirty="0"/>
              <a:t>es </a:t>
            </a:r>
            <a:r>
              <a:rPr lang="x-none" sz="3000" kern="1200" dirty="0">
                <a:solidFill>
                  <a:srgbClr val="000000"/>
                </a:solidFill>
                <a:latin typeface="+mn-lt"/>
                <a:ea typeface="+mn-ea"/>
                <a:cs typeface="+mn-cs"/>
              </a:rPr>
              <a:t>soins liés à l’avortement </a:t>
            </a:r>
          </a:p>
        </p:txBody>
      </p:sp>
    </p:spTree>
    <p:extLst>
      <p:ext uri="{BB962C8B-B14F-4D97-AF65-F5344CB8AC3E}">
        <p14:creationId xmlns:p14="http://schemas.microsoft.com/office/powerpoint/2010/main" val="4035667756"/>
      </p:ext>
    </p:extLst>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839200" cy="990600"/>
          </a:xfrm>
        </p:spPr>
        <p:txBody>
          <a:bodyPr/>
          <a:lstStyle/>
          <a:p>
            <a:pPr>
              <a:defRPr b="0" i="0"/>
            </a:pPr>
            <a:r>
              <a:rPr lang="x-none" dirty="0"/>
              <a:t>Modèles de prestation de services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dirty="0">
                <a:solidFill>
                  <a:srgbClr val="000000"/>
                </a:solidFill>
                <a:latin typeface="+mn-lt"/>
                <a:ea typeface="+mn-ea"/>
                <a:cs typeface="+mn-cs"/>
              </a:rPr>
              <a:t>D</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 co</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nse</a:t>
            </a:r>
            <a:r>
              <a:rPr lang="en-US" sz="2400" kern="1200" dirty="0">
                <a:solidFill>
                  <a:srgbClr val="000000"/>
                </a:solidFill>
                <a:latin typeface="+mn-lt"/>
                <a:ea typeface="+mn-ea"/>
                <a:cs typeface="+mn-cs"/>
              </a:rPr>
              <a:t>ling </a:t>
            </a:r>
            <a:r>
              <a:rPr lang="en-US" sz="2400" kern="1200" dirty="0" err="1">
                <a:solidFill>
                  <a:srgbClr val="000000"/>
                </a:solidFill>
                <a:latin typeface="+mn-lt"/>
                <a:ea typeface="+mn-ea"/>
                <a:cs typeface="+mn-cs"/>
              </a:rPr>
              <a:t>est</a:t>
            </a:r>
            <a:r>
              <a:rPr lang="en-US" sz="2400" kern="1200" dirty="0">
                <a:solidFill>
                  <a:srgbClr val="000000"/>
                </a:solidFill>
                <a:latin typeface="+mn-lt"/>
                <a:ea typeface="+mn-ea"/>
                <a:cs typeface="+mn-cs"/>
              </a:rPr>
              <a:t> </a:t>
            </a:r>
            <a:r>
              <a:rPr lang="en-US" sz="2400" kern="1200" dirty="0" err="1">
                <a:solidFill>
                  <a:srgbClr val="000000"/>
                </a:solidFill>
                <a:latin typeface="+mn-lt"/>
                <a:ea typeface="+mn-ea"/>
                <a:cs typeface="+mn-cs"/>
              </a:rPr>
              <a:t>fourni</a:t>
            </a:r>
            <a:r>
              <a:rPr lang="x-none" sz="2400" kern="1200" dirty="0">
                <a:solidFill>
                  <a:srgbClr val="000000"/>
                </a:solidFill>
                <a:latin typeface="+mn-lt"/>
                <a:ea typeface="+mn-ea"/>
                <a:cs typeface="+mn-cs"/>
              </a:rPr>
              <a:t> au sein du centre qui dispense les soins liés à l’avortement et les patientes sont renvoyées ailleurs pour la fourniture des méthodes</a:t>
            </a:r>
          </a:p>
          <a:p>
            <a:pPr marL="457200" indent="-457200">
              <a:defRPr b="0" i="0"/>
            </a:pPr>
            <a:r>
              <a:rPr lang="x-none" sz="2400" kern="1200" dirty="0">
                <a:solidFill>
                  <a:srgbClr val="000000"/>
                </a:solidFill>
                <a:latin typeface="+mn-lt"/>
                <a:ea typeface="+mn-ea"/>
                <a:cs typeface="+mn-cs"/>
              </a:rPr>
              <a:t>Les femmes sont dirigées vers un autre service ou un autre établissement en vue d</a:t>
            </a:r>
            <a:r>
              <a:rPr lang="en-US" sz="2400" kern="1200" dirty="0">
                <a:solidFill>
                  <a:srgbClr val="000000"/>
                </a:solidFill>
                <a:latin typeface="+mn-lt"/>
                <a:ea typeface="+mn-ea"/>
                <a:cs typeface="+mn-cs"/>
              </a:rPr>
              <a:t>e </a:t>
            </a:r>
            <a:r>
              <a:rPr lang="en-US" sz="2400" kern="1200" dirty="0" err="1">
                <a:solidFill>
                  <a:srgbClr val="000000"/>
                </a:solidFill>
                <a:latin typeface="+mn-lt"/>
                <a:ea typeface="+mn-ea"/>
                <a:cs typeface="+mn-cs"/>
              </a:rPr>
              <a:t>recevoir</a:t>
            </a:r>
            <a:r>
              <a:rPr lang="en-US" sz="2400" kern="1200" dirty="0">
                <a:solidFill>
                  <a:srgbClr val="000000"/>
                </a:solidFill>
                <a:latin typeface="+mn-lt"/>
                <a:ea typeface="+mn-ea"/>
                <a:cs typeface="+mn-cs"/>
              </a:rPr>
              <a:t> du </a:t>
            </a:r>
            <a:r>
              <a:rPr lang="x-none" sz="2400" kern="1200" dirty="0">
                <a:solidFill>
                  <a:srgbClr val="000000"/>
                </a:solidFill>
                <a:latin typeface="+mn-lt"/>
                <a:ea typeface="+mn-ea"/>
                <a:cs typeface="+mn-cs"/>
              </a:rPr>
              <a:t>co</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nse</a:t>
            </a:r>
            <a:r>
              <a:rPr lang="en-US" sz="2400" kern="1200" dirty="0">
                <a:solidFill>
                  <a:srgbClr val="000000"/>
                </a:solidFill>
                <a:latin typeface="+mn-lt"/>
                <a:ea typeface="+mn-ea"/>
                <a:cs typeface="+mn-cs"/>
              </a:rPr>
              <a:t>ling</a:t>
            </a:r>
            <a:r>
              <a:rPr lang="x-none" sz="2400" kern="1200" dirty="0">
                <a:solidFill>
                  <a:srgbClr val="000000"/>
                </a:solidFill>
                <a:latin typeface="+mn-lt"/>
                <a:ea typeface="+mn-ea"/>
                <a:cs typeface="+mn-cs"/>
              </a:rPr>
              <a:t> </a:t>
            </a:r>
            <a:r>
              <a:rPr lang="en-US" sz="2400" kern="1200" dirty="0" err="1">
                <a:solidFill>
                  <a:srgbClr val="000000"/>
                </a:solidFill>
                <a:latin typeface="+mn-lt"/>
                <a:ea typeface="+mn-ea"/>
                <a:cs typeface="+mn-cs"/>
              </a:rPr>
              <a:t>en</a:t>
            </a:r>
            <a:r>
              <a:rPr lang="en-US" sz="2400" kern="1200" dirty="0">
                <a:solidFill>
                  <a:srgbClr val="000000"/>
                </a:solidFill>
                <a:latin typeface="+mn-lt"/>
                <a:ea typeface="+mn-ea"/>
                <a:cs typeface="+mn-cs"/>
              </a:rPr>
              <a:t> matière de contraception et la</a:t>
            </a:r>
            <a:r>
              <a:rPr lang="x-none" sz="2400" kern="1200" dirty="0">
                <a:solidFill>
                  <a:srgbClr val="000000"/>
                </a:solidFill>
                <a:latin typeface="+mn-lt"/>
                <a:ea typeface="+mn-ea"/>
                <a:cs typeface="+mn-cs"/>
              </a:rPr>
              <a:t> méthode contraceptive </a:t>
            </a:r>
            <a:r>
              <a:rPr lang="en-US" sz="2400" kern="1200" dirty="0">
                <a:solidFill>
                  <a:srgbClr val="000000"/>
                </a:solidFill>
                <a:latin typeface="+mn-lt"/>
                <a:ea typeface="+mn-ea"/>
                <a:cs typeface="+mn-cs"/>
              </a:rPr>
              <a:t>de son </a:t>
            </a:r>
            <a:r>
              <a:rPr lang="en-US" sz="2400" kern="1200" dirty="0" err="1">
                <a:solidFill>
                  <a:srgbClr val="000000"/>
                </a:solidFill>
                <a:latin typeface="+mn-lt"/>
                <a:ea typeface="+mn-ea"/>
                <a:cs typeface="+mn-cs"/>
              </a:rPr>
              <a:t>choix</a:t>
            </a:r>
            <a:endParaRPr lang="x-none" sz="2400" kern="1200" dirty="0">
              <a:solidFill>
                <a:srgbClr val="000000"/>
              </a:solidFill>
              <a:latin typeface="+mn-lt"/>
              <a:ea typeface="+mn-ea"/>
              <a:cs typeface="+mn-cs"/>
            </a:endParaRPr>
          </a:p>
          <a:p>
            <a:pPr marL="457200" indent="-457200">
              <a:defRPr b="0" i="0"/>
            </a:pPr>
            <a:r>
              <a:rPr lang="x-none" sz="2400" kern="1200" dirty="0">
                <a:solidFill>
                  <a:srgbClr val="000000"/>
                </a:solidFill>
                <a:latin typeface="+mn-lt"/>
                <a:ea typeface="+mn-ea"/>
                <a:cs typeface="+mn-cs"/>
              </a:rPr>
              <a:t>Co</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nse</a:t>
            </a:r>
            <a:r>
              <a:rPr lang="en-US" sz="2400" kern="1200" dirty="0">
                <a:solidFill>
                  <a:srgbClr val="000000"/>
                </a:solidFill>
                <a:latin typeface="+mn-lt"/>
                <a:ea typeface="+mn-ea"/>
                <a:cs typeface="+mn-cs"/>
              </a:rPr>
              <a:t>ling</a:t>
            </a:r>
            <a:r>
              <a:rPr lang="x-none" sz="2400" kern="1200" dirty="0">
                <a:solidFill>
                  <a:srgbClr val="000000"/>
                </a:solidFill>
                <a:latin typeface="+mn-lt"/>
                <a:ea typeface="+mn-ea"/>
                <a:cs typeface="+mn-cs"/>
              </a:rPr>
              <a:t> en matière de contraception et fourniture d’une méthode contraceptive au niveau de la communauté par des personnels formés à cet effet comme les auxiliaires de santé du village ou des organisations communautaires</a:t>
            </a:r>
          </a:p>
        </p:txBody>
      </p:sp>
    </p:spTree>
    <p:extLst>
      <p:ext uri="{BB962C8B-B14F-4D97-AF65-F5344CB8AC3E}">
        <p14:creationId xmlns:p14="http://schemas.microsoft.com/office/powerpoint/2010/main" val="555960449"/>
      </p:ext>
    </p:extLst>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228600"/>
            <a:ext cx="8461248" cy="990600"/>
          </a:xfrm>
        </p:spPr>
        <p:txBody>
          <a:bodyPr/>
          <a:lstStyle/>
          <a:p>
            <a:pPr>
              <a:defRPr b="0" i="0"/>
            </a:pPr>
            <a:r>
              <a:rPr lang="x-none" sz="3200" dirty="0"/>
              <a:t>Modèle préférentiel de prestation de services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dirty="0">
                <a:solidFill>
                  <a:srgbClr val="000000"/>
                </a:solidFill>
                <a:latin typeface="+mn-lt"/>
                <a:ea typeface="+mn-ea"/>
                <a:cs typeface="+mn-cs"/>
              </a:rPr>
              <a:t>L’idéal est le co</a:t>
            </a:r>
            <a:r>
              <a:rPr lang="en-US" sz="2800" kern="1200" dirty="0">
                <a:solidFill>
                  <a:srgbClr val="000000"/>
                </a:solidFill>
                <a:latin typeface="+mn-lt"/>
                <a:ea typeface="+mn-ea"/>
                <a:cs typeface="+mn-cs"/>
              </a:rPr>
              <a:t>u</a:t>
            </a:r>
            <a:r>
              <a:rPr lang="x-none" sz="2800" kern="1200" dirty="0">
                <a:solidFill>
                  <a:srgbClr val="000000"/>
                </a:solidFill>
                <a:latin typeface="+mn-lt"/>
                <a:ea typeface="+mn-ea"/>
                <a:cs typeface="+mn-cs"/>
              </a:rPr>
              <a:t>nse</a:t>
            </a:r>
            <a:r>
              <a:rPr lang="en-US" sz="2800" kern="1200" dirty="0">
                <a:solidFill>
                  <a:srgbClr val="000000"/>
                </a:solidFill>
                <a:latin typeface="+mn-lt"/>
                <a:ea typeface="+mn-ea"/>
                <a:cs typeface="+mn-cs"/>
              </a:rPr>
              <a:t>ling</a:t>
            </a:r>
            <a:r>
              <a:rPr lang="x-none" sz="2800" kern="1200" dirty="0">
                <a:solidFill>
                  <a:srgbClr val="000000"/>
                </a:solidFill>
                <a:latin typeface="+mn-lt"/>
                <a:ea typeface="+mn-ea"/>
                <a:cs typeface="+mn-cs"/>
              </a:rPr>
              <a:t> en matière de contraception et la fourniture d’une méthode contraceptive au sein du centre</a:t>
            </a:r>
          </a:p>
          <a:p>
            <a:pPr marL="457200" indent="-457200">
              <a:defRPr b="0" i="0"/>
            </a:pPr>
            <a:r>
              <a:rPr lang="x-none" sz="2800" kern="1200" dirty="0">
                <a:solidFill>
                  <a:srgbClr val="000000"/>
                </a:solidFill>
                <a:latin typeface="+mn-lt"/>
                <a:ea typeface="+mn-ea"/>
                <a:cs typeface="+mn-cs"/>
              </a:rPr>
              <a:t>Proposer des méthodes provisoires lorsque les méthodes choisies ne sont pas disponibles</a:t>
            </a:r>
          </a:p>
          <a:p>
            <a:pPr marL="457200" indent="-457200">
              <a:defRPr b="0" i="0"/>
            </a:pPr>
            <a:r>
              <a:rPr lang="x-none" sz="2800" kern="1200" dirty="0">
                <a:solidFill>
                  <a:srgbClr val="000000"/>
                </a:solidFill>
                <a:latin typeface="+mn-lt"/>
                <a:ea typeface="+mn-ea"/>
                <a:cs typeface="+mn-cs"/>
              </a:rPr>
              <a:t>Des travailleurs de différents niveaux peuvent dispenser des services de contraception </a:t>
            </a:r>
          </a:p>
        </p:txBody>
      </p:sp>
    </p:spTree>
    <p:extLst>
      <p:ext uri="{BB962C8B-B14F-4D97-AF65-F5344CB8AC3E}">
        <p14:creationId xmlns:p14="http://schemas.microsoft.com/office/powerpoint/2010/main" val="1972060644"/>
      </p:ext>
    </p:extLst>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pPr>
              <a:defRPr b="0" i="0"/>
            </a:pPr>
            <a:r>
              <a:rPr lang="x-none" dirty="0"/>
              <a:t>Moment opportun pour le co</a:t>
            </a:r>
            <a:r>
              <a:rPr lang="en-US" dirty="0"/>
              <a:t>u</a:t>
            </a:r>
            <a:r>
              <a:rPr lang="x-none" dirty="0"/>
              <a:t>nse</a:t>
            </a:r>
            <a:r>
              <a:rPr lang="en-US" dirty="0"/>
              <a:t>ling</a:t>
            </a:r>
            <a:r>
              <a:rPr lang="x-none" dirty="0"/>
              <a:t> en matière de contraception</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Idéalement avant ou immédiatement après la procédure d’évacuation utérine </a:t>
            </a:r>
          </a:p>
          <a:p>
            <a:pPr marL="457200" indent="-457200">
              <a:defRPr b="0" i="0"/>
            </a:pPr>
            <a:r>
              <a:rPr lang="x-none" sz="3200" kern="1200">
                <a:solidFill>
                  <a:srgbClr val="000000"/>
                </a:solidFill>
                <a:latin typeface="+mn-lt"/>
                <a:ea typeface="+mn-ea"/>
                <a:cs typeface="+mn-cs"/>
              </a:rPr>
              <a:t>Lors de la visite de suivi le cas échéant</a:t>
            </a:r>
          </a:p>
        </p:txBody>
      </p:sp>
    </p:spTree>
    <p:extLst>
      <p:ext uri="{BB962C8B-B14F-4D97-AF65-F5344CB8AC3E}">
        <p14:creationId xmlns:p14="http://schemas.microsoft.com/office/powerpoint/2010/main" val="970848345"/>
      </p:ext>
    </p:extLst>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pPr>
              <a:defRPr b="0" i="0"/>
            </a:pPr>
            <a:r>
              <a:rPr lang="x-none"/>
              <a:t>Discuter simultanément de la contraception et de la procédure</a:t>
            </a:r>
          </a:p>
        </p:txBody>
      </p:sp>
      <p:sp>
        <p:nvSpPr>
          <p:cNvPr id="3" name="Content Placeholder 2"/>
          <p:cNvSpPr>
            <a:spLocks noGrp="1"/>
          </p:cNvSpPr>
          <p:nvPr>
            <p:ph sz="quarter" idx="1"/>
          </p:nvPr>
        </p:nvSpPr>
        <p:spPr>
          <a:xfrm>
            <a:off x="612648" y="1676400"/>
            <a:ext cx="8153400" cy="4495800"/>
          </a:xfrm>
        </p:spPr>
        <p:txBody>
          <a:bodyPr/>
          <a:lstStyle/>
          <a:p>
            <a:pPr marL="361950" lvl="0" indent="-361950">
              <a:defRPr b="0" i="0"/>
            </a:pPr>
            <a:r>
              <a:rPr lang="x-none"/>
              <a:t>Discuter simultanément des options en matière de contraception et des options en matière d’évacuation utérine</a:t>
            </a:r>
          </a:p>
          <a:p>
            <a:pPr marL="361950" lvl="0" indent="-361950">
              <a:defRPr b="0" i="0"/>
            </a:pPr>
            <a:r>
              <a:rPr lang="x-none"/>
              <a:t>La méthode d’évacuation utérine choisie a des implications sur l’opportunité des méthodes de contraception et leur mise en place</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a:t>Soins complets d’avortement (suite)</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2800" dirty="0">
                <a:solidFill>
                  <a:srgbClr val="000000"/>
                </a:solidFill>
              </a:rPr>
              <a:t>Comprennent toute une série de services de santé qui aident les femmes à exercer leurs droits sexuels et génésiques</a:t>
            </a:r>
          </a:p>
          <a:p>
            <a:pPr marL="457200" indent="-457200">
              <a:defRPr b="0" i="0"/>
            </a:pPr>
            <a:r>
              <a:rPr lang="x-none" sz="2800" dirty="0">
                <a:solidFill>
                  <a:srgbClr val="000000"/>
                </a:solidFill>
              </a:rPr>
              <a:t>Incluent des soins d’avortement et de</a:t>
            </a:r>
            <a:r>
              <a:rPr lang="en-US" sz="2800" dirty="0">
                <a:solidFill>
                  <a:srgbClr val="000000"/>
                </a:solidFill>
              </a:rPr>
              <a:t>s</a:t>
            </a:r>
            <a:r>
              <a:rPr lang="x-none" sz="2800" dirty="0">
                <a:solidFill>
                  <a:srgbClr val="000000"/>
                </a:solidFill>
              </a:rPr>
              <a:t> soins après avortement pour les très jeunes femmes et les femmes non mariées. </a:t>
            </a:r>
          </a:p>
          <a:p>
            <a:pPr marL="457200" indent="-457200">
              <a:defRPr b="0" i="0"/>
            </a:pPr>
            <a:endParaRPr lang="en-US" sz="2800" dirty="0">
              <a:solidFill>
                <a:srgbClr val="000000"/>
              </a:solidFill>
            </a:endParaRPr>
          </a:p>
        </p:txBody>
      </p:sp>
    </p:spTree>
    <p:extLst>
      <p:ext uri="{BB962C8B-B14F-4D97-AF65-F5344CB8AC3E}">
        <p14:creationId xmlns:p14="http://schemas.microsoft.com/office/powerpoint/2010/main" val="4286255136"/>
      </p:ext>
    </p:extLst>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pPr>
              <a:defRPr b="0" i="0"/>
            </a:pPr>
            <a:r>
              <a:rPr lang="x-none"/>
              <a:t>Messages essentiels relatifs à la contraception après un avortement</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dirty="0"/>
              <a:t>La femme peut redevenir enceinte presque immédiatement </a:t>
            </a:r>
          </a:p>
          <a:p>
            <a:pPr marL="457200" indent="-457200">
              <a:defRPr b="0" i="0"/>
            </a:pPr>
            <a:r>
              <a:rPr lang="x-none" sz="3200" kern="1200" dirty="0">
                <a:solidFill>
                  <a:srgbClr val="000000"/>
                </a:solidFill>
                <a:latin typeface="+mn-lt"/>
                <a:ea typeface="+mn-ea"/>
                <a:cs typeface="+mn-cs"/>
              </a:rPr>
              <a:t>En général toutes les méthodes peuvent être utilisées immédiatement </a:t>
            </a:r>
          </a:p>
          <a:p>
            <a:pPr marL="457200" indent="-457200">
              <a:defRPr b="0" i="0"/>
            </a:pPr>
            <a:r>
              <a:rPr lang="x-none" sz="3200" kern="1200" dirty="0">
                <a:solidFill>
                  <a:srgbClr val="000000"/>
                </a:solidFill>
                <a:latin typeface="+mn-lt"/>
                <a:ea typeface="+mn-ea"/>
                <a:cs typeface="+mn-cs"/>
              </a:rPr>
              <a:t>Où s’adresser pour obtenir des services de contraception et notamment pour obtenir une pilule contraceptive d’urgence</a:t>
            </a:r>
          </a:p>
        </p:txBody>
      </p:sp>
    </p:spTree>
    <p:extLst>
      <p:ext uri="{BB962C8B-B14F-4D97-AF65-F5344CB8AC3E}">
        <p14:creationId xmlns:p14="http://schemas.microsoft.com/office/powerpoint/2010/main" val="1080593285"/>
      </p:ext>
    </p:extLst>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pPr>
              <a:defRPr b="0" i="0"/>
            </a:pPr>
            <a:r>
              <a:rPr lang="x-none"/>
              <a:t>Respect de la vie privée, confidentialité et choix éclairé</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dirty="0">
                <a:solidFill>
                  <a:srgbClr val="000000"/>
                </a:solidFill>
                <a:latin typeface="+mn-lt"/>
                <a:ea typeface="+mn-ea"/>
                <a:cs typeface="+mn-cs"/>
              </a:rPr>
              <a:t>Le respect de la vie privée et la confidentialité sont des éléments essentiels dans le cadre des soins d’avortement </a:t>
            </a:r>
          </a:p>
          <a:p>
            <a:pPr marL="457200" indent="-457200">
              <a:defRPr b="0" i="0"/>
            </a:pPr>
            <a:r>
              <a:rPr lang="x-none" sz="2800" kern="1200" dirty="0">
                <a:solidFill>
                  <a:srgbClr val="000000"/>
                </a:solidFill>
                <a:latin typeface="+mn-lt"/>
                <a:ea typeface="+mn-ea"/>
                <a:cs typeface="+mn-cs"/>
              </a:rPr>
              <a:t>La femme doit </a:t>
            </a:r>
            <a:r>
              <a:rPr lang="en-US" sz="2800" kern="1200" dirty="0" err="1">
                <a:solidFill>
                  <a:srgbClr val="000000"/>
                </a:solidFill>
                <a:latin typeface="+mn-lt"/>
                <a:ea typeface="+mn-ea"/>
                <a:cs typeface="+mn-cs"/>
              </a:rPr>
              <a:t>recevoir</a:t>
            </a:r>
            <a:r>
              <a:rPr lang="x-none" sz="2800" kern="1200" dirty="0">
                <a:solidFill>
                  <a:srgbClr val="000000"/>
                </a:solidFill>
                <a:latin typeface="+mn-lt"/>
                <a:ea typeface="+mn-ea"/>
                <a:cs typeface="+mn-cs"/>
              </a:rPr>
              <a:t> co</a:t>
            </a:r>
            <a:r>
              <a:rPr lang="en-US" sz="2800" kern="1200" dirty="0">
                <a:solidFill>
                  <a:srgbClr val="000000"/>
                </a:solidFill>
                <a:latin typeface="+mn-lt"/>
                <a:ea typeface="+mn-ea"/>
                <a:cs typeface="+mn-cs"/>
              </a:rPr>
              <a:t>u</a:t>
            </a:r>
            <a:r>
              <a:rPr lang="x-none" sz="2800" kern="1200" dirty="0">
                <a:solidFill>
                  <a:srgbClr val="000000"/>
                </a:solidFill>
                <a:latin typeface="+mn-lt"/>
                <a:ea typeface="+mn-ea"/>
                <a:cs typeface="+mn-cs"/>
              </a:rPr>
              <a:t>nse</a:t>
            </a:r>
            <a:r>
              <a:rPr lang="en-US" sz="2800" kern="1200" dirty="0">
                <a:solidFill>
                  <a:srgbClr val="000000"/>
                </a:solidFill>
                <a:latin typeface="+mn-lt"/>
                <a:ea typeface="+mn-ea"/>
                <a:cs typeface="+mn-cs"/>
              </a:rPr>
              <a:t>ling</a:t>
            </a:r>
            <a:r>
              <a:rPr lang="x-none" sz="2800" kern="1200" dirty="0">
                <a:solidFill>
                  <a:srgbClr val="000000"/>
                </a:solidFill>
                <a:latin typeface="+mn-lt"/>
                <a:ea typeface="+mn-ea"/>
                <a:cs typeface="+mn-cs"/>
              </a:rPr>
              <a:t> dans un endroit où personne ne peut la voir ou l’entendre de manière à garantir la confidentialité de la discussion</a:t>
            </a:r>
          </a:p>
          <a:p>
            <a:pPr marL="457200" indent="-457200">
              <a:defRPr b="0" i="0"/>
            </a:pPr>
            <a:r>
              <a:rPr lang="x-none" sz="2800" kern="1200" dirty="0">
                <a:solidFill>
                  <a:srgbClr val="000000"/>
                </a:solidFill>
                <a:latin typeface="+mn-lt"/>
                <a:ea typeface="+mn-ea"/>
                <a:cs typeface="+mn-cs"/>
              </a:rPr>
              <a:t>Les prestataires de soins doivent appliquer les protocoles professionnels relatifs à la protection de la confidentialité</a:t>
            </a:r>
          </a:p>
        </p:txBody>
      </p:sp>
    </p:spTree>
    <p:extLst>
      <p:ext uri="{BB962C8B-B14F-4D97-AF65-F5344CB8AC3E}">
        <p14:creationId xmlns:p14="http://schemas.microsoft.com/office/powerpoint/2010/main" val="577106217"/>
      </p:ext>
    </p:extLst>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Garantir l’intimité et la confidentialité</a:t>
            </a:r>
          </a:p>
        </p:txBody>
      </p:sp>
      <p:pic>
        <p:nvPicPr>
          <p:cNvPr id="4" name="Picture 5" descr="provideprivacy"/>
          <p:cNvPicPr>
            <a:picLocks noGrp="1" noChangeAspect="1" noChangeArrowheads="1"/>
          </p:cNvPicPr>
          <p:nvPr>
            <p:ph sz="quarter" idx="1"/>
          </p:nvPr>
        </p:nvPicPr>
        <p:blipFill>
          <a:blip r:embed="rId2"/>
          <a:stretch/>
        </p:blipFill>
        <p:spPr>
          <a:xfrm>
            <a:off x="2517775" y="2293620"/>
            <a:ext cx="4343400" cy="3108960"/>
          </a:xfrm>
          <a:prstGeom prst="rect">
            <a:avLst/>
          </a:prstGeom>
          <a:noFill/>
        </p:spPr>
      </p:pic>
    </p:spTree>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Un choix éclairé signifie</a:t>
            </a:r>
          </a:p>
        </p:txBody>
      </p:sp>
      <p:sp>
        <p:nvSpPr>
          <p:cNvPr id="3" name="Content Placeholder 2"/>
          <p:cNvSpPr>
            <a:spLocks noGrp="1"/>
          </p:cNvSpPr>
          <p:nvPr>
            <p:ph sz="quarter" idx="1"/>
          </p:nvPr>
        </p:nvSpPr>
        <p:spPr>
          <a:xfrm>
            <a:off x="533400" y="1676400"/>
            <a:ext cx="8153400" cy="4495800"/>
          </a:xfrm>
        </p:spPr>
        <p:txBody>
          <a:bodyPr/>
          <a:lstStyle/>
          <a:p>
            <a:pPr marL="457200" indent="-457200">
              <a:defRPr b="0" i="0"/>
            </a:pPr>
            <a:r>
              <a:rPr lang="x-none" sz="2400" kern="1200">
                <a:solidFill>
                  <a:srgbClr val="000000"/>
                </a:solidFill>
              </a:rPr>
              <a:t>Choisir une méthode volontairement, sans coercition et sans pression </a:t>
            </a:r>
          </a:p>
          <a:p>
            <a:pPr marL="457200" indent="-457200">
              <a:defRPr b="0" i="0"/>
            </a:pPr>
            <a:r>
              <a:rPr lang="x-none" sz="2400" kern="1200">
                <a:solidFill>
                  <a:srgbClr val="000000"/>
                </a:solidFill>
              </a:rPr>
              <a:t>Pouvoir choisir parmi une gamme étendue de méthodes</a:t>
            </a:r>
          </a:p>
          <a:p>
            <a:pPr marL="457200" indent="-457200">
              <a:defRPr b="0" i="0"/>
            </a:pPr>
            <a:r>
              <a:rPr lang="x-none" sz="2400" kern="1200">
                <a:solidFill>
                  <a:srgbClr val="000000"/>
                </a:solidFill>
              </a:rPr>
              <a:t>Comprendre les avantages et les risques de chaque méthode</a:t>
            </a:r>
          </a:p>
          <a:p>
            <a:pPr marL="457200" indent="-457200">
              <a:defRPr b="0" i="0"/>
            </a:pPr>
            <a:r>
              <a:rPr lang="x-none" sz="2400" kern="1200">
                <a:solidFill>
                  <a:srgbClr val="000000"/>
                </a:solidFill>
              </a:rPr>
              <a:t>Avoir donné </a:t>
            </a:r>
            <a:r>
              <a:rPr lang="fr-BE" sz="2400" kern="1200" dirty="0">
                <a:solidFill>
                  <a:srgbClr val="000000"/>
                </a:solidFill>
              </a:rPr>
              <a:t>son</a:t>
            </a:r>
            <a:r>
              <a:rPr lang="x-none" sz="2400" kern="1200">
                <a:solidFill>
                  <a:srgbClr val="000000"/>
                </a:solidFill>
              </a:rPr>
              <a:t> consentement éclairé avant que la méthode ne soit mise à disposition</a:t>
            </a:r>
          </a:p>
          <a:p>
            <a:pPr marL="457200" indent="-457200">
              <a:defRPr b="0" i="0"/>
            </a:pPr>
            <a:r>
              <a:rPr lang="x-none" sz="2400" kern="1200">
                <a:solidFill>
                  <a:srgbClr val="000000"/>
                </a:solidFill>
              </a:rPr>
              <a:t>Le consentement éclairé est particulièrement important dans le cas de méthodes définitives comme la stérilisation</a:t>
            </a:r>
          </a:p>
          <a:p>
            <a:pPr marL="457200" indent="-457200">
              <a:defRPr b="0" i="0"/>
            </a:pPr>
            <a:endParaRPr lang="en-US" sz="2400" dirty="0"/>
          </a:p>
        </p:txBody>
      </p:sp>
    </p:spTree>
    <p:extLst>
      <p:ext uri="{BB962C8B-B14F-4D97-AF65-F5344CB8AC3E}">
        <p14:creationId xmlns:p14="http://schemas.microsoft.com/office/powerpoint/2010/main" val="614185617"/>
      </p:ext>
    </p:extLst>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pPr>
              <a:defRPr b="0" i="0"/>
            </a:pPr>
            <a:r>
              <a:rPr lang="x-none"/>
              <a:t>Demander à la femme si elle souhaite la présence de son partenaire</a:t>
            </a:r>
          </a:p>
        </p:txBody>
      </p:sp>
      <p:pic>
        <p:nvPicPr>
          <p:cNvPr id="4" name="Picture 5" descr="askifshewouldlike"/>
          <p:cNvPicPr>
            <a:picLocks noGrp="1" noChangeAspect="1" noChangeArrowheads="1"/>
          </p:cNvPicPr>
          <p:nvPr>
            <p:ph sz="quarter" idx="1"/>
          </p:nvPr>
        </p:nvPicPr>
        <p:blipFill>
          <a:blip r:embed="rId2"/>
          <a:stretch/>
        </p:blipFill>
        <p:spPr>
          <a:xfrm>
            <a:off x="2517775" y="2289048"/>
            <a:ext cx="4343400" cy="3118104"/>
          </a:xfrm>
          <a:prstGeom prst="rect">
            <a:avLst/>
          </a:prstGeom>
          <a:noFill/>
        </p:spPr>
      </p:pic>
    </p:spTree>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Co</a:t>
            </a:r>
            <a:r>
              <a:rPr lang="en-US" dirty="0"/>
              <a:t>u</a:t>
            </a:r>
            <a:r>
              <a:rPr lang="x-none" dirty="0"/>
              <a:t>nse</a:t>
            </a:r>
            <a:r>
              <a:rPr lang="en-US" dirty="0"/>
              <a:t>ling</a:t>
            </a:r>
            <a:r>
              <a:rPr lang="x-none" dirty="0"/>
              <a:t> efficace en matière de contraception</a:t>
            </a:r>
          </a:p>
        </p:txBody>
      </p:sp>
      <p:sp>
        <p:nvSpPr>
          <p:cNvPr id="3" name="Content Placeholder 2"/>
          <p:cNvSpPr>
            <a:spLocks noGrp="1"/>
          </p:cNvSpPr>
          <p:nvPr>
            <p:ph sz="quarter" idx="1"/>
          </p:nvPr>
        </p:nvSpPr>
        <p:spPr>
          <a:xfrm>
            <a:off x="612648" y="1676400"/>
            <a:ext cx="8153400" cy="4495800"/>
          </a:xfrm>
        </p:spPr>
        <p:txBody>
          <a:bodyPr/>
          <a:lstStyle/>
          <a:p>
            <a:pPr marL="514350" lvl="0" indent="-514350">
              <a:buSzTx/>
              <a:buFont typeface="+mj-lt"/>
              <a:buAutoNum type="arabicPeriod"/>
              <a:defRPr b="0" i="0"/>
            </a:pPr>
            <a:r>
              <a:rPr lang="x-none" sz="2800" kern="1200">
                <a:solidFill>
                  <a:srgbClr val="000000"/>
                </a:solidFill>
                <a:latin typeface="+mn-lt"/>
                <a:ea typeface="+mn-ea"/>
                <a:cs typeface="+mn-cs"/>
              </a:rPr>
              <a:t>Saluer la femme et établir avec elle une relation de confiance </a:t>
            </a:r>
          </a:p>
          <a:p>
            <a:pPr marL="514350" lvl="0" indent="-514350">
              <a:buSzTx/>
              <a:buFont typeface="+mj-lt"/>
              <a:buAutoNum type="arabicPeriod"/>
              <a:defRPr b="0" i="0"/>
            </a:pPr>
            <a:r>
              <a:rPr lang="x-none" sz="2800" kern="1200">
                <a:solidFill>
                  <a:srgbClr val="000000"/>
                </a:solidFill>
                <a:latin typeface="+mn-lt"/>
                <a:ea typeface="+mn-ea"/>
                <a:cs typeface="+mn-cs"/>
              </a:rPr>
              <a:t>Poser des questions à la femme</a:t>
            </a:r>
          </a:p>
          <a:p>
            <a:pPr marL="514350" lvl="0" indent="-514350">
              <a:buSzTx/>
              <a:buFont typeface="+mj-lt"/>
              <a:buAutoNum type="arabicPeriod"/>
              <a:defRPr b="0" i="0"/>
            </a:pPr>
            <a:r>
              <a:rPr lang="x-none" sz="2800" kern="1200">
                <a:solidFill>
                  <a:srgbClr val="000000"/>
                </a:solidFill>
                <a:latin typeface="+mn-lt"/>
                <a:ea typeface="+mn-ea"/>
                <a:cs typeface="+mn-cs"/>
              </a:rPr>
              <a:t>Lui expliquer les caractéristiques des différentes méthodes disponibles</a:t>
            </a:r>
          </a:p>
          <a:p>
            <a:pPr marL="514350" lvl="0" indent="-514350">
              <a:buSzTx/>
              <a:buFont typeface="+mj-lt"/>
              <a:buAutoNum type="arabicPeriod"/>
              <a:defRPr b="0" i="0"/>
            </a:pPr>
            <a:r>
              <a:rPr lang="x-none" sz="2800" kern="1200">
                <a:solidFill>
                  <a:srgbClr val="000000"/>
                </a:solidFill>
                <a:latin typeface="+mn-lt"/>
                <a:ea typeface="+mn-ea"/>
                <a:cs typeface="+mn-cs"/>
              </a:rPr>
              <a:t>L’aider à choisir la méthode qui lui convient</a:t>
            </a:r>
          </a:p>
          <a:p>
            <a:pPr marL="514350" lvl="0" indent="-514350">
              <a:buSzTx/>
              <a:buFont typeface="+mj-lt"/>
              <a:buAutoNum type="arabicPeriod"/>
              <a:defRPr b="0" i="0"/>
            </a:pPr>
            <a:r>
              <a:rPr lang="x-none" sz="2800" kern="1200">
                <a:solidFill>
                  <a:srgbClr val="000000"/>
                </a:solidFill>
                <a:latin typeface="+mn-lt"/>
                <a:ea typeface="+mn-ea"/>
                <a:cs typeface="+mn-cs"/>
              </a:rPr>
              <a:t>Lui expliquer comment fonctionne cette méthode</a:t>
            </a:r>
          </a:p>
          <a:p>
            <a:pPr marL="514350" indent="-514350">
              <a:buSzTx/>
              <a:buFont typeface="+mj-lt"/>
              <a:buAutoNum type="arabicPeriod"/>
              <a:defRPr b="0" i="0"/>
            </a:pPr>
            <a:r>
              <a:rPr lang="x-none" sz="2800" kern="1200">
                <a:solidFill>
                  <a:srgbClr val="000000"/>
                </a:solidFill>
                <a:latin typeface="+mn-lt"/>
                <a:ea typeface="+mn-ea"/>
                <a:cs typeface="+mn-cs"/>
              </a:rPr>
              <a:t>Lui demander de revenir pour un suivi et l’orienter vers d’autres ressources</a:t>
            </a:r>
          </a:p>
        </p:txBody>
      </p:sp>
    </p:spTree>
    <p:extLst>
      <p:ext uri="{BB962C8B-B14F-4D97-AF65-F5344CB8AC3E}">
        <p14:creationId xmlns:p14="http://schemas.microsoft.com/office/powerpoint/2010/main" val="4146955397"/>
      </p:ext>
    </p:extLst>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dirty="0"/>
              <a:t>Demander à la patiente</a:t>
            </a:r>
            <a:endParaRPr lang="x-none" dirty="0"/>
          </a:p>
        </p:txBody>
      </p:sp>
      <p:sp>
        <p:nvSpPr>
          <p:cNvPr id="3" name="Content Placeholder 2"/>
          <p:cNvSpPr>
            <a:spLocks noGrp="1"/>
          </p:cNvSpPr>
          <p:nvPr>
            <p:ph sz="quarter" idx="1"/>
          </p:nvPr>
        </p:nvSpPr>
        <p:spPr>
          <a:xfrm>
            <a:off x="533400" y="1676400"/>
            <a:ext cx="8534400" cy="4724400"/>
          </a:xfrm>
        </p:spPr>
        <p:txBody>
          <a:bodyPr/>
          <a:lstStyle/>
          <a:p>
            <a:pPr marL="457200" indent="-457200">
              <a:defRPr b="0" i="0"/>
            </a:pPr>
            <a:r>
              <a:rPr lang="fr-FR" sz="3000" kern="1200" dirty="0">
                <a:solidFill>
                  <a:srgbClr val="000000"/>
                </a:solidFill>
                <a:latin typeface="+mn-lt"/>
                <a:ea typeface="+mn-ea"/>
                <a:cs typeface="+mn-cs"/>
              </a:rPr>
              <a:t>Quels sont ses besoins – employer des questions ouvertes</a:t>
            </a:r>
          </a:p>
          <a:p>
            <a:pPr marL="457200" indent="-457200">
              <a:defRPr b="0" i="0"/>
            </a:pPr>
            <a:r>
              <a:rPr lang="fr-FR" sz="3000" dirty="0"/>
              <a:t>Si elle utilisait </a:t>
            </a:r>
            <a:r>
              <a:rPr lang="fr-FR" sz="3000" kern="1200" dirty="0">
                <a:solidFill>
                  <a:srgbClr val="000000"/>
                </a:solidFill>
                <a:latin typeface="+mn-lt"/>
                <a:ea typeface="+mn-ea"/>
                <a:cs typeface="+mn-cs"/>
              </a:rPr>
              <a:t>déjà une méthode contraceptive</a:t>
            </a:r>
          </a:p>
          <a:p>
            <a:pPr marL="1096963" lvl="1" indent="-457200">
              <a:defRPr b="0" i="0"/>
            </a:pPr>
            <a:r>
              <a:rPr lang="fr-FR" sz="2400" kern="1200" dirty="0">
                <a:solidFill>
                  <a:srgbClr val="000000"/>
                </a:solidFill>
                <a:latin typeface="+mn-lt"/>
                <a:ea typeface="+mn-ea"/>
                <a:cs typeface="+mn-cs"/>
              </a:rPr>
              <a:t>Si oui, lui demander ce qui n’a pas bien fonctionné pour elle </a:t>
            </a:r>
          </a:p>
          <a:p>
            <a:pPr marL="457200" indent="-457200">
              <a:defRPr b="0" i="0"/>
            </a:pPr>
            <a:r>
              <a:rPr lang="fr-FR" sz="3000" dirty="0"/>
              <a:t>Si elle </a:t>
            </a:r>
            <a:r>
              <a:rPr lang="fr-BE" sz="3000" dirty="0"/>
              <a:t>s</a:t>
            </a:r>
            <a:r>
              <a:rPr lang="x-none" sz="3000" dirty="0"/>
              <a:t>ouhaite </a:t>
            </a:r>
            <a:r>
              <a:rPr lang="fr-FR" sz="3000" kern="1200" dirty="0">
                <a:solidFill>
                  <a:srgbClr val="000000"/>
                </a:solidFill>
              </a:rPr>
              <a:t>retarder ou éviter une grossesse future</a:t>
            </a:r>
          </a:p>
          <a:p>
            <a:pPr marL="457200" indent="-457200">
              <a:defRPr b="0" i="0"/>
            </a:pPr>
            <a:r>
              <a:rPr lang="fr-FR" sz="3000" kern="1200" dirty="0">
                <a:solidFill>
                  <a:srgbClr val="000000"/>
                </a:solidFill>
              </a:rPr>
              <a:t>Tenir compte de son état clinique et de sa situation personnelle</a:t>
            </a:r>
          </a:p>
        </p:txBody>
      </p:sp>
    </p:spTree>
    <p:extLst>
      <p:ext uri="{BB962C8B-B14F-4D97-AF65-F5344CB8AC3E}">
        <p14:creationId xmlns:p14="http://schemas.microsoft.com/office/powerpoint/2010/main" val="2538184617"/>
      </p:ext>
    </p:ext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pPr>
              <a:defRPr b="0" i="0"/>
            </a:pPr>
            <a:r>
              <a:rPr lang="x-none"/>
              <a:t>Lui demander si elle souhaite retarder sa prochaine grossesse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Certaines femmes peuvent ne pas souhaiter retarder leur prochaine grossesse mais vouloir connaître les options qu’elles pourraient avoir à l’avenir </a:t>
            </a:r>
          </a:p>
          <a:p>
            <a:pPr marL="457200" indent="-457200">
              <a:defRPr b="0" i="0"/>
            </a:pPr>
            <a:r>
              <a:rPr lang="x-none" sz="2800" kern="1200">
                <a:solidFill>
                  <a:srgbClr val="000000"/>
                </a:solidFill>
                <a:latin typeface="+mn-lt"/>
                <a:ea typeface="+mn-ea"/>
                <a:cs typeface="+mn-cs"/>
              </a:rPr>
              <a:t>Un grand nombre de femmes souhaitent éviter ou retarder une nouvelle grossesse</a:t>
            </a:r>
          </a:p>
          <a:p>
            <a:pPr marL="457200" indent="-457200">
              <a:defRPr b="0" i="0"/>
            </a:pPr>
            <a:r>
              <a:rPr lang="x-none" sz="2800" kern="1200">
                <a:solidFill>
                  <a:srgbClr val="000000"/>
                </a:solidFill>
                <a:latin typeface="+mn-lt"/>
                <a:ea typeface="+mn-ea"/>
                <a:cs typeface="+mn-cs"/>
              </a:rPr>
              <a:t>Même des femmes qui affirment qu’elles n’ont aucune intention d’avoir à nouveau des rapports sexuels peuvent nécessiter des informations pour l’avenir</a:t>
            </a:r>
          </a:p>
        </p:txBody>
      </p:sp>
    </p:spTree>
    <p:extLst>
      <p:ext uri="{BB962C8B-B14F-4D97-AF65-F5344CB8AC3E}">
        <p14:creationId xmlns:p14="http://schemas.microsoft.com/office/powerpoint/2010/main" val="1743940883"/>
      </p:ext>
    </p:extLst>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Expliquer la reproduction humaine si nécessaire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Expliquer comment la contraception évite une grossesse </a:t>
            </a:r>
          </a:p>
          <a:p>
            <a:pPr marL="457200" indent="-457200">
              <a:defRPr b="0" i="0"/>
            </a:pPr>
            <a:r>
              <a:rPr lang="x-none" sz="3200" kern="1200">
                <a:solidFill>
                  <a:srgbClr val="000000"/>
                </a:solidFill>
                <a:latin typeface="+mn-lt"/>
                <a:ea typeface="+mn-ea"/>
                <a:cs typeface="+mn-cs"/>
              </a:rPr>
              <a:t>Parler de la contraception en partant du cycle menstruel de la femme </a:t>
            </a:r>
          </a:p>
          <a:p>
            <a:pPr marL="457200" indent="-457200">
              <a:defRPr b="0" i="0"/>
            </a:pPr>
            <a:r>
              <a:rPr lang="x-none" sz="3200" kern="1200">
                <a:solidFill>
                  <a:srgbClr val="000000"/>
                </a:solidFill>
                <a:latin typeface="+mn-lt"/>
                <a:ea typeface="+mn-ea"/>
                <a:cs typeface="+mn-cs"/>
              </a:rPr>
              <a:t>Expliquer les choses dans des termes qu’elle puisse comprendre </a:t>
            </a:r>
          </a:p>
          <a:p>
            <a:pPr marL="457200" indent="-457200">
              <a:defRPr b="0" i="0"/>
            </a:pPr>
            <a:r>
              <a:rPr lang="x-none" sz="3200" kern="1200">
                <a:solidFill>
                  <a:srgbClr val="000000"/>
                </a:solidFill>
                <a:latin typeface="+mn-lt"/>
                <a:ea typeface="+mn-ea"/>
                <a:cs typeface="+mn-cs"/>
              </a:rPr>
              <a:t>Dissiper les mythes sur la manière dont fonctionnent les méthodes de contraception </a:t>
            </a:r>
          </a:p>
        </p:txBody>
      </p:sp>
    </p:spTree>
    <p:extLst>
      <p:ext uri="{BB962C8B-B14F-4D97-AF65-F5344CB8AC3E}">
        <p14:creationId xmlns:p14="http://schemas.microsoft.com/office/powerpoint/2010/main" val="4000524287"/>
      </p:ext>
    </p:ext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Tenir compte de la situation de la femme</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3200" kern="1200">
                <a:solidFill>
                  <a:srgbClr val="000000"/>
                </a:solidFill>
                <a:latin typeface="+mn-lt"/>
                <a:ea typeface="+mn-ea"/>
                <a:cs typeface="+mn-cs"/>
              </a:rPr>
              <a:t>État clinique </a:t>
            </a:r>
          </a:p>
          <a:p>
            <a:pPr marL="457200" indent="-457200">
              <a:defRPr b="0" i="0"/>
            </a:pPr>
            <a:r>
              <a:rPr lang="x-none" sz="3200" kern="1200">
                <a:solidFill>
                  <a:srgbClr val="000000"/>
                </a:solidFill>
                <a:latin typeface="+mn-lt"/>
                <a:ea typeface="+mn-ea"/>
                <a:cs typeface="+mn-cs"/>
              </a:rPr>
              <a:t>Situation personnelle </a:t>
            </a:r>
          </a:p>
        </p:txBody>
      </p:sp>
    </p:spTree>
    <p:extLst>
      <p:ext uri="{BB962C8B-B14F-4D97-AF65-F5344CB8AC3E}">
        <p14:creationId xmlns:p14="http://schemas.microsoft.com/office/powerpoint/2010/main" val="390409551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Soins après avortement</a:t>
            </a:r>
          </a:p>
        </p:txBody>
      </p:sp>
      <p:sp>
        <p:nvSpPr>
          <p:cNvPr id="3" name="Content Placeholder 2"/>
          <p:cNvSpPr>
            <a:spLocks noGrp="1"/>
          </p:cNvSpPr>
          <p:nvPr>
            <p:ph sz="quarter" idx="1"/>
          </p:nvPr>
        </p:nvSpPr>
        <p:spPr>
          <a:xfrm>
            <a:off x="609600" y="1828800"/>
            <a:ext cx="8153400" cy="4495800"/>
          </a:xfrm>
        </p:spPr>
        <p:txBody>
          <a:bodyPr/>
          <a:lstStyle/>
          <a:p>
            <a:pPr>
              <a:buNone/>
              <a:defRPr b="0" i="0"/>
            </a:pPr>
            <a:r>
              <a:rPr lang="x-none" sz="3200">
                <a:solidFill>
                  <a:srgbClr val="000000"/>
                </a:solidFill>
              </a:rPr>
              <a:t>Les soins complets d’avortement centrés sur la femme comprennent les soins après avortement, un ensemble d’interventions médicales et autres visant à traiter les complications d’un avortement spontané ou provoqué, sécurisé ou non, et à répondre aux besoins en matière de soins de santé des femmes en rapport avec l’avortement</a:t>
            </a:r>
          </a:p>
          <a:p>
            <a:pPr>
              <a:buNone/>
              <a:defRPr b="0" i="0"/>
            </a:pPr>
            <a:endParaRPr lang="en-US" sz="3200">
              <a:solidFill>
                <a:srgbClr val="000000"/>
              </a:solidFill>
            </a:endParaRPr>
          </a:p>
        </p:txBody>
      </p:sp>
    </p:spTree>
    <p:extLst>
      <p:ext uri="{BB962C8B-B14F-4D97-AF65-F5344CB8AC3E}">
        <p14:creationId xmlns:p14="http://schemas.microsoft.com/office/powerpoint/2010/main" val="145679836"/>
      </p:ext>
    </p:extLst>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Décrire les caractéristiques des différentes méthodes</a:t>
            </a:r>
          </a:p>
        </p:txBody>
      </p:sp>
      <p:sp>
        <p:nvSpPr>
          <p:cNvPr id="3" name="Content Placeholder 2"/>
          <p:cNvSpPr>
            <a:spLocks noGrp="1"/>
          </p:cNvSpPr>
          <p:nvPr>
            <p:ph sz="quarter" idx="1"/>
          </p:nvPr>
        </p:nvSpPr>
        <p:spPr>
          <a:xfrm>
            <a:off x="612648" y="1752600"/>
            <a:ext cx="8153400" cy="4343400"/>
          </a:xfrm>
        </p:spPr>
        <p:txBody>
          <a:bodyPr/>
          <a:lstStyle/>
          <a:p>
            <a:pPr marL="457200" indent="-457200">
              <a:defRPr b="0" i="0"/>
            </a:pPr>
            <a:r>
              <a:rPr lang="x-none" sz="2400" kern="1200">
                <a:solidFill>
                  <a:srgbClr val="000000"/>
                </a:solidFill>
                <a:latin typeface="+mn-lt"/>
                <a:ea typeface="+mn-ea"/>
                <a:cs typeface="+mn-cs"/>
              </a:rPr>
              <a:t>Déterminer les méthodes disponibles qui pourraient lui être accessibles et qu’elle peut utiliser en termes de possibilités médicales </a:t>
            </a:r>
          </a:p>
          <a:p>
            <a:pPr marL="457200" indent="-457200">
              <a:defRPr b="0" i="0"/>
            </a:pPr>
            <a:r>
              <a:rPr lang="x-none" sz="2400" kern="1200">
                <a:solidFill>
                  <a:srgbClr val="000000"/>
                </a:solidFill>
                <a:latin typeface="+mn-lt"/>
                <a:ea typeface="+mn-ea"/>
                <a:cs typeface="+mn-cs"/>
              </a:rPr>
              <a:t>Lui en expliquer les caractéristiques, les effets indésirables et l’efficacité</a:t>
            </a:r>
          </a:p>
          <a:p>
            <a:pPr marL="457200" indent="-457200">
              <a:defRPr b="0" i="0"/>
            </a:pPr>
            <a:r>
              <a:rPr lang="x-none" sz="2400" kern="1200">
                <a:solidFill>
                  <a:srgbClr val="000000"/>
                </a:solidFill>
                <a:latin typeface="+mn-lt"/>
                <a:ea typeface="+mn-ea"/>
                <a:cs typeface="+mn-cs"/>
              </a:rPr>
              <a:t>L’orienter vers des sites de réapprovisionnement accessibles pour elle</a:t>
            </a:r>
          </a:p>
          <a:p>
            <a:pPr marL="457200" indent="-457200">
              <a:defRPr b="0" i="0"/>
            </a:pPr>
            <a:r>
              <a:rPr lang="x-none" sz="2400" kern="1200">
                <a:solidFill>
                  <a:srgbClr val="000000"/>
                </a:solidFill>
                <a:latin typeface="+mn-lt"/>
                <a:ea typeface="+mn-ea"/>
                <a:cs typeface="+mn-cs"/>
              </a:rPr>
              <a:t>Dans la mesure du possible, lui montrer des exemples réels des différentes méthodes et utiliser des outils didactiques, des brochures, des images ou des modèles anatomiques</a:t>
            </a:r>
          </a:p>
        </p:txBody>
      </p:sp>
    </p:spTree>
    <p:extLst>
      <p:ext uri="{BB962C8B-B14F-4D97-AF65-F5344CB8AC3E}">
        <p14:creationId xmlns:p14="http://schemas.microsoft.com/office/powerpoint/2010/main" val="3770503902"/>
      </p:ext>
    </p:extLst>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Aider la femme à choisir une méthode qui lui convienne</a:t>
            </a:r>
          </a:p>
        </p:txBody>
      </p:sp>
      <p:sp>
        <p:nvSpPr>
          <p:cNvPr id="3" name="Content Placeholder 2"/>
          <p:cNvSpPr>
            <a:spLocks noGrp="1"/>
          </p:cNvSpPr>
          <p:nvPr>
            <p:ph sz="quarter" idx="1"/>
          </p:nvPr>
        </p:nvSpPr>
        <p:spPr>
          <a:xfrm>
            <a:off x="304800" y="1676400"/>
            <a:ext cx="8610600" cy="5105400"/>
          </a:xfrm>
        </p:spPr>
        <p:txBody>
          <a:bodyPr/>
          <a:lstStyle/>
          <a:p>
            <a:pPr marL="457200" indent="-457200">
              <a:defRPr b="0" i="0"/>
            </a:pPr>
            <a:r>
              <a:rPr lang="x-none" sz="2200" kern="1200" dirty="0">
                <a:solidFill>
                  <a:srgbClr val="000000"/>
                </a:solidFill>
                <a:latin typeface="+mn-lt"/>
                <a:ea typeface="+mn-ea"/>
                <a:cs typeface="+mn-cs"/>
              </a:rPr>
              <a:t>Ne pas choisir une méthode pour la femme : l’aider à faire elle-même son propre choix </a:t>
            </a:r>
          </a:p>
          <a:p>
            <a:pPr marL="457200" indent="-457200">
              <a:defRPr b="0" i="0"/>
            </a:pPr>
            <a:r>
              <a:rPr lang="x-none" sz="2200" kern="1200" dirty="0">
                <a:solidFill>
                  <a:srgbClr val="000000"/>
                </a:solidFill>
                <a:latin typeface="+mn-lt"/>
                <a:ea typeface="+mn-ea"/>
                <a:cs typeface="+mn-cs"/>
              </a:rPr>
              <a:t>Soutenir la femme dans son choix de la méthode qui lui convient le mieux, à elle et à son partenaire</a:t>
            </a:r>
          </a:p>
          <a:p>
            <a:pPr marL="457200" indent="-457200">
              <a:defRPr b="0" i="0"/>
            </a:pPr>
            <a:r>
              <a:rPr lang="x-none" sz="2200" kern="1200" dirty="0">
                <a:solidFill>
                  <a:srgbClr val="000000"/>
                </a:solidFill>
                <a:latin typeface="+mn-lt"/>
                <a:ea typeface="+mn-ea"/>
                <a:cs typeface="+mn-cs"/>
              </a:rPr>
              <a:t>Discuter des éventuels obstacles qui peuvent entraver une utilisation efficace de la contraception et des moyens de les résoudre</a:t>
            </a:r>
          </a:p>
          <a:p>
            <a:pPr marL="457200" indent="-457200">
              <a:defRPr b="0" i="0"/>
            </a:pPr>
            <a:r>
              <a:rPr lang="x-none" sz="2200" kern="1200" dirty="0">
                <a:solidFill>
                  <a:srgbClr val="000000"/>
                </a:solidFill>
                <a:latin typeface="+mn-lt"/>
                <a:ea typeface="+mn-ea"/>
                <a:cs typeface="+mn-cs"/>
              </a:rPr>
              <a:t>Explorer les questions de réapprovisionnement, comme par exemple où s’approvisionner au sein de sa propre communauté</a:t>
            </a:r>
          </a:p>
          <a:p>
            <a:pPr marL="457200" indent="-457200">
              <a:defRPr b="0" i="0"/>
            </a:pPr>
            <a:r>
              <a:rPr lang="x-none" sz="2200" kern="1200" dirty="0">
                <a:solidFill>
                  <a:srgbClr val="000000"/>
                </a:solidFill>
                <a:latin typeface="+mn-lt"/>
                <a:ea typeface="+mn-ea"/>
                <a:cs typeface="+mn-cs"/>
              </a:rPr>
              <a:t>Si la femme a des doutes quant à ses besoins en matière de contraception, lui proposer une méthode contraceptive provisoire et l’orienter vers d’autres services par la suite </a:t>
            </a:r>
          </a:p>
        </p:txBody>
      </p:sp>
    </p:spTree>
    <p:extLst>
      <p:ext uri="{BB962C8B-B14F-4D97-AF65-F5344CB8AC3E}">
        <p14:creationId xmlns:p14="http://schemas.microsoft.com/office/powerpoint/2010/main" val="803754692"/>
      </p:ext>
    </p:extLst>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pPr>
              <a:defRPr b="0" i="0"/>
            </a:pPr>
            <a:r>
              <a:rPr lang="x-none" sz="3200"/>
              <a:t>Sketch : Aider la femme à choisir une méthode contraceptive</a:t>
            </a:r>
          </a:p>
        </p:txBody>
      </p:sp>
      <p:sp>
        <p:nvSpPr>
          <p:cNvPr id="7" name="TextBox 6"/>
          <p:cNvSpPr txBox="1"/>
          <p:nvPr/>
        </p:nvSpPr>
        <p:spPr>
          <a:xfrm>
            <a:off x="228600" y="1752600"/>
            <a:ext cx="8085277" cy="2806964"/>
          </a:xfrm>
          <a:prstGeom prst="rect">
            <a:avLst/>
          </a:prstGeom>
          <a:noFill/>
        </p:spPr>
        <p:txBody>
          <a:bodyPr wrap="square" rtlCol="0">
            <a:spAutoFit/>
          </a:bodyPr>
          <a:lstStyle/>
          <a:p>
            <a:pPr marL="457200" indent="-457200">
              <a:buClr>
                <a:schemeClr val="accent2"/>
              </a:buClr>
              <a:buSzPct val="120000"/>
              <a:buFont typeface="Arial"/>
              <a:buChar char="•"/>
              <a:defRPr b="0" i="0"/>
            </a:pPr>
            <a:r>
              <a:rPr lang="x-none" sz="3200">
                <a:solidFill>
                  <a:srgbClr val="000000"/>
                </a:solidFill>
              </a:rPr>
              <a:t>Utiliser les scénarios fournis</a:t>
            </a:r>
          </a:p>
          <a:p>
            <a:pPr marL="457200" indent="-457200">
              <a:buClr>
                <a:schemeClr val="accent2"/>
              </a:buClr>
              <a:buSzPct val="120000"/>
              <a:buFont typeface="Arial"/>
              <a:buChar char="•"/>
              <a:defRPr b="0" i="0"/>
            </a:pPr>
            <a:r>
              <a:rPr lang="x-none" sz="3200">
                <a:solidFill>
                  <a:srgbClr val="000000"/>
                </a:solidFill>
              </a:rPr>
              <a:t>L’un des volontaires jouera le rôle du prestataire et l’autre celui de la femme</a:t>
            </a:r>
          </a:p>
          <a:p>
            <a:pPr marL="457200" indent="-457200">
              <a:buClr>
                <a:schemeClr val="accent2"/>
              </a:buClr>
              <a:buSzPct val="120000"/>
              <a:buFont typeface="Arial"/>
              <a:buChar char="•"/>
              <a:defRPr b="0" i="0"/>
            </a:pPr>
            <a:r>
              <a:rPr lang="x-none" sz="3200">
                <a:solidFill>
                  <a:srgbClr val="000000"/>
                </a:solidFill>
              </a:rPr>
              <a:t>Leur demander de jouer les quatre scénarios</a:t>
            </a:r>
          </a:p>
          <a:p>
            <a:pPr marL="285750" indent="-285750">
              <a:buFont typeface="Arial"/>
              <a:buChar char="•"/>
              <a:defRPr b="0" i="0"/>
            </a:pPr>
            <a:endParaRPr lang="en-US" dirty="0"/>
          </a:p>
        </p:txBody>
      </p:sp>
    </p:spTree>
    <p:extLst>
      <p:ext uri="{BB962C8B-B14F-4D97-AF65-F5344CB8AC3E}">
        <p14:creationId xmlns:p14="http://schemas.microsoft.com/office/powerpoint/2010/main" val="1007822622"/>
      </p:ext>
    </p:extLst>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Expliquer à la femme comment fonctionne la méthode choisie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Veiller à ce qu’elle comprenne la manière dont la méthode fonctionne </a:t>
            </a:r>
          </a:p>
          <a:p>
            <a:pPr marL="457200" indent="-457200">
              <a:defRPr b="0" i="0"/>
            </a:pPr>
            <a:r>
              <a:rPr lang="x-none" sz="2800" kern="1200">
                <a:solidFill>
                  <a:srgbClr val="000000"/>
                </a:solidFill>
                <a:latin typeface="+mn-lt"/>
                <a:ea typeface="+mn-ea"/>
                <a:cs typeface="+mn-cs"/>
              </a:rPr>
              <a:t>L’aider à élaborer un plan lui permettant une utilisation permanente de la méthode</a:t>
            </a:r>
          </a:p>
          <a:p>
            <a:pPr marL="457200" indent="-457200">
              <a:defRPr b="0" i="0"/>
            </a:pPr>
            <a:r>
              <a:rPr lang="x-none" sz="2800" kern="1200">
                <a:solidFill>
                  <a:srgbClr val="000000"/>
                </a:solidFill>
                <a:latin typeface="+mn-lt"/>
                <a:ea typeface="+mn-ea"/>
                <a:cs typeface="+mn-cs"/>
              </a:rPr>
              <a:t>Lui expliquer également, le cas échéant, comment elle peut obtenir et utiliser une pilule contraceptive d’urgence</a:t>
            </a:r>
          </a:p>
        </p:txBody>
      </p:sp>
    </p:spTree>
    <p:extLst>
      <p:ext uri="{BB962C8B-B14F-4D97-AF65-F5344CB8AC3E}">
        <p14:creationId xmlns:p14="http://schemas.microsoft.com/office/powerpoint/2010/main" val="1174870960"/>
      </p:ext>
    </p:extLst>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Retour pour un suivi et orientation vers d’autres ressources</a:t>
            </a:r>
          </a:p>
        </p:txBody>
      </p:sp>
      <p:sp>
        <p:nvSpPr>
          <p:cNvPr id="3" name="Content Placeholder 2"/>
          <p:cNvSpPr>
            <a:spLocks noGrp="1"/>
          </p:cNvSpPr>
          <p:nvPr>
            <p:ph sz="quarter" idx="1"/>
          </p:nvPr>
        </p:nvSpPr>
        <p:spPr>
          <a:xfrm>
            <a:off x="612648" y="1752600"/>
            <a:ext cx="8153400" cy="4343400"/>
          </a:xfrm>
        </p:spPr>
        <p:txBody>
          <a:bodyPr/>
          <a:lstStyle/>
          <a:p>
            <a:pPr marL="457200" indent="-457200">
              <a:defRPr b="0" i="0"/>
            </a:pPr>
            <a:r>
              <a:rPr lang="x-none" sz="2800" kern="1200" dirty="0">
                <a:solidFill>
                  <a:srgbClr val="000000"/>
                </a:solidFill>
                <a:latin typeface="+mn-lt"/>
                <a:ea typeface="+mn-ea"/>
                <a:cs typeface="+mn-cs"/>
              </a:rPr>
              <a:t>Encourager la femme à revenir si elle est préoccupée ou si elle rencontre des difficultés dans l’utilisation de sa méthode</a:t>
            </a:r>
          </a:p>
          <a:p>
            <a:pPr marL="457200" indent="-457200">
              <a:defRPr b="0" i="0"/>
            </a:pPr>
            <a:r>
              <a:rPr lang="x-none" sz="2800" kern="1200" dirty="0">
                <a:solidFill>
                  <a:srgbClr val="000000"/>
                </a:solidFill>
                <a:latin typeface="+mn-lt"/>
                <a:ea typeface="+mn-ea"/>
                <a:cs typeface="+mn-cs"/>
              </a:rPr>
              <a:t>La séance de co</a:t>
            </a:r>
            <a:r>
              <a:rPr lang="en-US" sz="2800" kern="1200" dirty="0">
                <a:solidFill>
                  <a:srgbClr val="000000"/>
                </a:solidFill>
                <a:latin typeface="+mn-lt"/>
                <a:ea typeface="+mn-ea"/>
                <a:cs typeface="+mn-cs"/>
              </a:rPr>
              <a:t>u</a:t>
            </a:r>
            <a:r>
              <a:rPr lang="x-none" sz="2800" kern="1200" dirty="0">
                <a:solidFill>
                  <a:srgbClr val="000000"/>
                </a:solidFill>
                <a:latin typeface="+mn-lt"/>
                <a:ea typeface="+mn-ea"/>
                <a:cs typeface="+mn-cs"/>
              </a:rPr>
              <a:t>nse</a:t>
            </a:r>
            <a:r>
              <a:rPr lang="en-US" sz="2800" kern="1200" dirty="0">
                <a:solidFill>
                  <a:srgbClr val="000000"/>
                </a:solidFill>
                <a:latin typeface="+mn-lt"/>
                <a:ea typeface="+mn-ea"/>
                <a:cs typeface="+mn-cs"/>
              </a:rPr>
              <a:t>ling</a:t>
            </a:r>
            <a:r>
              <a:rPr lang="x-none" sz="2800" kern="1200" dirty="0">
                <a:solidFill>
                  <a:srgbClr val="000000"/>
                </a:solidFill>
                <a:latin typeface="+mn-lt"/>
                <a:ea typeface="+mn-ea"/>
                <a:cs typeface="+mn-cs"/>
              </a:rPr>
              <a:t> peut révéler des problèmes nécessitant une aide supplémentaire</a:t>
            </a:r>
          </a:p>
          <a:p>
            <a:pPr marL="457200" indent="-457200">
              <a:defRPr b="0" i="0"/>
            </a:pPr>
            <a:r>
              <a:rPr lang="x-none" sz="2800" kern="1200" dirty="0">
                <a:solidFill>
                  <a:srgbClr val="000000"/>
                </a:solidFill>
                <a:latin typeface="+mn-lt"/>
                <a:ea typeface="+mn-ea"/>
                <a:cs typeface="+mn-cs"/>
              </a:rPr>
              <a:t>L’orienter vers d’autres ressources en fonction de ses besoins</a:t>
            </a:r>
          </a:p>
          <a:p>
            <a:pPr marL="457200" indent="-457200">
              <a:defRPr b="0" i="0"/>
            </a:pPr>
            <a:r>
              <a:rPr lang="x-none" sz="2800" kern="1200" dirty="0">
                <a:solidFill>
                  <a:srgbClr val="000000"/>
                </a:solidFill>
                <a:latin typeface="+mn-lt"/>
                <a:ea typeface="+mn-ea"/>
                <a:cs typeface="+mn-cs"/>
              </a:rPr>
              <a:t>Disposer d’une liste des ressources disponibles</a:t>
            </a:r>
          </a:p>
        </p:txBody>
      </p:sp>
    </p:spTree>
    <p:extLst>
      <p:ext uri="{BB962C8B-B14F-4D97-AF65-F5344CB8AC3E}">
        <p14:creationId xmlns:p14="http://schemas.microsoft.com/office/powerpoint/2010/main" val="1295826351"/>
      </p:ext>
    </p:extLst>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Critères médicaux de recevabilité des différentes méthodes</a:t>
            </a:r>
          </a:p>
        </p:txBody>
      </p:sp>
      <p:sp>
        <p:nvSpPr>
          <p:cNvPr id="3" name="Content Placeholder 2"/>
          <p:cNvSpPr>
            <a:spLocks noGrp="1"/>
          </p:cNvSpPr>
          <p:nvPr>
            <p:ph sz="quarter" idx="1"/>
          </p:nvPr>
        </p:nvSpPr>
        <p:spPr>
          <a:xfrm>
            <a:off x="381000" y="1676400"/>
            <a:ext cx="8385048" cy="4495800"/>
          </a:xfrm>
        </p:spPr>
        <p:txBody>
          <a:bodyPr/>
          <a:lstStyle/>
          <a:p>
            <a:pPr marL="457200" indent="-457200">
              <a:defRPr b="0" i="0"/>
            </a:pPr>
            <a:r>
              <a:rPr lang="x-none" sz="2600" kern="1200" dirty="0">
                <a:solidFill>
                  <a:srgbClr val="000000"/>
                </a:solidFill>
                <a:latin typeface="+mn-lt"/>
                <a:ea typeface="+mn-ea"/>
                <a:cs typeface="+mn-cs"/>
              </a:rPr>
              <a:t>En l’absence de complications sérieuses, toutes les méthodes modernes de contraception peuvent être utilisées immédiatement après une évacuation utérine, y compris par de très jeunes femmes</a:t>
            </a:r>
          </a:p>
          <a:p>
            <a:pPr marL="1096963" lvl="1" indent="-457200">
              <a:buClr>
                <a:srgbClr val="52247F"/>
              </a:buClr>
            </a:pPr>
            <a:r>
              <a:rPr lang="fr-FR" dirty="0"/>
              <a:t>Ceci demeure valable indépendamment de l’âge gestationnel</a:t>
            </a:r>
          </a:p>
          <a:p>
            <a:pPr marL="457200" indent="-457200">
              <a:defRPr b="0" i="0"/>
            </a:pPr>
            <a:r>
              <a:rPr lang="x-none" sz="2600" kern="1200" dirty="0">
                <a:solidFill>
                  <a:srgbClr val="000000"/>
                </a:solidFill>
                <a:latin typeface="+mn-lt"/>
                <a:ea typeface="+mn-ea"/>
                <a:cs typeface="+mn-cs"/>
              </a:rPr>
              <a:t>Vérifier les éventuelles précautions médicales pour chaque méthode </a:t>
            </a:r>
          </a:p>
          <a:p>
            <a:pPr marL="457200" indent="-457200">
              <a:defRPr b="0" i="0"/>
            </a:pPr>
            <a:r>
              <a:rPr lang="x-none" sz="2600" kern="1200" dirty="0">
                <a:solidFill>
                  <a:srgbClr val="000000"/>
                </a:solidFill>
                <a:latin typeface="+mn-lt"/>
                <a:ea typeface="+mn-ea"/>
                <a:cs typeface="+mn-cs"/>
              </a:rPr>
              <a:t>Toutes les méthodes nécessitent un co</a:t>
            </a:r>
            <a:r>
              <a:rPr lang="en-US" sz="2600" kern="1200" dirty="0">
                <a:solidFill>
                  <a:srgbClr val="000000"/>
                </a:solidFill>
                <a:latin typeface="+mn-lt"/>
                <a:ea typeface="+mn-ea"/>
                <a:cs typeface="+mn-cs"/>
              </a:rPr>
              <a:t>u</a:t>
            </a:r>
            <a:r>
              <a:rPr lang="x-none" sz="2600" kern="1200" dirty="0">
                <a:solidFill>
                  <a:srgbClr val="000000"/>
                </a:solidFill>
                <a:latin typeface="+mn-lt"/>
                <a:ea typeface="+mn-ea"/>
                <a:cs typeface="+mn-cs"/>
              </a:rPr>
              <a:t>nse</a:t>
            </a:r>
            <a:r>
              <a:rPr lang="en-US" sz="2600" kern="1200" dirty="0">
                <a:solidFill>
                  <a:srgbClr val="000000"/>
                </a:solidFill>
                <a:latin typeface="+mn-lt"/>
                <a:ea typeface="+mn-ea"/>
                <a:cs typeface="+mn-cs"/>
              </a:rPr>
              <a:t>ling</a:t>
            </a:r>
            <a:r>
              <a:rPr lang="x-none" sz="2600" kern="1200" dirty="0">
                <a:solidFill>
                  <a:srgbClr val="000000"/>
                </a:solidFill>
                <a:latin typeface="+mn-lt"/>
                <a:ea typeface="+mn-ea"/>
                <a:cs typeface="+mn-cs"/>
              </a:rPr>
              <a:t> adéquat et l’obtention d’un consentement éclairé</a:t>
            </a:r>
          </a:p>
        </p:txBody>
      </p:sp>
    </p:spTree>
    <p:extLst>
      <p:ext uri="{BB962C8B-B14F-4D97-AF65-F5344CB8AC3E}">
        <p14:creationId xmlns:p14="http://schemas.microsoft.com/office/powerpoint/2010/main" val="2702034268"/>
      </p:ext>
    </p:extLst>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Méthodes de contraception réversibles à longue durée d’action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dirty="0">
                <a:solidFill>
                  <a:srgbClr val="000000"/>
                </a:solidFill>
                <a:latin typeface="+mn-lt"/>
                <a:ea typeface="+mn-ea"/>
                <a:cs typeface="+mn-cs"/>
              </a:rPr>
              <a:t>Les méthodes de contraception réversibles à longue durée d’action incluent les dispositifs intra-utérins et les implants</a:t>
            </a:r>
          </a:p>
          <a:p>
            <a:pPr marL="457200" indent="-457200">
              <a:defRPr b="0" i="0"/>
            </a:pPr>
            <a:r>
              <a:rPr lang="x-none" sz="2800" kern="1200" dirty="0">
                <a:solidFill>
                  <a:srgbClr val="000000"/>
                </a:solidFill>
                <a:latin typeface="+mn-lt"/>
                <a:ea typeface="+mn-ea"/>
                <a:cs typeface="+mn-cs"/>
              </a:rPr>
              <a:t>Ces méthodes sont plus efficaces et génèrent un taux de satisfaction plus élevé que les contraceptifs oraux pour toutes les femmes, jeunes ou adultes</a:t>
            </a:r>
          </a:p>
          <a:p>
            <a:pPr marL="457200" indent="-457200">
              <a:defRPr b="0" i="0"/>
            </a:pPr>
            <a:r>
              <a:rPr lang="x-none" sz="2800" kern="1200" dirty="0">
                <a:solidFill>
                  <a:srgbClr val="000000"/>
                </a:solidFill>
                <a:latin typeface="+mn-lt"/>
                <a:ea typeface="+mn-ea"/>
                <a:cs typeface="+mn-cs"/>
              </a:rPr>
              <a:t>Ces méthodes sont souvent utilisées sur une période plus longue que les contraceptifs oraux ou les injectables</a:t>
            </a:r>
          </a:p>
        </p:txBody>
      </p:sp>
    </p:spTree>
    <p:extLst>
      <p:ext uri="{BB962C8B-B14F-4D97-AF65-F5344CB8AC3E}">
        <p14:creationId xmlns:p14="http://schemas.microsoft.com/office/powerpoint/2010/main" val="48149489"/>
      </p:ext>
    </p:extLst>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552" y="228600"/>
            <a:ext cx="8461248" cy="990600"/>
          </a:xfrm>
        </p:spPr>
        <p:txBody>
          <a:bodyPr/>
          <a:lstStyle/>
          <a:p>
            <a:pPr>
              <a:defRPr b="0" i="0"/>
            </a:pPr>
            <a:r>
              <a:rPr lang="x-none" sz="3000" kern="1200">
                <a:solidFill>
                  <a:schemeClr val="tx2"/>
                </a:solidFill>
                <a:latin typeface="+mj-lt"/>
                <a:ea typeface="+mj-ea"/>
                <a:cs typeface="+mj-cs"/>
              </a:rPr>
              <a:t>Avantages des méthodes de contraception réversibles à longue durée d’action : </a:t>
            </a:r>
            <a:r>
              <a:rPr lang="fr-BE" sz="3000" dirty="0"/>
              <a:t>e</a:t>
            </a:r>
            <a:r>
              <a:rPr lang="x-none" sz="3000" kern="1200">
                <a:solidFill>
                  <a:schemeClr val="tx2"/>
                </a:solidFill>
                <a:latin typeface="+mj-lt"/>
                <a:ea typeface="+mj-ea"/>
                <a:cs typeface="+mj-cs"/>
              </a:rPr>
              <a:t>fficacité</a:t>
            </a:r>
          </a:p>
        </p:txBody>
      </p:sp>
      <p:graphicFrame>
        <p:nvGraphicFramePr>
          <p:cNvPr id="5" name="Content Placeholder 5">
            <a:extLst>
              <a:ext uri="{FF2B5EF4-FFF2-40B4-BE49-F238E27FC236}">
                <a16:creationId xmlns:a16="http://schemas.microsoft.com/office/drawing/2014/main" id="{DE5E6507-0A75-7348-B71C-F1D439EAA4D4}"/>
              </a:ext>
            </a:extLst>
          </p:cNvPr>
          <p:cNvGraphicFramePr>
            <a:graphicFrameLocks noGrp="1"/>
          </p:cNvGraphicFramePr>
          <p:nvPr>
            <p:ph sz="quarter" idx="1"/>
            <p:extLst>
              <p:ext uri="{D42A27DB-BD31-4B8C-83A1-F6EECF244321}">
                <p14:modId xmlns:p14="http://schemas.microsoft.com/office/powerpoint/2010/main" val="788364328"/>
              </p:ext>
            </p:extLst>
          </p:nvPr>
        </p:nvGraphicFramePr>
        <p:xfrm>
          <a:off x="609600" y="1905000"/>
          <a:ext cx="8153400" cy="4495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48519842"/>
      </p:ext>
    </p:extLst>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52400"/>
            <a:ext cx="8461248" cy="990600"/>
          </a:xfrm>
        </p:spPr>
        <p:txBody>
          <a:bodyPr/>
          <a:lstStyle/>
          <a:p>
            <a:pPr>
              <a:defRPr b="0" i="0"/>
            </a:pPr>
            <a:r>
              <a:rPr lang="x-none" sz="2800" kern="1200">
                <a:solidFill>
                  <a:schemeClr val="tx2"/>
                </a:solidFill>
                <a:latin typeface="+mj-lt"/>
                <a:ea typeface="+mj-ea"/>
                <a:cs typeface="+mj-cs"/>
              </a:rPr>
              <a:t>Avantages des méthodes de contraception réversibles à longue durée d’action : </a:t>
            </a:r>
            <a:r>
              <a:rPr lang="fr-BE" sz="2800" kern="1200" dirty="0">
                <a:solidFill>
                  <a:schemeClr val="tx2"/>
                </a:solidFill>
                <a:latin typeface="+mj-lt"/>
                <a:ea typeface="+mj-ea"/>
                <a:cs typeface="+mj-cs"/>
              </a:rPr>
              <a:t>s</a:t>
            </a:r>
            <a:r>
              <a:rPr lang="x-none" sz="2800" kern="1200">
                <a:solidFill>
                  <a:schemeClr val="tx2"/>
                </a:solidFill>
                <a:latin typeface="+mj-lt"/>
                <a:ea typeface="+mj-ea"/>
                <a:cs typeface="+mj-cs"/>
              </a:rPr>
              <a:t>atisfaction</a:t>
            </a:r>
          </a:p>
        </p:txBody>
      </p:sp>
      <p:graphicFrame>
        <p:nvGraphicFramePr>
          <p:cNvPr id="5" name="Content Placeholder 3">
            <a:extLst>
              <a:ext uri="{FF2B5EF4-FFF2-40B4-BE49-F238E27FC236}">
                <a16:creationId xmlns:a16="http://schemas.microsoft.com/office/drawing/2014/main" id="{3254A0B6-2F92-324D-B866-953228F92B61}"/>
              </a:ext>
            </a:extLst>
          </p:cNvPr>
          <p:cNvGraphicFramePr>
            <a:graphicFrameLocks noGrp="1"/>
          </p:cNvGraphicFramePr>
          <p:nvPr>
            <p:ph sz="quarter" idx="1"/>
            <p:extLst>
              <p:ext uri="{D42A27DB-BD31-4B8C-83A1-F6EECF244321}">
                <p14:modId xmlns:p14="http://schemas.microsoft.com/office/powerpoint/2010/main" val="4264692756"/>
              </p:ext>
            </p:extLst>
          </p:nvPr>
        </p:nvGraphicFramePr>
        <p:xfrm>
          <a:off x="612775" y="1600200"/>
          <a:ext cx="8153400" cy="5029200"/>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2254564681"/>
      </p:ext>
    </p:extLst>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pPr>
              <a:defRPr b="0" i="0"/>
            </a:pPr>
            <a:r>
              <a:rPr lang="x-none" sz="2800" dirty="0"/>
              <a:t>Intégration des méthodes de contraception réversibles à longue durée d’action aux </a:t>
            </a:r>
            <a:r>
              <a:rPr lang="fr-BE" sz="2800" dirty="0"/>
              <a:t>soins </a:t>
            </a:r>
            <a:r>
              <a:rPr lang="x-none" sz="2800" dirty="0"/>
              <a:t>liés à l’avortement</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2400"/>
              <a:t>Proposer des méthodes de contraception réversibles à longue durée d’action contribue à renforcer l’accès des femmes à une contraception efficace</a:t>
            </a:r>
          </a:p>
          <a:p>
            <a:pPr marL="457200" indent="-457200">
              <a:defRPr b="0" i="0"/>
            </a:pPr>
            <a:r>
              <a:rPr lang="x-none" sz="2400"/>
              <a:t>Ces méthodes doivent être proposée comme option à toutes les femmes, indépendamment de leur âge</a:t>
            </a:r>
          </a:p>
          <a:p>
            <a:pPr marL="457200" indent="-457200">
              <a:defRPr b="0" i="0"/>
            </a:pPr>
            <a:r>
              <a:rPr lang="x-none" sz="2400"/>
              <a:t>Les prestataires de soins doivent mettre en place dès que possible la méthode choisie par la femme</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461248" cy="990600"/>
          </a:xfrm>
        </p:spPr>
        <p:txBody>
          <a:bodyPr/>
          <a:lstStyle/>
          <a:p>
            <a:pPr>
              <a:defRPr b="0" i="0"/>
            </a:pPr>
            <a:r>
              <a:rPr lang="x-none">
                <a:solidFill>
                  <a:srgbClr val="000000"/>
                </a:solidFill>
              </a:rPr>
              <a:t>Principaux éléments des soins complets d’avortement centrés sur la femme</a:t>
            </a:r>
          </a:p>
        </p:txBody>
      </p:sp>
      <p:sp>
        <p:nvSpPr>
          <p:cNvPr id="3" name="Content Placeholder 2"/>
          <p:cNvSpPr>
            <a:spLocks noGrp="1"/>
          </p:cNvSpPr>
          <p:nvPr>
            <p:ph sz="quarter" idx="1"/>
          </p:nvPr>
        </p:nvSpPr>
        <p:spPr/>
        <p:txBody>
          <a:bodyPr/>
          <a:lstStyle/>
          <a:p>
            <a:pPr marL="0">
              <a:buNone/>
              <a:defRPr b="0" i="0"/>
            </a:pPr>
            <a:endParaRPr lang="en-US" dirty="0">
              <a:solidFill>
                <a:srgbClr val="000000"/>
              </a:solidFill>
            </a:endParaRPr>
          </a:p>
          <a:p>
            <a:pPr marL="514350" indent="-514350">
              <a:buFont typeface="+mj-lt"/>
              <a:buAutoNum type="arabicPeriod"/>
              <a:defRPr b="0" i="0"/>
            </a:pPr>
            <a:r>
              <a:rPr lang="x-none" sz="3200">
                <a:solidFill>
                  <a:srgbClr val="000000"/>
                </a:solidFill>
              </a:rPr>
              <a:t> Choix</a:t>
            </a:r>
          </a:p>
          <a:p>
            <a:pPr marL="514350" indent="-514350">
              <a:buFont typeface="+mj-lt"/>
              <a:buAutoNum type="arabicPeriod"/>
              <a:defRPr b="0" i="0"/>
            </a:pPr>
            <a:r>
              <a:rPr lang="fr-BE" sz="3200" dirty="0">
                <a:solidFill>
                  <a:srgbClr val="000000"/>
                </a:solidFill>
              </a:rPr>
              <a:t> </a:t>
            </a:r>
            <a:r>
              <a:rPr lang="x-none" sz="3200">
                <a:solidFill>
                  <a:srgbClr val="000000"/>
                </a:solidFill>
              </a:rPr>
              <a:t>Accessibilité</a:t>
            </a:r>
          </a:p>
          <a:p>
            <a:pPr marL="514350" indent="-514350">
              <a:buFont typeface="+mj-lt"/>
              <a:buAutoNum type="arabicPeriod"/>
              <a:defRPr b="0" i="0"/>
            </a:pPr>
            <a:r>
              <a:rPr lang="x-none" sz="3200">
                <a:solidFill>
                  <a:srgbClr val="000000"/>
                </a:solidFill>
              </a:rPr>
              <a:t> Qualité</a:t>
            </a:r>
          </a:p>
        </p:txBody>
      </p:sp>
    </p:spTree>
    <p:extLst>
      <p:ext uri="{BB962C8B-B14F-4D97-AF65-F5344CB8AC3E}">
        <p14:creationId xmlns:p14="http://schemas.microsoft.com/office/powerpoint/2010/main" val="1007165094"/>
      </p:ext>
    </p:extLst>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Évacuation utérine par des méthodes médicamenteuses sans complications</a:t>
            </a:r>
          </a:p>
        </p:txBody>
      </p:sp>
      <p:sp>
        <p:nvSpPr>
          <p:cNvPr id="3" name="Content Placeholder 2"/>
          <p:cNvSpPr>
            <a:spLocks noGrp="1"/>
          </p:cNvSpPr>
          <p:nvPr>
            <p:ph sz="quarter" idx="1"/>
          </p:nvPr>
        </p:nvSpPr>
        <p:spPr>
          <a:xfrm>
            <a:off x="612648" y="1752600"/>
            <a:ext cx="8153400" cy="4876800"/>
          </a:xfrm>
        </p:spPr>
        <p:txBody>
          <a:bodyPr/>
          <a:lstStyle/>
          <a:p>
            <a:pPr marL="457200" indent="-457200">
              <a:defRPr b="0" i="0"/>
            </a:pPr>
            <a:r>
              <a:rPr lang="x-none" sz="2400" dirty="0"/>
              <a:t>Les critères médicaux d’éligibilité après une évacuation utérine par méthodes médicamenteuses ne sont pas différentes de ceux des autres </a:t>
            </a:r>
            <a:r>
              <a:rPr lang="x-none" sz="2400"/>
              <a:t>méthodes </a:t>
            </a:r>
            <a:r>
              <a:rPr lang="fr-BE" sz="2400" dirty="0"/>
              <a:t>d’</a:t>
            </a:r>
            <a:r>
              <a:rPr lang="x-none" sz="2400"/>
              <a:t>évacuation utérine</a:t>
            </a:r>
            <a:endParaRPr lang="x-none" sz="2400" dirty="0"/>
          </a:p>
          <a:p>
            <a:pPr marL="457200" indent="-457200">
              <a:defRPr b="0" i="0"/>
            </a:pPr>
            <a:r>
              <a:rPr lang="x-none" sz="2400" dirty="0"/>
              <a:t>La plupart des méthodes hormonales peuvent être utilisées immédiatement après une évacuation utérine par le misoprostol</a:t>
            </a:r>
          </a:p>
          <a:p>
            <a:pPr marL="457200" indent="-457200">
              <a:defRPr b="0" i="0"/>
            </a:pPr>
            <a:r>
              <a:rPr lang="x-none" sz="2400" dirty="0"/>
              <a:t>Retarder la mise en place d’un dispositif intra-utérin/système intra-utérin au lévonorgestrel ou d’une stérilisation jusqu’à s’être assuré que la femme n’est plus enceinte </a:t>
            </a:r>
          </a:p>
        </p:txBody>
      </p:sp>
    </p:spTree>
    <p:custDataLst>
      <p:tags r:id="rId1"/>
    </p:custDataLst>
    <p:extLst>
      <p:ext uri="{BB962C8B-B14F-4D97-AF65-F5344CB8AC3E}">
        <p14:creationId xmlns:p14="http://schemas.microsoft.com/office/powerpoint/2010/main" val="218730728"/>
      </p:ext>
    </p:extLst>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9144000" cy="990600"/>
          </a:xfrm>
        </p:spPr>
        <p:txBody>
          <a:bodyPr/>
          <a:lstStyle/>
          <a:p>
            <a:pPr>
              <a:defRPr b="0" i="0"/>
            </a:pPr>
            <a:r>
              <a:rPr lang="x-none" sz="3000" dirty="0"/>
              <a:t>Aspiration intra-utérine sans complicat</a:t>
            </a:r>
            <a:r>
              <a:rPr lang="fr-BE" sz="3000" dirty="0"/>
              <a:t>i</a:t>
            </a:r>
            <a:r>
              <a:rPr lang="x-none" sz="3000" dirty="0"/>
              <a:t>ons</a:t>
            </a:r>
            <a:r>
              <a:rPr lang="fr-BE" sz="3000" dirty="0"/>
              <a:t> ou dilatation et évacuation</a:t>
            </a:r>
            <a:endParaRPr lang="x-none" sz="3000" dirty="0"/>
          </a:p>
        </p:txBody>
      </p:sp>
      <p:sp>
        <p:nvSpPr>
          <p:cNvPr id="3" name="Content Placeholder 2"/>
          <p:cNvSpPr>
            <a:spLocks noGrp="1"/>
          </p:cNvSpPr>
          <p:nvPr>
            <p:ph sz="quarter" idx="1"/>
          </p:nvPr>
        </p:nvSpPr>
        <p:spPr>
          <a:xfrm>
            <a:off x="612648" y="1676400"/>
            <a:ext cx="8153400" cy="4419600"/>
          </a:xfrm>
        </p:spPr>
        <p:txBody>
          <a:bodyPr/>
          <a:lstStyle/>
          <a:p>
            <a:pPr marL="457200" lvl="0" indent="-457200">
              <a:buFont typeface="Arial"/>
              <a:buChar char="•"/>
              <a:defRPr b="0" i="0"/>
            </a:pPr>
            <a:r>
              <a:rPr lang="x-none"/>
              <a:t>Toutes les méthodes contraceptives modernes peuvent être utilisées immédiatement </a:t>
            </a:r>
          </a:p>
          <a:p>
            <a:pPr>
              <a:buNone/>
              <a:defRPr b="0" i="0"/>
            </a:pPr>
            <a:endParaRPr lang="en-US" dirty="0"/>
          </a:p>
        </p:txBody>
      </p:sp>
    </p:spTree>
    <p:custDataLst>
      <p:tags r:id="rId1"/>
    </p:custDataLst>
    <p:extLst>
      <p:ext uri="{BB962C8B-B14F-4D97-AF65-F5344CB8AC3E}">
        <p14:creationId xmlns:p14="http://schemas.microsoft.com/office/powerpoint/2010/main" val="3277975401"/>
      </p:ext>
    </p:extLst>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a:t>Aspiration intra-utérine avec complications : infection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Un dispositif intra-utérin/système intra-utérin au lévonorgestrel ou la stérilisation sont des méthodes appropriées après élimination de l’infection</a:t>
            </a:r>
          </a:p>
          <a:p>
            <a:pPr marL="457200" indent="-457200">
              <a:defRPr b="0" i="0"/>
            </a:pPr>
            <a:r>
              <a:rPr lang="x-none" sz="2800" kern="1200">
                <a:solidFill>
                  <a:srgbClr val="000000"/>
                </a:solidFill>
                <a:latin typeface="+mn-lt"/>
                <a:ea typeface="+mn-ea"/>
                <a:cs typeface="+mn-cs"/>
              </a:rPr>
              <a:t>Éviter les rapports sexuels jusqu’à élimination de l’infection</a:t>
            </a:r>
          </a:p>
        </p:txBody>
      </p:sp>
    </p:spTree>
    <p:custDataLst>
      <p:tags r:id="rId1"/>
    </p:custDataLst>
    <p:extLst>
      <p:ext uri="{BB962C8B-B14F-4D97-AF65-F5344CB8AC3E}">
        <p14:creationId xmlns:p14="http://schemas.microsoft.com/office/powerpoint/2010/main" val="2100435041"/>
      </p:ext>
    </p:extLst>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kern="1200">
                <a:solidFill>
                  <a:schemeClr val="tx2"/>
                </a:solidFill>
                <a:latin typeface="+mj-lt"/>
                <a:ea typeface="+mj-ea"/>
                <a:cs typeface="+mj-cs"/>
              </a:rPr>
              <a:t>Aspiration intra-utérine avec complications : </a:t>
            </a:r>
            <a:r>
              <a:rPr lang="fr-BE" sz="3200" kern="1200" dirty="0">
                <a:solidFill>
                  <a:schemeClr val="tx2"/>
                </a:solidFill>
                <a:latin typeface="+mj-lt"/>
                <a:ea typeface="+mj-ea"/>
                <a:cs typeface="+mj-cs"/>
              </a:rPr>
              <a:t>l</a:t>
            </a:r>
            <a:r>
              <a:rPr lang="x-none" sz="3200" kern="1200">
                <a:solidFill>
                  <a:schemeClr val="tx2"/>
                </a:solidFill>
                <a:latin typeface="+mj-lt"/>
                <a:ea typeface="+mj-ea"/>
                <a:cs typeface="+mj-cs"/>
              </a:rPr>
              <a:t>ésions génitales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dirty="0">
                <a:solidFill>
                  <a:srgbClr val="000000"/>
                </a:solidFill>
                <a:latin typeface="+mn-lt"/>
                <a:ea typeface="+mn-ea"/>
                <a:cs typeface="+mn-cs"/>
              </a:rPr>
              <a:t>L’utilisation de spermicides ou de préservatifs féminins peut être déconseillée</a:t>
            </a:r>
          </a:p>
          <a:p>
            <a:pPr marL="457200" indent="-457200">
              <a:defRPr b="0" i="0"/>
            </a:pPr>
            <a:r>
              <a:rPr lang="x-none" sz="3200" kern="1200" dirty="0">
                <a:solidFill>
                  <a:srgbClr val="000000"/>
                </a:solidFill>
                <a:latin typeface="+mn-lt"/>
                <a:ea typeface="+mn-ea"/>
                <a:cs typeface="+mn-cs"/>
              </a:rPr>
              <a:t>Le prestataire de soins doit décider si l’état de la patiente exclut le recours à certaines méthodes</a:t>
            </a:r>
          </a:p>
        </p:txBody>
      </p:sp>
    </p:spTree>
    <p:custDataLst>
      <p:tags r:id="rId1"/>
    </p:custDataLst>
    <p:extLst>
      <p:ext uri="{BB962C8B-B14F-4D97-AF65-F5344CB8AC3E}">
        <p14:creationId xmlns:p14="http://schemas.microsoft.com/office/powerpoint/2010/main" val="617189674"/>
      </p:ext>
    </p:extLst>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228600"/>
            <a:ext cx="8461248" cy="990600"/>
          </a:xfrm>
        </p:spPr>
        <p:txBody>
          <a:bodyPr/>
          <a:lstStyle/>
          <a:p>
            <a:pPr>
              <a:defRPr b="0" i="0"/>
            </a:pPr>
            <a:r>
              <a:rPr lang="x-none" sz="3200" kern="1200">
                <a:solidFill>
                  <a:schemeClr val="tx2"/>
                </a:solidFill>
                <a:latin typeface="+mj-lt"/>
                <a:ea typeface="+mj-ea"/>
                <a:cs typeface="+mj-cs"/>
              </a:rPr>
              <a:t>Aspiration intra-utérine avec </a:t>
            </a:r>
            <a:br>
              <a:rPr lang="en-US" sz="3200" kern="1200" dirty="0">
                <a:solidFill>
                  <a:schemeClr val="tx2"/>
                </a:solidFill>
                <a:latin typeface="+mj-lt"/>
                <a:ea typeface="+mj-ea"/>
                <a:cs typeface="+mj-cs"/>
              </a:rPr>
            </a:br>
            <a:r>
              <a:rPr lang="x-none" sz="3200" kern="1200">
                <a:solidFill>
                  <a:schemeClr val="tx2"/>
                </a:solidFill>
                <a:latin typeface="+mj-lt"/>
                <a:ea typeface="+mj-ea"/>
                <a:cs typeface="+mj-cs"/>
              </a:rPr>
              <a:t>complications : perte excessive de sang </a:t>
            </a:r>
          </a:p>
        </p:txBody>
      </p:sp>
      <p:sp>
        <p:nvSpPr>
          <p:cNvPr id="3" name="Content Placeholder 2"/>
          <p:cNvSpPr>
            <a:spLocks noGrp="1"/>
          </p:cNvSpPr>
          <p:nvPr>
            <p:ph sz="quarter" idx="1"/>
          </p:nvPr>
        </p:nvSpPr>
        <p:spPr>
          <a:xfrm>
            <a:off x="612648" y="1676400"/>
            <a:ext cx="8153400" cy="4495800"/>
          </a:xfrm>
        </p:spPr>
        <p:txBody>
          <a:bodyPr/>
          <a:lstStyle/>
          <a:p>
            <a:pPr marL="457200" lvl="2" indent="-457200">
              <a:spcBef>
                <a:spcPts val="700"/>
              </a:spcBef>
              <a:buSzPct val="150000"/>
              <a:buFont typeface="Arial"/>
              <a:buChar char="•"/>
              <a:defRPr b="0" i="0"/>
            </a:pPr>
            <a:r>
              <a:rPr lang="x-none" sz="2800" kern="1200">
                <a:solidFill>
                  <a:srgbClr val="000000"/>
                </a:solidFill>
                <a:latin typeface="+mn-lt"/>
                <a:ea typeface="+mn-ea"/>
                <a:cs typeface="+mn-cs"/>
              </a:rPr>
              <a:t>Retarder la stérilisation si la femme est trop anémique</a:t>
            </a:r>
          </a:p>
        </p:txBody>
      </p:sp>
    </p:spTree>
    <p:custDataLst>
      <p:tags r:id="rId1"/>
    </p:custDataLst>
    <p:extLst>
      <p:ext uri="{BB962C8B-B14F-4D97-AF65-F5344CB8AC3E}">
        <p14:creationId xmlns:p14="http://schemas.microsoft.com/office/powerpoint/2010/main" val="3935198857"/>
      </p:ext>
    </p:extLst>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067800" cy="990600"/>
          </a:xfrm>
        </p:spPr>
        <p:txBody>
          <a:bodyPr/>
          <a:lstStyle/>
          <a:p>
            <a:pPr>
              <a:defRPr b="0" i="0"/>
            </a:pPr>
            <a:r>
              <a:rPr lang="x-none" sz="3400"/>
              <a:t>Fourniture de pilules contraceptives d’urgence</a:t>
            </a:r>
          </a:p>
        </p:txBody>
      </p:sp>
      <p:pic>
        <p:nvPicPr>
          <p:cNvPr id="4" name="Picture 5" descr="supplyemergcontrapills"/>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tretch/>
        </p:blipFill>
        <p:spPr>
          <a:xfrm>
            <a:off x="2632075" y="2234184"/>
            <a:ext cx="4114800" cy="3227832"/>
          </a:xfrm>
          <a:prstGeom prst="rect">
            <a:avLst/>
          </a:prstGeom>
          <a:noFill/>
        </p:spPr>
      </p:pic>
    </p:spTree>
    <p:extLst>
      <p:ext uri="{BB962C8B-B14F-4D97-AF65-F5344CB8AC3E}">
        <p14:creationId xmlns:p14="http://schemas.microsoft.com/office/powerpoint/2010/main" val="1733779893"/>
      </p:ext>
    </p:extLst>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Cas clinique n° 1 : Violence</a:t>
            </a:r>
          </a:p>
        </p:txBody>
      </p:sp>
      <p:sp>
        <p:nvSpPr>
          <p:cNvPr id="3" name="Content Placeholder 2"/>
          <p:cNvSpPr>
            <a:spLocks noGrp="1"/>
          </p:cNvSpPr>
          <p:nvPr>
            <p:ph sz="quarter" idx="1"/>
          </p:nvPr>
        </p:nvSpPr>
        <p:spPr>
          <a:xfrm>
            <a:off x="612648" y="1828800"/>
            <a:ext cx="8153400" cy="4267200"/>
          </a:xfrm>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defRPr b="0" i="0"/>
            </a:pPr>
            <a:r>
              <a:rPr lang="x-none" sz="2800" kern="1200">
                <a:solidFill>
                  <a:srgbClr val="000000"/>
                </a:solidFill>
                <a:latin typeface="+mn-lt"/>
                <a:ea typeface="+mn-ea"/>
                <a:cs typeface="+mn-cs"/>
              </a:rPr>
              <a:t>Une jeune femme mariée de 22 ans, mère d’un enfant, révèle que son mari la bat fréquemment. La dernière fois qu’il l’a frappée, elle était enceinte et elle s’est présentée au centre de soins avec des saignements vaginaux importants et des crampes. Elle a peur d’aborder avec son mari la question de la contraception en vue d’espacer les naissances. </a:t>
            </a:r>
          </a:p>
        </p:txBody>
      </p:sp>
    </p:spTree>
    <p:extLst>
      <p:ext uri="{BB962C8B-B14F-4D97-AF65-F5344CB8AC3E}">
        <p14:creationId xmlns:p14="http://schemas.microsoft.com/office/powerpoint/2010/main" val="3780472928"/>
      </p:ext>
    </p:extLst>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Cas clinique n° 2 : VIH</a:t>
            </a:r>
          </a:p>
        </p:txBody>
      </p:sp>
      <p:sp>
        <p:nvSpPr>
          <p:cNvPr id="3" name="Content Placeholder 2"/>
          <p:cNvSpPr>
            <a:spLocks noGrp="1"/>
          </p:cNvSpPr>
          <p:nvPr>
            <p:ph sz="quarter" idx="1"/>
          </p:nvPr>
        </p:nvSpPr>
        <p:spPr>
          <a:xfrm>
            <a:off x="612648" y="1828800"/>
            <a:ext cx="8153400" cy="4267200"/>
          </a:xfrm>
        </p:spPr>
        <p:txBody>
          <a:bodyPr/>
          <a:lstStyle/>
          <a:p>
            <a:pPr marL="0" marR="0" lvl="0" indent="0" algn="l" defTabSz="914400" rtl="0" eaLnBrk="1" fontAlgn="base" latinLnBrk="0" hangingPunct="1">
              <a:lnSpc>
                <a:spcPct val="100000"/>
              </a:lnSpc>
              <a:spcBef>
                <a:spcPts val="700"/>
              </a:spcBef>
              <a:spcAft>
                <a:spcPct val="0"/>
              </a:spcAft>
              <a:buClr>
                <a:schemeClr val="accent2"/>
              </a:buClr>
              <a:buSzPct val="150000"/>
              <a:buNone/>
              <a:defRPr b="0" i="0"/>
            </a:pPr>
            <a:r>
              <a:rPr lang="x-none" sz="2800" kern="1200">
                <a:solidFill>
                  <a:srgbClr val="000000"/>
                </a:solidFill>
                <a:latin typeface="+mn-lt"/>
                <a:ea typeface="+mn-ea"/>
                <a:cs typeface="+mn-cs"/>
              </a:rPr>
              <a:t>Une jeune femme de 28 ans, mère de deux enfants, se présente au centre de santé très gravement malade et apprend qu’elle est séropositive. Son seul partenaire sexuel est son mari. Elle veut éviter une autre grossesse jusqu’à ce qu’elle ait reçu un traitement pour le VIH et qu’elle se sente mieux. </a:t>
            </a:r>
          </a:p>
        </p:txBody>
      </p:sp>
    </p:spTree>
    <p:extLst>
      <p:ext uri="{BB962C8B-B14F-4D97-AF65-F5344CB8AC3E}">
        <p14:creationId xmlns:p14="http://schemas.microsoft.com/office/powerpoint/2010/main" val="2813704216"/>
      </p:ext>
    </p:extLst>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Préservatifs féminins et masculins</a:t>
            </a:r>
          </a:p>
        </p:txBody>
      </p:sp>
      <p:pic>
        <p:nvPicPr>
          <p:cNvPr id="8" name="Picture 7">
            <a:extLst>
              <a:ext uri="{FF2B5EF4-FFF2-40B4-BE49-F238E27FC236}">
                <a16:creationId xmlns:a16="http://schemas.microsoft.com/office/drawing/2014/main" id="{E8820BAA-3BF1-8448-A683-E1B9F67E68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0" y="1633141"/>
            <a:ext cx="5667180" cy="4981019"/>
          </a:xfrm>
          <a:prstGeom prst="rect">
            <a:avLst/>
          </a:prstGeom>
        </p:spPr>
      </p:pic>
    </p:spTree>
    <p:extLst>
      <p:ext uri="{BB962C8B-B14F-4D97-AF65-F5344CB8AC3E}">
        <p14:creationId xmlns:p14="http://schemas.microsoft.com/office/powerpoint/2010/main" val="24359495"/>
      </p:ext>
    </p:extLst>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Cas clinique n° 3 : Très jeunes femmes</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2800" kern="1200" dirty="0">
                <a:solidFill>
                  <a:srgbClr val="000000"/>
                </a:solidFill>
                <a:latin typeface="+mn-lt"/>
                <a:ea typeface="+mn-ea"/>
                <a:cs typeface="+mn-cs"/>
              </a:rPr>
              <a:t>Une jeune fille de 16 ans a des relations sexuelles avec son petit ami</a:t>
            </a:r>
            <a:r>
              <a:rPr lang="fr-FR" sz="2800" kern="1200" dirty="0">
                <a:solidFill>
                  <a:srgbClr val="000000"/>
                </a:solidFill>
                <a:latin typeface="+mn-lt"/>
                <a:ea typeface="+mn-ea"/>
                <a:cs typeface="+mn-cs"/>
              </a:rPr>
              <a:t>.</a:t>
            </a:r>
            <a:r>
              <a:rPr lang="x-none" sz="2800" kern="1200" dirty="0">
                <a:solidFill>
                  <a:srgbClr val="000000"/>
                </a:solidFill>
                <a:latin typeface="+mn-lt"/>
                <a:ea typeface="+mn-ea"/>
                <a:cs typeface="+mn-cs"/>
              </a:rPr>
              <a:t> Ils utilisent la méthode du retrait parce qu’elle se sent mal à l’aise à l’idée de lui demander d’utiliser des préservatifs. Elle voudrait utiliser une méthode plus efficace mais elle craint la réaction de sa famille si quelqu’un constate qu’elle prend des contraceptifs oraux. Elle a déjà tenté auparavant d’obtenir des contraceptifs injectables mais l’infirmière du centre de santé les lui a refusé parce qu’elle n’était pas mariée. </a:t>
            </a:r>
          </a:p>
        </p:txBody>
      </p:sp>
    </p:spTree>
    <p:extLst>
      <p:ext uri="{BB962C8B-B14F-4D97-AF65-F5344CB8AC3E}">
        <p14:creationId xmlns:p14="http://schemas.microsoft.com/office/powerpoint/2010/main" val="274046968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Choix</a:t>
            </a:r>
          </a:p>
        </p:txBody>
      </p:sp>
      <p:sp>
        <p:nvSpPr>
          <p:cNvPr id="3" name="Content Placeholder 2"/>
          <p:cNvSpPr>
            <a:spLocks noGrp="1"/>
          </p:cNvSpPr>
          <p:nvPr>
            <p:ph sz="quarter" idx="1"/>
          </p:nvPr>
        </p:nvSpPr>
        <p:spPr/>
        <p:txBody>
          <a:bodyPr/>
          <a:lstStyle/>
          <a:p>
            <a:pPr marL="457200" indent="-457200">
              <a:defRPr b="0" i="0"/>
            </a:pPr>
            <a:r>
              <a:rPr lang="x-none">
                <a:solidFill>
                  <a:srgbClr val="000000"/>
                </a:solidFill>
              </a:rPr>
              <a:t>De débuter ou non une grossesse et à quelle moment</a:t>
            </a:r>
          </a:p>
          <a:p>
            <a:pPr marL="457200" indent="-457200">
              <a:defRPr b="0" i="0"/>
            </a:pPr>
            <a:r>
              <a:rPr lang="x-none">
                <a:solidFill>
                  <a:srgbClr val="000000"/>
                </a:solidFill>
              </a:rPr>
              <a:t>De poursuivre une grossesse ou d’y mettre un terme</a:t>
            </a:r>
          </a:p>
          <a:p>
            <a:pPr marL="457200" indent="-457200">
              <a:defRPr b="0" i="0"/>
            </a:pPr>
            <a:r>
              <a:rPr lang="x-none">
                <a:solidFill>
                  <a:srgbClr val="000000"/>
                </a:solidFill>
              </a:rPr>
              <a:t>D’opter pour les procédures d’avortement ou de soins après avortement, les méthodes contraceptives, les prestataires de soins et les centres qu’elle souhaite</a:t>
            </a:r>
          </a:p>
          <a:p>
            <a:pPr marL="457200" indent="-457200">
              <a:defRPr b="0" i="0"/>
            </a:pPr>
            <a:endParaRPr lang="en-US">
              <a:solidFill>
                <a:srgbClr val="000000"/>
              </a:solidFill>
            </a:endParaRPr>
          </a:p>
        </p:txBody>
      </p:sp>
    </p:spTree>
    <p:extLst>
      <p:ext uri="{BB962C8B-B14F-4D97-AF65-F5344CB8AC3E}">
        <p14:creationId xmlns:p14="http://schemas.microsoft.com/office/powerpoint/2010/main" val="3982462623"/>
      </p:ext>
    </p:extLst>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200" kern="1200">
                <a:solidFill>
                  <a:schemeClr val="tx2"/>
                </a:solidFill>
                <a:latin typeface="+mj-lt"/>
                <a:ea typeface="+mj-ea"/>
                <a:cs typeface="+mj-cs"/>
              </a:rPr>
              <a:t>Cas clinique n° 4 : Une femme qui a décidé qu’elle ne voulait plus avoir d’enfants</a:t>
            </a:r>
          </a:p>
        </p:txBody>
      </p:sp>
      <p:sp>
        <p:nvSpPr>
          <p:cNvPr id="3" name="Content Placeholder 2"/>
          <p:cNvSpPr>
            <a:spLocks noGrp="1"/>
          </p:cNvSpPr>
          <p:nvPr>
            <p:ph sz="quarter" idx="1"/>
          </p:nvPr>
        </p:nvSpPr>
        <p:spPr>
          <a:xfrm>
            <a:off x="612648" y="1752600"/>
            <a:ext cx="8153400" cy="4495800"/>
          </a:xfrm>
        </p:spPr>
        <p:txBody>
          <a:bodyPr/>
          <a:lstStyle/>
          <a:p>
            <a:pPr>
              <a:spcBef>
                <a:spcPct val="0"/>
              </a:spcBef>
              <a:buClrTx/>
              <a:buSzTx/>
              <a:buNone/>
              <a:defRPr b="0" i="0"/>
            </a:pPr>
            <a:r>
              <a:rPr lang="x-none" sz="2800" kern="1200">
                <a:solidFill>
                  <a:srgbClr val="000000"/>
                </a:solidFill>
                <a:latin typeface="+mn-lt"/>
                <a:ea typeface="+mn-ea"/>
                <a:cs typeface="+mn-cs"/>
              </a:rPr>
              <a:t>Une femme de 36 ans, mère de cinq enfants, ne veut plus avoir d’autres enfants. Son mari refuse d’utiliser des préservatifs. Elle a utilisé des contraceptifs injectables dans le passé et la modification de son schéma de saignements menstruels la perturbait. </a:t>
            </a:r>
          </a:p>
          <a:p>
            <a:pPr>
              <a:spcBef>
                <a:spcPct val="0"/>
              </a:spcBef>
              <a:buClrTx/>
              <a:buSzTx/>
              <a:buNone/>
              <a:defRPr b="0" i="0"/>
            </a:pPr>
            <a:endParaRPr lang="en-US" sz="4000" kern="1200" dirty="0">
              <a:solidFill>
                <a:schemeClr val="tx2"/>
              </a:solidFill>
              <a:latin typeface="+mj-lt"/>
              <a:ea typeface="+mj-ea"/>
              <a:cs typeface="+mj-cs"/>
            </a:endParaRPr>
          </a:p>
          <a:p>
            <a:pPr>
              <a:buNone/>
              <a:defRPr b="0" i="0"/>
            </a:pPr>
            <a:endParaRPr lang="en-US" sz="3200" dirty="0"/>
          </a:p>
        </p:txBody>
      </p:sp>
    </p:spTree>
    <p:extLst>
      <p:ext uri="{BB962C8B-B14F-4D97-AF65-F5344CB8AC3E}">
        <p14:creationId xmlns:p14="http://schemas.microsoft.com/office/powerpoint/2010/main" val="2799640851"/>
      </p:ext>
    </p:extLst>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NEUF</a:t>
            </a:r>
          </a:p>
        </p:txBody>
      </p:sp>
      <p:sp>
        <p:nvSpPr>
          <p:cNvPr id="11267" name="Title 1"/>
          <p:cNvSpPr>
            <a:spLocks noGrp="1"/>
          </p:cNvSpPr>
          <p:nvPr>
            <p:ph type="body" idx="1"/>
          </p:nvPr>
        </p:nvSpPr>
        <p:spPr/>
        <p:txBody>
          <a:bodyPr/>
          <a:lstStyle/>
          <a:p>
            <a:pPr eaLnBrk="1" hangingPunct="1">
              <a:defRPr b="0" i="0"/>
            </a:pPr>
            <a:r>
              <a:rPr lang="x-none" sz="4000">
                <a:ea typeface="ＭＳ Ｐゴシック" pitchFamily="34" charset="-128"/>
              </a:rPr>
              <a:t>Prévention des infections</a:t>
            </a:r>
          </a:p>
        </p:txBody>
      </p:sp>
    </p:spTree>
    <p:extLst>
      <p:ext uri="{BB962C8B-B14F-4D97-AF65-F5344CB8AC3E}">
        <p14:creationId xmlns:p14="http://schemas.microsoft.com/office/powerpoint/2010/main" val="2364564808"/>
      </p:ext>
    </p:extLst>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defRPr b="0" i="0"/>
            </a:pPr>
            <a:r>
              <a:rPr lang="x-none" sz="3200" kern="1200" dirty="0">
                <a:solidFill>
                  <a:srgbClr val="000000"/>
                </a:solidFill>
                <a:latin typeface="+mn-lt"/>
                <a:ea typeface="+mn-ea"/>
                <a:cs typeface="+mn-cs"/>
              </a:rPr>
              <a:t>Ce module traite des connaissances et attitudes que les prestataires de soins de santé doivent avoir pour être à même de prévenir les infections pour eux-mêmes, leurs patientes, leurs collaborateurs et l’ensemble de la communauté lorsqu’ils dispensent des s</a:t>
            </a:r>
            <a:r>
              <a:rPr lang="en-US" sz="3200" kern="1200" dirty="0" err="1">
                <a:solidFill>
                  <a:srgbClr val="000000"/>
                </a:solidFill>
                <a:latin typeface="+mn-lt"/>
                <a:ea typeface="+mn-ea"/>
                <a:cs typeface="+mn-cs"/>
              </a:rPr>
              <a:t>oin</a:t>
            </a:r>
            <a:r>
              <a:rPr lang="x-none" sz="3200" kern="1200" dirty="0">
                <a:solidFill>
                  <a:srgbClr val="000000"/>
                </a:solidFill>
                <a:latin typeface="+mn-lt"/>
                <a:ea typeface="+mn-ea"/>
                <a:cs typeface="+mn-cs"/>
              </a:rPr>
              <a:t>s d’avortement. </a:t>
            </a:r>
          </a:p>
          <a:p>
            <a:pPr>
              <a:buNone/>
              <a:defRPr b="0" i="0"/>
            </a:pPr>
            <a:endParaRPr lang="en-US" sz="3200" dirty="0"/>
          </a:p>
        </p:txBody>
      </p:sp>
    </p:spTree>
    <p:extLst>
      <p:ext uri="{BB962C8B-B14F-4D97-AF65-F5344CB8AC3E}">
        <p14:creationId xmlns:p14="http://schemas.microsoft.com/office/powerpoint/2010/main" val="815638632"/>
      </p:ext>
    </p:extLst>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600" dirty="0"/>
              <a:t>À la fin de ce module, les participants devront être capables de : </a:t>
            </a:r>
          </a:p>
          <a:p>
            <a:pPr marL="514350" lvl="0" indent="-514350">
              <a:buSzTx/>
              <a:buFont typeface="+mj-lt"/>
              <a:buAutoNum type="arabicPeriod"/>
              <a:defRPr b="0" i="0"/>
            </a:pPr>
            <a:r>
              <a:rPr lang="x-none" sz="2600" kern="1200" dirty="0">
                <a:solidFill>
                  <a:srgbClr val="000000"/>
                </a:solidFill>
              </a:rPr>
              <a:t>Expliquer les modes de transmission possibles des infections dans le cadre des s</a:t>
            </a:r>
            <a:r>
              <a:rPr lang="en-US" sz="2600" kern="1200" dirty="0" err="1">
                <a:solidFill>
                  <a:srgbClr val="000000"/>
                </a:solidFill>
              </a:rPr>
              <a:t>oin</a:t>
            </a:r>
            <a:r>
              <a:rPr lang="x-none" sz="2600" kern="1200" dirty="0">
                <a:solidFill>
                  <a:srgbClr val="000000"/>
                </a:solidFill>
              </a:rPr>
              <a:t>s d’avortement </a:t>
            </a:r>
          </a:p>
          <a:p>
            <a:pPr marL="514350" lvl="0" indent="-514350">
              <a:buSzTx/>
              <a:buFont typeface="+mj-lt"/>
              <a:buAutoNum type="arabicPeriod"/>
              <a:defRPr b="0" i="0"/>
            </a:pPr>
            <a:r>
              <a:rPr lang="x-none" sz="2600" kern="1200" dirty="0">
                <a:solidFill>
                  <a:srgbClr val="000000"/>
                </a:solidFill>
              </a:rPr>
              <a:t>Identifier les éléments essentiels de la prévention des infections, y compris les précautions classiques </a:t>
            </a:r>
          </a:p>
          <a:p>
            <a:pPr marL="514350" lvl="0" indent="-514350">
              <a:buSzTx/>
              <a:buFont typeface="+mj-lt"/>
              <a:buAutoNum type="arabicPeriod"/>
              <a:defRPr b="0" i="0"/>
            </a:pPr>
            <a:r>
              <a:rPr lang="x-none" sz="2600" kern="1200" dirty="0">
                <a:solidFill>
                  <a:srgbClr val="000000"/>
                </a:solidFill>
              </a:rPr>
              <a:t>Expliquer les procédures de prise en charge de l’exposition professionnelle à du sang et à des fluides corporels </a:t>
            </a:r>
          </a:p>
        </p:txBody>
      </p:sp>
    </p:spTree>
    <p:extLst>
      <p:ext uri="{BB962C8B-B14F-4D97-AF65-F5344CB8AC3E}">
        <p14:creationId xmlns:p14="http://schemas.microsoft.com/office/powerpoint/2010/main" val="1232227732"/>
      </p:ext>
    </p:extLst>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991600" cy="990600"/>
          </a:xfrm>
        </p:spPr>
        <p:txBody>
          <a:bodyPr/>
          <a:lstStyle/>
          <a:p>
            <a:pPr>
              <a:defRPr b="0" i="0"/>
            </a:pPr>
            <a:r>
              <a:rPr lang="x-none" sz="3000" kern="1200">
                <a:solidFill>
                  <a:schemeClr val="tx2"/>
                </a:solidFill>
                <a:latin typeface="+mj-lt"/>
                <a:ea typeface="+mj-ea"/>
                <a:cs typeface="+mj-cs"/>
              </a:rPr>
              <a:t>Pourquoi faut-il se protéger contre les agents pathogènes transmissibles par le sang ?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Ils peuvent provoquer des infections incurables, par exemple le VIH, le HBV, le HCV et le virus Ebola </a:t>
            </a:r>
          </a:p>
          <a:p>
            <a:pPr marL="457200" indent="-457200">
              <a:defRPr b="0" i="0"/>
            </a:pPr>
            <a:r>
              <a:rPr lang="x-none" sz="2800" kern="1200">
                <a:solidFill>
                  <a:srgbClr val="000000"/>
                </a:solidFill>
                <a:latin typeface="+mn-lt"/>
                <a:ea typeface="+mn-ea"/>
                <a:cs typeface="+mn-cs"/>
              </a:rPr>
              <a:t>La transmission se fait par le sang, les sécrétions, les excrétions et certains autres fluides corporels qui se rencontrent fréquemment dans les centres de santé </a:t>
            </a:r>
          </a:p>
        </p:txBody>
      </p:sp>
    </p:spTree>
    <p:extLst>
      <p:ext uri="{BB962C8B-B14F-4D97-AF65-F5344CB8AC3E}">
        <p14:creationId xmlns:p14="http://schemas.microsoft.com/office/powerpoint/2010/main" val="344203007"/>
      </p:ext>
    </p:extLst>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Comment se disséminent les maladies transmissibles par le sang ?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Les agents infectieux se transmettent :</a:t>
            </a:r>
          </a:p>
          <a:p>
            <a:pPr marL="1096963" lvl="1" indent="-457200">
              <a:defRPr b="0" i="0"/>
            </a:pPr>
            <a:r>
              <a:rPr lang="x-none" sz="2600" kern="1200">
                <a:solidFill>
                  <a:srgbClr val="000000"/>
                </a:solidFill>
                <a:latin typeface="+mn-lt"/>
                <a:ea typeface="+mn-ea"/>
                <a:cs typeface="+mn-cs"/>
              </a:rPr>
              <a:t>via des coupures ou des blessures au niveau de la peau</a:t>
            </a:r>
          </a:p>
          <a:p>
            <a:pPr marL="1096963" lvl="1" indent="-457200">
              <a:defRPr b="0" i="0"/>
            </a:pPr>
            <a:r>
              <a:rPr lang="x-none" sz="2600" kern="1200">
                <a:solidFill>
                  <a:srgbClr val="000000"/>
                </a:solidFill>
                <a:latin typeface="+mn-lt"/>
                <a:ea typeface="+mn-ea"/>
                <a:cs typeface="+mn-cs"/>
              </a:rPr>
              <a:t>par contact avec les muqueuses </a:t>
            </a:r>
          </a:p>
        </p:txBody>
      </p:sp>
    </p:spTree>
    <p:extLst>
      <p:ext uri="{BB962C8B-B14F-4D97-AF65-F5344CB8AC3E}">
        <p14:creationId xmlns:p14="http://schemas.microsoft.com/office/powerpoint/2010/main" val="826365068"/>
      </p:ext>
    </p:extLst>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Modes de transmission les plus fréquents des infections hématogènes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Blessures occasionnées par des instruments pointus ou tranchants contaminés, par exemple piqûres d’aiguille </a:t>
            </a:r>
          </a:p>
          <a:p>
            <a:pPr marL="457200" indent="-457200">
              <a:defRPr b="0" i="0"/>
            </a:pPr>
            <a:r>
              <a:rPr lang="x-none" sz="2800" kern="1200">
                <a:solidFill>
                  <a:srgbClr val="000000"/>
                </a:solidFill>
                <a:latin typeface="+mn-lt"/>
                <a:ea typeface="+mn-ea"/>
                <a:cs typeface="+mn-cs"/>
              </a:rPr>
              <a:t>Contact avec du sang sur des zones de peau lésées ou sur les muqueuses </a:t>
            </a:r>
          </a:p>
        </p:txBody>
      </p:sp>
    </p:spTree>
    <p:extLst>
      <p:ext uri="{BB962C8B-B14F-4D97-AF65-F5344CB8AC3E}">
        <p14:creationId xmlns:p14="http://schemas.microsoft.com/office/powerpoint/2010/main" val="3187469394"/>
      </p:ext>
    </p:extLst>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Qui est atteint de maladies transmissibles par le sang ?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Il n’est pas toujours possible de savoir qui est infecté car certaines maladies ne se manifestent par aucun signe ou symptôme visible </a:t>
            </a:r>
          </a:p>
          <a:p>
            <a:pPr marL="457200" indent="-457200">
              <a:defRPr b="0" i="0"/>
            </a:pPr>
            <a:r>
              <a:rPr lang="x-none" sz="2800" kern="1200">
                <a:solidFill>
                  <a:srgbClr val="000000"/>
                </a:solidFill>
                <a:latin typeface="+mn-lt"/>
                <a:ea typeface="+mn-ea"/>
                <a:cs typeface="+mn-cs"/>
              </a:rPr>
              <a:t>Des précautions doivent être prises chez chaque patiente </a:t>
            </a:r>
          </a:p>
          <a:p>
            <a:pPr marL="457200" indent="-457200">
              <a:defRPr b="0" i="0"/>
            </a:pPr>
            <a:r>
              <a:rPr lang="x-none" sz="2800" kern="1200">
                <a:solidFill>
                  <a:srgbClr val="000000"/>
                </a:solidFill>
                <a:latin typeface="+mn-lt"/>
                <a:ea typeface="+mn-ea"/>
                <a:cs typeface="+mn-cs"/>
              </a:rPr>
              <a:t>Éviter de faire des suppositions basées sur des comportements ou des apparences</a:t>
            </a:r>
          </a:p>
        </p:txBody>
      </p:sp>
    </p:spTree>
    <p:extLst>
      <p:ext uri="{BB962C8B-B14F-4D97-AF65-F5344CB8AC3E}">
        <p14:creationId xmlns:p14="http://schemas.microsoft.com/office/powerpoint/2010/main" val="212998887"/>
      </p:ext>
    </p:extLst>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Précautions standards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rPr>
              <a:t>Manipulation adéquate du sang et des fluides corporels</a:t>
            </a:r>
          </a:p>
          <a:p>
            <a:pPr marL="457200" indent="-457200">
              <a:defRPr b="0" i="0"/>
            </a:pPr>
            <a:r>
              <a:rPr lang="x-none" sz="2800"/>
              <a:t>L’utilisation de techniques de prévention appropriées doit être respectées pour toutes les patientes et tous les travailleurs</a:t>
            </a:r>
          </a:p>
          <a:p>
            <a:pPr marL="457200" indent="-457200">
              <a:defRPr b="0" i="0"/>
            </a:pPr>
            <a:r>
              <a:rPr lang="x-none" sz="2800"/>
              <a:t>Il n’y a pas de raison de traiter différemment les personnes atteintes d’une maladie diagnostiquée</a:t>
            </a:r>
          </a:p>
        </p:txBody>
      </p:sp>
    </p:spTree>
    <p:extLst>
      <p:ext uri="{BB962C8B-B14F-4D97-AF65-F5344CB8AC3E}">
        <p14:creationId xmlns:p14="http://schemas.microsoft.com/office/powerpoint/2010/main" val="4233064766"/>
      </p:ext>
    </p:extLst>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Éléments essentiels de la prévention des infections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Lavage des mains</a:t>
            </a:r>
          </a:p>
          <a:p>
            <a:pPr marL="457200" indent="-457200">
              <a:defRPr b="0" i="0"/>
            </a:pPr>
            <a:r>
              <a:rPr lang="x-none" sz="2800" kern="1200">
                <a:solidFill>
                  <a:srgbClr val="000000"/>
                </a:solidFill>
                <a:latin typeface="+mn-lt"/>
                <a:ea typeface="+mn-ea"/>
                <a:cs typeface="+mn-cs"/>
              </a:rPr>
              <a:t>Barrières de protection personnelle </a:t>
            </a:r>
          </a:p>
          <a:p>
            <a:pPr marL="457200" indent="-457200">
              <a:defRPr b="0" i="0"/>
            </a:pPr>
            <a:r>
              <a:rPr lang="x-none" sz="2800" kern="1200">
                <a:solidFill>
                  <a:srgbClr val="000000"/>
                </a:solidFill>
                <a:latin typeface="+mn-lt"/>
                <a:ea typeface="+mn-ea"/>
                <a:cs typeface="+mn-cs"/>
              </a:rPr>
              <a:t>Manipulation adéquate des objets pointus ou tranchants </a:t>
            </a:r>
          </a:p>
          <a:p>
            <a:pPr marL="457200" indent="-457200">
              <a:defRPr b="0" i="0"/>
            </a:pPr>
            <a:r>
              <a:rPr lang="x-none" sz="2800" kern="1200">
                <a:solidFill>
                  <a:srgbClr val="000000"/>
                </a:solidFill>
                <a:latin typeface="+mn-lt"/>
                <a:ea typeface="+mn-ea"/>
                <a:cs typeface="+mn-cs"/>
              </a:rPr>
              <a:t>Traitement adéquat des instruments </a:t>
            </a:r>
          </a:p>
          <a:p>
            <a:pPr marL="457200" indent="-457200">
              <a:defRPr b="0" i="0"/>
            </a:pPr>
            <a:r>
              <a:rPr lang="x-none" sz="2800" kern="1200">
                <a:solidFill>
                  <a:srgbClr val="000000"/>
                </a:solidFill>
                <a:latin typeface="+mn-lt"/>
                <a:ea typeface="+mn-ea"/>
                <a:cs typeface="+mn-cs"/>
              </a:rPr>
              <a:t>Technique aseptique </a:t>
            </a:r>
          </a:p>
          <a:p>
            <a:pPr marL="457200" indent="-457200">
              <a:defRPr b="0" i="0"/>
            </a:pPr>
            <a:r>
              <a:rPr lang="x-none" sz="2800" kern="1200">
                <a:solidFill>
                  <a:srgbClr val="000000"/>
                </a:solidFill>
                <a:latin typeface="+mn-lt"/>
                <a:ea typeface="+mn-ea"/>
                <a:cs typeface="+mn-cs"/>
              </a:rPr>
              <a:t>Propreté de l’environnement </a:t>
            </a:r>
          </a:p>
          <a:p>
            <a:pPr marL="457200" indent="-457200">
              <a:defRPr b="0" i="0"/>
            </a:pPr>
            <a:r>
              <a:rPr lang="x-none" sz="2800" kern="1200">
                <a:solidFill>
                  <a:srgbClr val="000000"/>
                </a:solidFill>
                <a:latin typeface="+mn-lt"/>
                <a:ea typeface="+mn-ea"/>
                <a:cs typeface="+mn-cs"/>
              </a:rPr>
              <a:t>Élimination adéquate des déchets infectieux </a:t>
            </a:r>
          </a:p>
        </p:txBody>
      </p:sp>
    </p:spTree>
    <p:extLst>
      <p:ext uri="{BB962C8B-B14F-4D97-AF65-F5344CB8AC3E}">
        <p14:creationId xmlns:p14="http://schemas.microsoft.com/office/powerpoint/2010/main" val="50468975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Assistance au choix</a:t>
            </a:r>
          </a:p>
        </p:txBody>
      </p:sp>
      <p:sp>
        <p:nvSpPr>
          <p:cNvPr id="3" name="Content Placeholder 2"/>
          <p:cNvSpPr>
            <a:spLocks noGrp="1"/>
          </p:cNvSpPr>
          <p:nvPr>
            <p:ph sz="quarter" idx="1"/>
          </p:nvPr>
        </p:nvSpPr>
        <p:spPr/>
        <p:txBody>
          <a:bodyPr/>
          <a:lstStyle/>
          <a:p>
            <a:pPr marL="0">
              <a:buNone/>
              <a:defRPr b="0" i="0"/>
            </a:pPr>
            <a:r>
              <a:rPr lang="x-none" dirty="0">
                <a:solidFill>
                  <a:srgbClr val="000000"/>
                </a:solidFill>
              </a:rPr>
              <a:t>Les prestataires de soins de santé peuvent soutenir les femmes dans leurs choix :</a:t>
            </a:r>
          </a:p>
          <a:p>
            <a:pPr marL="457200" indent="-457200">
              <a:defRPr b="0" i="0"/>
            </a:pPr>
            <a:r>
              <a:rPr lang="x-none" dirty="0"/>
              <a:t>En leur fournissant des informations complètes et précises</a:t>
            </a:r>
          </a:p>
          <a:p>
            <a:pPr marL="457200" indent="-457200">
              <a:defRPr b="0" i="0"/>
            </a:pPr>
            <a:r>
              <a:rPr lang="x-none" dirty="0"/>
              <a:t>En leur offrant la possibilité de poser des questions et d’exprimer leurs inquiétudes </a:t>
            </a:r>
          </a:p>
          <a:p>
            <a:pPr marL="457200" indent="-457200">
              <a:defRPr b="0" i="0"/>
            </a:pPr>
            <a:r>
              <a:rPr lang="x-none" dirty="0"/>
              <a:t>En admettant leur droit à faire un choix, quels que soient leur âge, leur statut matrimonial ou leurs autres caractéristiques</a:t>
            </a:r>
          </a:p>
          <a:p>
            <a:pPr>
              <a:buNone/>
              <a:defRPr b="0" i="0"/>
            </a:pPr>
            <a:endParaRPr lang="en-US" dirty="0">
              <a:solidFill>
                <a:srgbClr val="000000"/>
              </a:solidFill>
            </a:endParaRPr>
          </a:p>
        </p:txBody>
      </p:sp>
    </p:spTree>
    <p:extLst>
      <p:ext uri="{BB962C8B-B14F-4D97-AF65-F5344CB8AC3E}">
        <p14:creationId xmlns:p14="http://schemas.microsoft.com/office/powerpoint/2010/main" val="3714909799"/>
      </p:ext>
    </p:extLst>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Quand faut-il</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se laver les mains ?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Avant et après chaque contact avec une patiente </a:t>
            </a:r>
          </a:p>
          <a:p>
            <a:pPr marL="457200" indent="-457200">
              <a:defRPr b="0" i="0"/>
            </a:pPr>
            <a:r>
              <a:rPr lang="x-none" sz="2800" kern="1200">
                <a:solidFill>
                  <a:srgbClr val="000000"/>
                </a:solidFill>
                <a:latin typeface="+mn-lt"/>
                <a:ea typeface="+mn-ea"/>
                <a:cs typeface="+mn-cs"/>
              </a:rPr>
              <a:t>Après tout contact avec des éléments potentiellement contaminés, même si l’on portait des gants </a:t>
            </a:r>
          </a:p>
          <a:p>
            <a:pPr marL="457200" indent="-457200">
              <a:defRPr b="0" i="0"/>
            </a:pPr>
            <a:r>
              <a:rPr lang="x-none" sz="2800" kern="1200">
                <a:solidFill>
                  <a:srgbClr val="000000"/>
                </a:solidFill>
                <a:latin typeface="+mn-lt"/>
                <a:ea typeface="+mn-ea"/>
                <a:cs typeface="+mn-cs"/>
              </a:rPr>
              <a:t>Plusieurs fois par jour </a:t>
            </a:r>
          </a:p>
        </p:txBody>
      </p:sp>
    </p:spTree>
    <p:extLst>
      <p:ext uri="{BB962C8B-B14F-4D97-AF65-F5344CB8AC3E}">
        <p14:creationId xmlns:p14="http://schemas.microsoft.com/office/powerpoint/2010/main" val="4237727593"/>
      </p:ext>
    </p:extLst>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Comment faut-il se laver les mains ?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dirty="0">
                <a:solidFill>
                  <a:srgbClr val="000000"/>
                </a:solidFill>
                <a:latin typeface="+mn-lt"/>
                <a:ea typeface="+mn-ea"/>
                <a:cs typeface="+mn-cs"/>
              </a:rPr>
              <a:t>Utiliser du savon et de l’eau propre pour chaque personne </a:t>
            </a:r>
          </a:p>
          <a:p>
            <a:pPr marL="457200" indent="-457200">
              <a:defRPr b="0" i="0"/>
            </a:pPr>
            <a:r>
              <a:rPr lang="x-none" sz="2800" kern="1200" dirty="0">
                <a:solidFill>
                  <a:srgbClr val="000000"/>
                </a:solidFill>
                <a:latin typeface="+mn-lt"/>
                <a:ea typeface="+mn-ea"/>
                <a:cs typeface="+mn-cs"/>
              </a:rPr>
              <a:t>Utiliser de l’eau courante et non une réserve d’eau stagnante </a:t>
            </a:r>
          </a:p>
          <a:p>
            <a:pPr marL="457200" indent="-457200">
              <a:defRPr b="0" i="0"/>
            </a:pPr>
            <a:r>
              <a:rPr lang="x-none" sz="2800" kern="1200" dirty="0">
                <a:solidFill>
                  <a:srgbClr val="000000"/>
                </a:solidFill>
                <a:latin typeface="+mn-lt"/>
                <a:ea typeface="+mn-ea"/>
                <a:cs typeface="+mn-cs"/>
              </a:rPr>
              <a:t>On peut employer une brosse pour nettoyer les mains à fond</a:t>
            </a:r>
          </a:p>
          <a:p>
            <a:pPr marL="457200" indent="-457200">
              <a:defRPr b="0" i="0"/>
            </a:pPr>
            <a:r>
              <a:rPr lang="fr-FR" sz="2800" kern="1200" dirty="0">
                <a:solidFill>
                  <a:srgbClr val="000000"/>
                </a:solidFill>
                <a:latin typeface="+mn-lt"/>
                <a:ea typeface="+mn-ea"/>
                <a:cs typeface="+mn-cs"/>
              </a:rPr>
              <a:t>Utiliser un linge propre ou individuel</a:t>
            </a:r>
          </a:p>
        </p:txBody>
      </p:sp>
    </p:spTree>
    <p:extLst>
      <p:ext uri="{BB962C8B-B14F-4D97-AF65-F5344CB8AC3E}">
        <p14:creationId xmlns:p14="http://schemas.microsoft.com/office/powerpoint/2010/main" val="2896247482"/>
      </p:ext>
    </p:extLst>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Lavage des mains</a:t>
            </a:r>
          </a:p>
        </p:txBody>
      </p:sp>
      <p:pic>
        <p:nvPicPr>
          <p:cNvPr id="6" name="Picture 5" descr="A drawing of a person&#10;&#10;Description automatically generated">
            <a:extLst>
              <a:ext uri="{FF2B5EF4-FFF2-40B4-BE49-F238E27FC236}">
                <a16:creationId xmlns:a16="http://schemas.microsoft.com/office/drawing/2014/main" id="{398F6215-D28D-C347-9201-B03037D2FC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1828800"/>
            <a:ext cx="3009900" cy="4699000"/>
          </a:xfrm>
          <a:prstGeom prst="rect">
            <a:avLst/>
          </a:prstGeom>
        </p:spPr>
      </p:pic>
    </p:spTree>
    <p:extLst>
      <p:ext uri="{BB962C8B-B14F-4D97-AF65-F5344CB8AC3E}">
        <p14:creationId xmlns:p14="http://schemas.microsoft.com/office/powerpoint/2010/main" val="1481042324"/>
      </p:ext>
    </p:extLst>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Quand faut-il porter des barrières de protection personnelle ?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On doit porter des barrières chaque fois qu’il y a une possibilité de contact avec du sang ou des fluides corporels </a:t>
            </a:r>
          </a:p>
        </p:txBody>
      </p:sp>
    </p:spTree>
    <p:extLst>
      <p:ext uri="{BB962C8B-B14F-4D97-AF65-F5344CB8AC3E}">
        <p14:creationId xmlns:p14="http://schemas.microsoft.com/office/powerpoint/2010/main" val="1589213797"/>
      </p:ext>
    </p:extLst>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Barrières de protection personnelle pour la réalisation d’une AMIU </a:t>
            </a:r>
          </a:p>
        </p:txBody>
      </p:sp>
      <p:pic>
        <p:nvPicPr>
          <p:cNvPr id="6" name="Picture 5">
            <a:extLst>
              <a:ext uri="{FF2B5EF4-FFF2-40B4-BE49-F238E27FC236}">
                <a16:creationId xmlns:a16="http://schemas.microsoft.com/office/drawing/2014/main" id="{0D2066A9-01FE-5E48-94F4-844C6FF8B3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7838" y="1752600"/>
            <a:ext cx="4408324" cy="4311650"/>
          </a:xfrm>
          <a:prstGeom prst="rect">
            <a:avLst/>
          </a:prstGeom>
        </p:spPr>
      </p:pic>
    </p:spTree>
    <p:extLst>
      <p:ext uri="{BB962C8B-B14F-4D97-AF65-F5344CB8AC3E}">
        <p14:creationId xmlns:p14="http://schemas.microsoft.com/office/powerpoint/2010/main" val="3184712620"/>
      </p:ext>
    </p:extLst>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Quand faut-il porter des</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gants ? </a:t>
            </a:r>
          </a:p>
        </p:txBody>
      </p:sp>
      <p:sp>
        <p:nvSpPr>
          <p:cNvPr id="6" name="Content Placeholder 5"/>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Il faut porter des gants lorsqu’un contact avec des fluides corporels est probable. </a:t>
            </a:r>
          </a:p>
          <a:p>
            <a:pPr marL="457200" indent="-457200">
              <a:defRPr b="0" i="0"/>
            </a:pPr>
            <a:r>
              <a:rPr lang="x-none" sz="2800" kern="1200">
                <a:solidFill>
                  <a:srgbClr val="000000"/>
                </a:solidFill>
                <a:latin typeface="+mn-lt"/>
                <a:ea typeface="+mn-ea"/>
                <a:cs typeface="+mn-cs"/>
              </a:rPr>
              <a:t>Changer de gants entre chaque patiente, après tout contact avec un élément potentiellement contaminé, avant de toucher un instrument stérile et entre les examens rectal et vaginal</a:t>
            </a:r>
          </a:p>
          <a:p>
            <a:pPr marL="457200" indent="-457200">
              <a:defRPr b="0" i="0"/>
            </a:pPr>
            <a:r>
              <a:rPr lang="x-none" sz="2800" kern="1200">
                <a:solidFill>
                  <a:srgbClr val="000000"/>
                </a:solidFill>
                <a:latin typeface="+mn-lt"/>
                <a:ea typeface="+mn-ea"/>
                <a:cs typeface="+mn-cs"/>
              </a:rPr>
              <a:t>Retirer ses gants et se laver les mains immédiatement après une procédure </a:t>
            </a:r>
          </a:p>
        </p:txBody>
      </p:sp>
    </p:spTree>
    <p:extLst>
      <p:ext uri="{BB962C8B-B14F-4D97-AF65-F5344CB8AC3E}">
        <p14:creationId xmlns:p14="http://schemas.microsoft.com/office/powerpoint/2010/main" val="3361426138"/>
      </p:ext>
    </p:extLst>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991600" cy="990600"/>
          </a:xfrm>
        </p:spPr>
        <p:txBody>
          <a:bodyPr/>
          <a:lstStyle/>
          <a:p>
            <a:pPr>
              <a:defRPr b="0" i="0"/>
            </a:pPr>
            <a:r>
              <a:rPr lang="x-none" sz="3000" kern="1200">
                <a:solidFill>
                  <a:schemeClr val="tx2"/>
                </a:solidFill>
                <a:latin typeface="+mj-lt"/>
                <a:ea typeface="+mj-ea"/>
                <a:cs typeface="+mj-cs"/>
              </a:rPr>
              <a:t>Comment prévenir les blessures occasionnées </a:t>
            </a:r>
            <a:br>
              <a:rPr lang="en-US" sz="3000" kern="1200" dirty="0">
                <a:solidFill>
                  <a:schemeClr val="tx2"/>
                </a:solidFill>
                <a:latin typeface="+mj-lt"/>
                <a:ea typeface="+mj-ea"/>
                <a:cs typeface="+mj-cs"/>
              </a:rPr>
            </a:br>
            <a:r>
              <a:rPr lang="x-none" sz="3000" kern="1200">
                <a:solidFill>
                  <a:schemeClr val="tx2"/>
                </a:solidFill>
                <a:latin typeface="+mj-lt"/>
                <a:ea typeface="+mj-ea"/>
                <a:cs typeface="+mj-cs"/>
              </a:rPr>
              <a:t>par des objets pointus ou tranchants ? </a:t>
            </a:r>
          </a:p>
        </p:txBody>
      </p:sp>
      <p:sp>
        <p:nvSpPr>
          <p:cNvPr id="3" name="Content Placeholder 2"/>
          <p:cNvSpPr>
            <a:spLocks noGrp="1"/>
          </p:cNvSpPr>
          <p:nvPr>
            <p:ph sz="quarter" idx="1"/>
          </p:nvPr>
        </p:nvSpPr>
        <p:spPr/>
        <p:txBody>
          <a:bodyPr/>
          <a:lstStyle/>
          <a:p>
            <a:pPr marL="457200" indent="-457200">
              <a:defRPr b="0" i="0"/>
            </a:pPr>
            <a:r>
              <a:rPr lang="x-none" sz="2400" kern="1200">
                <a:solidFill>
                  <a:srgbClr val="000000"/>
                </a:solidFill>
                <a:latin typeface="+mn-lt"/>
                <a:ea typeface="+mn-ea"/>
                <a:cs typeface="+mn-cs"/>
              </a:rPr>
              <a:t>Ne pas transporter les aiguilles hypodermiques usagées</a:t>
            </a:r>
          </a:p>
          <a:p>
            <a:pPr marL="457200" indent="-457200">
              <a:defRPr b="0" i="0"/>
            </a:pPr>
            <a:r>
              <a:rPr lang="x-none" sz="2400" kern="1200">
                <a:solidFill>
                  <a:srgbClr val="000000"/>
                </a:solidFill>
                <a:latin typeface="+mn-lt"/>
                <a:ea typeface="+mn-ea"/>
                <a:cs typeface="+mn-cs"/>
              </a:rPr>
              <a:t>Prévoir un endroit spécifique où déposer les objets pointus ou tranchants au cours des procédures</a:t>
            </a:r>
          </a:p>
          <a:p>
            <a:pPr marL="457200" indent="-457200">
              <a:defRPr b="0" i="0"/>
            </a:pPr>
            <a:r>
              <a:rPr lang="x-none" sz="2400" kern="1200">
                <a:solidFill>
                  <a:srgbClr val="000000"/>
                </a:solidFill>
                <a:latin typeface="+mn-lt"/>
                <a:ea typeface="+mn-ea"/>
                <a:cs typeface="+mn-cs"/>
              </a:rPr>
              <a:t>Annoncer le passage et la présence d’objets pointus ou tranchants pour éviter de blesser accidentellement d’autres personnes</a:t>
            </a:r>
          </a:p>
          <a:p>
            <a:pPr marL="457200" indent="-457200">
              <a:defRPr b="0" i="0"/>
            </a:pPr>
            <a:r>
              <a:rPr lang="x-none" sz="2400" kern="1200">
                <a:solidFill>
                  <a:srgbClr val="000000"/>
                </a:solidFill>
                <a:latin typeface="+mn-lt"/>
                <a:ea typeface="+mn-ea"/>
                <a:cs typeface="+mn-cs"/>
              </a:rPr>
              <a:t>Éliminer immédiatement les aiguilles et les seringues dans une poubelle résistant à la perforation sans les recapuchonner, les retirer, les couper ou les plier</a:t>
            </a:r>
          </a:p>
          <a:p>
            <a:pPr marL="457200" indent="-457200">
              <a:defRPr b="0" i="0"/>
            </a:pPr>
            <a:r>
              <a:rPr lang="x-none" sz="2400" kern="1200">
                <a:solidFill>
                  <a:srgbClr val="000000"/>
                </a:solidFill>
                <a:latin typeface="+mn-lt"/>
                <a:ea typeface="+mn-ea"/>
                <a:cs typeface="+mn-cs"/>
              </a:rPr>
              <a:t>Si les seringues doivent être recapuchonnées, utiliser la « méthode du ramassage »</a:t>
            </a:r>
          </a:p>
        </p:txBody>
      </p:sp>
    </p:spTree>
    <p:extLst>
      <p:ext uri="{BB962C8B-B14F-4D97-AF65-F5344CB8AC3E}">
        <p14:creationId xmlns:p14="http://schemas.microsoft.com/office/powerpoint/2010/main" val="2376621343"/>
      </p:ext>
    </p:extLst>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 Méthode du ramassage »</a:t>
            </a:r>
          </a:p>
        </p:txBody>
      </p:sp>
      <p:sp>
        <p:nvSpPr>
          <p:cNvPr id="3" name="Content Placeholder 2"/>
          <p:cNvSpPr>
            <a:spLocks noGrp="1"/>
          </p:cNvSpPr>
          <p:nvPr>
            <p:ph sz="quarter" idx="1"/>
          </p:nvPr>
        </p:nvSpPr>
        <p:spPr>
          <a:xfrm>
            <a:off x="457200" y="1676400"/>
            <a:ext cx="8458200" cy="4495800"/>
          </a:xfrm>
        </p:spPr>
        <p:txBody>
          <a:bodyPr/>
          <a:lstStyle/>
          <a:p>
            <a:pPr>
              <a:buNone/>
              <a:defRPr b="0" i="0"/>
            </a:pPr>
            <a:r>
              <a:rPr lang="x-none" sz="3200" kern="1200">
                <a:solidFill>
                  <a:srgbClr val="000000"/>
                </a:solidFill>
                <a:latin typeface="+mn-lt"/>
                <a:ea typeface="+mn-ea"/>
                <a:cs typeface="+mn-cs"/>
              </a:rPr>
              <a:t>Si les seringues doivent être recapuchonnées au cours d’une procédure : </a:t>
            </a:r>
          </a:p>
          <a:p>
            <a:pPr lvl="1">
              <a:defRPr b="0" i="0"/>
            </a:pPr>
            <a:r>
              <a:rPr lang="x-none" sz="2800" kern="1200">
                <a:solidFill>
                  <a:srgbClr val="000000"/>
                </a:solidFill>
              </a:rPr>
              <a:t>Ramasser le capuchon avec l’aiguille sans toucher ni le capuchon ni l’aiguille </a:t>
            </a:r>
          </a:p>
          <a:p>
            <a:pPr lvl="1">
              <a:defRPr b="0" i="0"/>
            </a:pPr>
            <a:r>
              <a:rPr lang="x-none" sz="2800" kern="1200">
                <a:solidFill>
                  <a:srgbClr val="000000"/>
                </a:solidFill>
              </a:rPr>
              <a:t>Tirer le capuchon sur l’aiguille en le prenant près de sa base.</a:t>
            </a:r>
          </a:p>
          <a:p>
            <a:pPr lvl="1">
              <a:defRPr b="0" i="0"/>
            </a:pPr>
            <a:r>
              <a:rPr lang="x-none" sz="2800" kern="1200">
                <a:solidFill>
                  <a:srgbClr val="000000"/>
                </a:solidFill>
              </a:rPr>
              <a:t>Ne jamais mettre les doigts sur l’extrémité du capuchon pendant que l’on pousse le capuchon sur l’aiguille</a:t>
            </a:r>
          </a:p>
        </p:txBody>
      </p:sp>
    </p:spTree>
    <p:extLst>
      <p:ext uri="{BB962C8B-B14F-4D97-AF65-F5344CB8AC3E}">
        <p14:creationId xmlns:p14="http://schemas.microsoft.com/office/powerpoint/2010/main" val="4236187725"/>
      </p:ext>
    </p:extLst>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144000" cy="990600"/>
          </a:xfrm>
        </p:spPr>
        <p:txBody>
          <a:bodyPr/>
          <a:lstStyle/>
          <a:p>
            <a:pPr>
              <a:defRPr b="0" i="0"/>
            </a:pPr>
            <a:r>
              <a:rPr lang="x-none" sz="3200" kern="1200">
                <a:solidFill>
                  <a:schemeClr val="tx2"/>
                </a:solidFill>
                <a:latin typeface="+mj-lt"/>
                <a:ea typeface="+mj-ea"/>
                <a:cs typeface="+mj-cs"/>
              </a:rPr>
              <a:t>Élimination en toute sécurité des aiguilles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Jeter immédiatement les aiguilles dans la poubelle réservée aux objets pointus ou tranchants </a:t>
            </a:r>
          </a:p>
          <a:p>
            <a:pPr marL="457200" indent="-457200">
              <a:defRPr b="0" i="0"/>
            </a:pPr>
            <a:r>
              <a:rPr lang="x-none" sz="3200" kern="1200">
                <a:solidFill>
                  <a:srgbClr val="000000"/>
                </a:solidFill>
                <a:latin typeface="+mn-lt"/>
                <a:ea typeface="+mn-ea"/>
                <a:cs typeface="+mn-cs"/>
              </a:rPr>
              <a:t>Ne jamais recapuchonner, retirer, couper ou plier les aiguilles </a:t>
            </a:r>
          </a:p>
          <a:p>
            <a:pPr marL="457200" indent="-457200">
              <a:defRPr b="0" i="0"/>
            </a:pPr>
            <a:r>
              <a:rPr lang="x-none" sz="3200" kern="1200">
                <a:solidFill>
                  <a:srgbClr val="000000"/>
                </a:solidFill>
                <a:latin typeface="+mn-lt"/>
                <a:ea typeface="+mn-ea"/>
                <a:cs typeface="+mn-cs"/>
              </a:rPr>
              <a:t>Placer des poubelles pour objets pointus ou tranchants partout où l’on utilise des aiguilles</a:t>
            </a:r>
          </a:p>
        </p:txBody>
      </p:sp>
    </p:spTree>
    <p:extLst>
      <p:ext uri="{BB962C8B-B14F-4D97-AF65-F5344CB8AC3E}">
        <p14:creationId xmlns:p14="http://schemas.microsoft.com/office/powerpoint/2010/main" val="2041102962"/>
      </p:ext>
    </p:extLst>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9144000" cy="990600"/>
          </a:xfrm>
        </p:spPr>
        <p:txBody>
          <a:bodyPr/>
          <a:lstStyle/>
          <a:p>
            <a:pPr>
              <a:defRPr b="0" i="0"/>
            </a:pPr>
            <a:r>
              <a:rPr lang="x-none" sz="3200"/>
              <a:t>Poubelle pour objets pointus ou tranchants</a:t>
            </a:r>
          </a:p>
        </p:txBody>
      </p:sp>
      <p:pic>
        <p:nvPicPr>
          <p:cNvPr id="5" name="Picture 4" descr="A close up of a device&#10;&#10;Description automatically generated">
            <a:extLst>
              <a:ext uri="{FF2B5EF4-FFF2-40B4-BE49-F238E27FC236}">
                <a16:creationId xmlns:a16="http://schemas.microsoft.com/office/drawing/2014/main" id="{B21CC4CA-76BB-4B42-B1E8-6A66E701DB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1828800"/>
            <a:ext cx="5181600" cy="4428718"/>
          </a:xfrm>
          <a:prstGeom prst="rect">
            <a:avLst/>
          </a:prstGeom>
        </p:spPr>
      </p:pic>
    </p:spTree>
    <p:extLst>
      <p:ext uri="{BB962C8B-B14F-4D97-AF65-F5344CB8AC3E}">
        <p14:creationId xmlns:p14="http://schemas.microsoft.com/office/powerpoint/2010/main" val="194511675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Accessibilité</a:t>
            </a:r>
          </a:p>
        </p:txBody>
      </p:sp>
      <p:sp>
        <p:nvSpPr>
          <p:cNvPr id="3" name="Content Placeholder 2"/>
          <p:cNvSpPr>
            <a:spLocks noGrp="1"/>
          </p:cNvSpPr>
          <p:nvPr>
            <p:ph sz="quarter" idx="1"/>
          </p:nvPr>
        </p:nvSpPr>
        <p:spPr/>
        <p:txBody>
          <a:bodyPr/>
          <a:lstStyle/>
          <a:p>
            <a:pPr>
              <a:buNone/>
              <a:defRPr b="0" i="0"/>
            </a:pPr>
            <a:r>
              <a:rPr lang="x-none" dirty="0">
                <a:solidFill>
                  <a:srgbClr val="000000"/>
                </a:solidFill>
              </a:rPr>
              <a:t>Des services accessibles sont :</a:t>
            </a:r>
          </a:p>
          <a:p>
            <a:pPr marL="457200" indent="-457200">
              <a:defRPr b="0" i="0"/>
            </a:pPr>
            <a:r>
              <a:rPr lang="x-none" dirty="0">
                <a:solidFill>
                  <a:srgbClr val="000000"/>
                </a:solidFill>
              </a:rPr>
              <a:t>Financièrement abordables</a:t>
            </a:r>
          </a:p>
          <a:p>
            <a:pPr marL="457200" indent="-457200">
              <a:defRPr b="0" i="0"/>
            </a:pPr>
            <a:r>
              <a:rPr lang="x-none" dirty="0">
                <a:solidFill>
                  <a:srgbClr val="000000"/>
                </a:solidFill>
              </a:rPr>
              <a:t>Délivrés en temps utiles </a:t>
            </a:r>
          </a:p>
          <a:p>
            <a:pPr marL="457200" indent="-457200">
              <a:defRPr b="0" i="0"/>
            </a:pPr>
            <a:r>
              <a:rPr lang="x-none" dirty="0">
                <a:solidFill>
                  <a:srgbClr val="000000"/>
                </a:solidFill>
              </a:rPr>
              <a:t>Aisément accessibles au sein des communautés locales </a:t>
            </a:r>
          </a:p>
          <a:p>
            <a:pPr marL="457200" indent="-457200">
              <a:defRPr b="0" i="0"/>
            </a:pPr>
            <a:r>
              <a:rPr lang="x-none" dirty="0">
                <a:solidFill>
                  <a:srgbClr val="000000"/>
                </a:solidFill>
              </a:rPr>
              <a:t>Dispensés de manière respectueuse et confidentielle</a:t>
            </a:r>
          </a:p>
          <a:p>
            <a:pPr marL="457200" indent="-457200">
              <a:defRPr b="0" i="0"/>
            </a:pPr>
            <a:endParaRPr lang="en-US" dirty="0">
              <a:solidFill>
                <a:srgbClr val="000000"/>
              </a:solidFill>
            </a:endParaRPr>
          </a:p>
        </p:txBody>
      </p:sp>
    </p:spTree>
    <p:extLst>
      <p:ext uri="{BB962C8B-B14F-4D97-AF65-F5344CB8AC3E}">
        <p14:creationId xmlns:p14="http://schemas.microsoft.com/office/powerpoint/2010/main" val="1735268016"/>
      </p:ext>
    </p:extLst>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Poubelle pour objets pointus ou tranchants : Scénario 1</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3000" i="1" kern="1200">
                <a:solidFill>
                  <a:srgbClr val="000000"/>
                </a:solidFill>
              </a:rPr>
              <a:t>Pour diminuer les frais, un centre de soins a décidé d’installer une seule grande poubelle dans un local centralisé accessible au personnel infirmier. Les membres du personnel y amènent les objets pointus ou tranchants en provenance de tous les endroits du centre. </a:t>
            </a:r>
          </a:p>
          <a:p>
            <a:pPr>
              <a:buNone/>
              <a:defRPr b="0" i="0"/>
            </a:pPr>
            <a:endParaRPr lang="en-US" sz="3000" dirty="0"/>
          </a:p>
          <a:p>
            <a:pPr>
              <a:buNone/>
              <a:defRPr b="0" i="0"/>
            </a:pPr>
            <a:r>
              <a:rPr lang="x-none" sz="3000"/>
              <a:t>Est-ce une bonne solution ?</a:t>
            </a:r>
          </a:p>
        </p:txBody>
      </p:sp>
    </p:spTree>
    <p:extLst>
      <p:ext uri="{BB962C8B-B14F-4D97-AF65-F5344CB8AC3E}">
        <p14:creationId xmlns:p14="http://schemas.microsoft.com/office/powerpoint/2010/main" val="1434262514"/>
      </p:ext>
    </p:extLst>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Poubelle pour objets pointus ou tranchants : Scénario 2</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3000" i="1" kern="1200">
                <a:solidFill>
                  <a:srgbClr val="000000"/>
                </a:solidFill>
                <a:latin typeface="+mn-lt"/>
                <a:ea typeface="+mn-ea"/>
                <a:cs typeface="+mn-cs"/>
              </a:rPr>
              <a:t>Un autre centre de soins a imaginé une solution technologique : ils ont acheté une découpeuse d’aiguilles qui brise automatiquement les aiguilles avant leur élimination. </a:t>
            </a:r>
          </a:p>
          <a:p>
            <a:pPr>
              <a:buNone/>
              <a:defRPr b="0" i="0"/>
            </a:pPr>
            <a:endParaRPr lang="en-US" sz="3000" kern="1200" dirty="0">
              <a:solidFill>
                <a:srgbClr val="000000"/>
              </a:solidFill>
              <a:latin typeface="+mn-lt"/>
              <a:ea typeface="+mn-ea"/>
              <a:cs typeface="+mn-cs"/>
            </a:endParaRPr>
          </a:p>
          <a:p>
            <a:pPr>
              <a:buNone/>
              <a:defRPr b="0" i="0"/>
            </a:pPr>
            <a:r>
              <a:rPr lang="x-none" sz="3000" kern="1200">
                <a:solidFill>
                  <a:srgbClr val="000000"/>
                </a:solidFill>
                <a:latin typeface="+mn-lt"/>
                <a:ea typeface="+mn-ea"/>
                <a:cs typeface="+mn-cs"/>
              </a:rPr>
              <a:t>Est-ce une bonne solution ? </a:t>
            </a:r>
          </a:p>
        </p:txBody>
      </p:sp>
    </p:spTree>
    <p:extLst>
      <p:ext uri="{BB962C8B-B14F-4D97-AF65-F5344CB8AC3E}">
        <p14:creationId xmlns:p14="http://schemas.microsoft.com/office/powerpoint/2010/main" val="1973361971"/>
      </p:ext>
    </p:extLst>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Poubelle pour objets pointus ou tranchants : Scénario 3</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3000" i="1" kern="1200">
                <a:solidFill>
                  <a:srgbClr val="000000"/>
                </a:solidFill>
              </a:rPr>
              <a:t>Un centre de soins utilise de gros bidons métalliques d’huile de cuisson dans lesquels on peut aisément jeter de grandes quantités d’aiguilles et de seringues. Ces réceptacles, que l’on peut fermer hermétiquement lorsqu’ils sont pleins, ont été disposés partout où des aiguilles sont utilisées. </a:t>
            </a:r>
          </a:p>
          <a:p>
            <a:pPr>
              <a:buNone/>
              <a:defRPr b="0" i="0"/>
            </a:pPr>
            <a:endParaRPr lang="en-US" sz="3000" dirty="0"/>
          </a:p>
          <a:p>
            <a:pPr>
              <a:buNone/>
              <a:defRPr b="0" i="0"/>
            </a:pPr>
            <a:r>
              <a:rPr lang="x-none" sz="3000"/>
              <a:t>Est-ce une bonne solution ?</a:t>
            </a:r>
          </a:p>
        </p:txBody>
      </p:sp>
    </p:spTree>
    <p:extLst>
      <p:ext uri="{BB962C8B-B14F-4D97-AF65-F5344CB8AC3E}">
        <p14:creationId xmlns:p14="http://schemas.microsoft.com/office/powerpoint/2010/main" val="2997224347"/>
      </p:ext>
    </p:extLst>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Poubelle pour objets pointus ou tranchants : Scénario 4</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3200" i="1" kern="1200">
                <a:solidFill>
                  <a:srgbClr val="000000"/>
                </a:solidFill>
                <a:latin typeface="+mn-lt"/>
                <a:ea typeface="+mn-ea"/>
                <a:cs typeface="+mn-cs"/>
              </a:rPr>
              <a:t>Dans un centre de soins, les membres du personnel doivent retirer l’aiguille de la seringue et les placer toutes deux séparément dans une petite cannette de boisson vide. </a:t>
            </a:r>
          </a:p>
          <a:p>
            <a:pPr>
              <a:buNone/>
              <a:defRPr b="0" i="0"/>
            </a:pPr>
            <a:endParaRPr lang="en-US" sz="3200" kern="1200" dirty="0">
              <a:solidFill>
                <a:srgbClr val="000000"/>
              </a:solidFill>
              <a:latin typeface="+mn-lt"/>
              <a:ea typeface="+mn-ea"/>
              <a:cs typeface="+mn-cs"/>
            </a:endParaRPr>
          </a:p>
          <a:p>
            <a:pPr>
              <a:buNone/>
              <a:defRPr b="0" i="0"/>
            </a:pPr>
            <a:r>
              <a:rPr lang="x-none" sz="3200"/>
              <a:t>Est-ce une bonne solution ?</a:t>
            </a:r>
          </a:p>
        </p:txBody>
      </p:sp>
    </p:spTree>
    <p:extLst>
      <p:ext uri="{BB962C8B-B14F-4D97-AF65-F5344CB8AC3E}">
        <p14:creationId xmlns:p14="http://schemas.microsoft.com/office/powerpoint/2010/main" val="3285739672"/>
      </p:ext>
    </p:extLst>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Les techniques aseptiques d’évacuation utérine impliquent :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Préparation antiseptique </a:t>
            </a:r>
          </a:p>
          <a:p>
            <a:pPr marL="457200" indent="-457200">
              <a:defRPr b="0" i="0"/>
            </a:pPr>
            <a:r>
              <a:rPr lang="x-none" sz="3200" kern="1200">
                <a:solidFill>
                  <a:srgbClr val="000000"/>
                </a:solidFill>
                <a:latin typeface="+mn-lt"/>
                <a:ea typeface="+mn-ea"/>
                <a:cs typeface="+mn-cs"/>
              </a:rPr>
              <a:t>Technique sans contact </a:t>
            </a:r>
          </a:p>
          <a:p>
            <a:pPr marL="457200" indent="-457200">
              <a:defRPr b="0" i="0"/>
            </a:pPr>
            <a:r>
              <a:rPr lang="x-none" sz="3200" kern="1200">
                <a:solidFill>
                  <a:srgbClr val="000000"/>
                </a:solidFill>
                <a:latin typeface="+mn-lt"/>
                <a:ea typeface="+mn-ea"/>
                <a:cs typeface="+mn-cs"/>
              </a:rPr>
              <a:t>Traitement et manipulation appropriés des instruments </a:t>
            </a:r>
          </a:p>
        </p:txBody>
      </p:sp>
    </p:spTree>
    <p:extLst>
      <p:ext uri="{BB962C8B-B14F-4D97-AF65-F5344CB8AC3E}">
        <p14:creationId xmlns:p14="http://schemas.microsoft.com/office/powerpoint/2010/main" val="2969470232"/>
      </p:ext>
    </p:extLst>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Préparation antiseptique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rPr>
              <a:t>Utiliser un antiseptique pour nettoyer l’orifice cervical et, éventuellement, les parois vaginales</a:t>
            </a:r>
            <a:r>
              <a:rPr lang="fr-BE" sz="2800" kern="1200" dirty="0">
                <a:solidFill>
                  <a:srgbClr val="000000"/>
                </a:solidFill>
              </a:rPr>
              <a:t> ; </a:t>
            </a:r>
            <a:r>
              <a:rPr lang="fr-FR" sz="2800" dirty="0"/>
              <a:t>il n’est pas nécessaire de </a:t>
            </a:r>
            <a:r>
              <a:rPr lang="x-none" sz="2800"/>
              <a:t>nettoyer</a:t>
            </a:r>
            <a:r>
              <a:rPr lang="fr-BE" sz="2800" dirty="0"/>
              <a:t> </a:t>
            </a:r>
            <a:r>
              <a:rPr lang="fr-FR" sz="2800" dirty="0"/>
              <a:t>la vulve</a:t>
            </a:r>
            <a:r>
              <a:rPr lang="x-none" sz="2800"/>
              <a:t> </a:t>
            </a:r>
            <a:endParaRPr lang="x-none" sz="2800" kern="1200">
              <a:solidFill>
                <a:srgbClr val="000000"/>
              </a:solidFill>
            </a:endParaRPr>
          </a:p>
          <a:p>
            <a:pPr marL="457200" indent="-457200">
              <a:defRPr b="0" i="0"/>
            </a:pPr>
            <a:r>
              <a:rPr lang="x-none" sz="2800" kern="1200">
                <a:solidFill>
                  <a:srgbClr val="000000"/>
                </a:solidFill>
              </a:rPr>
              <a:t>L’insertion de la canule dans l’utérus risque d’y introduire la flore vaginale naturelle, ce qui peut provoquer une infection</a:t>
            </a:r>
          </a:p>
          <a:p>
            <a:pPr marL="457200" indent="-457200">
              <a:defRPr b="0" i="0"/>
            </a:pPr>
            <a:r>
              <a:rPr lang="x-none" sz="2800" kern="1200">
                <a:solidFill>
                  <a:srgbClr val="000000"/>
                </a:solidFill>
              </a:rPr>
              <a:t>Interroger sur les éventuelles réactions allergiques vis-à-vis des antiseptiques</a:t>
            </a:r>
          </a:p>
        </p:txBody>
      </p:sp>
    </p:spTree>
    <p:extLst>
      <p:ext uri="{BB962C8B-B14F-4D97-AF65-F5344CB8AC3E}">
        <p14:creationId xmlns:p14="http://schemas.microsoft.com/office/powerpoint/2010/main" val="3540548281"/>
      </p:ext>
    </p:extLst>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Préparation du col </a:t>
            </a:r>
          </a:p>
        </p:txBody>
      </p:sp>
      <p:pic>
        <p:nvPicPr>
          <p:cNvPr id="6" name="Picture 5" descr="A picture containing drawing&#10;&#10;Description automatically generated">
            <a:extLst>
              <a:ext uri="{FF2B5EF4-FFF2-40B4-BE49-F238E27FC236}">
                <a16:creationId xmlns:a16="http://schemas.microsoft.com/office/drawing/2014/main" id="{AAF3B672-FAF8-514D-87AC-B61B654AB6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1905000"/>
            <a:ext cx="5297240" cy="4600790"/>
          </a:xfrm>
          <a:prstGeom prst="rect">
            <a:avLst/>
          </a:prstGeom>
        </p:spPr>
      </p:pic>
    </p:spTree>
    <p:extLst>
      <p:ext uri="{BB962C8B-B14F-4D97-AF65-F5344CB8AC3E}">
        <p14:creationId xmlns:p14="http://schemas.microsoft.com/office/powerpoint/2010/main" val="147447756"/>
      </p:ext>
    </p:extLst>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Technique sans contact</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600" kern="1200" dirty="0">
                <a:solidFill>
                  <a:srgbClr val="000000"/>
                </a:solidFill>
                <a:latin typeface="+mn-lt"/>
                <a:ea typeface="+mn-ea"/>
                <a:cs typeface="+mn-cs"/>
              </a:rPr>
              <a:t>Toujours tenir les instruments par l’extrémité qui ne viendra pas en contact avec la patiente</a:t>
            </a:r>
          </a:p>
          <a:p>
            <a:pPr marL="457200" indent="-457200">
              <a:defRPr b="0" i="0"/>
            </a:pPr>
            <a:r>
              <a:rPr lang="x-none" sz="2600" kern="1200" dirty="0">
                <a:solidFill>
                  <a:srgbClr val="000000"/>
                </a:solidFill>
                <a:latin typeface="+mn-lt"/>
                <a:ea typeface="+mn-ea"/>
                <a:cs typeface="+mn-cs"/>
              </a:rPr>
              <a:t>Éviter tout contact de l’instrument avec une surface contaminée avant son insertion dans le col de l’utérus de la patiente</a:t>
            </a:r>
          </a:p>
          <a:p>
            <a:pPr marL="457200" indent="-457200">
              <a:defRPr b="0" i="0"/>
            </a:pPr>
            <a:r>
              <a:rPr lang="x-none" sz="2600" kern="1200" dirty="0">
                <a:solidFill>
                  <a:srgbClr val="000000"/>
                </a:solidFill>
                <a:latin typeface="+mn-lt"/>
                <a:ea typeface="+mn-ea"/>
                <a:cs typeface="+mn-cs"/>
              </a:rPr>
              <a:t>Les </a:t>
            </a:r>
            <a:r>
              <a:rPr lang="x-none" sz="2600" kern="1200">
                <a:solidFill>
                  <a:srgbClr val="000000"/>
                </a:solidFill>
                <a:latin typeface="+mn-lt"/>
                <a:ea typeface="+mn-ea"/>
                <a:cs typeface="+mn-cs"/>
              </a:rPr>
              <a:t>extrémités de </a:t>
            </a:r>
            <a:r>
              <a:rPr lang="x-none" sz="2600" kern="1200" dirty="0">
                <a:solidFill>
                  <a:srgbClr val="000000"/>
                </a:solidFill>
                <a:latin typeface="+mn-lt"/>
                <a:ea typeface="+mn-ea"/>
                <a:cs typeface="+mn-cs"/>
              </a:rPr>
              <a:t>la canule ou du dilatateur </a:t>
            </a:r>
            <a:r>
              <a:rPr lang="x-none" sz="2600" kern="1200">
                <a:solidFill>
                  <a:srgbClr val="000000"/>
                </a:solidFill>
                <a:latin typeface="+mn-lt"/>
                <a:ea typeface="+mn-ea"/>
                <a:cs typeface="+mn-cs"/>
              </a:rPr>
              <a:t>ne</a:t>
            </a:r>
            <a:r>
              <a:rPr lang="en-US" sz="2600" kern="1200" dirty="0">
                <a:solidFill>
                  <a:srgbClr val="000000"/>
                </a:solidFill>
                <a:latin typeface="+mn-lt"/>
                <a:ea typeface="+mn-ea"/>
                <a:cs typeface="+mn-cs"/>
              </a:rPr>
              <a:t> </a:t>
            </a:r>
            <a:r>
              <a:rPr lang="fr-BE" sz="2600" kern="1200" dirty="0">
                <a:solidFill>
                  <a:srgbClr val="000000"/>
                </a:solidFill>
                <a:latin typeface="+mn-lt"/>
                <a:ea typeface="+mn-ea"/>
                <a:cs typeface="+mn-cs"/>
              </a:rPr>
              <a:t>doivent </a:t>
            </a:r>
            <a:r>
              <a:rPr lang="x-none" sz="2600" kern="1200">
                <a:solidFill>
                  <a:srgbClr val="000000"/>
                </a:solidFill>
                <a:latin typeface="+mn-lt"/>
                <a:ea typeface="+mn-ea"/>
                <a:cs typeface="+mn-cs"/>
              </a:rPr>
              <a:t>pas </a:t>
            </a:r>
            <a:r>
              <a:rPr lang="x-none" sz="2600" kern="1200" dirty="0">
                <a:solidFill>
                  <a:srgbClr val="000000"/>
                </a:solidFill>
                <a:latin typeface="+mn-lt"/>
                <a:ea typeface="+mn-ea"/>
                <a:cs typeface="+mn-cs"/>
              </a:rPr>
              <a:t>toucher les gants du prestataire de soins, les parois vaginales de la patiente ou des parties non stériles du plateau ou de la table où se trouvent les instruments</a:t>
            </a:r>
          </a:p>
        </p:txBody>
      </p:sp>
    </p:spTree>
    <p:extLst>
      <p:ext uri="{BB962C8B-B14F-4D97-AF65-F5344CB8AC3E}">
        <p14:creationId xmlns:p14="http://schemas.microsoft.com/office/powerpoint/2010/main" val="4228381127"/>
      </p:ext>
    </p:extLst>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Propreté de l’environnement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Tout dans un centre de soins doit être propre et sec</a:t>
            </a:r>
          </a:p>
          <a:p>
            <a:pPr marL="457200" indent="-457200">
              <a:defRPr b="0" i="0"/>
            </a:pPr>
            <a:r>
              <a:rPr lang="x-none" sz="3200" kern="1200">
                <a:solidFill>
                  <a:srgbClr val="000000"/>
                </a:solidFill>
                <a:latin typeface="+mn-lt"/>
                <a:ea typeface="+mn-ea"/>
                <a:cs typeface="+mn-cs"/>
              </a:rPr>
              <a:t>Utiliser une solution chlorée à 0,5% pour le nettoyage</a:t>
            </a:r>
          </a:p>
        </p:txBody>
      </p:sp>
    </p:spTree>
    <p:extLst>
      <p:ext uri="{BB962C8B-B14F-4D97-AF65-F5344CB8AC3E}">
        <p14:creationId xmlns:p14="http://schemas.microsoft.com/office/powerpoint/2010/main" val="3637005824"/>
      </p:ext>
    </p:extLst>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Quand faut-il nettoyer le centre de soins ?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Au début de chaque séance de travail </a:t>
            </a:r>
          </a:p>
          <a:p>
            <a:pPr marL="457200" indent="-457200">
              <a:defRPr b="0" i="0"/>
            </a:pPr>
            <a:r>
              <a:rPr lang="x-none" sz="3200" kern="1200">
                <a:solidFill>
                  <a:srgbClr val="000000"/>
                </a:solidFill>
                <a:latin typeface="+mn-lt"/>
                <a:ea typeface="+mn-ea"/>
                <a:cs typeface="+mn-cs"/>
              </a:rPr>
              <a:t>Entre les patientes si nécessaire </a:t>
            </a:r>
          </a:p>
          <a:p>
            <a:pPr marL="457200" indent="-457200">
              <a:defRPr b="0" i="0"/>
            </a:pPr>
            <a:r>
              <a:rPr lang="x-none" sz="3200" kern="1200">
                <a:solidFill>
                  <a:srgbClr val="000000"/>
                </a:solidFill>
                <a:latin typeface="+mn-lt"/>
                <a:ea typeface="+mn-ea"/>
                <a:cs typeface="+mn-cs"/>
              </a:rPr>
              <a:t>À la fin de la journée </a:t>
            </a:r>
          </a:p>
        </p:txBody>
      </p:sp>
    </p:spTree>
    <p:extLst>
      <p:ext uri="{BB962C8B-B14F-4D97-AF65-F5344CB8AC3E}">
        <p14:creationId xmlns:p14="http://schemas.microsoft.com/office/powerpoint/2010/main" val="144397062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EA742-AE19-4F8C-A53D-56643391458C}"/>
              </a:ext>
            </a:extLst>
          </p:cNvPr>
          <p:cNvSpPr>
            <a:spLocks noGrp="1"/>
          </p:cNvSpPr>
          <p:nvPr>
            <p:ph type="title"/>
          </p:nvPr>
        </p:nvSpPr>
        <p:spPr/>
        <p:txBody>
          <a:bodyPr/>
          <a:lstStyle/>
          <a:p>
            <a:r>
              <a:rPr lang="fr-FR" dirty="0"/>
              <a:t>Clause de non-responsabilité</a:t>
            </a:r>
            <a:endParaRPr lang="en-US" dirty="0"/>
          </a:p>
        </p:txBody>
      </p:sp>
      <p:sp>
        <p:nvSpPr>
          <p:cNvPr id="3" name="Content Placeholder 2">
            <a:extLst>
              <a:ext uri="{FF2B5EF4-FFF2-40B4-BE49-F238E27FC236}">
                <a16:creationId xmlns:a16="http://schemas.microsoft.com/office/drawing/2014/main" id="{7FA377F8-FD0B-4802-8A2A-3DE3E0BF5526}"/>
              </a:ext>
            </a:extLst>
          </p:cNvPr>
          <p:cNvSpPr>
            <a:spLocks noGrp="1"/>
          </p:cNvSpPr>
          <p:nvPr>
            <p:ph sz="quarter" idx="1"/>
          </p:nvPr>
        </p:nvSpPr>
        <p:spPr>
          <a:xfrm>
            <a:off x="612648" y="1752600"/>
            <a:ext cx="8153400" cy="4343400"/>
          </a:xfrm>
        </p:spPr>
        <p:txBody>
          <a:bodyPr/>
          <a:lstStyle/>
          <a:p>
            <a:pPr>
              <a:buNone/>
            </a:pPr>
            <a:r>
              <a:rPr lang="fr-FR" dirty="0"/>
              <a:t>La publication régulièrement mise à jour </a:t>
            </a:r>
            <a:r>
              <a:rPr lang="fr-FR" i="1" dirty="0"/>
              <a:t>Actualités cliniques dans le domaine de la santé reproductive</a:t>
            </a:r>
            <a:r>
              <a:rPr lang="fr-FR" dirty="0"/>
              <a:t> (</a:t>
            </a:r>
            <a:r>
              <a:rPr lang="fr-FR" u="sng" dirty="0">
                <a:hlinkClick r:id="rId2"/>
              </a:rPr>
              <a:t>www.ipas.org/</a:t>
            </a:r>
            <a:r>
              <a:rPr lang="fr-FR" dirty="0">
                <a:hlinkClick r:id="rId2"/>
              </a:rPr>
              <a:t>actualitescliniques</a:t>
            </a:r>
            <a:r>
              <a:rPr lang="fr-FR" dirty="0"/>
              <a:t>) propose la guidance clinique la plus récente d’Ipas et remplace toute guidance différente qui figurerait dans les cours de formation ou dans tout autre matériel didactique publié par Ipas</a:t>
            </a:r>
            <a:r>
              <a:rPr lang="en-US" dirty="0"/>
              <a:t>.</a:t>
            </a:r>
          </a:p>
          <a:p>
            <a:endParaRPr lang="en-US" dirty="0"/>
          </a:p>
        </p:txBody>
      </p:sp>
    </p:spTree>
    <p:extLst>
      <p:ext uri="{BB962C8B-B14F-4D97-AF65-F5344CB8AC3E}">
        <p14:creationId xmlns:p14="http://schemas.microsoft.com/office/powerpoint/2010/main" val="416790722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Qualité</a:t>
            </a:r>
          </a:p>
        </p:txBody>
      </p:sp>
      <p:sp>
        <p:nvSpPr>
          <p:cNvPr id="3" name="Content Placeholder 2"/>
          <p:cNvSpPr>
            <a:spLocks noGrp="1"/>
          </p:cNvSpPr>
          <p:nvPr>
            <p:ph sz="quarter" idx="1"/>
          </p:nvPr>
        </p:nvSpPr>
        <p:spPr>
          <a:xfrm>
            <a:off x="612648" y="1600200"/>
            <a:ext cx="8153400" cy="4800600"/>
          </a:xfrm>
        </p:spPr>
        <p:txBody>
          <a:bodyPr/>
          <a:lstStyle/>
          <a:p>
            <a:pPr marL="457200" indent="-457200">
              <a:defRPr b="0" i="0"/>
            </a:pPr>
            <a:r>
              <a:rPr lang="x-none" sz="2600" dirty="0">
                <a:solidFill>
                  <a:srgbClr val="000000"/>
                </a:solidFill>
              </a:rPr>
              <a:t>Fournir des informations et d</a:t>
            </a:r>
            <a:r>
              <a:rPr lang="en-US" sz="2600" dirty="0">
                <a:solidFill>
                  <a:srgbClr val="000000"/>
                </a:solidFill>
              </a:rPr>
              <a:t>u</a:t>
            </a:r>
            <a:r>
              <a:rPr lang="x-none" sz="2600" dirty="0">
                <a:solidFill>
                  <a:srgbClr val="000000"/>
                </a:solidFill>
              </a:rPr>
              <a:t> co</a:t>
            </a:r>
            <a:r>
              <a:rPr lang="en-US" sz="2600" dirty="0">
                <a:solidFill>
                  <a:srgbClr val="000000"/>
                </a:solidFill>
              </a:rPr>
              <a:t>u</a:t>
            </a:r>
            <a:r>
              <a:rPr lang="x-none" sz="2600" dirty="0">
                <a:solidFill>
                  <a:srgbClr val="000000"/>
                </a:solidFill>
              </a:rPr>
              <a:t>nse</a:t>
            </a:r>
            <a:r>
              <a:rPr lang="en-US" sz="2600" dirty="0">
                <a:solidFill>
                  <a:srgbClr val="000000"/>
                </a:solidFill>
              </a:rPr>
              <a:t>ling</a:t>
            </a:r>
            <a:r>
              <a:rPr lang="x-none" sz="2600" dirty="0">
                <a:solidFill>
                  <a:srgbClr val="000000"/>
                </a:solidFill>
              </a:rPr>
              <a:t> pour favoriser un choix en toute connaissance de cause</a:t>
            </a:r>
          </a:p>
          <a:p>
            <a:pPr marL="457200" indent="-457200">
              <a:defRPr b="0" i="0"/>
            </a:pPr>
            <a:r>
              <a:rPr lang="x-none" sz="2600" dirty="0">
                <a:solidFill>
                  <a:srgbClr val="000000"/>
                </a:solidFill>
              </a:rPr>
              <a:t>Dispenser des services adaptés aux besoins individuels et à la situation sociale, y compris pour les très jeunes femmes et les femmes célibataires</a:t>
            </a:r>
          </a:p>
          <a:p>
            <a:pPr marL="457200" indent="-457200">
              <a:defRPr b="0" i="0"/>
            </a:pPr>
            <a:r>
              <a:rPr lang="x-none" sz="2600" dirty="0">
                <a:solidFill>
                  <a:srgbClr val="000000"/>
                </a:solidFill>
              </a:rPr>
              <a:t>Utiliser les méthodes et les protocoles d’évacuation utérine recommandés</a:t>
            </a:r>
          </a:p>
          <a:p>
            <a:pPr marL="457200" indent="-457200">
              <a:defRPr b="0" i="0"/>
            </a:pPr>
            <a:r>
              <a:rPr lang="x-none" sz="2600" dirty="0">
                <a:solidFill>
                  <a:srgbClr val="000000"/>
                </a:solidFill>
              </a:rPr>
              <a:t>Fournir les méthodes contraceptives et les services souhaités</a:t>
            </a:r>
          </a:p>
        </p:txBody>
      </p:sp>
    </p:spTree>
    <p:extLst>
      <p:ext uri="{BB962C8B-B14F-4D97-AF65-F5344CB8AC3E}">
        <p14:creationId xmlns:p14="http://schemas.microsoft.com/office/powerpoint/2010/main" val="3107855374"/>
      </p:ext>
    </p:extLst>
  </p:cSld>
  <p:clrMapOvr>
    <a:masterClrMapping/>
  </p:clrMapOvr>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Déchets infectieux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Tout le matériel jetable qui a été en contact avec des fluides corporels </a:t>
            </a:r>
          </a:p>
          <a:p>
            <a:pPr marL="457200" indent="-457200">
              <a:defRPr b="0" i="0"/>
            </a:pPr>
            <a:r>
              <a:rPr lang="x-none" sz="3200" kern="1200">
                <a:solidFill>
                  <a:srgbClr val="000000"/>
                </a:solidFill>
                <a:latin typeface="+mn-lt"/>
                <a:ea typeface="+mn-ea"/>
                <a:cs typeface="+mn-cs"/>
              </a:rPr>
              <a:t>Une élimination adéquate des déchets protège la communauté</a:t>
            </a:r>
          </a:p>
        </p:txBody>
      </p:sp>
    </p:spTree>
    <p:extLst>
      <p:ext uri="{BB962C8B-B14F-4D97-AF65-F5344CB8AC3E}">
        <p14:creationId xmlns:p14="http://schemas.microsoft.com/office/powerpoint/2010/main" val="1698595759"/>
      </p:ext>
    </p:extLst>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9144000" cy="990600"/>
          </a:xfrm>
        </p:spPr>
        <p:txBody>
          <a:bodyPr/>
          <a:lstStyle/>
          <a:p>
            <a:pPr>
              <a:defRPr b="0" i="0"/>
            </a:pPr>
            <a:r>
              <a:rPr lang="x-none" sz="3600" kern="1200">
                <a:solidFill>
                  <a:schemeClr val="tx2"/>
                </a:solidFill>
                <a:latin typeface="+mj-lt"/>
                <a:ea typeface="+mj-ea"/>
                <a:cs typeface="+mj-cs"/>
              </a:rPr>
              <a:t>Élimination adéquate des déchets infectieux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Pas entassé à ciel ouvert </a:t>
            </a:r>
          </a:p>
          <a:p>
            <a:pPr marL="457200" indent="-457200">
              <a:defRPr b="0" i="0"/>
            </a:pPr>
            <a:r>
              <a:rPr lang="x-none" sz="3200" kern="1200">
                <a:solidFill>
                  <a:srgbClr val="000000"/>
                </a:solidFill>
                <a:latin typeface="+mn-lt"/>
                <a:ea typeface="+mn-ea"/>
                <a:cs typeface="+mn-cs"/>
              </a:rPr>
              <a:t>Idéalement, ils doivent être incinérés </a:t>
            </a:r>
          </a:p>
          <a:p>
            <a:pPr marL="457200" indent="-457200">
              <a:defRPr b="0" i="0"/>
            </a:pPr>
            <a:r>
              <a:rPr lang="x-none" sz="3200" kern="1200">
                <a:solidFill>
                  <a:srgbClr val="000000"/>
                </a:solidFill>
                <a:latin typeface="+mn-lt"/>
                <a:ea typeface="+mn-ea"/>
                <a:cs typeface="+mn-cs"/>
              </a:rPr>
              <a:t>Enfouis et protégé par une clôture, loin des sources d’eau </a:t>
            </a:r>
          </a:p>
          <a:p>
            <a:pPr marL="457200" indent="-457200">
              <a:defRPr b="0" i="0"/>
            </a:pPr>
            <a:r>
              <a:rPr lang="x-none" sz="3200" kern="1200">
                <a:solidFill>
                  <a:srgbClr val="000000"/>
                </a:solidFill>
                <a:latin typeface="+mn-lt"/>
                <a:ea typeface="+mn-ea"/>
                <a:cs typeface="+mn-cs"/>
              </a:rPr>
              <a:t>Les déchets liquides doivent être enfouis ou jetés à l’égout </a:t>
            </a:r>
          </a:p>
        </p:txBody>
      </p:sp>
    </p:spTree>
    <p:extLst>
      <p:ext uri="{BB962C8B-B14F-4D97-AF65-F5344CB8AC3E}">
        <p14:creationId xmlns:p14="http://schemas.microsoft.com/office/powerpoint/2010/main" val="2829429298"/>
      </p:ext>
    </p:extLst>
  </p:cSld>
  <p:clrMapOvr>
    <a:masterClrMapping/>
  </p:clrMapOv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En cas d’exposition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600" kern="1200">
                <a:solidFill>
                  <a:srgbClr val="000000"/>
                </a:solidFill>
                <a:latin typeface="+mn-lt"/>
                <a:ea typeface="+mn-ea"/>
                <a:cs typeface="+mn-cs"/>
              </a:rPr>
              <a:t>Si l’exposition a provoqué un saignement, laisser saigner un petit moment</a:t>
            </a:r>
          </a:p>
          <a:p>
            <a:pPr marL="457200" indent="-457200">
              <a:defRPr b="0" i="0"/>
            </a:pPr>
            <a:r>
              <a:rPr lang="x-none" sz="2600" kern="1200">
                <a:solidFill>
                  <a:srgbClr val="000000"/>
                </a:solidFill>
                <a:latin typeface="+mn-lt"/>
                <a:ea typeface="+mn-ea"/>
                <a:cs typeface="+mn-cs"/>
              </a:rPr>
              <a:t>Rincer immédiatement avec de l’eau propre</a:t>
            </a:r>
          </a:p>
          <a:p>
            <a:pPr marL="457200" indent="-457200">
              <a:defRPr b="0" i="0"/>
            </a:pPr>
            <a:r>
              <a:rPr lang="x-none" sz="2600" kern="1200">
                <a:solidFill>
                  <a:srgbClr val="000000"/>
                </a:solidFill>
                <a:latin typeface="+mn-lt"/>
                <a:ea typeface="+mn-ea"/>
                <a:cs typeface="+mn-cs"/>
              </a:rPr>
              <a:t>Laver soigneusement la plaie et la peau ; rincer les muqueuses</a:t>
            </a:r>
          </a:p>
          <a:p>
            <a:pPr marL="457200" indent="-457200">
              <a:defRPr b="0" i="0"/>
            </a:pPr>
            <a:r>
              <a:rPr lang="x-none" sz="2600" kern="1200">
                <a:solidFill>
                  <a:srgbClr val="000000"/>
                </a:solidFill>
                <a:latin typeface="+mn-lt"/>
                <a:ea typeface="+mn-ea"/>
                <a:cs typeface="+mn-cs"/>
              </a:rPr>
              <a:t>Si l’on ne dispose pas d’eau, utiliser une solution antiseptique</a:t>
            </a:r>
          </a:p>
          <a:p>
            <a:pPr marL="457200" indent="-457200">
              <a:defRPr b="0" i="0"/>
            </a:pPr>
            <a:r>
              <a:rPr lang="x-none" sz="2600" kern="1200">
                <a:solidFill>
                  <a:srgbClr val="000000"/>
                </a:solidFill>
                <a:latin typeface="+mn-lt"/>
                <a:ea typeface="+mn-ea"/>
                <a:cs typeface="+mn-cs"/>
              </a:rPr>
              <a:t>Déterminer le type de fluide et le type d’exposition</a:t>
            </a:r>
          </a:p>
          <a:p>
            <a:pPr marL="457200" indent="-457200">
              <a:defRPr b="0" i="0"/>
            </a:pPr>
            <a:r>
              <a:rPr lang="x-none" sz="2600" kern="1200">
                <a:solidFill>
                  <a:srgbClr val="000000"/>
                </a:solidFill>
                <a:latin typeface="+mn-lt"/>
                <a:ea typeface="+mn-ea"/>
                <a:cs typeface="+mn-cs"/>
              </a:rPr>
              <a:t>Administrer un traitement prophylactique après exposition le cas échéant</a:t>
            </a:r>
          </a:p>
        </p:txBody>
      </p:sp>
    </p:spTree>
    <p:extLst>
      <p:ext uri="{BB962C8B-B14F-4D97-AF65-F5344CB8AC3E}">
        <p14:creationId xmlns:p14="http://schemas.microsoft.com/office/powerpoint/2010/main" val="304862594"/>
      </p:ext>
    </p:extLst>
  </p:cSld>
  <p:clrMapOvr>
    <a:masterClrMapping/>
  </p:clrMapOv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En cas d’exposition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dirty="0">
                <a:solidFill>
                  <a:srgbClr val="000000"/>
                </a:solidFill>
                <a:latin typeface="+mn-lt"/>
                <a:ea typeface="+mn-ea"/>
                <a:cs typeface="+mn-cs"/>
              </a:rPr>
              <a:t>Consulter un spécialiste des maladies infectieuses</a:t>
            </a:r>
          </a:p>
          <a:p>
            <a:pPr marL="457200" indent="-457200">
              <a:defRPr b="0" i="0"/>
            </a:pPr>
            <a:r>
              <a:rPr lang="x-none" sz="2800" kern="1200" dirty="0">
                <a:solidFill>
                  <a:srgbClr val="000000"/>
                </a:solidFill>
                <a:latin typeface="+mn-lt"/>
                <a:ea typeface="+mn-ea"/>
                <a:cs typeface="+mn-cs"/>
              </a:rPr>
              <a:t>Prendre note de l’exposition et des mesures prises</a:t>
            </a:r>
          </a:p>
          <a:p>
            <a:pPr marL="457200" indent="-457200">
              <a:defRPr b="0" i="0"/>
            </a:pPr>
            <a:r>
              <a:rPr lang="x-none" sz="2800" kern="1200" dirty="0">
                <a:solidFill>
                  <a:srgbClr val="000000"/>
                </a:solidFill>
                <a:latin typeface="+mn-lt"/>
                <a:ea typeface="+mn-ea"/>
                <a:cs typeface="+mn-cs"/>
              </a:rPr>
              <a:t>Proposer des conseils et un test volontaire et confidentiel de dépistage du VIH, du HBV et du HCV</a:t>
            </a:r>
          </a:p>
          <a:p>
            <a:pPr marL="457200" indent="-457200">
              <a:defRPr b="0" i="0"/>
            </a:pPr>
            <a:r>
              <a:rPr lang="x-none" sz="2800" kern="1200" dirty="0">
                <a:solidFill>
                  <a:srgbClr val="000000"/>
                </a:solidFill>
                <a:latin typeface="+mn-lt"/>
                <a:ea typeface="+mn-ea"/>
                <a:cs typeface="+mn-cs"/>
              </a:rPr>
              <a:t>Évaluer les maladies aiguës qui se développent</a:t>
            </a:r>
          </a:p>
        </p:txBody>
      </p:sp>
    </p:spTree>
    <p:extLst>
      <p:ext uri="{BB962C8B-B14F-4D97-AF65-F5344CB8AC3E}">
        <p14:creationId xmlns:p14="http://schemas.microsoft.com/office/powerpoint/2010/main" val="3177340523"/>
      </p:ext>
    </p:extLst>
  </p:cSld>
  <p:clrMapOvr>
    <a:masterClrMapping/>
  </p:clrMapOvr>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DIX</a:t>
            </a:r>
          </a:p>
        </p:txBody>
      </p:sp>
      <p:sp>
        <p:nvSpPr>
          <p:cNvPr id="11267" name="Title 1"/>
          <p:cNvSpPr>
            <a:spLocks noGrp="1"/>
          </p:cNvSpPr>
          <p:nvPr>
            <p:ph type="body" idx="1"/>
          </p:nvPr>
        </p:nvSpPr>
        <p:spPr/>
        <p:txBody>
          <a:bodyPr/>
          <a:lstStyle/>
          <a:p>
            <a:pPr eaLnBrk="1" hangingPunct="1">
              <a:defRPr b="0" i="0"/>
            </a:pPr>
            <a:r>
              <a:rPr lang="x-none" sz="4000">
                <a:ea typeface="ＭＳ Ｐゴシック" pitchFamily="34" charset="-128"/>
              </a:rPr>
              <a:t>Évaluation clinique</a:t>
            </a:r>
          </a:p>
        </p:txBody>
      </p:sp>
    </p:spTree>
    <p:extLst>
      <p:ext uri="{BB962C8B-B14F-4D97-AF65-F5344CB8AC3E}">
        <p14:creationId xmlns:p14="http://schemas.microsoft.com/office/powerpoint/2010/main" val="4174651246"/>
      </p:ext>
    </p:extLst>
  </p:cSld>
  <p:clrMapOvr>
    <a:masterClrMapping/>
  </p:clrMapOvr>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p:txBody>
          <a:bodyPr/>
          <a:lstStyle/>
          <a:p>
            <a:pPr>
              <a:buNone/>
              <a:defRPr b="0" i="0"/>
            </a:pPr>
            <a:r>
              <a:rPr lang="x-none" sz="3200" kern="1200">
                <a:solidFill>
                  <a:srgbClr val="000000"/>
                </a:solidFill>
                <a:latin typeface="+mn-lt"/>
                <a:ea typeface="+mn-ea"/>
                <a:cs typeface="+mn-cs"/>
              </a:rPr>
              <a:t>Ce module décrit comment mener une évaluation clinique approfondie avant de procéder à une évacuation utérine et traite de l’anamnèse et des considérations spécifiques à certaines patientes. </a:t>
            </a:r>
          </a:p>
          <a:p>
            <a:pPr>
              <a:buNone/>
              <a:defRPr b="0" i="0"/>
            </a:pPr>
            <a:endParaRPr lang="en-US" sz="3200"/>
          </a:p>
        </p:txBody>
      </p:sp>
    </p:spTree>
    <p:extLst>
      <p:ext uri="{BB962C8B-B14F-4D97-AF65-F5344CB8AC3E}">
        <p14:creationId xmlns:p14="http://schemas.microsoft.com/office/powerpoint/2010/main" val="419649750"/>
      </p:ext>
    </p:extLst>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600"/>
              <a:t>À la fin de ce module, les participants devront être capables de : </a:t>
            </a:r>
          </a:p>
          <a:p>
            <a:pPr marL="514350" lvl="0" indent="-514350">
              <a:buSzTx/>
              <a:buFont typeface="+mj-lt"/>
              <a:buAutoNum type="arabicPeriod"/>
              <a:defRPr b="0" i="0"/>
            </a:pPr>
            <a:r>
              <a:rPr lang="x-none" sz="2600" kern="1200">
                <a:solidFill>
                  <a:srgbClr val="000000"/>
                </a:solidFill>
              </a:rPr>
              <a:t>Décrire comment procéder à une évaluation clinique préalable à une évacuation utérine dans le cadre de soins complets d’avortement, y compris dans le cas de soins après avortement</a:t>
            </a:r>
          </a:p>
          <a:p>
            <a:pPr marL="514350" lvl="0" indent="-514350">
              <a:buSzTx/>
              <a:buFont typeface="+mj-lt"/>
              <a:buAutoNum type="arabicPeriod"/>
              <a:defRPr b="0" i="0"/>
            </a:pPr>
            <a:r>
              <a:rPr lang="x-none" sz="2600" kern="1200">
                <a:solidFill>
                  <a:srgbClr val="000000"/>
                </a:solidFill>
              </a:rPr>
              <a:t>Recueillir une anamnèse adaptée aux soins d’avortement </a:t>
            </a:r>
          </a:p>
          <a:p>
            <a:pPr marL="514350" lvl="0" indent="-514350">
              <a:buSzTx/>
              <a:buFont typeface="+mj-lt"/>
              <a:buAutoNum type="arabicPeriod"/>
              <a:defRPr b="0" i="0"/>
            </a:pPr>
            <a:r>
              <a:rPr lang="x-none" sz="2600" kern="1200">
                <a:solidFill>
                  <a:srgbClr val="000000"/>
                </a:solidFill>
              </a:rPr>
              <a:t>Tenir compte des considérations spécifiques à chaque patiente </a:t>
            </a:r>
          </a:p>
        </p:txBody>
      </p:sp>
    </p:spTree>
    <p:extLst>
      <p:ext uri="{BB962C8B-B14F-4D97-AF65-F5344CB8AC3E}">
        <p14:creationId xmlns:p14="http://schemas.microsoft.com/office/powerpoint/2010/main" val="3838216664"/>
      </p:ext>
    </p:extLst>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144000" cy="990600"/>
          </a:xfrm>
        </p:spPr>
        <p:txBody>
          <a:bodyPr/>
          <a:lstStyle/>
          <a:p>
            <a:pPr>
              <a:defRPr b="0" i="0"/>
            </a:pPr>
            <a:r>
              <a:rPr lang="x-none" sz="3000" kern="1200">
                <a:solidFill>
                  <a:schemeClr val="tx2"/>
                </a:solidFill>
                <a:latin typeface="+mj-lt"/>
                <a:ea typeface="+mj-ea"/>
                <a:cs typeface="+mj-cs"/>
              </a:rPr>
              <a:t>Étapes d’une évaluation clinique approfondie</a:t>
            </a:r>
          </a:p>
        </p:txBody>
      </p:sp>
      <p:sp>
        <p:nvSpPr>
          <p:cNvPr id="3" name="Content Placeholder 2"/>
          <p:cNvSpPr>
            <a:spLocks noGrp="1"/>
          </p:cNvSpPr>
          <p:nvPr>
            <p:ph sz="quarter" idx="1"/>
          </p:nvPr>
        </p:nvSpPr>
        <p:spPr>
          <a:xfrm>
            <a:off x="612648" y="1905000"/>
            <a:ext cx="8153400" cy="4191000"/>
          </a:xfrm>
        </p:spPr>
        <p:txBody>
          <a:bodyPr/>
          <a:lstStyle/>
          <a:p>
            <a:pPr marL="457200" indent="-457200">
              <a:defRPr b="0" i="0"/>
            </a:pPr>
            <a:r>
              <a:rPr lang="x-none" sz="2800" kern="1200">
                <a:solidFill>
                  <a:srgbClr val="000000"/>
                </a:solidFill>
                <a:latin typeface="+mn-lt"/>
                <a:ea typeface="+mn-ea"/>
                <a:cs typeface="+mn-cs"/>
              </a:rPr>
              <a:t>Antécédents de la patiente </a:t>
            </a:r>
          </a:p>
          <a:p>
            <a:pPr marL="457200" indent="-457200">
              <a:defRPr b="0" i="0"/>
            </a:pPr>
            <a:r>
              <a:rPr lang="x-none" sz="2800" kern="1200">
                <a:solidFill>
                  <a:srgbClr val="000000"/>
                </a:solidFill>
                <a:latin typeface="+mn-lt"/>
                <a:ea typeface="+mn-ea"/>
                <a:cs typeface="+mn-cs"/>
              </a:rPr>
              <a:t>Examen clinique, y compris examen pelvien et examen bimanuel</a:t>
            </a:r>
          </a:p>
          <a:p>
            <a:pPr marL="457200" indent="-457200">
              <a:defRPr b="0" i="0"/>
            </a:pPr>
            <a:r>
              <a:rPr lang="x-none" sz="2800" kern="1200">
                <a:solidFill>
                  <a:srgbClr val="000000"/>
                </a:solidFill>
                <a:latin typeface="+mn-lt"/>
                <a:ea typeface="+mn-ea"/>
                <a:cs typeface="+mn-cs"/>
              </a:rPr>
              <a:t>Prélèvement d’échantillons et demande d’éventuels examens de laboratoire, uniquement si nécessaire</a:t>
            </a:r>
          </a:p>
          <a:p>
            <a:pPr marL="457200" indent="-457200">
              <a:defRPr b="0" i="0"/>
            </a:pPr>
            <a:endParaRPr lang="en-US" sz="3200" dirty="0"/>
          </a:p>
        </p:txBody>
      </p:sp>
    </p:spTree>
    <p:extLst>
      <p:ext uri="{BB962C8B-B14F-4D97-AF65-F5344CB8AC3E}">
        <p14:creationId xmlns:p14="http://schemas.microsoft.com/office/powerpoint/2010/main" val="236205507"/>
      </p:ext>
    </p:extLst>
  </p:cSld>
  <p:clrMapOvr>
    <a:masterClrMapping/>
  </p:clrMapOv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Antécédents de la patiente </a:t>
            </a:r>
          </a:p>
        </p:txBody>
      </p:sp>
      <p:sp>
        <p:nvSpPr>
          <p:cNvPr id="3" name="Content Placeholder 2"/>
          <p:cNvSpPr>
            <a:spLocks noGrp="1"/>
          </p:cNvSpPr>
          <p:nvPr>
            <p:ph sz="quarter" idx="1"/>
          </p:nvPr>
        </p:nvSpPr>
        <p:spPr/>
        <p:txBody>
          <a:bodyPr/>
          <a:lstStyle/>
          <a:p>
            <a:pPr marL="457200" indent="-457200">
              <a:defRPr b="0" i="0"/>
            </a:pPr>
            <a:r>
              <a:rPr lang="x-none" sz="2800" kern="1200">
                <a:solidFill>
                  <a:srgbClr val="000000"/>
                </a:solidFill>
                <a:latin typeface="+mn-lt"/>
                <a:ea typeface="+mn-ea"/>
                <a:cs typeface="+mn-cs"/>
              </a:rPr>
              <a:t>Date du premier jour de ses dernières règles </a:t>
            </a:r>
          </a:p>
          <a:p>
            <a:pPr marL="457200" indent="-457200">
              <a:defRPr b="0" i="0"/>
            </a:pPr>
            <a:r>
              <a:rPr lang="x-none" sz="2800" kern="1200">
                <a:solidFill>
                  <a:srgbClr val="000000"/>
                </a:solidFill>
                <a:latin typeface="+mn-lt"/>
                <a:ea typeface="+mn-ea"/>
                <a:cs typeface="+mn-cs"/>
              </a:rPr>
              <a:t>Signes et symptômes de grossesse </a:t>
            </a:r>
          </a:p>
          <a:p>
            <a:pPr marL="457200" indent="-457200">
              <a:defRPr b="0" i="0"/>
            </a:pPr>
            <a:r>
              <a:rPr lang="x-none" sz="2800" kern="1200">
                <a:solidFill>
                  <a:srgbClr val="000000"/>
                </a:solidFill>
                <a:latin typeface="+mn-lt"/>
                <a:ea typeface="+mn-ea"/>
                <a:cs typeface="+mn-cs"/>
              </a:rPr>
              <a:t>Tests de grossesse ou échographies éventuellement pratiqués et résultats</a:t>
            </a:r>
          </a:p>
          <a:p>
            <a:pPr marL="457200" indent="-457200">
              <a:defRPr b="0" i="0"/>
            </a:pPr>
            <a:r>
              <a:rPr lang="x-none" sz="2800" kern="1200">
                <a:solidFill>
                  <a:srgbClr val="000000"/>
                </a:solidFill>
                <a:latin typeface="+mn-lt"/>
                <a:ea typeface="+mn-ea"/>
                <a:cs typeface="+mn-cs"/>
              </a:rPr>
              <a:t>Saignements ou pertes sanguines légères pendant la grossesse</a:t>
            </a:r>
          </a:p>
          <a:p>
            <a:pPr marL="457200" indent="-457200">
              <a:defRPr b="0" i="0"/>
            </a:pPr>
            <a:r>
              <a:rPr lang="x-none" sz="2800" kern="1200">
                <a:solidFill>
                  <a:srgbClr val="000000"/>
                </a:solidFill>
                <a:latin typeface="+mn-lt"/>
                <a:ea typeface="+mn-ea"/>
                <a:cs typeface="+mn-cs"/>
              </a:rPr>
              <a:t>Allergies connues à certains médicaments </a:t>
            </a:r>
          </a:p>
          <a:p>
            <a:pPr marL="457200" indent="-457200">
              <a:defRPr b="0" i="0"/>
            </a:pPr>
            <a:r>
              <a:rPr lang="x-none" sz="2800" kern="1200">
                <a:solidFill>
                  <a:srgbClr val="000000"/>
                </a:solidFill>
                <a:latin typeface="+mn-lt"/>
                <a:ea typeface="+mn-ea"/>
                <a:cs typeface="+mn-cs"/>
              </a:rPr>
              <a:t>Antécédents obstétricaux et gynécologiques </a:t>
            </a:r>
          </a:p>
          <a:p>
            <a:pPr marL="457200" indent="-457200">
              <a:defRPr b="0" i="0"/>
            </a:pPr>
            <a:endParaRPr lang="en-US" sz="2800" kern="1200" dirty="0">
              <a:solidFill>
                <a:srgbClr val="000000"/>
              </a:solidFill>
              <a:latin typeface="+mn-lt"/>
              <a:ea typeface="+mn-ea"/>
              <a:cs typeface="+mn-cs"/>
            </a:endParaRPr>
          </a:p>
        </p:txBody>
      </p:sp>
    </p:spTree>
    <p:extLst>
      <p:ext uri="{BB962C8B-B14F-4D97-AF65-F5344CB8AC3E}">
        <p14:creationId xmlns:p14="http://schemas.microsoft.com/office/powerpoint/2010/main" val="2979469929"/>
      </p:ext>
    </p:extLst>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Antécédents de la patiente (suite) </a:t>
            </a:r>
          </a:p>
        </p:txBody>
      </p:sp>
      <p:sp>
        <p:nvSpPr>
          <p:cNvPr id="3" name="Content Placeholder 2"/>
          <p:cNvSpPr>
            <a:spLocks noGrp="1"/>
          </p:cNvSpPr>
          <p:nvPr>
            <p:ph sz="quarter" idx="1"/>
          </p:nvPr>
        </p:nvSpPr>
        <p:spPr/>
        <p:txBody>
          <a:bodyPr/>
          <a:lstStyle/>
          <a:p>
            <a:pPr marL="457200" indent="-457200">
              <a:defRPr b="0" i="0"/>
            </a:pPr>
            <a:r>
              <a:rPr lang="x-none" sz="2800" kern="1200">
                <a:solidFill>
                  <a:srgbClr val="000000"/>
                </a:solidFill>
                <a:latin typeface="+mn-lt"/>
                <a:ea typeface="+mn-ea"/>
                <a:cs typeface="+mn-cs"/>
              </a:rPr>
              <a:t>Antécédents sexuels</a:t>
            </a:r>
          </a:p>
          <a:p>
            <a:pPr marL="457200" indent="-457200">
              <a:defRPr b="0" i="0"/>
            </a:pPr>
            <a:r>
              <a:rPr lang="x-none" sz="2800" kern="1200">
                <a:solidFill>
                  <a:srgbClr val="000000"/>
                </a:solidFill>
                <a:latin typeface="+mn-lt"/>
                <a:ea typeface="+mn-ea"/>
                <a:cs typeface="+mn-cs"/>
              </a:rPr>
              <a:t>Recours à des médicaments comme le misoprostol ou des remèdes à base de plantes</a:t>
            </a:r>
          </a:p>
          <a:p>
            <a:pPr marL="457200" indent="-457200">
              <a:defRPr b="0" i="0"/>
            </a:pPr>
            <a:r>
              <a:rPr lang="x-none" sz="2800" kern="1200">
                <a:solidFill>
                  <a:srgbClr val="000000"/>
                </a:solidFill>
                <a:latin typeface="+mn-lt"/>
                <a:ea typeface="+mn-ea"/>
                <a:cs typeface="+mn-cs"/>
              </a:rPr>
              <a:t>Statut en matière de VIH et présence d’infections sexuellement transmissibles</a:t>
            </a:r>
          </a:p>
          <a:p>
            <a:pPr marL="457200" indent="-457200">
              <a:defRPr b="0" i="0"/>
            </a:pPr>
            <a:r>
              <a:rPr lang="x-none" sz="2800" kern="1200">
                <a:solidFill>
                  <a:srgbClr val="000000"/>
                </a:solidFill>
                <a:latin typeface="+mn-lt"/>
                <a:ea typeface="+mn-ea"/>
                <a:cs typeface="+mn-cs"/>
              </a:rPr>
              <a:t>Antécédents chirurgicaux</a:t>
            </a:r>
          </a:p>
          <a:p>
            <a:pPr marL="457200" indent="-457200">
              <a:defRPr b="0" i="0"/>
            </a:pPr>
            <a:r>
              <a:rPr lang="x-none" sz="2800" kern="1200">
                <a:solidFill>
                  <a:srgbClr val="000000"/>
                </a:solidFill>
                <a:latin typeface="+mn-lt"/>
                <a:ea typeface="+mn-ea"/>
                <a:cs typeface="+mn-cs"/>
              </a:rPr>
              <a:t>Handicap physique ou cognitif ou maladie mentale </a:t>
            </a:r>
          </a:p>
          <a:p>
            <a:pPr marL="457200" indent="-457200">
              <a:defRPr b="0" i="0"/>
            </a:pPr>
            <a:r>
              <a:rPr lang="x-none" sz="2800" kern="1200">
                <a:solidFill>
                  <a:srgbClr val="000000"/>
                </a:solidFill>
                <a:latin typeface="+mn-lt"/>
                <a:ea typeface="+mn-ea"/>
                <a:cs typeface="+mn-cs"/>
              </a:rPr>
              <a:t>Problèmes de santé connus </a:t>
            </a:r>
          </a:p>
        </p:txBody>
      </p:sp>
    </p:spTree>
    <p:extLst>
      <p:ext uri="{BB962C8B-B14F-4D97-AF65-F5344CB8AC3E}">
        <p14:creationId xmlns:p14="http://schemas.microsoft.com/office/powerpoint/2010/main" val="25103998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Qualité (suite)</a:t>
            </a:r>
          </a:p>
        </p:txBody>
      </p:sp>
      <p:sp>
        <p:nvSpPr>
          <p:cNvPr id="3" name="Content Placeholder 2"/>
          <p:cNvSpPr>
            <a:spLocks noGrp="1"/>
          </p:cNvSpPr>
          <p:nvPr>
            <p:ph sz="quarter" idx="1"/>
          </p:nvPr>
        </p:nvSpPr>
        <p:spPr/>
        <p:txBody>
          <a:bodyPr/>
          <a:lstStyle/>
          <a:p>
            <a:pPr marL="457200" indent="-457200">
              <a:defRPr b="0" i="0"/>
            </a:pPr>
            <a:r>
              <a:rPr lang="x-none" sz="2800" dirty="0">
                <a:solidFill>
                  <a:srgbClr val="000000"/>
                </a:solidFill>
              </a:rPr>
              <a:t>Offrir d’autres services de santé sexuelle et génésique associés </a:t>
            </a:r>
          </a:p>
          <a:p>
            <a:pPr marL="457200" indent="-457200">
              <a:defRPr b="0" i="0"/>
            </a:pPr>
            <a:r>
              <a:rPr lang="x-none" sz="2800" dirty="0">
                <a:solidFill>
                  <a:srgbClr val="000000"/>
                </a:solidFill>
              </a:rPr>
              <a:t>Garantir confidentialité, intimité et respect dans les relations</a:t>
            </a:r>
          </a:p>
          <a:p>
            <a:pPr marL="457200" indent="-457200">
              <a:defRPr b="0" i="0"/>
            </a:pPr>
            <a:r>
              <a:rPr lang="x-none" sz="2800" dirty="0">
                <a:solidFill>
                  <a:srgbClr val="000000"/>
                </a:solidFill>
              </a:rPr>
              <a:t>Assurer un suivi des services, y compris des événements indésirables, en vue d’en améliorer la qualité, en y faisant participer des membres de la communauté</a:t>
            </a:r>
          </a:p>
        </p:txBody>
      </p:sp>
    </p:spTree>
    <p:extLst>
      <p:ext uri="{BB962C8B-B14F-4D97-AF65-F5344CB8AC3E}">
        <p14:creationId xmlns:p14="http://schemas.microsoft.com/office/powerpoint/2010/main" val="863190099"/>
      </p:ext>
    </p:extLst>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Âge gestationnel</a:t>
            </a:r>
          </a:p>
        </p:txBody>
      </p:sp>
      <p:sp>
        <p:nvSpPr>
          <p:cNvPr id="3" name="Content Placeholder 2"/>
          <p:cNvSpPr>
            <a:spLocks noGrp="1"/>
          </p:cNvSpPr>
          <p:nvPr>
            <p:ph sz="quarter" idx="1"/>
          </p:nvPr>
        </p:nvSpPr>
        <p:spPr>
          <a:xfrm>
            <a:off x="612648" y="1828800"/>
            <a:ext cx="8153400" cy="4495800"/>
          </a:xfrm>
        </p:spPr>
        <p:txBody>
          <a:bodyPr/>
          <a:lstStyle/>
          <a:p>
            <a:pPr marL="457200" indent="-457200">
              <a:defRPr b="0" i="0"/>
            </a:pPr>
            <a:r>
              <a:rPr lang="x-none" sz="2400" kern="1200">
                <a:solidFill>
                  <a:srgbClr val="000000"/>
                </a:solidFill>
                <a:latin typeface="+mn-lt"/>
                <a:ea typeface="+mn-ea"/>
                <a:cs typeface="+mn-cs"/>
              </a:rPr>
              <a:t>Les erreurs d’estimation de l’âge gestationnel sont peu fréquentes dans le cadre des soins liés à l’avortement</a:t>
            </a:r>
          </a:p>
          <a:p>
            <a:pPr marL="457200" indent="-457200">
              <a:defRPr b="0" i="0"/>
            </a:pPr>
            <a:r>
              <a:rPr lang="x-none" sz="2400" kern="1200">
                <a:solidFill>
                  <a:srgbClr val="000000"/>
                </a:solidFill>
                <a:latin typeface="+mn-lt"/>
                <a:ea typeface="+mn-ea"/>
                <a:cs typeface="+mn-cs"/>
              </a:rPr>
              <a:t>Utiliser la date des dernières règles en association avec un examen bimanuel</a:t>
            </a:r>
          </a:p>
          <a:p>
            <a:pPr marL="457200" indent="-457200">
              <a:defRPr b="0" i="0"/>
            </a:pPr>
            <a:r>
              <a:rPr lang="fr-BE" sz="2400" kern="1200" dirty="0">
                <a:solidFill>
                  <a:srgbClr val="000000"/>
                </a:solidFill>
                <a:latin typeface="+mn-lt"/>
                <a:ea typeface="+mn-ea"/>
                <a:cs typeface="+mn-cs"/>
              </a:rPr>
              <a:t>U</a:t>
            </a:r>
            <a:r>
              <a:rPr lang="x-none" sz="2400" kern="1200">
                <a:solidFill>
                  <a:srgbClr val="000000"/>
                </a:solidFill>
                <a:latin typeface="+mn-lt"/>
                <a:ea typeface="+mn-ea"/>
                <a:cs typeface="+mn-cs"/>
              </a:rPr>
              <a:t>ne sous-estimation importante de l’âge gestationnel peut augmenter les risques et les complications</a:t>
            </a:r>
          </a:p>
        </p:txBody>
      </p:sp>
    </p:spTree>
    <p:extLst>
      <p:ext uri="{BB962C8B-B14F-4D97-AF65-F5344CB8AC3E}">
        <p14:creationId xmlns:p14="http://schemas.microsoft.com/office/powerpoint/2010/main" val="3172910300"/>
      </p:ext>
    </p:extLst>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Estimation précise de la taille de l’utérus </a:t>
            </a:r>
          </a:p>
        </p:txBody>
      </p:sp>
      <p:sp>
        <p:nvSpPr>
          <p:cNvPr id="3" name="Content Placeholder 2"/>
          <p:cNvSpPr>
            <a:spLocks noGrp="1"/>
          </p:cNvSpPr>
          <p:nvPr>
            <p:ph sz="quarter" idx="1"/>
          </p:nvPr>
        </p:nvSpPr>
        <p:spPr>
          <a:xfrm>
            <a:off x="612648" y="1828800"/>
            <a:ext cx="8153400" cy="4495800"/>
          </a:xfrm>
        </p:spPr>
        <p:txBody>
          <a:bodyPr/>
          <a:lstStyle/>
          <a:p>
            <a:pPr marL="457200" indent="-457200">
              <a:defRPr b="0" i="0"/>
            </a:pPr>
            <a:r>
              <a:rPr lang="x-none" sz="2800" kern="1200">
                <a:solidFill>
                  <a:srgbClr val="000000"/>
                </a:solidFill>
                <a:latin typeface="+mn-lt"/>
                <a:ea typeface="+mn-ea"/>
                <a:cs typeface="+mn-cs"/>
              </a:rPr>
              <a:t>Examen pelvien bimanuel </a:t>
            </a:r>
          </a:p>
          <a:p>
            <a:pPr marL="457200" indent="-457200">
              <a:defRPr b="0" i="0"/>
            </a:pPr>
            <a:r>
              <a:rPr lang="x-none" sz="2800" kern="1200">
                <a:solidFill>
                  <a:srgbClr val="000000"/>
                </a:solidFill>
                <a:latin typeface="+mn-lt"/>
                <a:ea typeface="+mn-ea"/>
                <a:cs typeface="+mn-cs"/>
              </a:rPr>
              <a:t>Date des dernières règles</a:t>
            </a:r>
          </a:p>
          <a:p>
            <a:pPr marL="457200" indent="-457200">
              <a:defRPr b="0" i="0"/>
            </a:pPr>
            <a:r>
              <a:rPr lang="x-none" sz="2800" kern="1200">
                <a:solidFill>
                  <a:srgbClr val="000000"/>
                </a:solidFill>
                <a:latin typeface="+mn-lt"/>
                <a:ea typeface="+mn-ea"/>
                <a:cs typeface="+mn-cs"/>
              </a:rPr>
              <a:t>Autres signes de grossesse</a:t>
            </a:r>
          </a:p>
        </p:txBody>
      </p:sp>
    </p:spTree>
    <p:extLst>
      <p:ext uri="{BB962C8B-B14F-4D97-AF65-F5344CB8AC3E}">
        <p14:creationId xmlns:p14="http://schemas.microsoft.com/office/powerpoint/2010/main" val="699601851"/>
      </p:ext>
    </p:extLst>
  </p:cSld>
  <p:clrMapOvr>
    <a:masterClrMapping/>
  </p:clrMapOv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Utilisation des deux méthodes d’évaluation</a:t>
            </a:r>
          </a:p>
        </p:txBody>
      </p:sp>
      <p:sp>
        <p:nvSpPr>
          <p:cNvPr id="3" name="Content Placeholder 2"/>
          <p:cNvSpPr>
            <a:spLocks noGrp="1"/>
          </p:cNvSpPr>
          <p:nvPr>
            <p:ph sz="quarter" idx="1"/>
          </p:nvPr>
        </p:nvSpPr>
        <p:spPr>
          <a:xfrm>
            <a:off x="609600" y="1676400"/>
            <a:ext cx="8156448" cy="4419600"/>
          </a:xfrm>
        </p:spPr>
        <p:txBody>
          <a:bodyPr/>
          <a:lstStyle/>
          <a:p>
            <a:pPr algn="ctr">
              <a:buNone/>
              <a:defRPr b="0" i="0"/>
            </a:pPr>
            <a:r>
              <a:rPr lang="x-none" sz="2800" b="1"/>
              <a:t>Examen bimanuel + date des dernières règles  </a:t>
            </a:r>
            <a:r>
              <a:rPr lang="en-US" sz="2800" b="1" dirty="0">
                <a:sym typeface="Wingdings"/>
              </a:rPr>
              <a:t></a:t>
            </a:r>
            <a:r>
              <a:rPr lang="x-none" sz="2800" b="1"/>
              <a:t>  âge gestationnel</a:t>
            </a:r>
          </a:p>
        </p:txBody>
      </p:sp>
      <p:pic>
        <p:nvPicPr>
          <p:cNvPr id="4" name="Picture 8" descr="BimanualExam"/>
          <p:cNvPicPr>
            <a:picLocks noChangeAspect="1" noChangeArrowheads="1"/>
          </p:cNvPicPr>
          <p:nvPr/>
        </p:nvPicPr>
        <p:blipFill>
          <a:blip r:embed="rId3">
            <a:extLst>
              <a:ext uri="{28A0092B-C50C-407E-A947-70E740481C1C}">
                <a14:useLocalDpi xmlns:a14="http://schemas.microsoft.com/office/drawing/2010/main" val="0"/>
              </a:ext>
            </a:extLst>
          </a:blip>
          <a:stretch/>
        </p:blipFill>
        <p:spPr>
          <a:xfrm>
            <a:off x="3124200" y="2971800"/>
            <a:ext cx="2791522" cy="254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1295086"/>
      </p:ext>
    </p:extLst>
  </p:cSld>
  <p:clrMapOvr>
    <a:masterClrMapping/>
  </p:clrMapOvr>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État de santé général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kern="1200">
                <a:solidFill>
                  <a:srgbClr val="000000"/>
                </a:solidFill>
                <a:latin typeface="+mn-lt"/>
                <a:ea typeface="+mn-ea"/>
                <a:cs typeface="+mn-cs"/>
              </a:rPr>
              <a:t>Mesurer et enregistrer les paramètres vitaux</a:t>
            </a:r>
          </a:p>
          <a:p>
            <a:pPr marL="457200" indent="-457200">
              <a:defRPr b="0" i="0"/>
            </a:pPr>
            <a:r>
              <a:rPr lang="x-none" sz="3000" kern="1200">
                <a:solidFill>
                  <a:srgbClr val="000000"/>
                </a:solidFill>
                <a:latin typeface="+mn-lt"/>
                <a:ea typeface="+mn-ea"/>
                <a:cs typeface="+mn-cs"/>
              </a:rPr>
              <a:t>Prendre note de tout signe de faiblesse, de léthargie, d’anémie ou de malnutrition</a:t>
            </a:r>
          </a:p>
          <a:p>
            <a:pPr marL="457200" indent="-457200">
              <a:defRPr b="0" i="0"/>
            </a:pPr>
            <a:r>
              <a:rPr lang="x-none" sz="3000" kern="1200">
                <a:solidFill>
                  <a:srgbClr val="000000"/>
                </a:solidFill>
                <a:latin typeface="+mn-lt"/>
                <a:ea typeface="+mn-ea"/>
                <a:cs typeface="+mn-cs"/>
              </a:rPr>
              <a:t>Palper l’abdomen à la recherche de sensibilité ou de masses </a:t>
            </a:r>
          </a:p>
        </p:txBody>
      </p:sp>
    </p:spTree>
    <p:extLst>
      <p:ext uri="{BB962C8B-B14F-4D97-AF65-F5344CB8AC3E}">
        <p14:creationId xmlns:p14="http://schemas.microsoft.com/office/powerpoint/2010/main" val="2639489353"/>
      </p:ext>
    </p:extLst>
  </p:cSld>
  <p:clrMapOvr>
    <a:masterClrMapping/>
  </p:clrMapOvr>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None/>
              <a:defRPr b="0" i="0"/>
            </a:pPr>
            <a:r>
              <a:rPr lang="x-none"/>
              <a:t>Examen pelvien</a:t>
            </a:r>
          </a:p>
        </p:txBody>
      </p:sp>
      <p:sp>
        <p:nvSpPr>
          <p:cNvPr id="3" name="Content Placeholder 2"/>
          <p:cNvSpPr>
            <a:spLocks noGrp="1"/>
          </p:cNvSpPr>
          <p:nvPr>
            <p:ph sz="quarter" idx="1"/>
          </p:nvPr>
        </p:nvSpPr>
        <p:spPr>
          <a:xfrm>
            <a:off x="304800" y="1676400"/>
            <a:ext cx="8461248" cy="4495800"/>
          </a:xfrm>
        </p:spPr>
        <p:txBody>
          <a:bodyPr/>
          <a:lstStyle/>
          <a:p>
            <a:pPr marL="457200" indent="-457200">
              <a:defRPr b="0" i="0"/>
            </a:pPr>
            <a:r>
              <a:rPr lang="x-none" sz="3000" kern="1200">
                <a:solidFill>
                  <a:srgbClr val="000000"/>
                </a:solidFill>
                <a:latin typeface="+mn-lt"/>
                <a:ea typeface="+mn-ea"/>
                <a:cs typeface="+mn-cs"/>
              </a:rPr>
              <a:t>Demander à la patiente de vider sa vessie </a:t>
            </a:r>
          </a:p>
          <a:p>
            <a:pPr marL="457200" indent="-457200">
              <a:defRPr b="0" i="0"/>
            </a:pPr>
            <a:r>
              <a:rPr lang="x-none" sz="3000" kern="1200">
                <a:solidFill>
                  <a:srgbClr val="000000"/>
                </a:solidFill>
                <a:latin typeface="+mn-lt"/>
                <a:ea typeface="+mn-ea"/>
                <a:cs typeface="+mn-cs"/>
              </a:rPr>
              <a:t>L’aider à se placer en position gynécologique </a:t>
            </a:r>
          </a:p>
          <a:p>
            <a:pPr marL="457200" indent="-457200">
              <a:defRPr b="0" i="0"/>
            </a:pPr>
            <a:r>
              <a:rPr lang="x-none" sz="3000" kern="1200">
                <a:solidFill>
                  <a:srgbClr val="000000"/>
                </a:solidFill>
                <a:latin typeface="+mn-lt"/>
                <a:ea typeface="+mn-ea"/>
                <a:cs typeface="+mn-cs"/>
              </a:rPr>
              <a:t>Tenir compte de tous besoins physiques spécifiques </a:t>
            </a:r>
          </a:p>
          <a:p>
            <a:pPr marL="457200" indent="-457200">
              <a:defRPr b="0" i="0"/>
            </a:pPr>
            <a:r>
              <a:rPr lang="x-none" sz="3000" kern="1200">
                <a:solidFill>
                  <a:srgbClr val="000000"/>
                </a:solidFill>
                <a:latin typeface="+mn-lt"/>
                <a:ea typeface="+mn-ea"/>
                <a:cs typeface="+mn-cs"/>
              </a:rPr>
              <a:t>Veiller à respecter son intimité </a:t>
            </a:r>
          </a:p>
          <a:p>
            <a:pPr marL="457200" indent="-457200">
              <a:defRPr b="0" i="0"/>
            </a:pPr>
            <a:r>
              <a:rPr lang="x-none" sz="3000" kern="1200">
                <a:solidFill>
                  <a:srgbClr val="000000"/>
                </a:solidFill>
                <a:latin typeface="+mn-lt"/>
                <a:ea typeface="+mn-ea"/>
                <a:cs typeface="+mn-cs"/>
              </a:rPr>
              <a:t>Pratiquer un examen bimanuel et un examen au spéculum </a:t>
            </a:r>
          </a:p>
        </p:txBody>
      </p:sp>
    </p:spTree>
    <p:extLst>
      <p:ext uri="{BB962C8B-B14F-4D97-AF65-F5344CB8AC3E}">
        <p14:creationId xmlns:p14="http://schemas.microsoft.com/office/powerpoint/2010/main" val="1385286574"/>
      </p:ext>
    </p:extLst>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defRPr b="0" i="0"/>
            </a:pPr>
            <a:r>
              <a:rPr lang="x-none" sz="3600" kern="1200">
                <a:solidFill>
                  <a:schemeClr val="tx2"/>
                </a:solidFill>
                <a:latin typeface="+mj-lt"/>
                <a:ea typeface="+mj-ea"/>
                <a:cs typeface="+mj-cs"/>
              </a:rPr>
              <a:t>Position gynécologique </a:t>
            </a:r>
          </a:p>
        </p:txBody>
      </p:sp>
      <p:pic>
        <p:nvPicPr>
          <p:cNvPr id="4" name="Picture 5" descr="Lithotomy_lr"/>
          <p:cNvPicPr>
            <a:picLocks noChangeAspect="1" noChangeArrowheads="1"/>
          </p:cNvPicPr>
          <p:nvPr/>
        </p:nvPicPr>
        <p:blipFill>
          <a:blip r:embed="rId2">
            <a:extLst>
              <a:ext uri="{28A0092B-C50C-407E-A947-70E740481C1C}">
                <a14:useLocalDpi xmlns:a14="http://schemas.microsoft.com/office/drawing/2010/main" val="0"/>
              </a:ext>
            </a:extLst>
          </a:blip>
          <a:stretch/>
        </p:blipFill>
        <p:spPr>
          <a:xfrm>
            <a:off x="2470150" y="2138916"/>
            <a:ext cx="4360863" cy="3100388"/>
          </a:xfrm>
          <a:prstGeom prst="rect">
            <a:avLst/>
          </a:prstGeom>
          <a:noFill/>
        </p:spPr>
      </p:pic>
    </p:spTree>
    <p:extLst>
      <p:ext uri="{BB962C8B-B14F-4D97-AF65-F5344CB8AC3E}">
        <p14:creationId xmlns:p14="http://schemas.microsoft.com/office/powerpoint/2010/main" val="1916490852"/>
      </p:ext>
    </p:extLst>
  </p:cSld>
  <p:clrMapOvr>
    <a:masterClrMapping/>
  </p:clrMapOv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Examen au spéculum</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kern="1200">
                <a:solidFill>
                  <a:srgbClr val="000000"/>
                </a:solidFill>
                <a:latin typeface="+mn-lt"/>
                <a:ea typeface="+mn-ea"/>
                <a:cs typeface="+mn-cs"/>
              </a:rPr>
              <a:t>Introduire délicatement un spéculum de taille appropriée </a:t>
            </a:r>
          </a:p>
          <a:p>
            <a:pPr marL="457200" indent="-457200">
              <a:defRPr b="0" i="0"/>
            </a:pPr>
            <a:r>
              <a:rPr lang="x-none" sz="3000" kern="1200">
                <a:solidFill>
                  <a:srgbClr val="000000"/>
                </a:solidFill>
                <a:latin typeface="+mn-lt"/>
                <a:ea typeface="+mn-ea"/>
                <a:cs typeface="+mn-cs"/>
              </a:rPr>
              <a:t>Vérifier s’il y a des saignements, des pertes, du pus ou des lésions </a:t>
            </a:r>
          </a:p>
          <a:p>
            <a:pPr marL="457200" indent="-457200">
              <a:defRPr b="0" i="0"/>
            </a:pPr>
            <a:r>
              <a:rPr lang="x-none" sz="3000" kern="1200">
                <a:solidFill>
                  <a:srgbClr val="000000"/>
                </a:solidFill>
                <a:latin typeface="+mn-lt"/>
                <a:ea typeface="+mn-ea"/>
                <a:cs typeface="+mn-cs"/>
              </a:rPr>
              <a:t>Expliquer comment procéder si une suspicion d’infection est détectée </a:t>
            </a:r>
          </a:p>
          <a:p>
            <a:pPr marL="457200" indent="-457200">
              <a:defRPr b="0" i="0"/>
            </a:pPr>
            <a:r>
              <a:rPr lang="x-none" sz="3000" kern="1200">
                <a:solidFill>
                  <a:srgbClr val="000000"/>
                </a:solidFill>
                <a:latin typeface="+mn-lt"/>
                <a:ea typeface="+mn-ea"/>
                <a:cs typeface="+mn-cs"/>
              </a:rPr>
              <a:t>Effectuer, si possible, un prélèvement à des fins de culture </a:t>
            </a:r>
          </a:p>
        </p:txBody>
      </p:sp>
    </p:spTree>
    <p:extLst>
      <p:ext uri="{BB962C8B-B14F-4D97-AF65-F5344CB8AC3E}">
        <p14:creationId xmlns:p14="http://schemas.microsoft.com/office/powerpoint/2010/main" val="2341941675"/>
      </p:ext>
    </p:extLst>
  </p:cSld>
  <p:clrMapOvr>
    <a:masterClrMapping/>
  </p:clrMapOvr>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None/>
              <a:defRPr b="0" i="0"/>
            </a:pPr>
            <a:r>
              <a:rPr lang="x-none"/>
              <a:t>Examen au spéculum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rPr>
              <a:t>Les femmes qui présentent des signes ou des symptômes d’infection des voies génitales doivent être traitées immédiatement et l’évacuation utérine peut être réalisée sans attendre</a:t>
            </a:r>
          </a:p>
          <a:p>
            <a:pPr marL="457200" indent="-457200">
              <a:defRPr b="0" i="0"/>
            </a:pPr>
            <a:r>
              <a:rPr lang="x-none" sz="2800" kern="1200">
                <a:solidFill>
                  <a:srgbClr val="000000"/>
                </a:solidFill>
              </a:rPr>
              <a:t>Si des analyses sont effectuées pour confirmer une IST, l’évacuation utérine peut être réalisée avant le retour des résultats Si le test est positif, la femme peut être traitée après l’évacuation utérine</a:t>
            </a:r>
          </a:p>
        </p:txBody>
      </p:sp>
    </p:spTree>
    <p:extLst>
      <p:ext uri="{BB962C8B-B14F-4D97-AF65-F5344CB8AC3E}">
        <p14:creationId xmlns:p14="http://schemas.microsoft.com/office/powerpoint/2010/main" val="1987985398"/>
      </p:ext>
    </p:extLst>
  </p:cSld>
  <p:clrMapOvr>
    <a:masterClrMapping/>
  </p:clrMapOvr>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Examen bimanuel</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Évaluer la taille, la consistance et la position de l’utérus et des annexes </a:t>
            </a:r>
          </a:p>
          <a:p>
            <a:pPr marL="457200" indent="-457200">
              <a:defRPr b="0" i="0"/>
            </a:pPr>
            <a:r>
              <a:rPr lang="x-none" sz="2800" kern="1200">
                <a:solidFill>
                  <a:srgbClr val="000000"/>
                </a:solidFill>
                <a:latin typeface="+mn-lt"/>
                <a:ea typeface="+mn-ea"/>
                <a:cs typeface="+mn-cs"/>
              </a:rPr>
              <a:t>Il est possible qu’il s’agisse du premier examen bimanuel auquel se soumet la patiente, particulièrement si elle est très jeune</a:t>
            </a:r>
            <a:r>
              <a:rPr lang="fr-BE" sz="2800" dirty="0"/>
              <a:t>.</a:t>
            </a:r>
            <a:r>
              <a:rPr lang="x-none" sz="2800" kern="1200">
                <a:solidFill>
                  <a:srgbClr val="000000"/>
                </a:solidFill>
                <a:latin typeface="+mn-lt"/>
                <a:ea typeface="+mn-ea"/>
                <a:cs typeface="+mn-cs"/>
              </a:rPr>
              <a:t> Dans ce cas il convient de procéder avec d’autant plus de précautions et de douceur</a:t>
            </a:r>
          </a:p>
          <a:p>
            <a:pPr marL="457200" indent="-457200">
              <a:defRPr b="0" i="0"/>
            </a:pPr>
            <a:r>
              <a:rPr lang="x-none" sz="2800" kern="1200">
                <a:solidFill>
                  <a:srgbClr val="000000"/>
                </a:solidFill>
                <a:latin typeface="+mn-lt"/>
                <a:ea typeface="+mn-ea"/>
                <a:cs typeface="+mn-cs"/>
              </a:rPr>
              <a:t>Comparer la taille de l’utérus avec la durée de l’aménorrhée </a:t>
            </a:r>
          </a:p>
        </p:txBody>
      </p:sp>
    </p:spTree>
    <p:extLst>
      <p:ext uri="{BB962C8B-B14F-4D97-AF65-F5344CB8AC3E}">
        <p14:creationId xmlns:p14="http://schemas.microsoft.com/office/powerpoint/2010/main" val="220581242"/>
      </p:ext>
    </p:extLst>
  </p:cSld>
  <p:clrMapOvr>
    <a:masterClrMapping/>
  </p:clrMapOv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Pratiquer un examen bimanuel </a:t>
            </a:r>
          </a:p>
        </p:txBody>
      </p:sp>
      <p:pic>
        <p:nvPicPr>
          <p:cNvPr id="4" name="Picture 8" descr="BimanualExam"/>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tretch/>
        </p:blipFill>
        <p:spPr>
          <a:xfrm>
            <a:off x="2514600" y="1981200"/>
            <a:ext cx="4114800" cy="3749040"/>
          </a:xfrm>
          <a:prstGeom prst="rect">
            <a:avLst/>
          </a:prstGeom>
          <a:noFill/>
        </p:spPr>
      </p:pic>
    </p:spTree>
    <p:extLst>
      <p:ext uri="{BB962C8B-B14F-4D97-AF65-F5344CB8AC3E}">
        <p14:creationId xmlns:p14="http://schemas.microsoft.com/office/powerpoint/2010/main" val="105480892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pPr>
              <a:defRPr b="0" i="0"/>
            </a:pPr>
            <a:r>
              <a:rPr lang="x-none"/>
              <a:t>Les cinq éléments des soins après avortement</a:t>
            </a:r>
          </a:p>
        </p:txBody>
      </p:sp>
      <p:sp>
        <p:nvSpPr>
          <p:cNvPr id="3" name="Content Placeholder 2"/>
          <p:cNvSpPr>
            <a:spLocks noGrp="1"/>
          </p:cNvSpPr>
          <p:nvPr>
            <p:ph sz="quarter" idx="1"/>
          </p:nvPr>
        </p:nvSpPr>
        <p:spPr>
          <a:xfrm>
            <a:off x="612648" y="1676400"/>
            <a:ext cx="8153400" cy="5029200"/>
          </a:xfrm>
        </p:spPr>
        <p:txBody>
          <a:bodyPr/>
          <a:lstStyle/>
          <a:p>
            <a:pPr marL="457200" lvl="0" indent="-457200">
              <a:buSzTx/>
              <a:buFont typeface="+mj-lt"/>
              <a:buAutoNum type="arabicPeriod"/>
              <a:defRPr b="0" i="0"/>
            </a:pPr>
            <a:r>
              <a:rPr lang="x-none" sz="2600" i="1" dirty="0"/>
              <a:t>Traitement </a:t>
            </a:r>
            <a:r>
              <a:rPr lang="x-none" sz="2600" i="0" dirty="0"/>
              <a:t>des avortements incomplets, de la rétention fœtale ou des avortements non sécurisés</a:t>
            </a:r>
          </a:p>
          <a:p>
            <a:pPr marL="457200" lvl="0" indent="-457200">
              <a:buSzTx/>
              <a:buFont typeface="+mj-lt"/>
              <a:buAutoNum type="arabicPeriod"/>
              <a:defRPr b="0" i="0"/>
            </a:pPr>
            <a:r>
              <a:rPr lang="fr-BE" sz="2600" i="1" dirty="0"/>
              <a:t>Counseling</a:t>
            </a:r>
            <a:r>
              <a:rPr lang="fr-BE" sz="2800" i="1" dirty="0"/>
              <a:t> </a:t>
            </a:r>
            <a:r>
              <a:rPr lang="x-none" sz="2600" dirty="0"/>
              <a:t>bienveillant afin d’identifier les besoins des femmes en matière de santé physique et psychologique et leurs autres problèmes et d’y répondre</a:t>
            </a:r>
          </a:p>
          <a:p>
            <a:pPr marL="457200" lvl="0" indent="-457200">
              <a:buSzTx/>
              <a:buFont typeface="+mj-lt"/>
              <a:buAutoNum type="arabicPeriod"/>
              <a:defRPr b="0" i="0"/>
            </a:pPr>
            <a:r>
              <a:rPr lang="x-none" sz="2600" i="1" dirty="0"/>
              <a:t>Services </a:t>
            </a:r>
            <a:r>
              <a:rPr lang="fr-BE" sz="2600" i="1" dirty="0"/>
              <a:t>de </a:t>
            </a:r>
            <a:r>
              <a:rPr lang="x-none" sz="2600" i="1" dirty="0"/>
              <a:t>contracepti</a:t>
            </a:r>
            <a:r>
              <a:rPr lang="fr-BE" sz="2600" i="1" dirty="0"/>
              <a:t>on</a:t>
            </a:r>
            <a:r>
              <a:rPr lang="x-none" sz="2600" i="1" dirty="0"/>
              <a:t> et de planification familiale </a:t>
            </a:r>
            <a:r>
              <a:rPr lang="x-none" sz="2600" i="0" dirty="0"/>
              <a:t>pour aider les femmes à éviter une grossesse non désirée ou à espacer les naissances</a:t>
            </a:r>
          </a:p>
        </p:txBody>
      </p:sp>
    </p:spTree>
    <p:extLst>
      <p:ext uri="{BB962C8B-B14F-4D97-AF65-F5344CB8AC3E}">
        <p14:creationId xmlns:p14="http://schemas.microsoft.com/office/powerpoint/2010/main" val="570265252"/>
      </p:ext>
    </p:extLst>
  </p:cSld>
  <p:clrMapOvr>
    <a:masterClrMapping/>
  </p:clrMapOvr>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Incertitude quant à la taille de l’utérus ? </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Demander à un autre prestataire de soins de vérifier </a:t>
            </a:r>
          </a:p>
          <a:p>
            <a:pPr marL="457200" indent="-457200">
              <a:defRPr b="0" i="0"/>
            </a:pPr>
            <a:r>
              <a:rPr lang="x-none" sz="3200" kern="1200">
                <a:solidFill>
                  <a:srgbClr val="000000"/>
                </a:solidFill>
                <a:latin typeface="+mn-lt"/>
                <a:ea typeface="+mn-ea"/>
                <a:cs typeface="+mn-cs"/>
              </a:rPr>
              <a:t>Recourir à une échographie </a:t>
            </a:r>
          </a:p>
        </p:txBody>
      </p:sp>
    </p:spTree>
    <p:extLst>
      <p:ext uri="{BB962C8B-B14F-4D97-AF65-F5344CB8AC3E}">
        <p14:creationId xmlns:p14="http://schemas.microsoft.com/office/powerpoint/2010/main" val="2987497096"/>
      </p:ext>
    </p:extLst>
  </p:cSld>
  <p:clrMapOvr>
    <a:masterClrMapping/>
  </p:clrMapOvr>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Examens de laboratoire</a:t>
            </a:r>
          </a:p>
        </p:txBody>
      </p:sp>
      <p:sp>
        <p:nvSpPr>
          <p:cNvPr id="3" name="Content Placeholder 2"/>
          <p:cNvSpPr>
            <a:spLocks noGrp="1"/>
          </p:cNvSpPr>
          <p:nvPr>
            <p:ph sz="quarter" idx="1"/>
          </p:nvPr>
        </p:nvSpPr>
        <p:spPr>
          <a:xfrm>
            <a:off x="457200" y="1676400"/>
            <a:ext cx="8308848" cy="4495800"/>
          </a:xfrm>
        </p:spPr>
        <p:txBody>
          <a:bodyPr/>
          <a:lstStyle/>
          <a:p>
            <a:pPr marL="457200" indent="-457200">
              <a:defRPr b="0" i="0"/>
            </a:pPr>
            <a:r>
              <a:rPr lang="x-none" sz="2400" kern="1200">
                <a:solidFill>
                  <a:srgbClr val="000000"/>
                </a:solidFill>
                <a:latin typeface="+mn-lt"/>
                <a:ea typeface="+mn-ea"/>
                <a:cs typeface="+mn-cs"/>
              </a:rPr>
              <a:t>Aucun examen de laboratoire n’est nécessaire en routine</a:t>
            </a:r>
          </a:p>
          <a:p>
            <a:pPr marL="457200" indent="-457200">
              <a:defRPr b="0" i="0"/>
            </a:pPr>
            <a:r>
              <a:rPr lang="x-none" sz="2400" kern="1200">
                <a:solidFill>
                  <a:srgbClr val="000000"/>
                </a:solidFill>
                <a:latin typeface="+mn-lt"/>
                <a:ea typeface="+mn-ea"/>
                <a:cs typeface="+mn-cs"/>
              </a:rPr>
              <a:t>L’anamnèse et l’examen suffisent habituellement</a:t>
            </a:r>
          </a:p>
          <a:p>
            <a:pPr marL="457200" indent="-457200">
              <a:defRPr b="0" i="0"/>
            </a:pPr>
            <a:r>
              <a:rPr lang="x-none" sz="2400" kern="1200">
                <a:solidFill>
                  <a:srgbClr val="000000"/>
                </a:solidFill>
                <a:latin typeface="+mn-lt"/>
                <a:ea typeface="+mn-ea"/>
                <a:cs typeface="+mn-cs"/>
              </a:rPr>
              <a:t>En cas de doute quant à la grossesse, recourir à un test de grossesse ou à une échographie</a:t>
            </a:r>
          </a:p>
          <a:p>
            <a:pPr marL="457200" indent="-457200">
              <a:defRPr b="0" i="0"/>
            </a:pPr>
            <a:r>
              <a:rPr lang="x-none" sz="2400" kern="1200">
                <a:solidFill>
                  <a:srgbClr val="000000"/>
                </a:solidFill>
                <a:latin typeface="+mn-lt"/>
                <a:ea typeface="+mn-ea"/>
                <a:cs typeface="+mn-cs"/>
              </a:rPr>
              <a:t>La détermination du taux d’hémoglobine et/ou de l’hématocrite est facultative mais peut être utile dans les endroits où il y a une forte prévalence d’anémie</a:t>
            </a:r>
          </a:p>
          <a:p>
            <a:pPr marL="457200" indent="-457200">
              <a:defRPr b="0" i="0"/>
            </a:pPr>
            <a:r>
              <a:rPr lang="x-none" sz="2400" kern="1200">
                <a:solidFill>
                  <a:srgbClr val="000000"/>
                </a:solidFill>
                <a:latin typeface="+mn-lt"/>
                <a:ea typeface="+mn-ea"/>
                <a:cs typeface="+mn-cs"/>
              </a:rPr>
              <a:t>Recherche d’anticorps anti-facteur rhésus uniquement si les protocoles locaux le prévoient</a:t>
            </a:r>
          </a:p>
        </p:txBody>
      </p:sp>
    </p:spTree>
    <p:extLst>
      <p:ext uri="{BB962C8B-B14F-4D97-AF65-F5344CB8AC3E}">
        <p14:creationId xmlns:p14="http://schemas.microsoft.com/office/powerpoint/2010/main" val="2784707285"/>
      </p:ext>
    </p:extLst>
  </p:cSld>
  <p:clrMapOvr>
    <a:masterClrMapping/>
  </p:clrMapOvr>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Déterminer si des soins après avortement sont nécessaires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dirty="0">
                <a:solidFill>
                  <a:srgbClr val="000000"/>
                </a:solidFill>
                <a:latin typeface="+mn-lt"/>
                <a:ea typeface="+mn-ea"/>
                <a:cs typeface="+mn-cs"/>
              </a:rPr>
              <a:t>Si la patiente présente :</a:t>
            </a:r>
          </a:p>
          <a:p>
            <a:pPr lvl="1">
              <a:defRPr b="0" i="0"/>
            </a:pPr>
            <a:r>
              <a:rPr lang="x-none" sz="3200" kern="1200" dirty="0">
                <a:solidFill>
                  <a:srgbClr val="000000"/>
                </a:solidFill>
                <a:latin typeface="+mn-lt"/>
                <a:ea typeface="+mn-ea"/>
                <a:cs typeface="+mn-cs"/>
              </a:rPr>
              <a:t>des saignements vaginaux et/ou</a:t>
            </a:r>
          </a:p>
          <a:p>
            <a:pPr lvl="1">
              <a:defRPr b="0" i="0"/>
            </a:pPr>
            <a:r>
              <a:rPr lang="x-none" sz="3200" kern="1200" dirty="0">
                <a:solidFill>
                  <a:srgbClr val="000000"/>
                </a:solidFill>
                <a:latin typeface="+mn-lt"/>
                <a:ea typeface="+mn-ea"/>
                <a:cs typeface="+mn-cs"/>
              </a:rPr>
              <a:t>des douleurs ou des crampes abdominales </a:t>
            </a:r>
            <a:r>
              <a:rPr lang="en-US" sz="3200" kern="1200" dirty="0">
                <a:solidFill>
                  <a:srgbClr val="000000"/>
                </a:solidFill>
                <a:latin typeface="+mn-lt"/>
                <a:ea typeface="+mn-ea"/>
                <a:cs typeface="+mn-cs"/>
              </a:rPr>
              <a:t>basses</a:t>
            </a:r>
            <a:endParaRPr lang="x-none" sz="3200" kern="1200" dirty="0">
              <a:solidFill>
                <a:srgbClr val="000000"/>
              </a:solidFill>
              <a:latin typeface="+mn-lt"/>
              <a:ea typeface="+mn-ea"/>
              <a:cs typeface="+mn-cs"/>
            </a:endParaRPr>
          </a:p>
          <a:p>
            <a:pPr marL="457200" indent="-457200">
              <a:defRPr b="0" i="0"/>
            </a:pPr>
            <a:r>
              <a:rPr lang="x-none" sz="3200" kern="1200" dirty="0">
                <a:solidFill>
                  <a:srgbClr val="000000"/>
                </a:solidFill>
                <a:latin typeface="+mn-lt"/>
                <a:ea typeface="+mn-ea"/>
                <a:cs typeface="+mn-cs"/>
              </a:rPr>
              <a:t>et qu’elle est enceinte</a:t>
            </a:r>
          </a:p>
        </p:txBody>
      </p:sp>
    </p:spTree>
    <p:extLst>
      <p:ext uri="{BB962C8B-B14F-4D97-AF65-F5344CB8AC3E}">
        <p14:creationId xmlns:p14="http://schemas.microsoft.com/office/powerpoint/2010/main" val="2505308014"/>
      </p:ext>
    </p:extLst>
  </p:cSld>
  <p:clrMapOvr>
    <a:masterClrMapping/>
  </p:clrMapOv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Déterminer si un traitement d’urgence est nécessaire</a:t>
            </a:r>
          </a:p>
        </p:txBody>
      </p:sp>
      <p:sp>
        <p:nvSpPr>
          <p:cNvPr id="3" name="Content Placeholder 2"/>
          <p:cNvSpPr>
            <a:spLocks noGrp="1"/>
          </p:cNvSpPr>
          <p:nvPr>
            <p:ph sz="quarter" idx="1"/>
          </p:nvPr>
        </p:nvSpPr>
        <p:spPr>
          <a:xfrm>
            <a:off x="612648" y="1752600"/>
            <a:ext cx="8153400" cy="4495800"/>
          </a:xfrm>
        </p:spPr>
        <p:txBody>
          <a:bodyPr/>
          <a:lstStyle/>
          <a:p>
            <a:pPr marL="514350" lvl="0" indent="-514350">
              <a:buSzTx/>
              <a:buFont typeface="+mj-lt"/>
              <a:buAutoNum type="arabicPeriod"/>
              <a:defRPr b="0" i="0"/>
            </a:pPr>
            <a:r>
              <a:rPr lang="x-none" sz="2900" kern="1200">
                <a:solidFill>
                  <a:srgbClr val="000000"/>
                </a:solidFill>
                <a:latin typeface="+mn-lt"/>
                <a:ea typeface="+mn-ea"/>
                <a:cs typeface="+mn-cs"/>
              </a:rPr>
              <a:t>Procéder à une évaluation rapide pour les signes de choc</a:t>
            </a:r>
          </a:p>
          <a:p>
            <a:pPr marL="514350" lvl="0" indent="-514350">
              <a:buSzTx/>
              <a:buFont typeface="+mj-lt"/>
              <a:buAutoNum type="arabicPeriod"/>
              <a:defRPr b="0" i="0"/>
            </a:pPr>
            <a:r>
              <a:rPr lang="x-none" sz="2900" kern="1200">
                <a:solidFill>
                  <a:srgbClr val="000000"/>
                </a:solidFill>
                <a:latin typeface="+mn-lt"/>
                <a:ea typeface="+mn-ea"/>
                <a:cs typeface="+mn-cs"/>
              </a:rPr>
              <a:t>Évaluer la présence d’autres complications graves</a:t>
            </a:r>
          </a:p>
          <a:p>
            <a:pPr marL="514350" lvl="0" indent="-514350">
              <a:buSzTx/>
              <a:buNone/>
              <a:defRPr b="0" i="0"/>
            </a:pPr>
            <a:endParaRPr lang="en-US" dirty="0"/>
          </a:p>
          <a:p>
            <a:pPr marL="514350" lvl="0" indent="-514350">
              <a:buSzTx/>
              <a:buNone/>
              <a:defRPr b="0" i="0"/>
            </a:pPr>
            <a:endParaRPr lang="en-US" dirty="0"/>
          </a:p>
          <a:p>
            <a:pPr indent="-514350">
              <a:buSzTx/>
              <a:buNone/>
              <a:defRPr b="0" i="0"/>
            </a:pPr>
            <a:r>
              <a:rPr lang="x-none" sz="3600" i="1"/>
              <a:t>Traiter immédiatement si la patiente est instable</a:t>
            </a:r>
          </a:p>
          <a:p>
            <a:pPr marL="514350" lvl="0" indent="-514350">
              <a:buSzTx/>
              <a:buNone/>
              <a:defRPr b="0" i="0"/>
            </a:pPr>
            <a:endParaRPr lang="en-US" sz="2900" kern="1200" dirty="0">
              <a:solidFill>
                <a:srgbClr val="000000"/>
              </a:solidFill>
              <a:latin typeface="+mn-lt"/>
              <a:ea typeface="+mn-ea"/>
              <a:cs typeface="+mn-cs"/>
            </a:endParaRPr>
          </a:p>
        </p:txBody>
      </p:sp>
    </p:spTree>
    <p:extLst>
      <p:ext uri="{BB962C8B-B14F-4D97-AF65-F5344CB8AC3E}">
        <p14:creationId xmlns:p14="http://schemas.microsoft.com/office/powerpoint/2010/main" val="1024455226"/>
      </p:ext>
    </p:extLst>
  </p:cSld>
  <p:clrMapOvr>
    <a:masterClrMapping/>
  </p:clrMapOvr>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Évaluation initiale rapide pour les signes de choc</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600" b="1" kern="1200">
                <a:solidFill>
                  <a:srgbClr val="000000"/>
                </a:solidFill>
                <a:latin typeface="+mn-lt"/>
                <a:ea typeface="+mn-ea"/>
                <a:cs typeface="+mn-cs"/>
              </a:rPr>
              <a:t>Signes de choc </a:t>
            </a:r>
          </a:p>
          <a:p>
            <a:pPr marL="457200" indent="-457200">
              <a:defRPr b="0" i="0"/>
            </a:pPr>
            <a:r>
              <a:rPr lang="x-none" sz="2600" kern="1200">
                <a:solidFill>
                  <a:srgbClr val="000000"/>
                </a:solidFill>
                <a:latin typeface="+mn-lt"/>
                <a:ea typeface="+mn-ea"/>
                <a:cs typeface="+mn-cs"/>
              </a:rPr>
              <a:t>Hypotension artérielle (TAS &lt; 90 mm Hg)</a:t>
            </a:r>
          </a:p>
          <a:p>
            <a:pPr marL="457200" indent="-457200">
              <a:defRPr b="0" i="0"/>
            </a:pPr>
            <a:r>
              <a:rPr lang="x-none" sz="2600" kern="1200">
                <a:solidFill>
                  <a:srgbClr val="000000"/>
                </a:solidFill>
                <a:latin typeface="+mn-lt"/>
                <a:ea typeface="+mn-ea"/>
                <a:cs typeface="+mn-cs"/>
              </a:rPr>
              <a:t>Pouls rapide</a:t>
            </a:r>
          </a:p>
          <a:p>
            <a:pPr marL="457200" indent="-457200">
              <a:defRPr b="0" i="0"/>
            </a:pPr>
            <a:r>
              <a:rPr lang="x-none" sz="2600" kern="1200">
                <a:solidFill>
                  <a:srgbClr val="000000"/>
                </a:solidFill>
                <a:latin typeface="+mn-lt"/>
                <a:ea typeface="+mn-ea"/>
                <a:cs typeface="+mn-cs"/>
              </a:rPr>
              <a:t>Pâleur ou extrémités froides</a:t>
            </a:r>
          </a:p>
          <a:p>
            <a:pPr marL="457200" indent="-457200">
              <a:defRPr b="0" i="0"/>
            </a:pPr>
            <a:r>
              <a:rPr lang="x-none" sz="2600" kern="1200">
                <a:solidFill>
                  <a:srgbClr val="000000"/>
                </a:solidFill>
                <a:latin typeface="+mn-lt"/>
                <a:ea typeface="+mn-ea"/>
                <a:cs typeface="+mn-cs"/>
              </a:rPr>
              <a:t>Ralentissement du remplissage capillaire</a:t>
            </a:r>
          </a:p>
          <a:p>
            <a:pPr marL="457200" indent="-457200">
              <a:defRPr b="0" i="0"/>
            </a:pPr>
            <a:r>
              <a:rPr lang="x-none" sz="2600" kern="1200">
                <a:solidFill>
                  <a:srgbClr val="000000"/>
                </a:solidFill>
                <a:latin typeface="+mn-lt"/>
                <a:ea typeface="+mn-ea"/>
                <a:cs typeface="+mn-cs"/>
              </a:rPr>
              <a:t>Vertiges ou incapacité à se tenir debout</a:t>
            </a:r>
          </a:p>
          <a:p>
            <a:pPr marL="457200" indent="-457200">
              <a:defRPr b="0" i="0"/>
            </a:pPr>
            <a:r>
              <a:rPr lang="x-none" sz="2600" kern="1200">
                <a:solidFill>
                  <a:srgbClr val="000000"/>
                </a:solidFill>
                <a:latin typeface="+mn-lt"/>
                <a:ea typeface="+mn-ea"/>
                <a:cs typeface="+mn-cs"/>
              </a:rPr>
              <a:t>Faible débit urinaire (&lt; 30 ml par heure)</a:t>
            </a:r>
          </a:p>
          <a:p>
            <a:pPr marL="457200" indent="-457200">
              <a:defRPr b="0" i="0"/>
            </a:pPr>
            <a:r>
              <a:rPr lang="x-none" sz="2600" kern="1200">
                <a:solidFill>
                  <a:srgbClr val="000000"/>
                </a:solidFill>
                <a:latin typeface="+mn-lt"/>
                <a:ea typeface="+mn-ea"/>
                <a:cs typeface="+mn-cs"/>
              </a:rPr>
              <a:t>Difficultés respiratoires</a:t>
            </a:r>
          </a:p>
          <a:p>
            <a:pPr marL="457200" indent="-457200">
              <a:defRPr b="0" i="0"/>
            </a:pPr>
            <a:r>
              <a:rPr lang="x-none" sz="2600" kern="1200">
                <a:solidFill>
                  <a:srgbClr val="000000"/>
                </a:solidFill>
                <a:latin typeface="+mn-lt"/>
                <a:ea typeface="+mn-ea"/>
                <a:cs typeface="+mn-cs"/>
              </a:rPr>
              <a:t>Altération de la conscience, léthargie, agitation, confusion</a:t>
            </a:r>
          </a:p>
        </p:txBody>
      </p:sp>
    </p:spTree>
    <p:extLst>
      <p:ext uri="{BB962C8B-B14F-4D97-AF65-F5344CB8AC3E}">
        <p14:creationId xmlns:p14="http://schemas.microsoft.com/office/powerpoint/2010/main" val="1502996984"/>
      </p:ext>
    </p:extLst>
  </p:cSld>
  <p:clrMapOvr>
    <a:masterClrMapping/>
  </p:clrMapOvr>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kern="1200">
                <a:solidFill>
                  <a:schemeClr val="tx2"/>
                </a:solidFill>
                <a:latin typeface="+mj-lt"/>
                <a:ea typeface="+mj-ea"/>
                <a:cs typeface="+mj-cs"/>
              </a:rPr>
              <a:t>La plupart des femmes qui se présentent pour des soins après avortement…</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Se trouvent dans un état clinique stable</a:t>
            </a:r>
          </a:p>
          <a:p>
            <a:pPr marL="457200" indent="-457200">
              <a:defRPr b="0" i="0"/>
            </a:pPr>
            <a:r>
              <a:rPr lang="x-none" sz="3200" kern="1200">
                <a:solidFill>
                  <a:srgbClr val="000000"/>
                </a:solidFill>
                <a:latin typeface="+mn-lt"/>
                <a:ea typeface="+mn-ea"/>
                <a:cs typeface="+mn-cs"/>
              </a:rPr>
              <a:t>Présentent des saignements légers à modérés</a:t>
            </a:r>
          </a:p>
          <a:p>
            <a:pPr marL="457200" indent="-457200">
              <a:defRPr b="0" i="0"/>
            </a:pPr>
            <a:r>
              <a:rPr lang="x-none" sz="3200" kern="1200">
                <a:solidFill>
                  <a:srgbClr val="000000"/>
                </a:solidFill>
                <a:latin typeface="+mn-lt"/>
                <a:ea typeface="+mn-ea"/>
                <a:cs typeface="+mn-cs"/>
              </a:rPr>
              <a:t>Sont en mesure de :</a:t>
            </a:r>
          </a:p>
          <a:p>
            <a:pPr lvl="1">
              <a:defRPr b="0" i="0"/>
            </a:pPr>
            <a:r>
              <a:rPr lang="x-none" sz="2800" kern="1200">
                <a:solidFill>
                  <a:srgbClr val="000000"/>
                </a:solidFill>
                <a:latin typeface="+mn-lt"/>
                <a:ea typeface="+mn-ea"/>
                <a:cs typeface="+mn-cs"/>
              </a:rPr>
              <a:t>Répondre aux questions concernant leurs antécédents </a:t>
            </a:r>
          </a:p>
          <a:p>
            <a:pPr lvl="1">
              <a:defRPr b="0" i="0"/>
            </a:pPr>
            <a:r>
              <a:rPr lang="x-none" sz="2800" kern="1200">
                <a:solidFill>
                  <a:srgbClr val="000000"/>
                </a:solidFill>
                <a:latin typeface="+mn-lt"/>
                <a:ea typeface="+mn-ea"/>
                <a:cs typeface="+mn-cs"/>
              </a:rPr>
              <a:t>Subir un examen clinique</a:t>
            </a:r>
          </a:p>
          <a:p>
            <a:pPr lvl="1">
              <a:defRPr b="0" i="0"/>
            </a:pPr>
            <a:r>
              <a:rPr lang="x-none" sz="2800" kern="1200">
                <a:solidFill>
                  <a:srgbClr val="000000"/>
                </a:solidFill>
                <a:latin typeface="+mn-lt"/>
                <a:ea typeface="+mn-ea"/>
                <a:cs typeface="+mn-cs"/>
              </a:rPr>
              <a:t>Subir des prélèvements si des examens de laboratoire sont nécessaires</a:t>
            </a:r>
          </a:p>
        </p:txBody>
      </p:sp>
    </p:spTree>
    <p:extLst>
      <p:ext uri="{BB962C8B-B14F-4D97-AF65-F5344CB8AC3E}">
        <p14:creationId xmlns:p14="http://schemas.microsoft.com/office/powerpoint/2010/main" val="858636639"/>
      </p:ext>
    </p:extLst>
  </p:cSld>
  <p:clrMapOvr>
    <a:masterClrMapping/>
  </p:clrMapOvr>
  <p:transition/>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Lorsque l’état de la patiente est stabilisé, déterminer…</a:t>
            </a:r>
          </a:p>
        </p:txBody>
      </p:sp>
      <p:sp>
        <p:nvSpPr>
          <p:cNvPr id="3" name="Content Placeholder 2"/>
          <p:cNvSpPr>
            <a:spLocks noGrp="1"/>
          </p:cNvSpPr>
          <p:nvPr>
            <p:ph sz="quarter" idx="1"/>
          </p:nvPr>
        </p:nvSpPr>
        <p:spPr/>
        <p:txBody>
          <a:bodyPr/>
          <a:lstStyle/>
          <a:p>
            <a:pPr marL="457200" indent="-457200">
              <a:defRPr b="0" i="0"/>
            </a:pPr>
            <a:r>
              <a:rPr lang="x-none" sz="3200" kern="1200" dirty="0">
                <a:solidFill>
                  <a:srgbClr val="000000"/>
                </a:solidFill>
                <a:latin typeface="+mn-lt"/>
                <a:ea typeface="+mn-ea"/>
                <a:cs typeface="+mn-cs"/>
              </a:rPr>
              <a:t>Le type d</a:t>
            </a:r>
            <a:r>
              <a:rPr lang="en-US" sz="3200" kern="1200" dirty="0">
                <a:solidFill>
                  <a:srgbClr val="000000"/>
                </a:solidFill>
                <a:latin typeface="+mn-lt"/>
                <a:ea typeface="+mn-ea"/>
                <a:cs typeface="+mn-cs"/>
              </a:rPr>
              <a:t>’</a:t>
            </a:r>
            <a:r>
              <a:rPr lang="x-none" sz="3200" kern="1200" dirty="0">
                <a:solidFill>
                  <a:srgbClr val="000000"/>
                </a:solidFill>
                <a:latin typeface="+mn-lt"/>
                <a:ea typeface="+mn-ea"/>
                <a:cs typeface="+mn-cs"/>
              </a:rPr>
              <a:t>avortement</a:t>
            </a:r>
          </a:p>
          <a:p>
            <a:pPr marL="457200" indent="-457200">
              <a:defRPr b="0" i="0"/>
            </a:pPr>
            <a:r>
              <a:rPr lang="x-none" sz="3200" kern="1200" dirty="0">
                <a:solidFill>
                  <a:srgbClr val="000000"/>
                </a:solidFill>
                <a:latin typeface="+mn-lt"/>
                <a:ea typeface="+mn-ea"/>
                <a:cs typeface="+mn-cs"/>
              </a:rPr>
              <a:t>S’il existe des complications, qui sans mettre la vie de la patiente en danger, nécessitent d’être traitées</a:t>
            </a:r>
          </a:p>
          <a:p>
            <a:pPr marL="457200" indent="-457200">
              <a:defRPr b="0" i="0"/>
            </a:pPr>
            <a:r>
              <a:rPr lang="x-none" sz="3200" kern="1200" dirty="0">
                <a:solidFill>
                  <a:srgbClr val="000000"/>
                </a:solidFill>
                <a:latin typeface="+mn-lt"/>
                <a:ea typeface="+mn-ea"/>
                <a:cs typeface="+mn-cs"/>
              </a:rPr>
              <a:t>Quelles sont les différentes méthodes d’évacuation utérine envisageables</a:t>
            </a:r>
          </a:p>
        </p:txBody>
      </p:sp>
    </p:spTree>
    <p:extLst>
      <p:ext uri="{BB962C8B-B14F-4D97-AF65-F5344CB8AC3E}">
        <p14:creationId xmlns:p14="http://schemas.microsoft.com/office/powerpoint/2010/main" val="2727284343"/>
      </p:ext>
    </p:extLst>
  </p:cSld>
  <p:clrMapOvr>
    <a:masterClrMapping/>
  </p:clrMapOvr>
  <p:transition/>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Prise en charge de l’avortement</a:t>
            </a:r>
          </a:p>
        </p:txBody>
      </p:sp>
      <p:sp>
        <p:nvSpPr>
          <p:cNvPr id="3" name="Content Placeholder 2"/>
          <p:cNvSpPr>
            <a:spLocks noGrp="1"/>
          </p:cNvSpPr>
          <p:nvPr>
            <p:ph sz="quarter" idx="1"/>
          </p:nvPr>
        </p:nvSpPr>
        <p:spPr/>
        <p:txBody>
          <a:bodyPr/>
          <a:lstStyle/>
          <a:p>
            <a:pPr>
              <a:buNone/>
              <a:defRPr b="0" i="0"/>
            </a:pPr>
            <a:r>
              <a:rPr lang="x-none" sz="3200" kern="1200">
                <a:solidFill>
                  <a:srgbClr val="000000"/>
                </a:solidFill>
                <a:latin typeface="+mn-lt"/>
                <a:ea typeface="+mn-ea"/>
                <a:cs typeface="+mn-cs"/>
              </a:rPr>
              <a:t>Dépend de :</a:t>
            </a:r>
          </a:p>
          <a:p>
            <a:pPr marL="457200" indent="-457200">
              <a:defRPr b="0" i="0"/>
            </a:pPr>
            <a:r>
              <a:rPr lang="x-none" sz="3200" kern="1200">
                <a:solidFill>
                  <a:srgbClr val="000000"/>
                </a:solidFill>
                <a:latin typeface="+mn-lt"/>
                <a:ea typeface="+mn-ea"/>
                <a:cs typeface="+mn-cs"/>
              </a:rPr>
              <a:t>Type de avortement </a:t>
            </a:r>
          </a:p>
          <a:p>
            <a:pPr marL="457200" indent="-457200">
              <a:defRPr b="0" i="0"/>
            </a:pPr>
            <a:r>
              <a:rPr lang="x-none" sz="3200" kern="1200">
                <a:solidFill>
                  <a:srgbClr val="000000"/>
                </a:solidFill>
                <a:latin typeface="+mn-lt"/>
                <a:ea typeface="+mn-ea"/>
                <a:cs typeface="+mn-cs"/>
              </a:rPr>
              <a:t>Taille de l’utérus</a:t>
            </a:r>
          </a:p>
          <a:p>
            <a:pPr marL="457200" indent="-457200">
              <a:defRPr b="0" i="0"/>
            </a:pPr>
            <a:r>
              <a:rPr lang="x-none" sz="3200" kern="1200">
                <a:solidFill>
                  <a:srgbClr val="000000"/>
                </a:solidFill>
                <a:latin typeface="+mn-lt"/>
                <a:ea typeface="+mn-ea"/>
                <a:cs typeface="+mn-cs"/>
              </a:rPr>
              <a:t>Possibilités médicales</a:t>
            </a:r>
          </a:p>
          <a:p>
            <a:pPr marL="457200" indent="-457200">
              <a:defRPr b="0" i="0"/>
            </a:pPr>
            <a:r>
              <a:rPr lang="x-none" sz="3200" kern="1200">
                <a:solidFill>
                  <a:srgbClr val="000000"/>
                </a:solidFill>
                <a:latin typeface="+mn-lt"/>
                <a:ea typeface="+mn-ea"/>
                <a:cs typeface="+mn-cs"/>
              </a:rPr>
              <a:t>Disponibilité de l’équipement et du matériel</a:t>
            </a:r>
          </a:p>
          <a:p>
            <a:pPr marL="457200" indent="-457200">
              <a:defRPr b="0" i="0"/>
            </a:pPr>
            <a:r>
              <a:rPr lang="x-none" sz="3200" kern="1200">
                <a:solidFill>
                  <a:srgbClr val="000000"/>
                </a:solidFill>
                <a:latin typeface="+mn-lt"/>
                <a:ea typeface="+mn-ea"/>
                <a:cs typeface="+mn-cs"/>
              </a:rPr>
              <a:t>Préférences de la patiente</a:t>
            </a:r>
          </a:p>
        </p:txBody>
      </p:sp>
    </p:spTree>
    <p:extLst>
      <p:ext uri="{BB962C8B-B14F-4D97-AF65-F5344CB8AC3E}">
        <p14:creationId xmlns:p14="http://schemas.microsoft.com/office/powerpoint/2010/main" val="1798621446"/>
      </p:ext>
    </p:extLst>
  </p:cSld>
  <p:clrMapOvr>
    <a:masterClrMapping/>
  </p:clrMapOvr>
  <p:transition/>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ONZE</a:t>
            </a:r>
          </a:p>
        </p:txBody>
      </p:sp>
      <p:sp>
        <p:nvSpPr>
          <p:cNvPr id="11267" name="Title 1"/>
          <p:cNvSpPr>
            <a:spLocks noGrp="1"/>
          </p:cNvSpPr>
          <p:nvPr>
            <p:ph type="body" idx="1"/>
          </p:nvPr>
        </p:nvSpPr>
        <p:spPr/>
        <p:txBody>
          <a:bodyPr/>
          <a:lstStyle/>
          <a:p>
            <a:pPr eaLnBrk="1" hangingPunct="1">
              <a:defRPr b="0" i="0"/>
            </a:pPr>
            <a:r>
              <a:rPr lang="x-none" sz="4000" dirty="0">
                <a:ea typeface="ＭＳ Ｐゴシック" pitchFamily="34" charset="-128"/>
              </a:rPr>
              <a:t>Instruments </a:t>
            </a:r>
            <a:r>
              <a:rPr lang="en-US" sz="4000" dirty="0" err="1">
                <a:ea typeface="ＭＳ Ｐゴシック" pitchFamily="34" charset="-128"/>
              </a:rPr>
              <a:t>d’Ipas</a:t>
            </a:r>
            <a:r>
              <a:rPr lang="en-US" sz="4000" dirty="0">
                <a:ea typeface="ＭＳ Ｐゴシック" pitchFamily="34" charset="-128"/>
              </a:rPr>
              <a:t> </a:t>
            </a:r>
            <a:r>
              <a:rPr lang="x-none" sz="4000" dirty="0">
                <a:ea typeface="ＭＳ Ｐゴシック" pitchFamily="34" charset="-128"/>
              </a:rPr>
              <a:t>pour AMIU</a:t>
            </a:r>
          </a:p>
        </p:txBody>
      </p:sp>
    </p:spTree>
    <p:extLst>
      <p:ext uri="{BB962C8B-B14F-4D97-AF65-F5344CB8AC3E}">
        <p14:creationId xmlns:p14="http://schemas.microsoft.com/office/powerpoint/2010/main" val="2383890078"/>
      </p:ext>
    </p:extLst>
  </p:cSld>
  <p:clrMapOvr>
    <a:masterClrMapping/>
  </p:clrMapOvr>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p:txBody>
          <a:bodyPr/>
          <a:lstStyle/>
          <a:p>
            <a:pPr>
              <a:buNone/>
              <a:defRPr b="0" i="0"/>
            </a:pPr>
            <a:r>
              <a:rPr lang="x-none" sz="3200" kern="1200" dirty="0">
                <a:solidFill>
                  <a:srgbClr val="000000"/>
                </a:solidFill>
                <a:latin typeface="+mn-lt"/>
                <a:ea typeface="+mn-ea"/>
                <a:cs typeface="+mn-cs"/>
              </a:rPr>
              <a:t>Ce module propose des informations sur les caractéristiques, l’entretien et l’utilisation de l’aspirateur </a:t>
            </a:r>
            <a:r>
              <a:rPr lang="en-US" sz="3200" kern="1200" dirty="0">
                <a:solidFill>
                  <a:srgbClr val="000000"/>
                </a:solidFill>
                <a:latin typeface="+mn-lt"/>
                <a:ea typeface="+mn-ea"/>
                <a:cs typeface="+mn-cs"/>
              </a:rPr>
              <a:t>Ipas </a:t>
            </a:r>
            <a:r>
              <a:rPr lang="x-none" sz="3200" kern="1200" dirty="0">
                <a:solidFill>
                  <a:srgbClr val="000000"/>
                </a:solidFill>
                <a:latin typeface="+mn-lt"/>
                <a:ea typeface="+mn-ea"/>
                <a:cs typeface="+mn-cs"/>
              </a:rPr>
              <a:t>AMIU Plus et des canules </a:t>
            </a:r>
            <a:r>
              <a:rPr lang="en-US" sz="3200" kern="1200" dirty="0">
                <a:solidFill>
                  <a:srgbClr val="000000"/>
                </a:solidFill>
                <a:latin typeface="+mn-lt"/>
                <a:ea typeface="+mn-ea"/>
                <a:cs typeface="+mn-cs"/>
              </a:rPr>
              <a:t>Ipas </a:t>
            </a:r>
            <a:r>
              <a:rPr lang="x-none" sz="3200" kern="1200">
                <a:solidFill>
                  <a:srgbClr val="000000"/>
                </a:solidFill>
                <a:latin typeface="+mn-lt"/>
                <a:ea typeface="+mn-ea"/>
                <a:cs typeface="+mn-cs"/>
              </a:rPr>
              <a:t>EasyGrip </a:t>
            </a:r>
            <a:r>
              <a:rPr lang="x-none" sz="3200" kern="1200" dirty="0">
                <a:solidFill>
                  <a:srgbClr val="000000"/>
                </a:solidFill>
                <a:latin typeface="+mn-lt"/>
                <a:ea typeface="+mn-ea"/>
                <a:cs typeface="+mn-cs"/>
              </a:rPr>
              <a:t>utilisés pour l’évacuation utérine</a:t>
            </a:r>
          </a:p>
          <a:p>
            <a:pPr>
              <a:buNone/>
              <a:defRPr b="0" i="0"/>
            </a:pPr>
            <a:endParaRPr lang="en-US" sz="3200" dirty="0"/>
          </a:p>
        </p:txBody>
      </p:sp>
    </p:spTree>
    <p:extLst>
      <p:ext uri="{BB962C8B-B14F-4D97-AF65-F5344CB8AC3E}">
        <p14:creationId xmlns:p14="http://schemas.microsoft.com/office/powerpoint/2010/main" val="207046604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Les cinq éléments des soins après avortement (suite)</a:t>
            </a:r>
          </a:p>
        </p:txBody>
      </p:sp>
      <p:sp>
        <p:nvSpPr>
          <p:cNvPr id="3" name="Content Placeholder 2"/>
          <p:cNvSpPr>
            <a:spLocks noGrp="1"/>
          </p:cNvSpPr>
          <p:nvPr>
            <p:ph sz="quarter" idx="1"/>
          </p:nvPr>
        </p:nvSpPr>
        <p:spPr>
          <a:xfrm>
            <a:off x="609600" y="1676400"/>
            <a:ext cx="8153400" cy="4495800"/>
          </a:xfrm>
        </p:spPr>
        <p:txBody>
          <a:bodyPr/>
          <a:lstStyle/>
          <a:p>
            <a:pPr marL="514350" lvl="0" indent="-514350">
              <a:buSzTx/>
              <a:buFont typeface="+mj-lt"/>
              <a:buAutoNum type="arabicPeriod" startAt="4"/>
              <a:defRPr b="0" i="0"/>
            </a:pPr>
            <a:r>
              <a:rPr lang="x-none" sz="2400" i="1" dirty="0"/>
              <a:t>Services de santé sexuelle et génésique associés</a:t>
            </a:r>
            <a:r>
              <a:rPr lang="x-none" sz="2400" i="0" dirty="0"/>
              <a:t> dispensés de préférence sur place ou par le biais d’un renvoi vers des structures accessibles</a:t>
            </a:r>
          </a:p>
          <a:p>
            <a:pPr marL="457200" lvl="0" indent="-457200">
              <a:buSzTx/>
              <a:buFont typeface="+mj-lt"/>
              <a:buAutoNum type="arabicPeriod" startAt="4"/>
              <a:defRPr b="0" i="0"/>
            </a:pPr>
            <a:r>
              <a:rPr lang="x-none" sz="2400" i="1" dirty="0"/>
              <a:t>Partenariat avec les prestataires de services au sein de la communauté</a:t>
            </a:r>
            <a:r>
              <a:rPr lang="x-none" sz="2400" i="0" dirty="0"/>
              <a:t> afin de prévenir les grossesses non désirées et les avortements à risque, de mobiliser des ressources pour aider les femmes à bénéficier rapidement de soins appropriés en cas de complications consécutives à un avortement et de garantir que les services de santé reflètent les attentes et les besoins de la communauté et y répondent</a:t>
            </a:r>
          </a:p>
          <a:p>
            <a:pPr>
              <a:defRPr b="0" i="0"/>
            </a:pPr>
            <a:endParaRPr lang="en-US" dirty="0"/>
          </a:p>
        </p:txBody>
      </p:sp>
    </p:spTree>
  </p:cSld>
  <p:clrMapOvr>
    <a:masterClrMapping/>
  </p:clrMapOvr>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2800" dirty="0"/>
              <a:t>À la fin de ce module, les participants devront être capables de : </a:t>
            </a:r>
          </a:p>
          <a:p>
            <a:pPr marL="514350" indent="-514350">
              <a:buSzTx/>
              <a:buFont typeface="+mj-lt"/>
              <a:buAutoNum type="arabicPeriod"/>
              <a:defRPr b="0" i="0"/>
            </a:pPr>
            <a:r>
              <a:rPr lang="x-none" sz="2800" kern="1200" dirty="0">
                <a:solidFill>
                  <a:srgbClr val="000000"/>
                </a:solidFill>
              </a:rPr>
              <a:t>Identifier les différentes parties et les caractéristiques de l’aspirateur </a:t>
            </a:r>
            <a:r>
              <a:rPr lang="en-US" sz="2800" kern="1200" dirty="0">
                <a:solidFill>
                  <a:srgbClr val="000000"/>
                </a:solidFill>
              </a:rPr>
              <a:t>Ipas </a:t>
            </a:r>
            <a:r>
              <a:rPr lang="x-none" sz="2800" kern="1200" dirty="0">
                <a:solidFill>
                  <a:srgbClr val="000000"/>
                </a:solidFill>
              </a:rPr>
              <a:t>AMIU Plus et des canules</a:t>
            </a:r>
            <a:r>
              <a:rPr lang="en-US" sz="2800" kern="1200" dirty="0">
                <a:solidFill>
                  <a:srgbClr val="000000"/>
                </a:solidFill>
              </a:rPr>
              <a:t> Ipas</a:t>
            </a:r>
            <a:r>
              <a:rPr lang="x-none" sz="2800" kern="1200" dirty="0">
                <a:solidFill>
                  <a:srgbClr val="000000"/>
                </a:solidFill>
              </a:rPr>
              <a:t> EasyGrip </a:t>
            </a:r>
          </a:p>
          <a:p>
            <a:pPr marL="514350" indent="-514350">
              <a:buSzTx/>
              <a:buFont typeface="+mj-lt"/>
              <a:buAutoNum type="arabicPeriod"/>
              <a:defRPr b="0" i="0"/>
            </a:pPr>
            <a:r>
              <a:rPr lang="x-none" sz="2800" kern="1200" dirty="0">
                <a:solidFill>
                  <a:srgbClr val="000000"/>
                </a:solidFill>
              </a:rPr>
              <a:t>Décrire le traitement, le démontage et le remontage, la maintenance, le stockage et la manipulation de l’aspirateur </a:t>
            </a:r>
            <a:r>
              <a:rPr lang="en-US" sz="2800" kern="1200" dirty="0">
                <a:solidFill>
                  <a:srgbClr val="000000"/>
                </a:solidFill>
              </a:rPr>
              <a:t>Ipas </a:t>
            </a:r>
            <a:r>
              <a:rPr lang="x-none" sz="2800" kern="1200" dirty="0">
                <a:solidFill>
                  <a:srgbClr val="000000"/>
                </a:solidFill>
              </a:rPr>
              <a:t>AMIU Plus et des canules</a:t>
            </a:r>
            <a:r>
              <a:rPr lang="en-US" sz="2800" kern="1200" dirty="0">
                <a:solidFill>
                  <a:srgbClr val="000000"/>
                </a:solidFill>
              </a:rPr>
              <a:t> Ipas</a:t>
            </a:r>
            <a:r>
              <a:rPr lang="x-none" sz="2800" kern="1200" dirty="0">
                <a:solidFill>
                  <a:srgbClr val="000000"/>
                </a:solidFill>
              </a:rPr>
              <a:t> EasyGrip</a:t>
            </a:r>
          </a:p>
        </p:txBody>
      </p:sp>
    </p:spTree>
    <p:extLst>
      <p:ext uri="{BB962C8B-B14F-4D97-AF65-F5344CB8AC3E}">
        <p14:creationId xmlns:p14="http://schemas.microsoft.com/office/powerpoint/2010/main" val="1473619704"/>
      </p:ext>
    </p:extLst>
  </p:cSld>
  <p:clrMapOvr>
    <a:masterClrMapping/>
  </p:clrMapOvr>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Aspirateur </a:t>
            </a:r>
            <a:r>
              <a:rPr lang="en-US" sz="3600" kern="1200" dirty="0">
                <a:solidFill>
                  <a:schemeClr val="tx2"/>
                </a:solidFill>
                <a:latin typeface="+mj-lt"/>
                <a:ea typeface="+mj-ea"/>
                <a:cs typeface="+mj-cs"/>
              </a:rPr>
              <a:t>Ipas </a:t>
            </a:r>
            <a:r>
              <a:rPr lang="x-none" sz="3600" kern="1200" dirty="0">
                <a:solidFill>
                  <a:schemeClr val="tx2"/>
                </a:solidFill>
                <a:latin typeface="+mj-lt"/>
                <a:ea typeface="+mj-ea"/>
                <a:cs typeface="+mj-cs"/>
              </a:rPr>
              <a:t>AMIU Plus et canules </a:t>
            </a:r>
            <a:r>
              <a:rPr lang="en-US" sz="3600" kern="1200" dirty="0">
                <a:solidFill>
                  <a:schemeClr val="tx2"/>
                </a:solidFill>
                <a:latin typeface="+mj-lt"/>
                <a:ea typeface="+mj-ea"/>
                <a:cs typeface="+mj-cs"/>
              </a:rPr>
              <a:t>Ipas </a:t>
            </a:r>
            <a:r>
              <a:rPr lang="x-none" sz="3600" kern="1200">
                <a:solidFill>
                  <a:schemeClr val="tx2"/>
                </a:solidFill>
                <a:latin typeface="+mj-lt"/>
                <a:ea typeface="+mj-ea"/>
                <a:cs typeface="+mj-cs"/>
              </a:rPr>
              <a:t>EasyGrip </a:t>
            </a:r>
            <a:endParaRPr lang="x-none" sz="3600" kern="1200" dirty="0">
              <a:solidFill>
                <a:schemeClr val="tx2"/>
              </a:solidFill>
              <a:latin typeface="+mj-lt"/>
              <a:ea typeface="+mj-ea"/>
              <a:cs typeface="+mj-cs"/>
            </a:endParaRPr>
          </a:p>
        </p:txBody>
      </p:sp>
      <p:sp>
        <p:nvSpPr>
          <p:cNvPr id="3" name="Content Placeholder 2"/>
          <p:cNvSpPr>
            <a:spLocks noGrp="1"/>
          </p:cNvSpPr>
          <p:nvPr>
            <p:ph sz="quarter" idx="1"/>
          </p:nvPr>
        </p:nvSpPr>
        <p:spPr/>
        <p:txBody>
          <a:bodyPr/>
          <a:lstStyle/>
          <a:p>
            <a:pPr marL="457200" indent="-457200">
              <a:defRPr b="0" i="0"/>
            </a:pPr>
            <a:r>
              <a:rPr lang="fr-FR" sz="3200" kern="1200" dirty="0">
                <a:solidFill>
                  <a:srgbClr val="000000"/>
                </a:solidFill>
              </a:rPr>
              <a:t>Technologie appropriée</a:t>
            </a:r>
            <a:r>
              <a:rPr lang="fr-FR" sz="3200" dirty="0"/>
              <a:t> </a:t>
            </a:r>
            <a:r>
              <a:rPr lang="fr-FR" sz="3200" kern="1200" dirty="0">
                <a:solidFill>
                  <a:srgbClr val="000000"/>
                </a:solidFill>
              </a:rPr>
              <a:t>centrée sur la femme</a:t>
            </a:r>
            <a:endParaRPr lang="fr-FR" sz="3200" strike="sngStrike" kern="1200" dirty="0">
              <a:solidFill>
                <a:srgbClr val="000000"/>
              </a:solidFill>
            </a:endParaRPr>
          </a:p>
          <a:p>
            <a:pPr marL="457200" indent="-457200">
              <a:defRPr b="0" i="0"/>
            </a:pPr>
            <a:r>
              <a:rPr lang="fr-FR" sz="3200" kern="1200" dirty="0">
                <a:solidFill>
                  <a:srgbClr val="000000"/>
                </a:solidFill>
              </a:rPr>
              <a:t>Sûre et efficace pour les soins d’avortement </a:t>
            </a:r>
          </a:p>
          <a:p>
            <a:pPr marL="457200" indent="-457200">
              <a:defRPr b="0" i="0"/>
            </a:pPr>
            <a:r>
              <a:rPr lang="fr-FR" sz="3200" kern="1200" dirty="0">
                <a:solidFill>
                  <a:srgbClr val="000000"/>
                </a:solidFill>
              </a:rPr>
              <a:t>Peut être utilisé dans des centres de santé décentralisés </a:t>
            </a:r>
          </a:p>
        </p:txBody>
      </p:sp>
    </p:spTree>
    <p:extLst>
      <p:ext uri="{BB962C8B-B14F-4D97-AF65-F5344CB8AC3E}">
        <p14:creationId xmlns:p14="http://schemas.microsoft.com/office/powerpoint/2010/main" val="65977303"/>
      </p:ext>
    </p:extLst>
  </p:cSld>
  <p:clrMapOvr>
    <a:masterClrMapping/>
  </p:clrMapOvr>
  <p:transition/>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FR" dirty="0"/>
              <a:t>Pièces assemblées </a:t>
            </a:r>
          </a:p>
        </p:txBody>
      </p:sp>
      <p:pic>
        <p:nvPicPr>
          <p:cNvPr id="7" name="Picture 6">
            <a:extLst>
              <a:ext uri="{FF2B5EF4-FFF2-40B4-BE49-F238E27FC236}">
                <a16:creationId xmlns:a16="http://schemas.microsoft.com/office/drawing/2014/main" id="{A795ACAB-EBFE-1342-93D5-C4C7B899F9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3525" y="1742384"/>
            <a:ext cx="3536950" cy="4887016"/>
          </a:xfrm>
          <a:prstGeom prst="rect">
            <a:avLst/>
          </a:prstGeom>
        </p:spPr>
      </p:pic>
    </p:spTree>
    <p:extLst>
      <p:ext uri="{BB962C8B-B14F-4D97-AF65-F5344CB8AC3E}">
        <p14:creationId xmlns:p14="http://schemas.microsoft.com/office/powerpoint/2010/main" val="1176201339"/>
      </p:ext>
    </p:extLst>
  </p:cSld>
  <p:clrMapOvr>
    <a:masterClrMapping/>
  </p:clrMapOvr>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À propos des canules</a:t>
            </a:r>
          </a:p>
        </p:txBody>
      </p:sp>
      <p:sp>
        <p:nvSpPr>
          <p:cNvPr id="3" name="Content Placeholder 2"/>
          <p:cNvSpPr>
            <a:spLocks noGrp="1"/>
          </p:cNvSpPr>
          <p:nvPr>
            <p:ph sz="quarter" idx="1"/>
          </p:nvPr>
        </p:nvSpPr>
        <p:spPr/>
        <p:txBody>
          <a:bodyPr/>
          <a:lstStyle/>
          <a:p>
            <a:pPr marL="457200" indent="-457200">
              <a:defRPr b="0" i="0"/>
            </a:pPr>
            <a:r>
              <a:rPr lang="x-none" sz="2400"/>
              <a:t>Même dimensions et ouvertures (orifices) que les canules de Karman</a:t>
            </a:r>
          </a:p>
          <a:p>
            <a:pPr marL="457200" indent="-457200">
              <a:defRPr b="0" i="0"/>
            </a:pPr>
            <a:r>
              <a:rPr lang="x-none" sz="2400"/>
              <a:t>Légèrement plus rigides </a:t>
            </a:r>
          </a:p>
          <a:p>
            <a:pPr marL="457200" indent="-457200">
              <a:defRPr b="0" i="0"/>
            </a:pPr>
            <a:r>
              <a:rPr lang="x-none" sz="2400"/>
              <a:t>Base fixée de manière permanente par des ailettes </a:t>
            </a:r>
          </a:p>
          <a:p>
            <a:pPr marL="457200" indent="-457200">
              <a:defRPr b="0" i="0"/>
            </a:pPr>
            <a:r>
              <a:rPr lang="x-none" sz="2400"/>
              <a:t>Les tailles 4, 5, 6, 7 et 8 mm ont deux ouvertures opposées </a:t>
            </a:r>
          </a:p>
          <a:p>
            <a:pPr marL="457200" indent="-457200">
              <a:defRPr b="0" i="0"/>
            </a:pPr>
            <a:r>
              <a:rPr lang="x-none" sz="2400"/>
              <a:t>Les tailles 9, 10 et 12 mm ont une seule ouverture plus large </a:t>
            </a:r>
          </a:p>
          <a:p>
            <a:pPr marL="457200" indent="-457200">
              <a:defRPr b="0" i="0"/>
            </a:pPr>
            <a:r>
              <a:rPr lang="x-none" sz="2400"/>
              <a:t>Les points à intervalles de 1 cm sur chaque canule indiquent l’emplacement de la lumière principale</a:t>
            </a:r>
          </a:p>
        </p:txBody>
      </p:sp>
    </p:spTree>
    <p:extLst>
      <p:ext uri="{BB962C8B-B14F-4D97-AF65-F5344CB8AC3E}">
        <p14:creationId xmlns:p14="http://schemas.microsoft.com/office/powerpoint/2010/main" val="1347028089"/>
      </p:ext>
    </p:extLst>
  </p:cSld>
  <p:clrMapOvr>
    <a:masterClrMapping/>
  </p:clrMapOvr>
  <p:transition/>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Choix de la canule</a:t>
            </a:r>
          </a:p>
        </p:txBody>
      </p:sp>
      <p:sp>
        <p:nvSpPr>
          <p:cNvPr id="3" name="Content Placeholder 2"/>
          <p:cNvSpPr>
            <a:spLocks noGrp="1"/>
          </p:cNvSpPr>
          <p:nvPr>
            <p:ph sz="quarter" idx="1"/>
          </p:nvPr>
        </p:nvSpPr>
        <p:spPr/>
        <p:txBody>
          <a:bodyPr/>
          <a:lstStyle/>
          <a:p>
            <a:pPr>
              <a:buNone/>
              <a:defRPr b="0" i="0"/>
            </a:pPr>
            <a:r>
              <a:rPr lang="x-none" sz="2400" kern="1200" dirty="0">
                <a:solidFill>
                  <a:srgbClr val="000000"/>
                </a:solidFill>
                <a:latin typeface="+mn-lt"/>
                <a:ea typeface="+mn-ea"/>
                <a:cs typeface="+mn-cs"/>
              </a:rPr>
              <a:t>Dépend de la taille de l’utérus et du degré de dilatation : </a:t>
            </a:r>
          </a:p>
          <a:p>
            <a:pPr marL="457200" indent="-457200">
              <a:defRPr b="0" i="0"/>
            </a:pPr>
            <a:r>
              <a:rPr lang="x-none" sz="2400" kern="1200" dirty="0">
                <a:solidFill>
                  <a:srgbClr val="000000"/>
                </a:solidFill>
                <a:latin typeface="+mn-lt"/>
                <a:ea typeface="+mn-ea"/>
                <a:cs typeface="+mn-cs"/>
              </a:rPr>
              <a:t>Taille utérine de 4 à 6 semaines depuis la date des dernières règles : taille conseillée = 4 à 7 mm</a:t>
            </a:r>
          </a:p>
          <a:p>
            <a:pPr marL="457200" indent="-457200">
              <a:defRPr b="0" i="0"/>
            </a:pPr>
            <a:r>
              <a:rPr lang="x-none" sz="2400" kern="1200" dirty="0">
                <a:solidFill>
                  <a:srgbClr val="000000"/>
                </a:solidFill>
                <a:latin typeface="+mn-lt"/>
                <a:ea typeface="+mn-ea"/>
                <a:cs typeface="+mn-cs"/>
              </a:rPr>
              <a:t>Taille utérine de 7 à 9 semaines depuis la date des dernières règles : taille conseillée = 5 à 10 mm</a:t>
            </a:r>
          </a:p>
          <a:p>
            <a:pPr marL="457200" indent="-457200">
              <a:defRPr b="0" i="0"/>
            </a:pPr>
            <a:r>
              <a:rPr lang="x-none" sz="2400" kern="1200" dirty="0">
                <a:solidFill>
                  <a:srgbClr val="000000"/>
                </a:solidFill>
                <a:latin typeface="+mn-lt"/>
                <a:ea typeface="+mn-ea"/>
                <a:cs typeface="+mn-cs"/>
              </a:rPr>
              <a:t>Taille utérine de 9 à 12 semaines depuis la date des dernières règles : taille conseillée = 8 à 12 mm </a:t>
            </a:r>
          </a:p>
        </p:txBody>
      </p:sp>
    </p:spTree>
    <p:extLst>
      <p:ext uri="{BB962C8B-B14F-4D97-AF65-F5344CB8AC3E}">
        <p14:creationId xmlns:p14="http://schemas.microsoft.com/office/powerpoint/2010/main" val="3872987122"/>
      </p:ext>
    </p:extLst>
  </p:cSld>
  <p:clrMapOvr>
    <a:masterClrMapping/>
  </p:clrMapOvr>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Indications des biopsies endométriales</a:t>
            </a:r>
          </a:p>
        </p:txBody>
      </p:sp>
      <p:sp>
        <p:nvSpPr>
          <p:cNvPr id="3" name="Content Placeholder 2"/>
          <p:cNvSpPr>
            <a:spLocks noGrp="1"/>
          </p:cNvSpPr>
          <p:nvPr>
            <p:ph sz="quarter" idx="1"/>
          </p:nvPr>
        </p:nvSpPr>
        <p:spPr/>
        <p:txBody>
          <a:bodyPr/>
          <a:lstStyle/>
          <a:p>
            <a:pPr marL="457200" indent="-457200">
              <a:defRPr b="0" i="0"/>
            </a:pPr>
            <a:r>
              <a:rPr lang="x-none" sz="3000" kern="1200">
                <a:solidFill>
                  <a:srgbClr val="000000"/>
                </a:solidFill>
                <a:latin typeface="+mn-lt"/>
                <a:ea typeface="+mn-ea"/>
                <a:cs typeface="+mn-cs"/>
              </a:rPr>
              <a:t>Infertilité </a:t>
            </a:r>
          </a:p>
          <a:p>
            <a:pPr marL="457200" indent="-457200">
              <a:defRPr b="0" i="0"/>
            </a:pPr>
            <a:r>
              <a:rPr lang="x-none" sz="3000" kern="1200">
                <a:solidFill>
                  <a:srgbClr val="000000"/>
                </a:solidFill>
                <a:latin typeface="+mn-lt"/>
                <a:ea typeface="+mn-ea"/>
                <a:cs typeface="+mn-cs"/>
              </a:rPr>
              <a:t>Saignements utérins anormaux </a:t>
            </a:r>
          </a:p>
          <a:p>
            <a:pPr marL="457200" indent="-457200">
              <a:defRPr b="0" i="0"/>
            </a:pPr>
            <a:r>
              <a:rPr lang="x-none" sz="3000" kern="1200">
                <a:solidFill>
                  <a:srgbClr val="000000"/>
                </a:solidFill>
                <a:latin typeface="+mn-lt"/>
                <a:ea typeface="+mn-ea"/>
                <a:cs typeface="+mn-cs"/>
              </a:rPr>
              <a:t>Aménorrhée </a:t>
            </a:r>
          </a:p>
          <a:p>
            <a:pPr marL="457200" indent="-457200">
              <a:defRPr b="0" i="0"/>
            </a:pPr>
            <a:r>
              <a:rPr lang="x-none" sz="3000" kern="1200">
                <a:solidFill>
                  <a:srgbClr val="000000"/>
                </a:solidFill>
                <a:latin typeface="+mn-lt"/>
                <a:ea typeface="+mn-ea"/>
                <a:cs typeface="+mn-cs"/>
              </a:rPr>
              <a:t>Dépistage des infections endométriales </a:t>
            </a:r>
          </a:p>
          <a:p>
            <a:pPr marL="457200" indent="-457200">
              <a:defRPr b="0" i="0"/>
            </a:pPr>
            <a:r>
              <a:rPr lang="x-none" sz="3000" kern="1200">
                <a:solidFill>
                  <a:srgbClr val="000000"/>
                </a:solidFill>
                <a:latin typeface="+mn-lt"/>
                <a:ea typeface="+mn-ea"/>
                <a:cs typeface="+mn-cs"/>
              </a:rPr>
              <a:t>Dépistage des cancers de l’endomètre </a:t>
            </a:r>
          </a:p>
        </p:txBody>
      </p:sp>
    </p:spTree>
    <p:extLst>
      <p:ext uri="{BB962C8B-B14F-4D97-AF65-F5344CB8AC3E}">
        <p14:creationId xmlns:p14="http://schemas.microsoft.com/office/powerpoint/2010/main" val="2737378466"/>
      </p:ext>
    </p:extLst>
  </p:cSld>
  <p:clrMapOvr>
    <a:masterClrMapping/>
  </p:clrMapOvr>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Canules de 3 mm</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Deux ouvertures et une base à ailettes</a:t>
            </a:r>
          </a:p>
          <a:p>
            <a:pPr marL="457200" indent="-457200">
              <a:defRPr b="0" i="0"/>
            </a:pPr>
            <a:r>
              <a:rPr lang="x-none" sz="2800" kern="1200">
                <a:solidFill>
                  <a:srgbClr val="000000"/>
                </a:solidFill>
                <a:latin typeface="+mn-lt"/>
                <a:ea typeface="+mn-ea"/>
                <a:cs typeface="+mn-cs"/>
              </a:rPr>
              <a:t>Nécessite un adaptateur pour utilisation avec l’aspirateur Ipas AMIU Plus </a:t>
            </a:r>
          </a:p>
          <a:p>
            <a:pPr marL="457200" indent="-457200">
              <a:defRPr b="0" i="0"/>
            </a:pPr>
            <a:r>
              <a:rPr lang="x-none" sz="2800" kern="1200">
                <a:solidFill>
                  <a:srgbClr val="000000"/>
                </a:solidFill>
                <a:latin typeface="+mn-lt"/>
                <a:ea typeface="+mn-ea"/>
                <a:cs typeface="+mn-cs"/>
              </a:rPr>
              <a:t>Stérilisée à l’oxyde d’éthylène (OE) après conditionnement</a:t>
            </a:r>
          </a:p>
          <a:p>
            <a:pPr lvl="1">
              <a:defRPr b="0" i="0"/>
            </a:pPr>
            <a:r>
              <a:rPr lang="x-none" sz="2800" kern="1200">
                <a:solidFill>
                  <a:srgbClr val="000000"/>
                </a:solidFill>
                <a:latin typeface="+mn-lt"/>
                <a:ea typeface="+mn-ea"/>
                <a:cs typeface="+mn-cs"/>
              </a:rPr>
              <a:t>Stérile si l’emballage est intact </a:t>
            </a:r>
          </a:p>
          <a:p>
            <a:pPr lvl="1">
              <a:defRPr b="0" i="0"/>
            </a:pPr>
            <a:r>
              <a:rPr lang="x-none" sz="2800" kern="1200">
                <a:solidFill>
                  <a:srgbClr val="000000"/>
                </a:solidFill>
                <a:latin typeface="+mn-lt"/>
                <a:ea typeface="+mn-ea"/>
                <a:cs typeface="+mn-cs"/>
              </a:rPr>
              <a:t>Durée de conservation de trois ans pour les canules emballées </a:t>
            </a:r>
          </a:p>
          <a:p>
            <a:pPr marL="457200" indent="-457200">
              <a:defRPr b="0" i="0"/>
            </a:pPr>
            <a:r>
              <a:rPr lang="x-none" sz="2800" kern="1200">
                <a:solidFill>
                  <a:srgbClr val="000000"/>
                </a:solidFill>
                <a:latin typeface="+mn-lt"/>
                <a:ea typeface="+mn-ea"/>
                <a:cs typeface="+mn-cs"/>
              </a:rPr>
              <a:t>Dispositif à usage unique, à traiter comme un déchet infectieux </a:t>
            </a:r>
          </a:p>
        </p:txBody>
      </p:sp>
    </p:spTree>
    <p:extLst>
      <p:ext uri="{BB962C8B-B14F-4D97-AF65-F5344CB8AC3E}">
        <p14:creationId xmlns:p14="http://schemas.microsoft.com/office/powerpoint/2010/main" val="4034857712"/>
      </p:ext>
    </p:extLst>
  </p:cSld>
  <p:clrMapOvr>
    <a:masterClrMapping/>
  </p:clrMapOvr>
  <p:transition/>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Démontage de l’aspirateur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Retirer la canule en tournant sa base et en la tirant hors de la valve </a:t>
            </a:r>
          </a:p>
          <a:p>
            <a:pPr marL="457200" indent="-457200">
              <a:defRPr b="0" i="0"/>
            </a:pPr>
            <a:r>
              <a:rPr lang="x-none" sz="3200" kern="1200">
                <a:solidFill>
                  <a:srgbClr val="000000"/>
                </a:solidFill>
                <a:latin typeface="+mn-lt"/>
                <a:ea typeface="+mn-ea"/>
                <a:cs typeface="+mn-cs"/>
              </a:rPr>
              <a:t>Tirer sur le corps et le retirer de la valve </a:t>
            </a:r>
          </a:p>
          <a:p>
            <a:pPr marL="457200" indent="-457200">
              <a:defRPr b="0" i="0"/>
            </a:pPr>
            <a:r>
              <a:rPr lang="x-none" sz="3200" kern="1200">
                <a:solidFill>
                  <a:srgbClr val="000000"/>
                </a:solidFill>
                <a:latin typeface="+mn-lt"/>
                <a:ea typeface="+mn-ea"/>
                <a:cs typeface="+mn-cs"/>
              </a:rPr>
              <a:t>Enfoncer les pattes de libération du capuchon pour retirer le capuchon </a:t>
            </a:r>
          </a:p>
          <a:p>
            <a:pPr marL="457200" indent="-457200">
              <a:defRPr b="0" i="0"/>
            </a:pPr>
            <a:r>
              <a:rPr lang="x-none" sz="3200" kern="1200">
                <a:solidFill>
                  <a:srgbClr val="000000"/>
                </a:solidFill>
                <a:latin typeface="+mn-lt"/>
                <a:ea typeface="+mn-ea"/>
                <a:cs typeface="+mn-cs"/>
              </a:rPr>
              <a:t>Ouvrir la valve articulée en tirant sur le fermoir </a:t>
            </a:r>
          </a:p>
        </p:txBody>
      </p:sp>
    </p:spTree>
    <p:extLst>
      <p:ext uri="{BB962C8B-B14F-4D97-AF65-F5344CB8AC3E}">
        <p14:creationId xmlns:p14="http://schemas.microsoft.com/office/powerpoint/2010/main" val="3731491881"/>
      </p:ext>
    </p:extLst>
  </p:cSld>
  <p:clrMapOvr>
    <a:masterClrMapping/>
  </p:clrMapOvr>
  <p:transition/>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Démontage de l’aspirateur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Retirer la pièce interne </a:t>
            </a:r>
          </a:p>
          <a:p>
            <a:pPr marL="457200" indent="-457200">
              <a:defRPr b="0" i="0"/>
            </a:pPr>
            <a:r>
              <a:rPr lang="x-none" sz="3200" kern="1200">
                <a:solidFill>
                  <a:srgbClr val="000000"/>
                </a:solidFill>
                <a:latin typeface="+mn-lt"/>
                <a:ea typeface="+mn-ea"/>
                <a:cs typeface="+mn-cs"/>
              </a:rPr>
              <a:t>Dégager le collier de blocage en le faisant glisser sous le clip de retenue ou le retirer complètement </a:t>
            </a:r>
          </a:p>
          <a:p>
            <a:pPr marL="457200" indent="-457200">
              <a:defRPr b="0" i="0"/>
            </a:pPr>
            <a:r>
              <a:rPr lang="x-none" sz="3200" kern="1200">
                <a:solidFill>
                  <a:srgbClr val="000000"/>
                </a:solidFill>
                <a:latin typeface="+mn-lt"/>
                <a:ea typeface="+mn-ea"/>
                <a:cs typeface="+mn-cs"/>
              </a:rPr>
              <a:t>Tirer entièrement le piston hors du corps </a:t>
            </a:r>
          </a:p>
          <a:p>
            <a:pPr marL="457200" indent="-457200">
              <a:defRPr b="0" i="0"/>
            </a:pPr>
            <a:r>
              <a:rPr lang="x-none" sz="3200" kern="1200">
                <a:solidFill>
                  <a:srgbClr val="000000"/>
                </a:solidFill>
                <a:latin typeface="+mn-lt"/>
                <a:ea typeface="+mn-ea"/>
                <a:cs typeface="+mn-cs"/>
              </a:rPr>
              <a:t>Déplacer le joint torique en le pinçant latéralement et en le faisant rouler jusque dans l’encoche située juste au-dessous </a:t>
            </a:r>
          </a:p>
        </p:txBody>
      </p:sp>
    </p:spTree>
    <p:extLst>
      <p:ext uri="{BB962C8B-B14F-4D97-AF65-F5344CB8AC3E}">
        <p14:creationId xmlns:p14="http://schemas.microsoft.com/office/powerpoint/2010/main" val="75772228"/>
      </p:ext>
    </p:extLst>
  </p:cSld>
  <p:clrMapOvr>
    <a:masterClrMapping/>
  </p:clrMapOvr>
  <p:transition/>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Retrait du joint torique</a:t>
            </a:r>
          </a:p>
        </p:txBody>
      </p:sp>
      <p:pic>
        <p:nvPicPr>
          <p:cNvPr id="4" name="Picture 5" descr="removeOring"/>
          <p:cNvPicPr>
            <a:picLocks noGrp="1" noChangeAspect="1" noChangeArrowheads="1"/>
          </p:cNvPicPr>
          <p:nvPr>
            <p:ph sz="quarter" idx="1"/>
          </p:nvPr>
        </p:nvPicPr>
        <p:blipFill>
          <a:blip r:embed="rId2"/>
          <a:stretch/>
        </p:blipFill>
        <p:spPr>
          <a:xfrm>
            <a:off x="2718943" y="1699260"/>
            <a:ext cx="3941064" cy="4297680"/>
          </a:xfrm>
          <a:prstGeom prst="rect">
            <a:avLst/>
          </a:prstGeom>
          <a:noFill/>
        </p:spPr>
      </p:pic>
    </p:spTree>
    <p:extLst>
      <p:ext uri="{BB962C8B-B14F-4D97-AF65-F5344CB8AC3E}">
        <p14:creationId xmlns:p14="http://schemas.microsoft.com/office/powerpoint/2010/main" val="218588855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9144000" cy="1143000"/>
          </a:xfrm>
        </p:spPr>
        <p:txBody>
          <a:bodyPr/>
          <a:lstStyle/>
          <a:p>
            <a:pPr>
              <a:defRPr b="0" i="0"/>
            </a:pPr>
            <a:r>
              <a:rPr lang="x-none" sz="2800" dirty="0"/>
              <a:t>Quatre droits essentiels en rapport </a:t>
            </a:r>
            <a:r>
              <a:rPr lang="x-none" sz="2800"/>
              <a:t>avec l’avortement </a:t>
            </a:r>
            <a:r>
              <a:rPr lang="x-none" sz="2800" dirty="0"/>
              <a:t>et les services de soin</a:t>
            </a:r>
            <a:r>
              <a:rPr lang="en-US" sz="2800" dirty="0"/>
              <a:t>s</a:t>
            </a:r>
            <a:r>
              <a:rPr lang="x-none" sz="2800" dirty="0"/>
              <a:t> après avortement </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2800">
                <a:solidFill>
                  <a:srgbClr val="000000"/>
                </a:solidFill>
              </a:rPr>
              <a:t>Droit à la vie</a:t>
            </a:r>
          </a:p>
          <a:p>
            <a:pPr marL="457200" indent="-457200">
              <a:defRPr b="0" i="0"/>
            </a:pPr>
            <a:r>
              <a:rPr lang="x-none" sz="2800">
                <a:solidFill>
                  <a:srgbClr val="000000"/>
                </a:solidFill>
              </a:rPr>
              <a:t>Droit à la protection de la vie privée </a:t>
            </a:r>
          </a:p>
          <a:p>
            <a:pPr marL="457200" indent="-457200">
              <a:defRPr b="0" i="0"/>
            </a:pPr>
            <a:r>
              <a:rPr lang="x-none" sz="2800">
                <a:solidFill>
                  <a:srgbClr val="000000"/>
                </a:solidFill>
              </a:rPr>
              <a:t>Droit à l’informations et à l’éducation </a:t>
            </a:r>
          </a:p>
          <a:p>
            <a:pPr marL="457200" indent="-457200">
              <a:defRPr b="0" i="0"/>
            </a:pPr>
            <a:r>
              <a:rPr lang="x-none" sz="2800">
                <a:solidFill>
                  <a:srgbClr val="000000"/>
                </a:solidFill>
              </a:rPr>
              <a:t>Droit de décider librement d’avoir ou non des enfants et à quel moment </a:t>
            </a:r>
          </a:p>
          <a:p>
            <a:pPr marL="457200" indent="-457200">
              <a:defRPr b="0" i="0"/>
            </a:pPr>
            <a:endParaRPr lang="en-US" sz="2800" dirty="0">
              <a:solidFill>
                <a:srgbClr val="000000"/>
              </a:solidFill>
            </a:endParaRPr>
          </a:p>
        </p:txBody>
      </p:sp>
    </p:spTree>
    <p:extLst>
      <p:ext uri="{BB962C8B-B14F-4D97-AF65-F5344CB8AC3E}">
        <p14:creationId xmlns:p14="http://schemas.microsoft.com/office/powerpoint/2010/main" val="1232908350"/>
      </p:ext>
    </p:extLst>
  </p:cSld>
  <p:clrMapOvr>
    <a:masterClrMapping/>
  </p:clrMapOvr>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FR" sz="3600" kern="1200" dirty="0">
                <a:solidFill>
                  <a:schemeClr val="tx2"/>
                </a:solidFill>
                <a:latin typeface="+mj-lt"/>
                <a:ea typeface="+mj-ea"/>
                <a:cs typeface="+mj-cs"/>
              </a:rPr>
              <a:t>Pièces de l’aspirateur pour AMIU démontées </a:t>
            </a:r>
          </a:p>
        </p:txBody>
      </p:sp>
      <p:pic>
        <p:nvPicPr>
          <p:cNvPr id="5" name="Picture 4">
            <a:extLst>
              <a:ext uri="{FF2B5EF4-FFF2-40B4-BE49-F238E27FC236}">
                <a16:creationId xmlns:a16="http://schemas.microsoft.com/office/drawing/2014/main" id="{D5F4CF9E-68C4-B94F-975F-711DDF6A8B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5075" y="2035970"/>
            <a:ext cx="6673850" cy="4212430"/>
          </a:xfrm>
          <a:prstGeom prst="rect">
            <a:avLst/>
          </a:prstGeom>
        </p:spPr>
      </p:pic>
    </p:spTree>
    <p:extLst>
      <p:ext uri="{BB962C8B-B14F-4D97-AF65-F5344CB8AC3E}">
        <p14:creationId xmlns:p14="http://schemas.microsoft.com/office/powerpoint/2010/main" val="3611073451"/>
      </p:ext>
    </p:extLst>
  </p:cSld>
  <p:clrMapOvr>
    <a:masterClrMapping/>
  </p:clrMapOvr>
  <p:transition/>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90600"/>
          </a:xfrm>
        </p:spPr>
        <p:txBody>
          <a:bodyPr/>
          <a:lstStyle/>
          <a:p>
            <a:pPr algn="ctr">
              <a:defRPr b="0" i="0"/>
            </a:pPr>
            <a:r>
              <a:rPr lang="x-none" sz="3600" kern="1200">
                <a:solidFill>
                  <a:schemeClr val="tx2"/>
                </a:solidFill>
                <a:latin typeface="+mj-lt"/>
                <a:ea typeface="+mj-ea"/>
                <a:cs typeface="+mj-cs"/>
              </a:rPr>
              <a:t>Montage de l’aspirateur Ipas AMIU Plus </a:t>
            </a:r>
          </a:p>
        </p:txBody>
      </p:sp>
      <p:sp>
        <p:nvSpPr>
          <p:cNvPr id="3" name="Content Placeholder 2"/>
          <p:cNvSpPr>
            <a:spLocks noGrp="1"/>
          </p:cNvSpPr>
          <p:nvPr>
            <p:ph sz="quarter" idx="1"/>
          </p:nvPr>
        </p:nvSpPr>
        <p:spPr>
          <a:xfrm>
            <a:off x="381000" y="1752600"/>
            <a:ext cx="8610600" cy="4495800"/>
          </a:xfrm>
        </p:spPr>
        <p:txBody>
          <a:bodyPr/>
          <a:lstStyle/>
          <a:p>
            <a:pPr marL="457200" indent="-457200">
              <a:defRPr b="0" i="0"/>
            </a:pPr>
            <a:r>
              <a:rPr lang="x-none" sz="2800" kern="1200">
                <a:solidFill>
                  <a:srgbClr val="000000"/>
                </a:solidFill>
              </a:rPr>
              <a:t>Placer la pièce interne dans la valve en alignant les arêtes </a:t>
            </a:r>
          </a:p>
          <a:p>
            <a:pPr marL="457200" indent="-457200">
              <a:defRPr b="0" i="0"/>
            </a:pPr>
            <a:r>
              <a:rPr lang="x-none" sz="2800" kern="1200">
                <a:solidFill>
                  <a:srgbClr val="000000"/>
                </a:solidFill>
              </a:rPr>
              <a:t>Fermer la valve ; s’assurer qu’elle s’enclenche en place </a:t>
            </a:r>
          </a:p>
          <a:p>
            <a:pPr marL="457200" indent="-457200">
              <a:defRPr b="0" i="0"/>
            </a:pPr>
            <a:r>
              <a:rPr lang="x-none" sz="2800" kern="1200">
                <a:solidFill>
                  <a:srgbClr val="000000"/>
                </a:solidFill>
              </a:rPr>
              <a:t>Enclencher le capuchon sur l’extrémité de la valve </a:t>
            </a:r>
          </a:p>
          <a:p>
            <a:pPr marL="457200" indent="-457200">
              <a:defRPr b="0" i="0"/>
            </a:pPr>
            <a:r>
              <a:rPr lang="x-none" sz="2800" kern="1200">
                <a:solidFill>
                  <a:srgbClr val="000000"/>
                </a:solidFill>
              </a:rPr>
              <a:t>Pousser le corps bien droit dans la base de la valve </a:t>
            </a:r>
          </a:p>
          <a:p>
            <a:pPr marL="457200" indent="-457200">
              <a:defRPr b="0" i="0"/>
            </a:pPr>
            <a:r>
              <a:rPr lang="x-none" sz="2800" kern="1200">
                <a:solidFill>
                  <a:srgbClr val="000000"/>
                </a:solidFill>
              </a:rPr>
              <a:t>Placer le joint torique dans la rainure située près de l’extrémité du piston </a:t>
            </a:r>
          </a:p>
          <a:p>
            <a:pPr marL="457200" indent="-457200">
              <a:defRPr b="0" i="0"/>
            </a:pPr>
            <a:endParaRPr lang="en-US" sz="2800" dirty="0"/>
          </a:p>
        </p:txBody>
      </p:sp>
    </p:spTree>
    <p:extLst>
      <p:ext uri="{BB962C8B-B14F-4D97-AF65-F5344CB8AC3E}">
        <p14:creationId xmlns:p14="http://schemas.microsoft.com/office/powerpoint/2010/main" val="2793300668"/>
      </p:ext>
    </p:extLst>
  </p:cSld>
  <p:clrMapOvr>
    <a:masterClrMapping/>
  </p:clrMapOvr>
  <p:transition/>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a:t>Montage de l’aspirateur Ipas AMIU Plus (suite)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Appliquer une goutte de lubrifiant sur le pourtour du joint torique avec les doigts </a:t>
            </a:r>
          </a:p>
          <a:p>
            <a:pPr marL="457200" indent="-457200">
              <a:defRPr b="0" i="0"/>
            </a:pPr>
            <a:r>
              <a:rPr lang="x-none" sz="2800" kern="1200">
                <a:solidFill>
                  <a:srgbClr val="000000"/>
                </a:solidFill>
                <a:latin typeface="+mn-lt"/>
                <a:ea typeface="+mn-ea"/>
                <a:cs typeface="+mn-cs"/>
              </a:rPr>
              <a:t>Replier les bras du piston et l’enfoncer bien droit dans le corps </a:t>
            </a:r>
          </a:p>
          <a:p>
            <a:pPr marL="457200" indent="-457200">
              <a:defRPr b="0" i="0"/>
            </a:pPr>
            <a:r>
              <a:rPr lang="x-none" sz="2800" kern="1200">
                <a:solidFill>
                  <a:srgbClr val="000000"/>
                </a:solidFill>
                <a:latin typeface="+mn-lt"/>
                <a:ea typeface="+mn-ea"/>
                <a:cs typeface="+mn-cs"/>
              </a:rPr>
              <a:t>Faire aller et venir le piston pour le lubrifier </a:t>
            </a:r>
          </a:p>
          <a:p>
            <a:pPr marL="457200" indent="-457200">
              <a:defRPr b="0" i="0"/>
            </a:pPr>
            <a:r>
              <a:rPr lang="x-none" sz="2800" kern="1200">
                <a:solidFill>
                  <a:srgbClr val="000000"/>
                </a:solidFill>
                <a:latin typeface="+mn-lt"/>
                <a:ea typeface="+mn-ea"/>
                <a:cs typeface="+mn-cs"/>
              </a:rPr>
              <a:t>Insérer les pattes du collier de blocage dans les trous du corps </a:t>
            </a:r>
          </a:p>
          <a:p>
            <a:pPr>
              <a:buNone/>
              <a:defRPr b="0" i="0"/>
            </a:pPr>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1944269571"/>
      </p:ext>
    </p:extLst>
  </p:cSld>
  <p:clrMapOvr>
    <a:masterClrMapping/>
  </p:clrMapOvr>
  <p:transition/>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Lors du montage de l’aspirateur</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Insérer le piston bien droit dans le corps </a:t>
            </a:r>
          </a:p>
          <a:p>
            <a:pPr marL="457200" indent="-457200">
              <a:defRPr b="0" i="0"/>
            </a:pPr>
            <a:r>
              <a:rPr lang="x-none" sz="3200" kern="1200">
                <a:solidFill>
                  <a:srgbClr val="000000"/>
                </a:solidFill>
                <a:latin typeface="+mn-lt"/>
                <a:ea typeface="+mn-ea"/>
                <a:cs typeface="+mn-cs"/>
              </a:rPr>
              <a:t>Ne pas insérer le piston de travers </a:t>
            </a:r>
          </a:p>
        </p:txBody>
      </p:sp>
    </p:spTree>
    <p:extLst>
      <p:ext uri="{BB962C8B-B14F-4D97-AF65-F5344CB8AC3E}">
        <p14:creationId xmlns:p14="http://schemas.microsoft.com/office/powerpoint/2010/main" val="1303627167"/>
      </p:ext>
    </p:extLst>
  </p:cSld>
  <p:clrMapOvr>
    <a:masterClrMapping/>
  </p:clrMapOvr>
  <p:transition/>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Étapes de la lubrification</a:t>
            </a:r>
          </a:p>
        </p:txBody>
      </p:sp>
      <p:pic>
        <p:nvPicPr>
          <p:cNvPr id="4" name="Picture 5" descr="steps2lubrication"/>
          <p:cNvPicPr>
            <a:picLocks noGrp="1" noChangeAspect="1" noChangeArrowheads="1"/>
          </p:cNvPicPr>
          <p:nvPr>
            <p:ph sz="quarter" idx="1"/>
          </p:nvPr>
        </p:nvPicPr>
        <p:blipFill>
          <a:blip r:embed="rId3"/>
          <a:stretch/>
        </p:blipFill>
        <p:spPr>
          <a:xfrm>
            <a:off x="2750947" y="1699260"/>
            <a:ext cx="3877056" cy="4297680"/>
          </a:xfrm>
          <a:prstGeom prst="rect">
            <a:avLst/>
          </a:prstGeom>
          <a:noFill/>
        </p:spPr>
      </p:pic>
    </p:spTree>
    <p:extLst>
      <p:ext uri="{BB962C8B-B14F-4D97-AF65-F5344CB8AC3E}">
        <p14:creationId xmlns:p14="http://schemas.microsoft.com/office/powerpoint/2010/main" val="2468138200"/>
      </p:ext>
    </p:extLst>
  </p:cSld>
  <p:clrMapOvr>
    <a:masterClrMapping/>
  </p:clrMapOvr>
  <p:transition/>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Génération du vide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rPr>
              <a:t>Débuter l’opération avec les boutons de la vanne ouverts, le piston enfoncé à fond et le collier de blocage verrouillé en place </a:t>
            </a:r>
          </a:p>
          <a:p>
            <a:pPr marL="457200" indent="-457200">
              <a:defRPr b="0" i="0"/>
            </a:pPr>
            <a:r>
              <a:rPr lang="x-none" sz="2400" kern="1200">
                <a:solidFill>
                  <a:srgbClr val="000000"/>
                </a:solidFill>
              </a:rPr>
              <a:t>Fermer la valve en poussant les boutons vers le bas et vers l’avant jusqu’à ce qu’ils se bloquent </a:t>
            </a:r>
          </a:p>
          <a:p>
            <a:pPr marL="457200" indent="-457200">
              <a:defRPr b="0" i="0"/>
            </a:pPr>
            <a:r>
              <a:rPr lang="x-none" sz="2400" kern="1200">
                <a:solidFill>
                  <a:srgbClr val="000000"/>
                </a:solidFill>
              </a:rPr>
              <a:t>Tirer le piston vers l’arrière jusqu’à ce que les bras du piston prennent sur les grands côtés du corps </a:t>
            </a:r>
          </a:p>
          <a:p>
            <a:pPr marL="457200" indent="-457200">
              <a:defRPr b="0" i="0"/>
            </a:pPr>
            <a:r>
              <a:rPr lang="x-none" sz="2400" kern="1200">
                <a:solidFill>
                  <a:srgbClr val="000000"/>
                </a:solidFill>
              </a:rPr>
              <a:t>Veiller à ce que les deux bras soient dépliés et fixés sur les bords du corps </a:t>
            </a:r>
          </a:p>
          <a:p>
            <a:pPr marL="457200" indent="-457200">
              <a:defRPr b="0" i="0"/>
            </a:pPr>
            <a:r>
              <a:rPr lang="x-none" sz="2400"/>
              <a:t>Si les bras du piston sont incorrectement positionnés, le piston risque de glisser en arrière dans le corps </a:t>
            </a:r>
          </a:p>
        </p:txBody>
      </p:sp>
    </p:spTree>
    <p:extLst>
      <p:ext uri="{BB962C8B-B14F-4D97-AF65-F5344CB8AC3E}">
        <p14:creationId xmlns:p14="http://schemas.microsoft.com/office/powerpoint/2010/main" val="2270485405"/>
      </p:ext>
    </p:extLst>
  </p:cSld>
  <p:clrMapOvr>
    <a:masterClrMapping/>
  </p:clrMapOvr>
  <p:transition/>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Contrôle du vide dans l’aspirateur</a:t>
            </a:r>
            <a:r>
              <a:rPr lang="x-none" i="1"/>
              <a:t>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Charger l’aspirateur </a:t>
            </a:r>
          </a:p>
          <a:p>
            <a:pPr marL="457200" indent="-457200">
              <a:defRPr b="0" i="0"/>
            </a:pPr>
            <a:r>
              <a:rPr lang="x-none" sz="2800" kern="1200">
                <a:solidFill>
                  <a:srgbClr val="000000"/>
                </a:solidFill>
                <a:latin typeface="+mn-lt"/>
                <a:ea typeface="+mn-ea"/>
                <a:cs typeface="+mn-cs"/>
              </a:rPr>
              <a:t>Le laisser chargé pendant un certain temps </a:t>
            </a:r>
          </a:p>
          <a:p>
            <a:pPr marL="457200" indent="-457200">
              <a:defRPr b="0" i="0"/>
            </a:pPr>
            <a:r>
              <a:rPr lang="x-none" sz="2800" kern="1200">
                <a:solidFill>
                  <a:srgbClr val="000000"/>
                </a:solidFill>
                <a:latin typeface="+mn-lt"/>
                <a:ea typeface="+mn-ea"/>
                <a:cs typeface="+mn-cs"/>
              </a:rPr>
              <a:t>Enfoncer les boutons pour relâcher le vide </a:t>
            </a:r>
          </a:p>
          <a:p>
            <a:pPr marL="457200" indent="-457200">
              <a:defRPr b="0" i="0"/>
            </a:pPr>
            <a:r>
              <a:rPr lang="x-none" sz="2800" kern="1200">
                <a:solidFill>
                  <a:srgbClr val="000000"/>
                </a:solidFill>
                <a:latin typeface="+mn-lt"/>
                <a:ea typeface="+mn-ea"/>
                <a:cs typeface="+mn-cs"/>
              </a:rPr>
              <a:t>Une pénétration d’air indique que le vide a été conservé </a:t>
            </a:r>
          </a:p>
        </p:txBody>
      </p:sp>
    </p:spTree>
    <p:extLst>
      <p:ext uri="{BB962C8B-B14F-4D97-AF65-F5344CB8AC3E}">
        <p14:creationId xmlns:p14="http://schemas.microsoft.com/office/powerpoint/2010/main" val="477418951"/>
      </p:ext>
    </p:extLst>
  </p:cSld>
  <p:clrMapOvr>
    <a:masterClrMapping/>
  </p:clrMapOvr>
  <p:transition/>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Détermination de la cause de l’absence de maintien du vide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400" kern="1200">
                <a:solidFill>
                  <a:srgbClr val="000000"/>
                </a:solidFill>
                <a:latin typeface="+mn-lt"/>
                <a:ea typeface="+mn-ea"/>
                <a:cs typeface="+mn-cs"/>
              </a:rPr>
              <a:t>Vérifier que l’instrument a été correctement monté </a:t>
            </a:r>
          </a:p>
          <a:p>
            <a:pPr marL="457200" indent="-457200">
              <a:defRPr b="0" i="0"/>
            </a:pPr>
            <a:r>
              <a:rPr lang="x-none" sz="2400" kern="1200">
                <a:solidFill>
                  <a:srgbClr val="000000"/>
                </a:solidFill>
                <a:latin typeface="+mn-lt"/>
                <a:ea typeface="+mn-ea"/>
                <a:cs typeface="+mn-cs"/>
              </a:rPr>
              <a:t>Examiner le joint torique pour contrôler son positionnement correct et sa lubrification </a:t>
            </a:r>
          </a:p>
          <a:p>
            <a:pPr marL="457200" indent="-457200">
              <a:defRPr b="0" i="0"/>
            </a:pPr>
            <a:r>
              <a:rPr lang="x-none" sz="2400" kern="1200">
                <a:solidFill>
                  <a:srgbClr val="000000"/>
                </a:solidFill>
                <a:latin typeface="+mn-lt"/>
                <a:ea typeface="+mn-ea"/>
                <a:cs typeface="+mn-cs"/>
              </a:rPr>
              <a:t>Remplacer le joint torique s’il est endommagé </a:t>
            </a:r>
          </a:p>
          <a:p>
            <a:pPr marL="457200" indent="-457200">
              <a:defRPr b="0" i="0"/>
            </a:pPr>
            <a:r>
              <a:rPr lang="x-none" sz="2400" kern="1200">
                <a:solidFill>
                  <a:srgbClr val="000000"/>
                </a:solidFill>
                <a:latin typeface="+mn-lt"/>
                <a:ea typeface="+mn-ea"/>
                <a:cs typeface="+mn-cs"/>
              </a:rPr>
              <a:t>Contrôler l’absence de corps étranger </a:t>
            </a:r>
          </a:p>
          <a:p>
            <a:pPr marL="457200" indent="-457200">
              <a:defRPr b="0" i="0"/>
            </a:pPr>
            <a:r>
              <a:rPr lang="x-none" sz="2400" kern="1200">
                <a:solidFill>
                  <a:srgbClr val="000000"/>
                </a:solidFill>
                <a:latin typeface="+mn-lt"/>
                <a:ea typeface="+mn-ea"/>
                <a:cs typeface="+mn-cs"/>
              </a:rPr>
              <a:t>Vérifier que le corps est solidement fixé sur la valve </a:t>
            </a:r>
          </a:p>
          <a:p>
            <a:pPr marL="457200" indent="-457200">
              <a:defRPr b="0" i="0"/>
            </a:pPr>
            <a:r>
              <a:rPr lang="x-none" sz="2400" kern="1200">
                <a:solidFill>
                  <a:srgbClr val="000000"/>
                </a:solidFill>
                <a:latin typeface="+mn-lt"/>
                <a:ea typeface="+mn-ea"/>
                <a:cs typeface="+mn-cs"/>
              </a:rPr>
              <a:t>Charger et tester à nouveau l’aspirateur </a:t>
            </a:r>
          </a:p>
          <a:p>
            <a:pPr marL="457200" indent="-457200">
              <a:defRPr b="0" i="0"/>
            </a:pPr>
            <a:r>
              <a:rPr lang="x-none" sz="2400" kern="1200">
                <a:solidFill>
                  <a:srgbClr val="000000"/>
                </a:solidFill>
                <a:latin typeface="+mn-lt"/>
                <a:ea typeface="+mn-ea"/>
                <a:cs typeface="+mn-cs"/>
              </a:rPr>
              <a:t>Si le vide ne se maintient toujours pas, utiliser un autre aspirateur </a:t>
            </a:r>
          </a:p>
        </p:txBody>
      </p:sp>
    </p:spTree>
    <p:extLst>
      <p:ext uri="{BB962C8B-B14F-4D97-AF65-F5344CB8AC3E}">
        <p14:creationId xmlns:p14="http://schemas.microsoft.com/office/powerpoint/2010/main" val="2354705303"/>
      </p:ext>
    </p:extLst>
  </p:cSld>
  <p:clrMapOvr>
    <a:masterClrMapping/>
  </p:clrMapOvr>
  <p:transition/>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kern="1200" dirty="0">
                <a:solidFill>
                  <a:schemeClr val="tx2"/>
                </a:solidFill>
                <a:latin typeface="+mj-lt"/>
                <a:ea typeface="+mj-ea"/>
                <a:cs typeface="+mj-cs"/>
              </a:rPr>
              <a:t>Usages et indications de l’aspirateur </a:t>
            </a:r>
            <a:r>
              <a:rPr lang="en-US" sz="3200" kern="1200" dirty="0">
                <a:solidFill>
                  <a:schemeClr val="tx2"/>
                </a:solidFill>
                <a:latin typeface="+mj-lt"/>
                <a:ea typeface="+mj-ea"/>
                <a:cs typeface="+mj-cs"/>
              </a:rPr>
              <a:t>Ipas </a:t>
            </a:r>
            <a:r>
              <a:rPr lang="x-none" sz="3200" kern="1200" dirty="0">
                <a:solidFill>
                  <a:schemeClr val="tx2"/>
                </a:solidFill>
                <a:latin typeface="+mj-lt"/>
                <a:ea typeface="+mj-ea"/>
                <a:cs typeface="+mj-cs"/>
              </a:rPr>
              <a:t>AMIU Plus et des canules </a:t>
            </a:r>
            <a:r>
              <a:rPr lang="en-US" sz="3200" kern="1200" dirty="0">
                <a:solidFill>
                  <a:schemeClr val="tx2"/>
                </a:solidFill>
                <a:latin typeface="+mj-lt"/>
                <a:ea typeface="+mj-ea"/>
                <a:cs typeface="+mj-cs"/>
              </a:rPr>
              <a:t>Ipas </a:t>
            </a:r>
            <a:r>
              <a:rPr lang="x-none" sz="3200" kern="1200">
                <a:solidFill>
                  <a:schemeClr val="tx2"/>
                </a:solidFill>
                <a:latin typeface="+mj-lt"/>
                <a:ea typeface="+mj-ea"/>
                <a:cs typeface="+mj-cs"/>
              </a:rPr>
              <a:t>EasyGrip</a:t>
            </a:r>
            <a:endParaRPr lang="x-none" sz="3200" kern="1200" dirty="0">
              <a:solidFill>
                <a:schemeClr val="tx2"/>
              </a:solidFill>
              <a:latin typeface="+mj-lt"/>
              <a:ea typeface="+mj-ea"/>
              <a:cs typeface="+mj-cs"/>
            </a:endParaRPr>
          </a:p>
        </p:txBody>
      </p:sp>
      <p:sp>
        <p:nvSpPr>
          <p:cNvPr id="3" name="Content Placeholder 2"/>
          <p:cNvSpPr>
            <a:spLocks noGrp="1"/>
          </p:cNvSpPr>
          <p:nvPr>
            <p:ph sz="quarter" idx="1"/>
          </p:nvPr>
        </p:nvSpPr>
        <p:spPr/>
        <p:txBody>
          <a:bodyPr/>
          <a:lstStyle/>
          <a:p>
            <a:pPr>
              <a:buNone/>
              <a:defRPr b="0" i="0"/>
            </a:pPr>
            <a:r>
              <a:rPr lang="x-none" sz="2400" kern="1200">
                <a:solidFill>
                  <a:srgbClr val="000000"/>
                </a:solidFill>
              </a:rPr>
              <a:t>Usage prévu et indications :</a:t>
            </a:r>
          </a:p>
          <a:p>
            <a:pPr marL="457200" indent="-457200">
              <a:defRPr b="0" i="0"/>
            </a:pPr>
            <a:r>
              <a:rPr lang="x-none" sz="2400"/>
              <a:t>Aspiration ou évacuation utérine</a:t>
            </a:r>
          </a:p>
          <a:p>
            <a:pPr marL="457200" indent="-457200">
              <a:defRPr b="0" i="0"/>
            </a:pPr>
            <a:r>
              <a:rPr lang="x-none" sz="2400" kern="1200">
                <a:solidFill>
                  <a:srgbClr val="000000"/>
                </a:solidFill>
              </a:rPr>
              <a:t>Traitement d’un avortement incomplet avec une taille utérine inférieure ou égale à 12 semaines </a:t>
            </a:r>
          </a:p>
          <a:p>
            <a:pPr marL="457200" indent="-457200">
              <a:defRPr b="0" i="0"/>
            </a:pPr>
            <a:r>
              <a:rPr lang="x-none" sz="2400" kern="1200">
                <a:solidFill>
                  <a:srgbClr val="000000"/>
                </a:solidFill>
              </a:rPr>
              <a:t>Avortement </a:t>
            </a:r>
            <a:r>
              <a:rPr lang="fr-BE" sz="2400" kern="1200" dirty="0">
                <a:solidFill>
                  <a:srgbClr val="000000"/>
                </a:solidFill>
              </a:rPr>
              <a:t>avant 13 semaines de grossesse </a:t>
            </a:r>
            <a:r>
              <a:rPr lang="x-none" sz="2400" kern="1200">
                <a:solidFill>
                  <a:srgbClr val="000000"/>
                </a:solidFill>
              </a:rPr>
              <a:t>(également désigné dans certains pays sous le terme d’extraction menstruelle, de régulation menstruelle ou de mini-extraction) </a:t>
            </a:r>
          </a:p>
          <a:p>
            <a:pPr marL="457200" indent="-457200">
              <a:defRPr b="0" i="0"/>
            </a:pPr>
            <a:r>
              <a:rPr lang="x-none" sz="2400" kern="1200">
                <a:solidFill>
                  <a:srgbClr val="000000"/>
                </a:solidFill>
              </a:rPr>
              <a:t>Biopsie endométriale </a:t>
            </a:r>
          </a:p>
          <a:p>
            <a:pPr marL="457200" indent="-457200">
              <a:defRPr b="0" i="0"/>
            </a:pPr>
            <a:r>
              <a:rPr lang="x-none" sz="2400" kern="1200">
                <a:solidFill>
                  <a:srgbClr val="000000"/>
                </a:solidFill>
              </a:rPr>
              <a:t>Seule contre-indication : biopsie endométriale en cas de suspicion de grossesse </a:t>
            </a:r>
          </a:p>
        </p:txBody>
      </p:sp>
    </p:spTree>
    <p:extLst>
      <p:ext uri="{BB962C8B-B14F-4D97-AF65-F5344CB8AC3E}">
        <p14:creationId xmlns:p14="http://schemas.microsoft.com/office/powerpoint/2010/main" val="3361945068"/>
      </p:ext>
    </p:extLst>
  </p:cSld>
  <p:clrMapOvr>
    <a:masterClrMapping/>
  </p:clrMapOvr>
  <p:transition/>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Précautions lors d’une AMIU</a:t>
            </a:r>
          </a:p>
        </p:txBody>
      </p:sp>
      <p:sp>
        <p:nvSpPr>
          <p:cNvPr id="3" name="Content Placeholder 2"/>
          <p:cNvSpPr>
            <a:spLocks noGrp="1"/>
          </p:cNvSpPr>
          <p:nvPr>
            <p:ph sz="quarter" idx="1"/>
          </p:nvPr>
        </p:nvSpPr>
        <p:spPr/>
        <p:txBody>
          <a:bodyPr/>
          <a:lstStyle/>
          <a:p>
            <a:pPr marL="457200" indent="-457200">
              <a:defRPr b="0" i="0"/>
            </a:pPr>
            <a:r>
              <a:rPr lang="x-none" sz="2800" kern="1200" dirty="0">
                <a:solidFill>
                  <a:srgbClr val="000000"/>
                </a:solidFill>
                <a:latin typeface="+mn-lt"/>
                <a:ea typeface="+mn-ea"/>
                <a:cs typeface="+mn-cs"/>
              </a:rPr>
              <a:t>Traiter tout problème grave éventuel </a:t>
            </a:r>
          </a:p>
          <a:p>
            <a:pPr marL="457200" indent="-457200">
              <a:defRPr b="0" i="0"/>
            </a:pPr>
            <a:r>
              <a:rPr lang="x-none" sz="2800" kern="1200" dirty="0">
                <a:solidFill>
                  <a:srgbClr val="000000"/>
                </a:solidFill>
                <a:latin typeface="+mn-lt"/>
                <a:ea typeface="+mn-ea"/>
                <a:cs typeface="+mn-cs"/>
              </a:rPr>
              <a:t>Déterminer la taille et la position de l’utérus </a:t>
            </a:r>
          </a:p>
          <a:p>
            <a:pPr marL="457200" indent="-457200">
              <a:defRPr b="0" i="0"/>
            </a:pPr>
            <a:r>
              <a:rPr lang="x-none" sz="2800" kern="1200" dirty="0">
                <a:solidFill>
                  <a:srgbClr val="000000"/>
                </a:solidFill>
                <a:latin typeface="+mn-lt"/>
                <a:ea typeface="+mn-ea"/>
                <a:cs typeface="+mn-cs"/>
              </a:rPr>
              <a:t>Des difficultés lors de la procédure peuvent survenir en cas de fibromes ou d’anomalies de l’utérus </a:t>
            </a:r>
            <a:endParaRPr lang="en-US" sz="2800" kern="1200" dirty="0">
              <a:solidFill>
                <a:srgbClr val="000000"/>
              </a:solidFill>
              <a:latin typeface="+mn-lt"/>
              <a:ea typeface="+mn-ea"/>
              <a:cs typeface="+mn-cs"/>
            </a:endParaRPr>
          </a:p>
          <a:p>
            <a:pPr marL="457200" indent="-457200">
              <a:defRPr b="0" i="0"/>
            </a:pPr>
            <a:r>
              <a:rPr lang="x-none" sz="2800" kern="1200" dirty="0">
                <a:solidFill>
                  <a:srgbClr val="000000"/>
                </a:solidFill>
                <a:latin typeface="+mn-lt"/>
                <a:ea typeface="+mn-ea"/>
                <a:cs typeface="+mn-cs"/>
              </a:rPr>
              <a:t>Les femmes qui souffrent de troubles de la coagulation peuvent présenter des saignements excessifs après la procédure</a:t>
            </a:r>
          </a:p>
        </p:txBody>
      </p:sp>
    </p:spTree>
    <p:extLst>
      <p:ext uri="{BB962C8B-B14F-4D97-AF65-F5344CB8AC3E}">
        <p14:creationId xmlns:p14="http://schemas.microsoft.com/office/powerpoint/2010/main" val="1891418841"/>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990600"/>
          </a:xfrm>
        </p:spPr>
        <p:txBody>
          <a:bodyPr/>
          <a:lstStyle/>
          <a:p>
            <a:pPr>
              <a:defRPr b="0" i="0"/>
            </a:pPr>
            <a:r>
              <a:rPr lang="x-none"/>
              <a:t>Défense des droits dans le cadre des soins en rapport avec l’avortement </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3000">
                <a:solidFill>
                  <a:srgbClr val="000000"/>
                </a:solidFill>
              </a:rPr>
              <a:t>Manifester de l’empathie et du respect pour toutes les femmes, quels que soient leur âge ou leur statut matrimonial </a:t>
            </a:r>
          </a:p>
          <a:p>
            <a:pPr marL="457200" indent="-457200">
              <a:defRPr b="0" i="0"/>
            </a:pPr>
            <a:r>
              <a:rPr lang="x-none" sz="3000">
                <a:solidFill>
                  <a:srgbClr val="000000"/>
                </a:solidFill>
              </a:rPr>
              <a:t>Veiller à des relations positives </a:t>
            </a:r>
          </a:p>
          <a:p>
            <a:pPr marL="457200" indent="-457200">
              <a:defRPr b="0" i="0"/>
            </a:pPr>
            <a:r>
              <a:rPr lang="x-none" sz="3000">
                <a:solidFill>
                  <a:srgbClr val="000000"/>
                </a:solidFill>
              </a:rPr>
              <a:t>Veiller au respect de la vie privée et de la confidentialité </a:t>
            </a:r>
          </a:p>
          <a:p>
            <a:pPr marL="457200" indent="-457200">
              <a:defRPr b="0" i="0"/>
            </a:pPr>
            <a:r>
              <a:rPr lang="x-none" sz="3000">
                <a:solidFill>
                  <a:srgbClr val="000000"/>
                </a:solidFill>
              </a:rPr>
              <a:t>Respecter la procédure de consentement éclairé volontaire</a:t>
            </a:r>
          </a:p>
          <a:p>
            <a:pPr marL="457200" indent="-457200">
              <a:defRPr b="0" i="0"/>
            </a:pPr>
            <a:endParaRPr lang="en-US" sz="3000" dirty="0">
              <a:solidFill>
                <a:srgbClr val="000000"/>
              </a:solidFill>
            </a:endParaRPr>
          </a:p>
        </p:txBody>
      </p:sp>
    </p:spTree>
    <p:extLst>
      <p:ext uri="{BB962C8B-B14F-4D97-AF65-F5344CB8AC3E}">
        <p14:creationId xmlns:p14="http://schemas.microsoft.com/office/powerpoint/2010/main" val="1018527889"/>
      </p:ext>
    </p:extLst>
  </p:cSld>
  <p:clrMapOvr>
    <a:masterClrMapping/>
  </p:clrMapOvr>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Entretien et traitement de l’aspirateur Ipas AMIU Plus </a:t>
            </a:r>
          </a:p>
        </p:txBody>
      </p:sp>
      <p:sp>
        <p:nvSpPr>
          <p:cNvPr id="3" name="Content Placeholder 2"/>
          <p:cNvSpPr>
            <a:spLocks noGrp="1"/>
          </p:cNvSpPr>
          <p:nvPr>
            <p:ph sz="quarter" idx="1"/>
          </p:nvPr>
        </p:nvSpPr>
        <p:spPr/>
        <p:txBody>
          <a:bodyPr/>
          <a:lstStyle/>
          <a:p>
            <a:pPr marL="457200" indent="-457200">
              <a:defRPr b="0" i="0"/>
            </a:pPr>
            <a:r>
              <a:rPr lang="x-none" sz="2800" kern="1200">
                <a:solidFill>
                  <a:srgbClr val="000000"/>
                </a:solidFill>
                <a:latin typeface="+mn-lt"/>
                <a:ea typeface="+mn-ea"/>
                <a:cs typeface="+mn-cs"/>
              </a:rPr>
              <a:t>Doit être </a:t>
            </a:r>
            <a:r>
              <a:rPr lang="fr-BE" sz="2800" kern="1200" dirty="0">
                <a:solidFill>
                  <a:srgbClr val="000000"/>
                </a:solidFill>
                <a:latin typeface="+mn-lt"/>
                <a:ea typeface="+mn-ea"/>
                <a:cs typeface="+mn-cs"/>
              </a:rPr>
              <a:t>préparé au site d’utilisation</a:t>
            </a:r>
            <a:r>
              <a:rPr lang="x-none" sz="2800" kern="1200">
                <a:solidFill>
                  <a:srgbClr val="000000"/>
                </a:solidFill>
                <a:latin typeface="+mn-lt"/>
                <a:ea typeface="+mn-ea"/>
                <a:cs typeface="+mn-cs"/>
              </a:rPr>
              <a:t>, nettoy</a:t>
            </a:r>
            <a:r>
              <a:rPr lang="fr-BE" sz="2800" kern="1200" dirty="0">
                <a:solidFill>
                  <a:srgbClr val="000000"/>
                </a:solidFill>
                <a:latin typeface="+mn-lt"/>
                <a:ea typeface="+mn-ea"/>
                <a:cs typeface="+mn-cs"/>
              </a:rPr>
              <a:t>é</a:t>
            </a:r>
            <a:r>
              <a:rPr lang="x-none" sz="2800" kern="1200">
                <a:solidFill>
                  <a:srgbClr val="000000"/>
                </a:solidFill>
                <a:latin typeface="+mn-lt"/>
                <a:ea typeface="+mn-ea"/>
                <a:cs typeface="+mn-cs"/>
              </a:rPr>
              <a:t> et </a:t>
            </a:r>
            <a:r>
              <a:rPr lang="x-none" sz="2800"/>
              <a:t>traité par désinfection </a:t>
            </a:r>
            <a:r>
              <a:rPr lang="x-none" sz="2800" kern="1200">
                <a:solidFill>
                  <a:srgbClr val="000000"/>
                </a:solidFill>
                <a:latin typeface="+mn-lt"/>
                <a:ea typeface="+mn-ea"/>
                <a:cs typeface="+mn-cs"/>
              </a:rPr>
              <a:t>de haut niveau (DHN) ou stérilis</a:t>
            </a:r>
            <a:r>
              <a:rPr lang="fr-BE" sz="2800" kern="1200" dirty="0">
                <a:solidFill>
                  <a:srgbClr val="000000"/>
                </a:solidFill>
                <a:latin typeface="+mn-lt"/>
                <a:ea typeface="+mn-ea"/>
                <a:cs typeface="+mn-cs"/>
              </a:rPr>
              <a:t>é</a:t>
            </a:r>
            <a:r>
              <a:rPr lang="x-none" sz="2800" kern="1200">
                <a:solidFill>
                  <a:srgbClr val="000000"/>
                </a:solidFill>
                <a:latin typeface="+mn-lt"/>
                <a:ea typeface="+mn-ea"/>
                <a:cs typeface="+mn-cs"/>
              </a:rPr>
              <a:t> entre chaque patiente</a:t>
            </a:r>
          </a:p>
          <a:p>
            <a:pPr marL="457200" indent="-457200">
              <a:defRPr b="0" i="0"/>
            </a:pPr>
            <a:r>
              <a:rPr lang="x-none" sz="2800" kern="1200">
                <a:solidFill>
                  <a:srgbClr val="000000"/>
                </a:solidFill>
                <a:latin typeface="+mn-lt"/>
                <a:ea typeface="+mn-ea"/>
                <a:cs typeface="+mn-cs"/>
              </a:rPr>
              <a:t>Ne doit pas être traité par désinfection de haut niveau ou stérile au moment de son utilisation (tout comme un spéculum) </a:t>
            </a:r>
          </a:p>
          <a:p>
            <a:pPr marL="457200" indent="-457200">
              <a:defRPr b="0" i="0"/>
            </a:pPr>
            <a:r>
              <a:rPr lang="x-none" sz="2800" kern="1200">
                <a:solidFill>
                  <a:srgbClr val="000000"/>
                </a:solidFill>
                <a:latin typeface="+mn-lt"/>
                <a:ea typeface="+mn-ea"/>
                <a:cs typeface="+mn-cs"/>
              </a:rPr>
              <a:t>Doit être </a:t>
            </a:r>
            <a:r>
              <a:rPr lang="fr-BE" sz="2800" kern="1200" dirty="0">
                <a:solidFill>
                  <a:srgbClr val="000000"/>
                </a:solidFill>
                <a:latin typeface="+mn-lt"/>
                <a:ea typeface="+mn-ea"/>
                <a:cs typeface="+mn-cs"/>
              </a:rPr>
              <a:t>maintenu humide </a:t>
            </a:r>
            <a:r>
              <a:rPr lang="x-none" sz="2800" kern="1200">
                <a:solidFill>
                  <a:srgbClr val="000000"/>
                </a:solidFill>
                <a:latin typeface="+mn-lt"/>
                <a:ea typeface="+mn-ea"/>
                <a:cs typeface="+mn-cs"/>
              </a:rPr>
              <a:t>après usage </a:t>
            </a:r>
            <a:r>
              <a:rPr lang="fr-BE" sz="2800" kern="1200" dirty="0">
                <a:solidFill>
                  <a:srgbClr val="000000"/>
                </a:solidFill>
                <a:latin typeface="+mn-lt"/>
                <a:ea typeface="+mn-ea"/>
                <a:cs typeface="+mn-cs"/>
              </a:rPr>
              <a:t>afin d’</a:t>
            </a:r>
            <a:r>
              <a:rPr lang="x-none" sz="2800" kern="1200">
                <a:solidFill>
                  <a:srgbClr val="000000"/>
                </a:solidFill>
                <a:latin typeface="+mn-lt"/>
                <a:ea typeface="+mn-ea"/>
                <a:cs typeface="+mn-cs"/>
              </a:rPr>
              <a:t>éliminer plus facilement les tissus </a:t>
            </a:r>
          </a:p>
        </p:txBody>
      </p:sp>
    </p:spTree>
    <p:extLst>
      <p:ext uri="{BB962C8B-B14F-4D97-AF65-F5344CB8AC3E}">
        <p14:creationId xmlns:p14="http://schemas.microsoft.com/office/powerpoint/2010/main" val="1140814680"/>
      </p:ext>
    </p:extLst>
  </p:cSld>
  <p:clrMapOvr>
    <a:masterClrMapping/>
  </p:clrMapOvr>
  <p:transition/>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Nombre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maximal d’utilisations de l’instrument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Variable en fonction de la manière dont il est utilisé et entretenu </a:t>
            </a:r>
          </a:p>
        </p:txBody>
      </p:sp>
    </p:spTree>
    <p:extLst>
      <p:ext uri="{BB962C8B-B14F-4D97-AF65-F5344CB8AC3E}">
        <p14:creationId xmlns:p14="http://schemas.microsoft.com/office/powerpoint/2010/main" val="928408933"/>
      </p:ext>
    </p:extLst>
  </p:cSld>
  <p:clrMapOvr>
    <a:masterClrMapping/>
  </p:clrMapOvr>
  <p:transition/>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Le remplacement de l’aspirateur Ipas AMIU Plus est nécessaire lorsque…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Le corps est craquelé ou devient cassant </a:t>
            </a:r>
          </a:p>
          <a:p>
            <a:pPr marL="457200" indent="-457200">
              <a:defRPr b="0" i="0"/>
            </a:pPr>
            <a:r>
              <a:rPr lang="x-none" sz="2800" kern="1200">
                <a:solidFill>
                  <a:srgbClr val="000000"/>
                </a:solidFill>
                <a:latin typeface="+mn-lt"/>
                <a:ea typeface="+mn-ea"/>
                <a:cs typeface="+mn-cs"/>
              </a:rPr>
              <a:t>Des dépôts minéraux bloquent le déplacement du piston </a:t>
            </a:r>
          </a:p>
          <a:p>
            <a:pPr marL="457200" indent="-457200">
              <a:defRPr b="0" i="0"/>
            </a:pPr>
            <a:r>
              <a:rPr lang="x-none" sz="2800" kern="1200">
                <a:solidFill>
                  <a:srgbClr val="000000"/>
                </a:solidFill>
                <a:latin typeface="+mn-lt"/>
                <a:ea typeface="+mn-ea"/>
                <a:cs typeface="+mn-cs"/>
              </a:rPr>
              <a:t>La valve est craquelée, pliée ou brisée </a:t>
            </a:r>
          </a:p>
          <a:p>
            <a:pPr marL="457200" indent="-457200">
              <a:defRPr b="0" i="0"/>
            </a:pPr>
            <a:r>
              <a:rPr lang="x-none" sz="2800" kern="1200">
                <a:solidFill>
                  <a:srgbClr val="000000"/>
                </a:solidFill>
                <a:latin typeface="+mn-lt"/>
                <a:ea typeface="+mn-ea"/>
                <a:cs typeface="+mn-cs"/>
              </a:rPr>
              <a:t>Les boutons sont cassés </a:t>
            </a:r>
          </a:p>
          <a:p>
            <a:pPr marL="457200" indent="-457200">
              <a:defRPr b="0" i="0"/>
            </a:pPr>
            <a:r>
              <a:rPr lang="x-none" sz="2800" kern="1200">
                <a:solidFill>
                  <a:srgbClr val="000000"/>
                </a:solidFill>
                <a:latin typeface="+mn-lt"/>
                <a:ea typeface="+mn-ea"/>
                <a:cs typeface="+mn-cs"/>
              </a:rPr>
              <a:t>Les bras du piston ne se verrouillent plus </a:t>
            </a:r>
          </a:p>
          <a:p>
            <a:pPr marL="457200" indent="-457200">
              <a:defRPr b="0" i="0"/>
            </a:pPr>
            <a:r>
              <a:rPr lang="x-none" sz="2800" kern="1200">
                <a:solidFill>
                  <a:srgbClr val="000000"/>
                </a:solidFill>
                <a:latin typeface="+mn-lt"/>
                <a:ea typeface="+mn-ea"/>
                <a:cs typeface="+mn-cs"/>
              </a:rPr>
              <a:t>L’aspirateur ne parvient plus à maintenir le vide </a:t>
            </a:r>
          </a:p>
        </p:txBody>
      </p:sp>
    </p:spTree>
    <p:extLst>
      <p:ext uri="{BB962C8B-B14F-4D97-AF65-F5344CB8AC3E}">
        <p14:creationId xmlns:p14="http://schemas.microsoft.com/office/powerpoint/2010/main" val="1595416762"/>
      </p:ext>
    </p:extLst>
  </p:cSld>
  <p:clrMapOvr>
    <a:masterClrMapping/>
  </p:clrMapOvr>
  <p:transition/>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Entretien et traitement des canules Ipas EasyGrip</a:t>
            </a:r>
            <a:endParaRPr lang="x-none" sz="3600" kern="1200" baseline="30000">
              <a:solidFill>
                <a:schemeClr val="tx2"/>
              </a:solidFill>
              <a:latin typeface="+mj-lt"/>
              <a:ea typeface="+mj-ea"/>
              <a:cs typeface="+mj-cs"/>
            </a:endParaRP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Stérilisées à l’oxyde d’éthylène par le fabricant </a:t>
            </a:r>
          </a:p>
          <a:p>
            <a:pPr marL="457200" indent="-457200">
              <a:defRPr b="0" i="0"/>
            </a:pPr>
            <a:r>
              <a:rPr lang="x-none" sz="2800" kern="1200">
                <a:solidFill>
                  <a:srgbClr val="000000"/>
                </a:solidFill>
                <a:latin typeface="+mn-lt"/>
                <a:ea typeface="+mn-ea"/>
                <a:cs typeface="+mn-cs"/>
              </a:rPr>
              <a:t>Doivent être stérilisées ou traitées par désinfection de haut niveau (DHN) avant leur réutilisation </a:t>
            </a:r>
          </a:p>
          <a:p>
            <a:pPr marL="457200" indent="-457200">
              <a:defRPr b="0" i="0"/>
            </a:pPr>
            <a:r>
              <a:rPr lang="x-none" sz="2800" kern="1200">
                <a:solidFill>
                  <a:srgbClr val="000000"/>
                </a:solidFill>
                <a:latin typeface="+mn-lt"/>
                <a:ea typeface="+mn-ea"/>
                <a:cs typeface="+mn-cs"/>
              </a:rPr>
              <a:t>Après usage, les traiter le plus rapidement possible pour en faciliter le nettoyage </a:t>
            </a:r>
          </a:p>
        </p:txBody>
      </p:sp>
    </p:spTree>
    <p:extLst>
      <p:ext uri="{BB962C8B-B14F-4D97-AF65-F5344CB8AC3E}">
        <p14:creationId xmlns:p14="http://schemas.microsoft.com/office/powerpoint/2010/main" val="2118079331"/>
      </p:ext>
    </p:extLst>
  </p:cSld>
  <p:clrMapOvr>
    <a:masterClrMapping/>
  </p:clrMapOvr>
  <p:transition/>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90500"/>
            <a:ext cx="8153400" cy="990600"/>
          </a:xfrm>
        </p:spPr>
        <p:txBody>
          <a:bodyPr/>
          <a:lstStyle/>
          <a:p>
            <a:pPr>
              <a:defRPr b="0" i="0"/>
            </a:pPr>
            <a:r>
              <a:rPr lang="x-none" sz="3600" kern="1200">
                <a:solidFill>
                  <a:schemeClr val="tx2"/>
                </a:solidFill>
                <a:latin typeface="+mj-lt"/>
                <a:ea typeface="+mj-ea"/>
                <a:cs typeface="+mj-cs"/>
              </a:rPr>
              <a:t>Éliminer et remplacer la canule si…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kern="1200">
                <a:solidFill>
                  <a:srgbClr val="000000"/>
                </a:solidFill>
                <a:latin typeface="+mn-lt"/>
                <a:ea typeface="+mn-ea"/>
                <a:cs typeface="+mn-cs"/>
              </a:rPr>
              <a:t>Elle devient cassante </a:t>
            </a:r>
          </a:p>
          <a:p>
            <a:pPr marL="457200" indent="-457200">
              <a:defRPr b="0" i="0"/>
            </a:pPr>
            <a:r>
              <a:rPr lang="x-none" sz="3000" kern="1200">
                <a:solidFill>
                  <a:srgbClr val="000000"/>
                </a:solidFill>
                <a:latin typeface="+mn-lt"/>
                <a:ea typeface="+mn-ea"/>
                <a:cs typeface="+mn-cs"/>
              </a:rPr>
              <a:t>Il n’est pas possible d’en éliminer les tissus lors du nettoyage</a:t>
            </a:r>
          </a:p>
          <a:p>
            <a:pPr marL="457200" indent="-457200">
              <a:defRPr b="0" i="0"/>
            </a:pPr>
            <a:r>
              <a:rPr lang="x-none" sz="3000" kern="1200">
                <a:solidFill>
                  <a:srgbClr val="000000"/>
                </a:solidFill>
                <a:latin typeface="+mn-lt"/>
                <a:ea typeface="+mn-ea"/>
                <a:cs typeface="+mn-cs"/>
              </a:rPr>
              <a:t>Elle est craquelée, tordue ou pliée, en particulier à proximité de son ouverture</a:t>
            </a:r>
          </a:p>
        </p:txBody>
      </p:sp>
    </p:spTree>
    <p:extLst>
      <p:ext uri="{BB962C8B-B14F-4D97-AF65-F5344CB8AC3E}">
        <p14:creationId xmlns:p14="http://schemas.microsoft.com/office/powerpoint/2010/main" val="187483826"/>
      </p:ext>
    </p:extLst>
  </p:cSld>
  <p:clrMapOvr>
    <a:masterClrMapping/>
  </p:clrMapOvr>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Traitement de l’aspirateur Ipas AMIU Plus</a:t>
            </a:r>
            <a:endParaRPr lang="x-none" sz="3600" kern="1200" baseline="30000" dirty="0">
              <a:solidFill>
                <a:schemeClr val="tx2"/>
              </a:solidFill>
              <a:latin typeface="+mj-lt"/>
              <a:ea typeface="+mj-ea"/>
              <a:cs typeface="+mj-cs"/>
            </a:endParaRP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kern="1200" dirty="0">
                <a:solidFill>
                  <a:srgbClr val="000000"/>
                </a:solidFill>
                <a:latin typeface="+mn-lt"/>
                <a:ea typeface="+mn-ea"/>
                <a:cs typeface="+mn-cs"/>
              </a:rPr>
              <a:t>Réutilisable là où les réglementations autorisent la réutilisation des instruments </a:t>
            </a:r>
          </a:p>
          <a:p>
            <a:pPr marL="457200" indent="-457200">
              <a:defRPr b="0" i="0"/>
            </a:pPr>
            <a:r>
              <a:rPr lang="x-none" sz="3000" kern="1200" dirty="0">
                <a:solidFill>
                  <a:srgbClr val="000000"/>
                </a:solidFill>
                <a:latin typeface="+mn-lt"/>
                <a:ea typeface="+mn-ea"/>
                <a:cs typeface="+mn-cs"/>
              </a:rPr>
              <a:t>Diverses options de traitement </a:t>
            </a:r>
          </a:p>
        </p:txBody>
      </p:sp>
    </p:spTree>
    <p:extLst>
      <p:ext uri="{BB962C8B-B14F-4D97-AF65-F5344CB8AC3E}">
        <p14:creationId xmlns:p14="http://schemas.microsoft.com/office/powerpoint/2010/main" val="739070108"/>
      </p:ext>
    </p:extLst>
  </p:cSld>
  <p:clrMapOvr>
    <a:masterClrMapping/>
  </p:clrMapOvr>
  <p:transition/>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90600"/>
          </a:xfrm>
        </p:spPr>
        <p:txBody>
          <a:bodyPr/>
          <a:lstStyle/>
          <a:p>
            <a:pPr algn="ctr">
              <a:defRPr b="0" i="0"/>
            </a:pPr>
            <a:r>
              <a:rPr lang="x-none" sz="3600" kern="1200">
                <a:solidFill>
                  <a:schemeClr val="tx2"/>
                </a:solidFill>
                <a:latin typeface="+mj-lt"/>
                <a:ea typeface="+mj-ea"/>
                <a:cs typeface="+mj-cs"/>
              </a:rPr>
              <a:t>Précautions standards lors du traitement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200" kern="1200">
                <a:solidFill>
                  <a:srgbClr val="000000"/>
                </a:solidFill>
                <a:latin typeface="+mn-lt"/>
                <a:ea typeface="+mn-ea"/>
                <a:cs typeface="+mn-cs"/>
              </a:rPr>
              <a:t>Considérer que le sang et les fluides corporels sont toujours potentiellement infectieux </a:t>
            </a:r>
          </a:p>
          <a:p>
            <a:pPr marL="457200" indent="-457200">
              <a:defRPr b="0" i="0"/>
            </a:pPr>
            <a:r>
              <a:rPr lang="x-none" sz="2200" kern="1200">
                <a:solidFill>
                  <a:srgbClr val="000000"/>
                </a:solidFill>
                <a:latin typeface="+mn-lt"/>
                <a:ea typeface="+mn-ea"/>
                <a:cs typeface="+mn-cs"/>
              </a:rPr>
              <a:t>Toujours porter des gants lorsque l’on manipule des fluides corporels, sauf la sueur</a:t>
            </a:r>
          </a:p>
          <a:p>
            <a:pPr marL="457200" indent="-457200">
              <a:defRPr b="0" i="0"/>
            </a:pPr>
            <a:r>
              <a:rPr lang="x-none" sz="2200" kern="1200">
                <a:solidFill>
                  <a:srgbClr val="000000"/>
                </a:solidFill>
                <a:latin typeface="+mn-lt"/>
                <a:ea typeface="+mn-ea"/>
                <a:cs typeface="+mn-cs"/>
              </a:rPr>
              <a:t>Utiliser des équipements de protection personnelle lorsqu’une partie du corps risque d’être exposée à des fluides corporels : gants, blouse, protection du visage </a:t>
            </a:r>
          </a:p>
          <a:p>
            <a:pPr marL="457200" indent="-457200">
              <a:defRPr b="0" i="0"/>
            </a:pPr>
            <a:r>
              <a:rPr lang="x-none" sz="2200" kern="1200">
                <a:solidFill>
                  <a:srgbClr val="000000"/>
                </a:solidFill>
                <a:latin typeface="+mn-lt"/>
                <a:ea typeface="+mn-ea"/>
                <a:cs typeface="+mn-cs"/>
              </a:rPr>
              <a:t>Se protéger des blessures par piqûre lors de la manipulation d’instruments pointus ou tranchants</a:t>
            </a:r>
          </a:p>
          <a:p>
            <a:pPr marL="457200" indent="-457200">
              <a:defRPr b="0" i="0"/>
            </a:pPr>
            <a:r>
              <a:rPr lang="x-none" sz="2200" kern="1200">
                <a:solidFill>
                  <a:srgbClr val="000000"/>
                </a:solidFill>
                <a:latin typeface="+mn-lt"/>
                <a:ea typeface="+mn-ea"/>
                <a:cs typeface="+mn-cs"/>
              </a:rPr>
              <a:t>Se laver les mains immédiatement avant et après tout contact avec des éléments contaminés, même si l’on portait des gants</a:t>
            </a:r>
          </a:p>
        </p:txBody>
      </p:sp>
    </p:spTree>
    <p:extLst>
      <p:ext uri="{BB962C8B-B14F-4D97-AF65-F5344CB8AC3E}">
        <p14:creationId xmlns:p14="http://schemas.microsoft.com/office/powerpoint/2010/main" val="202269738"/>
      </p:ext>
    </p:extLst>
  </p:cSld>
  <p:clrMapOvr>
    <a:masterClrMapping/>
  </p:clrMapOvr>
  <p:transition/>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Différence entre désinfectants et antiseptiques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000" kern="1200">
                <a:solidFill>
                  <a:srgbClr val="000000"/>
                </a:solidFill>
                <a:latin typeface="+mn-lt"/>
                <a:ea typeface="+mn-ea"/>
                <a:cs typeface="+mn-cs"/>
              </a:rPr>
              <a:t>Les désinfectants sont de puissants germicides utilisés pour nettoyer le matériel. </a:t>
            </a:r>
          </a:p>
          <a:p>
            <a:pPr marL="457200" indent="-457200">
              <a:defRPr b="0" i="0"/>
            </a:pPr>
            <a:r>
              <a:rPr lang="x-none" sz="3000" kern="1200">
                <a:solidFill>
                  <a:srgbClr val="000000"/>
                </a:solidFill>
                <a:latin typeface="+mn-lt"/>
                <a:ea typeface="+mn-ea"/>
                <a:cs typeface="+mn-cs"/>
              </a:rPr>
              <a:t>Les antiseptiques sont des germicides peu puissants utilisés pour nettoyer le corps. </a:t>
            </a:r>
          </a:p>
        </p:txBody>
      </p:sp>
    </p:spTree>
    <p:extLst>
      <p:ext uri="{BB962C8B-B14F-4D97-AF65-F5344CB8AC3E}">
        <p14:creationId xmlns:p14="http://schemas.microsoft.com/office/powerpoint/2010/main" val="579485393"/>
      </p:ext>
    </p:extLst>
  </p:cSld>
  <p:clrMapOvr>
    <a:masterClrMapping/>
  </p:clrMapOvr>
  <p:transition/>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228600"/>
            <a:ext cx="8537448" cy="990600"/>
          </a:xfrm>
        </p:spPr>
        <p:txBody>
          <a:bodyPr/>
          <a:lstStyle/>
          <a:p>
            <a:pPr>
              <a:defRPr b="0" i="0"/>
            </a:pPr>
            <a:r>
              <a:rPr lang="x-none" sz="3200" kern="1200">
                <a:solidFill>
                  <a:schemeClr val="tx2"/>
                </a:solidFill>
                <a:latin typeface="+mj-lt"/>
                <a:ea typeface="+mj-ea"/>
                <a:cs typeface="+mj-cs"/>
              </a:rPr>
              <a:t>Les antiseptiques cutanés ne conviennent pas pour la désinfection des instruments </a:t>
            </a:r>
          </a:p>
        </p:txBody>
      </p:sp>
      <p:sp>
        <p:nvSpPr>
          <p:cNvPr id="3" name="Content Placeholder 2"/>
          <p:cNvSpPr>
            <a:spLocks noGrp="1"/>
          </p:cNvSpPr>
          <p:nvPr>
            <p:ph sz="quarter" idx="1"/>
          </p:nvPr>
        </p:nvSpPr>
        <p:spPr/>
        <p:txBody>
          <a:bodyPr/>
          <a:lstStyle/>
          <a:p>
            <a:pPr marL="457200" indent="-457200">
              <a:defRPr b="0" i="0"/>
            </a:pPr>
            <a:r>
              <a:rPr lang="x-none" sz="3200"/>
              <a:t>Zephiran</a:t>
            </a:r>
            <a:r>
              <a:rPr lang="x-none" sz="3200" baseline="30000"/>
              <a:t>® </a:t>
            </a:r>
          </a:p>
          <a:p>
            <a:pPr marL="457200" indent="-457200">
              <a:defRPr b="0" i="0"/>
            </a:pPr>
            <a:r>
              <a:rPr lang="x-none" sz="3200"/>
              <a:t>Cetavlon</a:t>
            </a:r>
            <a:r>
              <a:rPr lang="x-none" sz="3200" baseline="30000"/>
              <a:t>® </a:t>
            </a:r>
          </a:p>
          <a:p>
            <a:pPr marL="457200" indent="-457200">
              <a:defRPr b="0" i="0"/>
            </a:pPr>
            <a:r>
              <a:rPr lang="x-none" sz="3200"/>
              <a:t>Savlon</a:t>
            </a:r>
            <a:r>
              <a:rPr lang="x-none" sz="3200" baseline="30000"/>
              <a:t>® </a:t>
            </a:r>
          </a:p>
          <a:p>
            <a:pPr marL="457200" indent="-457200">
              <a:defRPr b="0" i="0"/>
            </a:pPr>
            <a:r>
              <a:rPr lang="x-none" sz="3200"/>
              <a:t>Hibitane</a:t>
            </a:r>
            <a:r>
              <a:rPr lang="x-none" sz="3200" baseline="30000"/>
              <a:t>® </a:t>
            </a:r>
          </a:p>
          <a:p>
            <a:pPr marL="457200" indent="-457200">
              <a:defRPr b="0" i="0"/>
            </a:pPr>
            <a:r>
              <a:rPr lang="x-none" sz="3200"/>
              <a:t>Eusol</a:t>
            </a:r>
            <a:r>
              <a:rPr lang="x-none" sz="3200" baseline="30000"/>
              <a:t>® </a:t>
            </a:r>
          </a:p>
          <a:p>
            <a:pPr marL="457200" indent="-457200">
              <a:defRPr b="0" i="0"/>
            </a:pPr>
            <a:r>
              <a:rPr lang="x-none" sz="3200"/>
              <a:t>Lysol</a:t>
            </a:r>
            <a:r>
              <a:rPr lang="x-none" sz="3200" baseline="30000"/>
              <a:t>® </a:t>
            </a:r>
          </a:p>
          <a:p>
            <a:pPr marL="457200" indent="-457200">
              <a:defRPr b="0" i="0"/>
            </a:pPr>
            <a:r>
              <a:rPr lang="x-none" sz="3200"/>
              <a:t>Phisohex</a:t>
            </a:r>
            <a:r>
              <a:rPr lang="x-none" sz="3200" baseline="30000"/>
              <a:t>® </a:t>
            </a:r>
          </a:p>
          <a:p>
            <a:pPr marL="457200" indent="-457200">
              <a:defRPr b="0" i="0"/>
            </a:pPr>
            <a:r>
              <a:rPr lang="x-none" sz="3200"/>
              <a:t>Phenol</a:t>
            </a:r>
            <a:r>
              <a:rPr lang="x-none" sz="3200" baseline="30000"/>
              <a:t>® </a:t>
            </a:r>
          </a:p>
        </p:txBody>
      </p:sp>
    </p:spTree>
    <p:extLst>
      <p:ext uri="{BB962C8B-B14F-4D97-AF65-F5344CB8AC3E}">
        <p14:creationId xmlns:p14="http://schemas.microsoft.com/office/powerpoint/2010/main" val="2716138712"/>
      </p:ext>
    </p:extLst>
  </p:cSld>
  <p:clrMapOvr>
    <a:masterClrMapping/>
  </p:clrMapOvr>
  <p:transition/>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Les quatre étapes du traitement des instruments</a:t>
            </a:r>
          </a:p>
        </p:txBody>
      </p:sp>
      <p:sp>
        <p:nvSpPr>
          <p:cNvPr id="3" name="Content Placeholder 2"/>
          <p:cNvSpPr>
            <a:spLocks noGrp="1"/>
          </p:cNvSpPr>
          <p:nvPr>
            <p:ph sz="quarter" idx="1"/>
          </p:nvPr>
        </p:nvSpPr>
        <p:spPr>
          <a:xfrm>
            <a:off x="612648" y="1752600"/>
            <a:ext cx="8153400" cy="4495800"/>
          </a:xfrm>
        </p:spPr>
        <p:txBody>
          <a:bodyPr/>
          <a:lstStyle/>
          <a:p>
            <a:pPr marL="514350" indent="-514350">
              <a:buSzTx/>
              <a:buFont typeface="+mj-lt"/>
              <a:buAutoNum type="arabicPeriod"/>
              <a:defRPr b="0" i="0"/>
            </a:pPr>
            <a:r>
              <a:rPr lang="fr-FR" sz="3200" dirty="0"/>
              <a:t>Préparation au site d’utilisation</a:t>
            </a:r>
            <a:endParaRPr lang="x-none" sz="3200" kern="1200">
              <a:solidFill>
                <a:srgbClr val="000000"/>
              </a:solidFill>
              <a:latin typeface="+mn-lt"/>
              <a:ea typeface="+mn-ea"/>
              <a:cs typeface="+mn-cs"/>
            </a:endParaRPr>
          </a:p>
          <a:p>
            <a:pPr marL="514350" indent="-514350">
              <a:buSzTx/>
              <a:buFont typeface="+mj-lt"/>
              <a:buAutoNum type="arabicPeriod"/>
              <a:defRPr b="0" i="0"/>
            </a:pPr>
            <a:r>
              <a:rPr lang="x-none" sz="3200" kern="1200">
                <a:solidFill>
                  <a:srgbClr val="000000"/>
                </a:solidFill>
                <a:latin typeface="+mn-lt"/>
                <a:ea typeface="+mn-ea"/>
                <a:cs typeface="+mn-cs"/>
              </a:rPr>
              <a:t>Nettoyage</a:t>
            </a:r>
          </a:p>
          <a:p>
            <a:pPr marL="514350" indent="-514350">
              <a:buSzTx/>
              <a:buFont typeface="+mj-lt"/>
              <a:buAutoNum type="arabicPeriod"/>
              <a:defRPr b="0" i="0"/>
            </a:pPr>
            <a:r>
              <a:rPr lang="x-none" sz="3200" kern="1200">
                <a:solidFill>
                  <a:srgbClr val="000000"/>
                </a:solidFill>
                <a:latin typeface="+mn-lt"/>
                <a:ea typeface="+mn-ea"/>
                <a:cs typeface="+mn-cs"/>
              </a:rPr>
              <a:t>Stérilisation ou désinfection de haut niveau</a:t>
            </a:r>
          </a:p>
          <a:p>
            <a:pPr marL="514350" indent="-514350">
              <a:buSzTx/>
              <a:buFont typeface="+mj-lt"/>
              <a:buAutoNum type="arabicPeriod"/>
              <a:defRPr b="0" i="0"/>
            </a:pPr>
            <a:r>
              <a:rPr lang="x-none" sz="3200" kern="1200">
                <a:solidFill>
                  <a:srgbClr val="000000"/>
                </a:solidFill>
                <a:latin typeface="+mn-lt"/>
                <a:ea typeface="+mn-ea"/>
                <a:cs typeface="+mn-cs"/>
              </a:rPr>
              <a:t>Entreposage</a:t>
            </a:r>
          </a:p>
        </p:txBody>
      </p:sp>
    </p:spTree>
    <p:extLst>
      <p:ext uri="{BB962C8B-B14F-4D97-AF65-F5344CB8AC3E}">
        <p14:creationId xmlns:p14="http://schemas.microsoft.com/office/powerpoint/2010/main" val="373128028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1066800"/>
          </a:xfrm>
        </p:spPr>
        <p:txBody>
          <a:bodyPr/>
          <a:lstStyle/>
          <a:p>
            <a:pPr>
              <a:defRPr b="0" i="0"/>
            </a:pPr>
            <a:r>
              <a:rPr lang="x-none" sz="3600"/>
              <a:t>Attitudes et convictions des professionnels des soins de santé </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2800">
                <a:solidFill>
                  <a:srgbClr val="000000"/>
                </a:solidFill>
              </a:rPr>
              <a:t>Les attitudes et les convictions des professionnels des soins de santé affectent la qualité des soins délivrés </a:t>
            </a:r>
          </a:p>
          <a:p>
            <a:pPr marL="457200" indent="-457200">
              <a:defRPr b="0" i="0"/>
            </a:pPr>
            <a:r>
              <a:rPr lang="x-none" sz="2800">
                <a:solidFill>
                  <a:srgbClr val="000000"/>
                </a:solidFill>
              </a:rPr>
              <a:t>La clarification des valeurs en rapport avec l’avortement est recommandée pour aider les prestataires à établir une distinction entre leurs idées fausses personnelles et les attitudes et les comportements professionnels qu’ils doivent manifester sur leur lieu de travail</a:t>
            </a:r>
          </a:p>
        </p:txBody>
      </p:sp>
    </p:spTree>
    <p:extLst>
      <p:ext uri="{BB962C8B-B14F-4D97-AF65-F5344CB8AC3E}">
        <p14:creationId xmlns:p14="http://schemas.microsoft.com/office/powerpoint/2010/main" val="2131974515"/>
      </p:ext>
    </p:extLst>
  </p:cSld>
  <p:clrMapOvr>
    <a:masterClrMapping/>
  </p:clrMapOvr>
  <p:transition/>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Pourquoi</a:t>
            </a:r>
            <a:r>
              <a:rPr lang="fr-BE" sz="3600" kern="1200" dirty="0">
                <a:solidFill>
                  <a:schemeClr val="tx2"/>
                </a:solidFill>
                <a:latin typeface="+mj-lt"/>
                <a:ea typeface="+mj-ea"/>
                <a:cs typeface="+mj-cs"/>
              </a:rPr>
              <a:t> rincer ou</a:t>
            </a:r>
            <a:r>
              <a:rPr lang="x-none" sz="3600" kern="1200">
                <a:solidFill>
                  <a:schemeClr val="tx2"/>
                </a:solidFill>
                <a:latin typeface="+mj-lt"/>
                <a:ea typeface="+mj-ea"/>
                <a:cs typeface="+mj-cs"/>
              </a:rPr>
              <a:t> immerger les instruments avant leur nettoyage ? </a:t>
            </a:r>
          </a:p>
        </p:txBody>
      </p:sp>
      <p:sp>
        <p:nvSpPr>
          <p:cNvPr id="3" name="Content Placeholder 2"/>
          <p:cNvSpPr>
            <a:spLocks noGrp="1"/>
          </p:cNvSpPr>
          <p:nvPr>
            <p:ph sz="quarter" idx="1"/>
          </p:nvPr>
        </p:nvSpPr>
        <p:spPr>
          <a:xfrm>
            <a:off x="612648" y="1676400"/>
            <a:ext cx="8153400" cy="4953000"/>
          </a:xfrm>
        </p:spPr>
        <p:txBody>
          <a:bodyPr/>
          <a:lstStyle/>
          <a:p>
            <a:pPr marL="457200" indent="-457200">
              <a:defRPr b="0" i="0"/>
            </a:pPr>
            <a:r>
              <a:rPr lang="x-none" sz="2800" kern="1200" dirty="0">
                <a:solidFill>
                  <a:srgbClr val="000000"/>
                </a:solidFill>
                <a:latin typeface="+mn-lt"/>
                <a:ea typeface="+mn-ea"/>
                <a:cs typeface="+mn-cs"/>
              </a:rPr>
              <a:t>Cela facilite le nettoyage en maintenant les instruments humides </a:t>
            </a:r>
          </a:p>
          <a:p>
            <a:pPr marL="457200" indent="-457200">
              <a:defRPr b="0" i="0"/>
            </a:pPr>
            <a:r>
              <a:rPr lang="x-none" sz="2800" kern="1200">
                <a:solidFill>
                  <a:srgbClr val="000000"/>
                </a:solidFill>
                <a:latin typeface="+mn-lt"/>
                <a:ea typeface="+mn-ea"/>
                <a:cs typeface="+mn-cs"/>
              </a:rPr>
              <a:t>Élimine </a:t>
            </a:r>
            <a:r>
              <a:rPr lang="x-none" sz="2800" kern="1200" dirty="0">
                <a:solidFill>
                  <a:srgbClr val="000000"/>
                </a:solidFill>
                <a:latin typeface="+mn-lt"/>
                <a:ea typeface="+mn-ea"/>
                <a:cs typeface="+mn-cs"/>
              </a:rPr>
              <a:t>une partie des souillures </a:t>
            </a:r>
          </a:p>
          <a:p>
            <a:pPr>
              <a:buNone/>
              <a:defRPr b="0" i="0"/>
            </a:pPr>
            <a:endParaRPr lang="x-none" sz="2800" b="1" kern="1200" dirty="0">
              <a:solidFill>
                <a:srgbClr val="000000"/>
              </a:solidFill>
              <a:latin typeface="+mn-lt"/>
              <a:ea typeface="+mn-ea"/>
              <a:cs typeface="+mn-cs"/>
            </a:endParaRPr>
          </a:p>
          <a:p>
            <a:pPr>
              <a:buNone/>
              <a:defRPr b="0" i="0"/>
            </a:pPr>
            <a:r>
              <a:rPr lang="fr-FR" sz="3200" b="1" i="1" kern="1200" dirty="0">
                <a:solidFill>
                  <a:srgbClr val="000000"/>
                </a:solidFill>
              </a:rPr>
              <a:t>Les </a:t>
            </a:r>
            <a:r>
              <a:rPr lang="fr-FR" sz="3200" b="1" i="1" dirty="0"/>
              <a:t>instruments </a:t>
            </a:r>
            <a:r>
              <a:rPr lang="fr-FR" sz="3200" b="1" i="1" kern="1200" dirty="0">
                <a:solidFill>
                  <a:srgbClr val="000000"/>
                </a:solidFill>
              </a:rPr>
              <a:t>ne sont pas encore suffisamment sûrs pour pouvoir les manipuler à mains nues </a:t>
            </a:r>
            <a:endParaRPr lang="fr-FR" sz="3200" b="0" i="1" kern="1200" dirty="0">
              <a:solidFill>
                <a:srgbClr val="000000"/>
              </a:solidFill>
            </a:endParaRPr>
          </a:p>
        </p:txBody>
      </p:sp>
    </p:spTree>
    <p:extLst>
      <p:ext uri="{BB962C8B-B14F-4D97-AF65-F5344CB8AC3E}">
        <p14:creationId xmlns:p14="http://schemas.microsoft.com/office/powerpoint/2010/main" val="3992968454"/>
      </p:ext>
    </p:extLst>
  </p:cSld>
  <p:clrMapOvr>
    <a:masterClrMapping/>
  </p:clrMapOvr>
  <p:transition/>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144000" cy="990600"/>
          </a:xfrm>
        </p:spPr>
        <p:txBody>
          <a:bodyPr/>
          <a:lstStyle/>
          <a:p>
            <a:pPr>
              <a:defRPr b="0" i="0"/>
            </a:pPr>
            <a:r>
              <a:rPr lang="x-none" sz="3600" kern="1200">
                <a:solidFill>
                  <a:schemeClr val="tx2"/>
                </a:solidFill>
                <a:latin typeface="+mj-lt"/>
                <a:ea typeface="+mj-ea"/>
                <a:cs typeface="+mj-cs"/>
              </a:rPr>
              <a:t>Étapes </a:t>
            </a:r>
            <a:r>
              <a:rPr lang="fr-FR" dirty="0"/>
              <a:t>de la préparation au site d’utilisation</a:t>
            </a:r>
            <a:r>
              <a:rPr lang="x-none" sz="3600" kern="1200">
                <a:solidFill>
                  <a:schemeClr val="tx2"/>
                </a:solidFill>
                <a:latin typeface="+mj-lt"/>
                <a:ea typeface="+mj-ea"/>
                <a:cs typeface="+mj-cs"/>
              </a:rPr>
              <a:t> </a:t>
            </a:r>
          </a:p>
        </p:txBody>
      </p:sp>
      <p:sp>
        <p:nvSpPr>
          <p:cNvPr id="3" name="Content Placeholder 2"/>
          <p:cNvSpPr>
            <a:spLocks noGrp="1"/>
          </p:cNvSpPr>
          <p:nvPr>
            <p:ph sz="quarter" idx="1"/>
          </p:nvPr>
        </p:nvSpPr>
        <p:spPr/>
        <p:txBody>
          <a:bodyPr/>
          <a:lstStyle/>
          <a:p>
            <a:pPr marL="457200" indent="-457200">
              <a:defRPr b="0" i="0"/>
            </a:pPr>
            <a:r>
              <a:rPr lang="x-none" sz="2600" kern="1200" dirty="0">
                <a:solidFill>
                  <a:srgbClr val="000000"/>
                </a:solidFill>
                <a:latin typeface="+mn-lt"/>
                <a:ea typeface="+mn-ea"/>
                <a:cs typeface="+mn-cs"/>
              </a:rPr>
              <a:t>Remplir une bassine en </a:t>
            </a:r>
            <a:r>
              <a:rPr lang="x-none" sz="2600" kern="1200">
                <a:solidFill>
                  <a:srgbClr val="000000"/>
                </a:solidFill>
                <a:latin typeface="+mn-lt"/>
                <a:ea typeface="+mn-ea"/>
                <a:cs typeface="+mn-cs"/>
              </a:rPr>
              <a:t>plastique </a:t>
            </a:r>
            <a:r>
              <a:rPr lang="fr-BE" sz="2600" kern="1200" dirty="0">
                <a:solidFill>
                  <a:srgbClr val="000000"/>
                </a:solidFill>
                <a:latin typeface="+mn-lt"/>
                <a:ea typeface="+mn-ea"/>
                <a:cs typeface="+mn-cs"/>
              </a:rPr>
              <a:t>d’eau</a:t>
            </a:r>
            <a:r>
              <a:rPr lang="x-none" sz="2600" kern="1200">
                <a:solidFill>
                  <a:srgbClr val="000000"/>
                </a:solidFill>
                <a:latin typeface="+mn-lt"/>
                <a:ea typeface="+mn-ea"/>
                <a:cs typeface="+mn-cs"/>
              </a:rPr>
              <a:t> </a:t>
            </a:r>
            <a:endParaRPr lang="fr-BE" sz="2600" kern="1200" dirty="0">
              <a:solidFill>
                <a:srgbClr val="000000"/>
              </a:solidFill>
              <a:latin typeface="+mn-lt"/>
              <a:ea typeface="+mn-ea"/>
              <a:cs typeface="+mn-cs"/>
            </a:endParaRPr>
          </a:p>
          <a:p>
            <a:pPr marL="1096963" lvl="1" indent="-457200">
              <a:buClr>
                <a:srgbClr val="52247F"/>
              </a:buClr>
            </a:pPr>
            <a:r>
              <a:rPr lang="fr-FR" dirty="0"/>
              <a:t>Ne pas utiliser de chlore ou de sérum physiologique</a:t>
            </a:r>
            <a:endParaRPr lang="x-none" kern="1200">
              <a:solidFill>
                <a:srgbClr val="000000"/>
              </a:solidFill>
              <a:latin typeface="+mn-lt"/>
              <a:ea typeface="+mn-ea"/>
              <a:cs typeface="+mn-cs"/>
            </a:endParaRPr>
          </a:p>
          <a:p>
            <a:pPr marL="457200" indent="-457200">
              <a:defRPr b="0" i="0"/>
            </a:pPr>
            <a:r>
              <a:rPr lang="x-none" sz="2600" kern="1200">
                <a:solidFill>
                  <a:srgbClr val="000000"/>
                </a:solidFill>
                <a:latin typeface="+mn-lt"/>
                <a:ea typeface="+mn-ea"/>
                <a:cs typeface="+mn-cs"/>
              </a:rPr>
              <a:t>Avec </a:t>
            </a:r>
            <a:r>
              <a:rPr lang="x-none" sz="2600" kern="1200" dirty="0">
                <a:solidFill>
                  <a:srgbClr val="000000"/>
                </a:solidFill>
                <a:latin typeface="+mn-lt"/>
                <a:ea typeface="+mn-ea"/>
                <a:cs typeface="+mn-cs"/>
              </a:rPr>
              <a:t>des gants, immerger totalement les instruments</a:t>
            </a:r>
          </a:p>
          <a:p>
            <a:pPr marL="457200" indent="-457200">
              <a:defRPr b="0" i="0"/>
            </a:pPr>
            <a:r>
              <a:rPr lang="x-none" sz="2600" kern="1200" dirty="0">
                <a:solidFill>
                  <a:srgbClr val="000000"/>
                </a:solidFill>
                <a:latin typeface="+mn-lt"/>
                <a:ea typeface="+mn-ea"/>
                <a:cs typeface="+mn-cs"/>
              </a:rPr>
              <a:t>Faire pénétrer la solution dans la canule et l’aspirateur </a:t>
            </a:r>
          </a:p>
          <a:p>
            <a:pPr marL="457200" indent="-457200">
              <a:defRPr b="0" i="0"/>
            </a:pPr>
            <a:r>
              <a:rPr lang="x-none" sz="2600" kern="1200" dirty="0">
                <a:solidFill>
                  <a:srgbClr val="000000"/>
                </a:solidFill>
                <a:latin typeface="+mn-lt"/>
                <a:ea typeface="+mn-ea"/>
                <a:cs typeface="+mn-cs"/>
              </a:rPr>
              <a:t>Laisser tremper les instruments jusqu’au moment de leur nettoyage </a:t>
            </a:r>
          </a:p>
          <a:p>
            <a:pPr marL="457200" indent="-457200">
              <a:defRPr b="0" i="0"/>
            </a:pPr>
            <a:r>
              <a:rPr lang="x-none" sz="2600" kern="1200" dirty="0">
                <a:solidFill>
                  <a:srgbClr val="000000"/>
                </a:solidFill>
                <a:latin typeface="+mn-lt"/>
                <a:ea typeface="+mn-ea"/>
                <a:cs typeface="+mn-cs"/>
              </a:rPr>
              <a:t>Porter des gants ou utiliser une pince pour retirer les instruments </a:t>
            </a:r>
          </a:p>
        </p:txBody>
      </p:sp>
    </p:spTree>
    <p:extLst>
      <p:ext uri="{BB962C8B-B14F-4D97-AF65-F5344CB8AC3E}">
        <p14:creationId xmlns:p14="http://schemas.microsoft.com/office/powerpoint/2010/main" val="1081176380"/>
      </p:ext>
    </p:extLst>
  </p:cSld>
  <p:clrMapOvr>
    <a:masterClrMapping/>
  </p:clrMapOvr>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Nettoyage </a:t>
            </a:r>
          </a:p>
        </p:txBody>
      </p:sp>
      <p:sp>
        <p:nvSpPr>
          <p:cNvPr id="3" name="Content Placeholder 2"/>
          <p:cNvSpPr>
            <a:spLocks noGrp="1"/>
          </p:cNvSpPr>
          <p:nvPr>
            <p:ph sz="quarter" idx="1"/>
          </p:nvPr>
        </p:nvSpPr>
        <p:spPr/>
        <p:txBody>
          <a:bodyPr/>
          <a:lstStyle/>
          <a:p>
            <a:pPr marL="457200" indent="-457200">
              <a:defRPr b="0" i="0"/>
            </a:pPr>
            <a:r>
              <a:rPr lang="x-none" sz="2600" kern="1200">
                <a:solidFill>
                  <a:srgbClr val="000000"/>
                </a:solidFill>
                <a:latin typeface="+mn-lt"/>
                <a:ea typeface="+mn-ea"/>
                <a:cs typeface="+mn-cs"/>
              </a:rPr>
              <a:t>L’OMS dit qu’il s’agit de l’étape la plus importante pour garantir une décontamination finale adéquate des instruments</a:t>
            </a:r>
          </a:p>
          <a:p>
            <a:pPr marL="457200" indent="-457200">
              <a:defRPr b="0" i="0"/>
            </a:pPr>
            <a:r>
              <a:rPr lang="x-none" sz="2600" kern="1200">
                <a:solidFill>
                  <a:srgbClr val="000000"/>
                </a:solidFill>
                <a:latin typeface="+mn-lt"/>
                <a:ea typeface="+mn-ea"/>
                <a:cs typeface="+mn-cs"/>
              </a:rPr>
              <a:t>Nettoyer toutes les surfaces avec de l’eau tiède et un détergent </a:t>
            </a:r>
          </a:p>
          <a:p>
            <a:pPr marL="457200" indent="-457200">
              <a:defRPr b="0" i="0"/>
            </a:pPr>
            <a:r>
              <a:rPr lang="x-none" sz="2600" kern="1200">
                <a:solidFill>
                  <a:srgbClr val="000000"/>
                </a:solidFill>
                <a:latin typeface="+mn-lt"/>
                <a:ea typeface="+mn-ea"/>
                <a:cs typeface="+mn-cs"/>
              </a:rPr>
              <a:t>Utiliser une sonde ou un chiffon pour éliminer les souillures qui restent coincé</a:t>
            </a:r>
            <a:r>
              <a:rPr lang="fr-BE" sz="2600" kern="1200" dirty="0">
                <a:solidFill>
                  <a:srgbClr val="000000"/>
                </a:solidFill>
                <a:latin typeface="+mn-lt"/>
                <a:ea typeface="+mn-ea"/>
                <a:cs typeface="+mn-cs"/>
              </a:rPr>
              <a:t>es</a:t>
            </a:r>
            <a:r>
              <a:rPr lang="x-none" sz="2600" kern="1200">
                <a:solidFill>
                  <a:srgbClr val="000000"/>
                </a:solidFill>
                <a:latin typeface="+mn-lt"/>
                <a:ea typeface="+mn-ea"/>
                <a:cs typeface="+mn-cs"/>
              </a:rPr>
              <a:t> </a:t>
            </a:r>
          </a:p>
          <a:p>
            <a:pPr marL="457200" indent="-457200">
              <a:defRPr b="0" i="0"/>
            </a:pPr>
            <a:r>
              <a:rPr lang="x-none" sz="2600" kern="1200">
                <a:solidFill>
                  <a:srgbClr val="000000"/>
                </a:solidFill>
                <a:latin typeface="+mn-lt"/>
                <a:ea typeface="+mn-ea"/>
                <a:cs typeface="+mn-cs"/>
              </a:rPr>
              <a:t>Nettoyer tous les orifices et l’intérieur du corps, de la valve et du piston</a:t>
            </a:r>
            <a:r>
              <a:rPr lang="fr-BE" sz="2600" kern="1200" dirty="0">
                <a:solidFill>
                  <a:srgbClr val="000000"/>
                </a:solidFill>
                <a:latin typeface="+mn-lt"/>
                <a:ea typeface="+mn-ea"/>
                <a:cs typeface="+mn-cs"/>
              </a:rPr>
              <a:t>.</a:t>
            </a:r>
            <a:r>
              <a:rPr lang="x-none" sz="2600" kern="1200">
                <a:solidFill>
                  <a:srgbClr val="000000"/>
                </a:solidFill>
                <a:latin typeface="+mn-lt"/>
                <a:ea typeface="+mn-ea"/>
                <a:cs typeface="+mn-cs"/>
              </a:rPr>
              <a:t> </a:t>
            </a:r>
            <a:endParaRPr lang="fr-BE" sz="2600" kern="1200" dirty="0">
              <a:solidFill>
                <a:srgbClr val="000000"/>
              </a:solidFill>
              <a:latin typeface="+mn-lt"/>
              <a:ea typeface="+mn-ea"/>
              <a:cs typeface="+mn-cs"/>
            </a:endParaRPr>
          </a:p>
          <a:p>
            <a:pPr marL="1096963" lvl="1" indent="-457200">
              <a:buClr>
                <a:srgbClr val="52247F"/>
              </a:buClr>
            </a:pPr>
            <a:r>
              <a:rPr lang="x-none"/>
              <a:t>Utiliser une brosse douce, jamais un outil pointu ou tranchant</a:t>
            </a:r>
            <a:endParaRPr lang="en-US" dirty="0"/>
          </a:p>
        </p:txBody>
      </p:sp>
    </p:spTree>
    <p:extLst>
      <p:ext uri="{BB962C8B-B14F-4D97-AF65-F5344CB8AC3E}">
        <p14:creationId xmlns:p14="http://schemas.microsoft.com/office/powerpoint/2010/main" val="350915542"/>
      </p:ext>
    </p:extLst>
  </p:cSld>
  <p:clrMapOvr>
    <a:masterClrMapping/>
  </p:clrMapOvr>
  <p:transition/>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Nettoyage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a:t>Éviter les éclaboussures</a:t>
            </a:r>
          </a:p>
          <a:p>
            <a:pPr marL="457200" indent="-457200">
              <a:defRPr b="0" i="0"/>
            </a:pPr>
            <a:r>
              <a:rPr lang="x-none" sz="3200"/>
              <a:t>Poursuivre le nettoyage jusqu’à ce qu’il n’y ait plus aucune trace de sang ou de tissus visible, puis rincer </a:t>
            </a:r>
          </a:p>
          <a:p>
            <a:pPr marL="457200" indent="-457200">
              <a:defRPr b="0" i="0"/>
            </a:pPr>
            <a:r>
              <a:rPr lang="x-none" sz="3200"/>
              <a:t>Laisser sécher les éléments</a:t>
            </a:r>
          </a:p>
          <a:p>
            <a:pPr>
              <a:defRPr b="0" i="0"/>
            </a:pPr>
            <a:endParaRPr lang="en-US" dirty="0"/>
          </a:p>
        </p:txBody>
      </p:sp>
    </p:spTree>
  </p:cSld>
  <p:clrMapOvr>
    <a:masterClrMapping/>
  </p:clrMapOvr>
  <p:transition/>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610600" cy="990600"/>
          </a:xfrm>
        </p:spPr>
        <p:txBody>
          <a:bodyPr/>
          <a:lstStyle/>
          <a:p>
            <a:pPr>
              <a:defRPr b="0" i="0"/>
            </a:pPr>
            <a:r>
              <a:rPr lang="x-none" sz="3200" kern="1200">
                <a:solidFill>
                  <a:schemeClr val="tx2"/>
                </a:solidFill>
                <a:latin typeface="+mj-lt"/>
                <a:ea typeface="+mj-ea"/>
                <a:cs typeface="+mj-cs"/>
              </a:rPr>
              <a:t>Nettoyer soigneusement les instruments </a:t>
            </a:r>
          </a:p>
        </p:txBody>
      </p:sp>
      <p:pic>
        <p:nvPicPr>
          <p:cNvPr id="5" name="Picture 4">
            <a:extLst>
              <a:ext uri="{FF2B5EF4-FFF2-40B4-BE49-F238E27FC236}">
                <a16:creationId xmlns:a16="http://schemas.microsoft.com/office/drawing/2014/main" id="{7965377A-4970-0242-B3EC-3EF45914AA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600" y="1741616"/>
            <a:ext cx="4419600" cy="4904990"/>
          </a:xfrm>
          <a:prstGeom prst="rect">
            <a:avLst/>
          </a:prstGeom>
        </p:spPr>
      </p:pic>
    </p:spTree>
    <p:extLst>
      <p:ext uri="{BB962C8B-B14F-4D97-AF65-F5344CB8AC3E}">
        <p14:creationId xmlns:p14="http://schemas.microsoft.com/office/powerpoint/2010/main" val="1640968201"/>
      </p:ext>
    </p:extLst>
  </p:cSld>
  <p:clrMapOvr>
    <a:masterClrMapping/>
  </p:clrMapOvr>
  <p:transition/>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Aspirateur Ipas AMIU Plus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fr-FR" sz="2800" kern="1200" dirty="0">
                <a:solidFill>
                  <a:srgbClr val="000000"/>
                </a:solidFill>
              </a:rPr>
              <a:t>Doit être traité par désinfection de haut niveau (DHN) ou stérilisation entre chaque patiente</a:t>
            </a:r>
          </a:p>
          <a:p>
            <a:pPr marL="457200" indent="-457200">
              <a:defRPr b="0" i="0"/>
            </a:pPr>
            <a:r>
              <a:rPr lang="fr-FR" sz="2800" kern="1200" dirty="0">
                <a:solidFill>
                  <a:srgbClr val="000000"/>
                </a:solidFill>
              </a:rPr>
              <a:t>Cela empêche la transmission d’éventuels agents pathogènes transmissibles par le sang d’une patiente à l’autre en cas de problème au cours de la procédure, si le contenu de l’aspirateur vient en contact avec le corps de la patiente</a:t>
            </a:r>
          </a:p>
          <a:p>
            <a:pPr marL="457200" indent="-457200">
              <a:defRPr b="0" i="0"/>
            </a:pPr>
            <a:r>
              <a:rPr lang="fr-FR" sz="2800" dirty="0"/>
              <a:t>Il n’est pas nécessaire que l</a:t>
            </a:r>
            <a:r>
              <a:rPr lang="fr-FR" sz="2800" kern="1200" dirty="0">
                <a:solidFill>
                  <a:srgbClr val="000000"/>
                </a:solidFill>
              </a:rPr>
              <a:t>’aspirateur reste DHN ou stérile avant la patiente suivante </a:t>
            </a:r>
          </a:p>
        </p:txBody>
      </p:sp>
    </p:spTree>
    <p:extLst>
      <p:ext uri="{BB962C8B-B14F-4D97-AF65-F5344CB8AC3E}">
        <p14:creationId xmlns:p14="http://schemas.microsoft.com/office/powerpoint/2010/main" val="2236766583"/>
      </p:ext>
    </p:extLst>
  </p:cSld>
  <p:clrMapOvr>
    <a:masterClrMapping/>
  </p:clrMapOvr>
  <p:transition/>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Canules Ipas EasyGrip</a:t>
            </a:r>
            <a:endParaRPr lang="x-none" sz="3600" kern="1200" baseline="30000">
              <a:solidFill>
                <a:schemeClr val="tx2"/>
              </a:solidFill>
              <a:latin typeface="+mj-lt"/>
              <a:ea typeface="+mj-ea"/>
              <a:cs typeface="+mj-cs"/>
            </a:endParaRP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Doivent être traitées par désinfection de haut niveau (DHN) ou stérilisation entre chaque patiente</a:t>
            </a:r>
          </a:p>
          <a:p>
            <a:pPr marL="457200" indent="-457200">
              <a:defRPr b="0" i="0"/>
            </a:pPr>
            <a:r>
              <a:rPr lang="x-none" sz="3200" kern="1200">
                <a:solidFill>
                  <a:srgbClr val="000000"/>
                </a:solidFill>
                <a:latin typeface="+mn-lt"/>
                <a:ea typeface="+mn-ea"/>
                <a:cs typeface="+mn-cs"/>
              </a:rPr>
              <a:t>Doivent être DHN ou stériles au moment de leur utilisation</a:t>
            </a:r>
          </a:p>
        </p:txBody>
      </p:sp>
    </p:spTree>
    <p:extLst>
      <p:ext uri="{BB962C8B-B14F-4D97-AF65-F5344CB8AC3E}">
        <p14:creationId xmlns:p14="http://schemas.microsoft.com/office/powerpoint/2010/main" val="3010486304"/>
      </p:ext>
    </p:extLst>
  </p:cSld>
  <p:clrMapOvr>
    <a:masterClrMapping/>
  </p:clrMapOvr>
  <p:transition/>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763000" cy="990600"/>
          </a:xfrm>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200" kern="1200" dirty="0">
                <a:solidFill>
                  <a:schemeClr val="tx2"/>
                </a:solidFill>
                <a:latin typeface="+mj-lt"/>
                <a:ea typeface="+mj-ea"/>
                <a:cs typeface="+mj-cs"/>
              </a:rPr>
              <a:t>Options de traitement usuelles : </a:t>
            </a:r>
            <a:r>
              <a:rPr lang="fr-BE" sz="3200" kern="1200" dirty="0">
                <a:solidFill>
                  <a:schemeClr val="tx2"/>
                </a:solidFill>
                <a:latin typeface="+mj-lt"/>
                <a:ea typeface="+mj-ea"/>
                <a:cs typeface="+mj-cs"/>
              </a:rPr>
              <a:t>a</a:t>
            </a:r>
            <a:r>
              <a:rPr lang="x-none" sz="3200" kern="1200" dirty="0">
                <a:solidFill>
                  <a:schemeClr val="tx2"/>
                </a:solidFill>
                <a:latin typeface="+mj-lt"/>
                <a:ea typeface="+mj-ea"/>
                <a:cs typeface="+mj-cs"/>
              </a:rPr>
              <a:t>spirateur Ipas AMIU Plus et canules Ipas EasyGrip</a:t>
            </a:r>
            <a:r>
              <a:rPr lang="x-none" sz="3200" kern="1200" baseline="30000" dirty="0">
                <a:solidFill>
                  <a:schemeClr val="tx2"/>
                </a:solidFill>
                <a:latin typeface="+mj-lt"/>
                <a:ea typeface="+mj-ea"/>
                <a:cs typeface="+mj-cs"/>
              </a:rPr>
              <a:t>®</a:t>
            </a:r>
            <a:r>
              <a:rPr lang="x-none" sz="3200" kern="1200" dirty="0">
                <a:solidFill>
                  <a:schemeClr val="tx2"/>
                </a:solidFill>
                <a:latin typeface="+mj-lt"/>
                <a:ea typeface="+mj-ea"/>
                <a:cs typeface="+mj-cs"/>
              </a:rPr>
              <a:t> </a:t>
            </a:r>
          </a:p>
        </p:txBody>
      </p:sp>
      <p:sp>
        <p:nvSpPr>
          <p:cNvPr id="6" name="Espace réservé du contenu 5"/>
          <p:cNvSpPr>
            <a:spLocks noGrp="1"/>
          </p:cNvSpPr>
          <p:nvPr>
            <p:ph sz="quarter" idx="1"/>
          </p:nvPr>
        </p:nvSpPr>
        <p:spPr/>
        <p:txBody>
          <a:bodyPr/>
          <a:lstStyle/>
          <a:p>
            <a:pPr>
              <a:buNone/>
            </a:pPr>
            <a:r>
              <a:rPr lang="fr-FR" dirty="0"/>
              <a:t> </a:t>
            </a:r>
          </a:p>
        </p:txBody>
      </p:sp>
      <p:pic>
        <p:nvPicPr>
          <p:cNvPr id="4" name="Picture 3">
            <a:extLst>
              <a:ext uri="{FF2B5EF4-FFF2-40B4-BE49-F238E27FC236}">
                <a16:creationId xmlns:a16="http://schemas.microsoft.com/office/drawing/2014/main" id="{320144C8-2B58-E849-BB6D-842EBEF0D1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100" y="1892300"/>
            <a:ext cx="7035800" cy="4508500"/>
          </a:xfrm>
          <a:prstGeom prst="rect">
            <a:avLst/>
          </a:prstGeom>
        </p:spPr>
      </p:pic>
    </p:spTree>
    <p:extLst>
      <p:ext uri="{BB962C8B-B14F-4D97-AF65-F5344CB8AC3E}">
        <p14:creationId xmlns:p14="http://schemas.microsoft.com/office/powerpoint/2010/main" val="3621102443"/>
      </p:ext>
    </p:extLst>
  </p:cSld>
  <p:clrMapOvr>
    <a:masterClrMapping/>
  </p:clrMapOvr>
  <p:transition/>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Ébouillantage (désinfection de haut niveau)</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Placer dans de l’eau à ébullition ; les éléments ne doivent pas être totalement immergés </a:t>
            </a:r>
          </a:p>
          <a:p>
            <a:pPr marL="457200" indent="-457200">
              <a:defRPr b="0" i="0"/>
            </a:pPr>
            <a:r>
              <a:rPr lang="x-none" sz="2800" kern="1200">
                <a:solidFill>
                  <a:srgbClr val="000000"/>
                </a:solidFill>
                <a:latin typeface="+mn-lt"/>
                <a:ea typeface="+mn-ea"/>
                <a:cs typeface="+mn-cs"/>
              </a:rPr>
              <a:t>Faire bouillir pendant vingt minutes </a:t>
            </a:r>
          </a:p>
          <a:p>
            <a:pPr marL="457200" indent="-457200">
              <a:defRPr b="0" i="0"/>
            </a:pPr>
            <a:r>
              <a:rPr lang="x-none" sz="2800" kern="1200">
                <a:solidFill>
                  <a:srgbClr val="000000"/>
                </a:solidFill>
                <a:latin typeface="+mn-lt"/>
                <a:ea typeface="+mn-ea"/>
                <a:cs typeface="+mn-cs"/>
              </a:rPr>
              <a:t>Retirer avec des gants ou une pince traités par désinfection de haut niveau ou stériles </a:t>
            </a:r>
          </a:p>
          <a:p>
            <a:pPr marL="457200" indent="-457200">
              <a:defRPr b="0" i="0"/>
            </a:pPr>
            <a:r>
              <a:rPr lang="x-none" sz="2800" kern="1200">
                <a:solidFill>
                  <a:srgbClr val="000000"/>
                </a:solidFill>
                <a:latin typeface="+mn-lt"/>
                <a:ea typeface="+mn-ea"/>
                <a:cs typeface="+mn-cs"/>
              </a:rPr>
              <a:t>Sécher avec un linge stérile si on le souhaite </a:t>
            </a:r>
          </a:p>
          <a:p>
            <a:pPr marL="457200" indent="-457200">
              <a:defRPr b="0" i="0"/>
            </a:pPr>
            <a:r>
              <a:rPr lang="x-none" sz="2800" kern="1200">
                <a:solidFill>
                  <a:srgbClr val="000000"/>
                </a:solidFill>
                <a:latin typeface="+mn-lt"/>
                <a:ea typeface="+mn-ea"/>
                <a:cs typeface="+mn-cs"/>
              </a:rPr>
              <a:t>Laisser refroidir avant usage </a:t>
            </a:r>
          </a:p>
        </p:txBody>
      </p:sp>
    </p:spTree>
    <p:extLst>
      <p:ext uri="{BB962C8B-B14F-4D97-AF65-F5344CB8AC3E}">
        <p14:creationId xmlns:p14="http://schemas.microsoft.com/office/powerpoint/2010/main" val="3310585392"/>
      </p:ext>
    </p:extLst>
  </p:cSld>
  <p:clrMapOvr>
    <a:masterClrMapping/>
  </p:clrMapOvr>
  <p:transition/>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defRPr b="0" i="0"/>
            </a:pPr>
            <a:r>
              <a:rPr lang="x-none" sz="3600" kern="1200">
                <a:solidFill>
                  <a:schemeClr val="tx2"/>
                </a:solidFill>
                <a:latin typeface="+mj-lt"/>
                <a:ea typeface="+mj-ea"/>
                <a:cs typeface="+mj-cs"/>
              </a:rPr>
              <a:t>Ébouillantage des instruments pour AMIU  </a:t>
            </a:r>
          </a:p>
        </p:txBody>
      </p:sp>
      <p:pic>
        <p:nvPicPr>
          <p:cNvPr id="4" name="Picture 5" descr="boilinginstruments"/>
          <p:cNvPicPr>
            <a:picLocks noGrp="1" noChangeAspect="1" noChangeArrowheads="1"/>
          </p:cNvPicPr>
          <p:nvPr>
            <p:ph sz="quarter" idx="1"/>
          </p:nvPr>
        </p:nvPicPr>
        <p:blipFill>
          <a:blip r:embed="rId2"/>
          <a:stretch/>
        </p:blipFill>
        <p:spPr>
          <a:xfrm>
            <a:off x="2540635" y="2151888"/>
            <a:ext cx="4297680" cy="3392424"/>
          </a:xfrm>
          <a:prstGeom prst="rect">
            <a:avLst/>
          </a:prstGeom>
          <a:noFill/>
        </p:spPr>
      </p:pic>
    </p:spTree>
    <p:extLst>
      <p:ext uri="{BB962C8B-B14F-4D97-AF65-F5344CB8AC3E}">
        <p14:creationId xmlns:p14="http://schemas.microsoft.com/office/powerpoint/2010/main" val="177385917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TROIS</a:t>
            </a:r>
          </a:p>
        </p:txBody>
      </p:sp>
      <p:sp>
        <p:nvSpPr>
          <p:cNvPr id="11267" name="Title 1"/>
          <p:cNvSpPr>
            <a:spLocks noGrp="1"/>
          </p:cNvSpPr>
          <p:nvPr>
            <p:ph type="body" idx="1"/>
          </p:nvPr>
        </p:nvSpPr>
        <p:spPr>
          <a:xfrm>
            <a:off x="1371600" y="2743201"/>
            <a:ext cx="7123113" cy="838200"/>
          </a:xfrm>
        </p:spPr>
        <p:txBody>
          <a:bodyPr/>
          <a:lstStyle/>
          <a:p>
            <a:pPr eaLnBrk="1" hangingPunct="1">
              <a:defRPr b="0" i="0"/>
            </a:pPr>
            <a:r>
              <a:rPr lang="x-none" sz="4000">
                <a:ea typeface="ＭＳ Ｐゴシック" pitchFamily="34" charset="-128"/>
              </a:rPr>
              <a:t>Droits reproductifs</a:t>
            </a:r>
          </a:p>
        </p:txBody>
      </p:sp>
    </p:spTree>
    <p:extLst>
      <p:ext uri="{BB962C8B-B14F-4D97-AF65-F5344CB8AC3E}">
        <p14:creationId xmlns:p14="http://schemas.microsoft.com/office/powerpoint/2010/main" val="3875145930"/>
      </p:ext>
    </p:extLst>
  </p:cSld>
  <p:clrMapOvr>
    <a:masterClrMapping/>
  </p:clrMapOvr>
  <p:transition/>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Glutaraldéhyde</a:t>
            </a:r>
            <a:r>
              <a:rPr lang="fr-BE" sz="3600" kern="1200" dirty="0">
                <a:solidFill>
                  <a:schemeClr val="tx2"/>
                </a:solidFill>
                <a:latin typeface="+mj-lt"/>
                <a:ea typeface="+mj-ea"/>
                <a:cs typeface="+mj-cs"/>
              </a:rPr>
              <a:t>,</a:t>
            </a:r>
            <a:r>
              <a:rPr lang="fr-BE" sz="3600" i="1" kern="1200" dirty="0">
                <a:solidFill>
                  <a:schemeClr val="tx2"/>
                </a:solidFill>
                <a:latin typeface="+mj-lt"/>
                <a:ea typeface="+mj-ea"/>
                <a:cs typeface="+mj-cs"/>
              </a:rPr>
              <a:t> </a:t>
            </a:r>
            <a:r>
              <a:rPr lang="en-US" dirty="0" err="1"/>
              <a:t>Sporox</a:t>
            </a:r>
            <a:r>
              <a:rPr lang="en-US" dirty="0"/>
              <a:t> II </a:t>
            </a:r>
            <a:r>
              <a:rPr lang="x-none" sz="3600" kern="1200">
                <a:solidFill>
                  <a:schemeClr val="tx2"/>
                </a:solidFill>
                <a:latin typeface="+mj-lt"/>
                <a:ea typeface="+mj-ea"/>
                <a:cs typeface="+mj-cs"/>
              </a:rPr>
              <a:t>et chlore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Les manipuler avec précaution car ce sont des produits dangereux </a:t>
            </a:r>
          </a:p>
          <a:p>
            <a:pPr marL="457200" indent="-457200">
              <a:defRPr b="0" i="0"/>
            </a:pPr>
            <a:r>
              <a:rPr lang="x-none" sz="3200" kern="1200">
                <a:solidFill>
                  <a:srgbClr val="000000"/>
                </a:solidFill>
                <a:latin typeface="+mn-lt"/>
                <a:ea typeface="+mn-ea"/>
                <a:cs typeface="+mn-cs"/>
              </a:rPr>
              <a:t>Prendre les précautions requises, par exemple utilisation d’équipements de protection personnelle </a:t>
            </a:r>
          </a:p>
          <a:p>
            <a:pPr marL="457200" indent="-457200">
              <a:defRPr b="0" i="0"/>
            </a:pPr>
            <a:r>
              <a:rPr lang="x-none" sz="3200" kern="1200">
                <a:solidFill>
                  <a:srgbClr val="000000"/>
                </a:solidFill>
                <a:latin typeface="+mn-lt"/>
                <a:ea typeface="+mn-ea"/>
                <a:cs typeface="+mn-cs"/>
              </a:rPr>
              <a:t>Se référer aux consignes de sécurité du fabricant pour une utilisation en toute sécurité </a:t>
            </a:r>
          </a:p>
        </p:txBody>
      </p:sp>
    </p:spTree>
    <p:extLst>
      <p:ext uri="{BB962C8B-B14F-4D97-AF65-F5344CB8AC3E}">
        <p14:creationId xmlns:p14="http://schemas.microsoft.com/office/powerpoint/2010/main" val="1741493012"/>
      </p:ext>
    </p:extLst>
  </p:cSld>
  <p:clrMapOvr>
    <a:masterClrMapping/>
  </p:clrMapOvr>
  <p:transition/>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Glutaraldéhyde (stérilisation)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Immerger entièrement et veiller à ce que la solution recouvre les instruments </a:t>
            </a:r>
          </a:p>
          <a:p>
            <a:pPr marL="457200" indent="-457200">
              <a:defRPr b="0" i="0"/>
            </a:pPr>
            <a:r>
              <a:rPr lang="x-none" sz="3200" kern="1200">
                <a:solidFill>
                  <a:srgbClr val="000000"/>
                </a:solidFill>
                <a:latin typeface="+mn-lt"/>
                <a:ea typeface="+mn-ea"/>
                <a:cs typeface="+mn-cs"/>
              </a:rPr>
              <a:t>Laisser tremper conformément aux instructions du fabricant </a:t>
            </a:r>
          </a:p>
          <a:p>
            <a:pPr marL="457200" indent="-457200">
              <a:defRPr b="0" i="0"/>
            </a:pPr>
            <a:r>
              <a:rPr lang="x-none" sz="3200" kern="1200">
                <a:solidFill>
                  <a:srgbClr val="000000"/>
                </a:solidFill>
                <a:latin typeface="+mn-lt"/>
                <a:ea typeface="+mn-ea"/>
                <a:cs typeface="+mn-cs"/>
              </a:rPr>
              <a:t>Retirer avec une pince ou des gants stériles </a:t>
            </a:r>
          </a:p>
        </p:txBody>
      </p:sp>
    </p:spTree>
    <p:extLst>
      <p:ext uri="{BB962C8B-B14F-4D97-AF65-F5344CB8AC3E}">
        <p14:creationId xmlns:p14="http://schemas.microsoft.com/office/powerpoint/2010/main" val="1569390757"/>
      </p:ext>
    </p:extLst>
  </p:cSld>
  <p:clrMapOvr>
    <a:masterClrMapping/>
  </p:clrMapOvr>
  <p:transition/>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Glutaraldéhyde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(stérilisation) (suite)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Rincer avec de l’eau stérile </a:t>
            </a:r>
          </a:p>
          <a:p>
            <a:pPr marL="457200" indent="-457200">
              <a:defRPr b="0" i="0"/>
            </a:pPr>
            <a:r>
              <a:rPr lang="x-none" sz="3200" kern="1200">
                <a:solidFill>
                  <a:srgbClr val="000000"/>
                </a:solidFill>
                <a:latin typeface="+mn-lt"/>
                <a:ea typeface="+mn-ea"/>
                <a:cs typeface="+mn-cs"/>
              </a:rPr>
              <a:t>Sécher avec un linge stérile si on le souhaite </a:t>
            </a:r>
          </a:p>
          <a:p>
            <a:pPr marL="457200" indent="-457200">
              <a:defRPr b="0" i="0"/>
            </a:pPr>
            <a:r>
              <a:rPr lang="x-none" sz="3200" kern="1200">
                <a:solidFill>
                  <a:srgbClr val="000000"/>
                </a:solidFill>
                <a:latin typeface="+mn-lt"/>
                <a:ea typeface="+mn-ea"/>
                <a:cs typeface="+mn-cs"/>
              </a:rPr>
              <a:t>Remplacer la solution lorsque sa durée de conservation est écoulée </a:t>
            </a:r>
          </a:p>
        </p:txBody>
      </p:sp>
    </p:spTree>
    <p:extLst>
      <p:ext uri="{BB962C8B-B14F-4D97-AF65-F5344CB8AC3E}">
        <p14:creationId xmlns:p14="http://schemas.microsoft.com/office/powerpoint/2010/main" val="3054404136"/>
      </p:ext>
    </p:extLst>
  </p:cSld>
  <p:clrMapOvr>
    <a:masterClrMapping/>
  </p:clrMapOvr>
  <p:transition/>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Option : Glutaraldéhyde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(désinfection de haut niveau)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Immerger entièrement et veiller à ce que la solution recouvre les instruments </a:t>
            </a:r>
          </a:p>
          <a:p>
            <a:pPr marL="457200" indent="-457200">
              <a:defRPr b="0" i="0"/>
            </a:pPr>
            <a:r>
              <a:rPr lang="x-none" sz="3200" kern="1200">
                <a:solidFill>
                  <a:srgbClr val="000000"/>
                </a:solidFill>
                <a:latin typeface="+mn-lt"/>
                <a:ea typeface="+mn-ea"/>
                <a:cs typeface="+mn-cs"/>
              </a:rPr>
              <a:t>Laisser tremper conformément aux instructions du fabricant </a:t>
            </a:r>
          </a:p>
          <a:p>
            <a:pPr marL="457200" indent="-457200">
              <a:defRPr b="0" i="0"/>
            </a:pPr>
            <a:r>
              <a:rPr lang="x-none" sz="3200" kern="1200">
                <a:solidFill>
                  <a:srgbClr val="000000"/>
                </a:solidFill>
                <a:latin typeface="+mn-lt"/>
                <a:ea typeface="+mn-ea"/>
                <a:cs typeface="+mn-cs"/>
              </a:rPr>
              <a:t>Laisser tremper pendant 20 minutes dans le cas du Cidex </a:t>
            </a:r>
          </a:p>
          <a:p>
            <a:pPr marL="457200" indent="-457200">
              <a:defRPr b="0" i="0"/>
            </a:pPr>
            <a:r>
              <a:rPr lang="x-none" sz="3200" kern="1200">
                <a:solidFill>
                  <a:srgbClr val="000000"/>
                </a:solidFill>
                <a:latin typeface="+mn-lt"/>
                <a:ea typeface="+mn-ea"/>
                <a:cs typeface="+mn-cs"/>
              </a:rPr>
              <a:t>Retirer avec des gants ou une pince traités par désinfection de haut niveau ou stériles </a:t>
            </a:r>
          </a:p>
        </p:txBody>
      </p:sp>
    </p:spTree>
    <p:extLst>
      <p:ext uri="{BB962C8B-B14F-4D97-AF65-F5344CB8AC3E}">
        <p14:creationId xmlns:p14="http://schemas.microsoft.com/office/powerpoint/2010/main" val="538167232"/>
      </p:ext>
    </p:extLst>
  </p:cSld>
  <p:clrMapOvr>
    <a:masterClrMapping/>
  </p:clrMapOvr>
  <p:transition/>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Glutaraldéhyde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(désinfection de haut niveau) (suite) </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3200" kern="1200">
                <a:solidFill>
                  <a:srgbClr val="000000"/>
                </a:solidFill>
                <a:latin typeface="+mn-lt"/>
                <a:ea typeface="+mn-ea"/>
                <a:cs typeface="+mn-cs"/>
              </a:rPr>
              <a:t>Rincer avec de l’eau stérile ou bouillie </a:t>
            </a:r>
          </a:p>
          <a:p>
            <a:pPr marL="457200" indent="-457200">
              <a:defRPr b="0" i="0"/>
            </a:pPr>
            <a:r>
              <a:rPr lang="x-none" sz="3200" kern="1200">
                <a:solidFill>
                  <a:srgbClr val="000000"/>
                </a:solidFill>
                <a:latin typeface="+mn-lt"/>
                <a:ea typeface="+mn-ea"/>
                <a:cs typeface="+mn-cs"/>
              </a:rPr>
              <a:t>Sécher avec un linge stérile si on le souhaite </a:t>
            </a:r>
          </a:p>
          <a:p>
            <a:pPr marL="457200" indent="-457200">
              <a:defRPr b="0" i="0"/>
            </a:pPr>
            <a:r>
              <a:rPr lang="x-none" sz="3200" kern="1200">
                <a:solidFill>
                  <a:srgbClr val="000000"/>
                </a:solidFill>
                <a:latin typeface="+mn-lt"/>
                <a:ea typeface="+mn-ea"/>
                <a:cs typeface="+mn-cs"/>
              </a:rPr>
              <a:t>Remplacer la solution lorsque sa durée de conservation est écoulée </a:t>
            </a:r>
          </a:p>
        </p:txBody>
      </p:sp>
    </p:spTree>
    <p:extLst>
      <p:ext uri="{BB962C8B-B14F-4D97-AF65-F5344CB8AC3E}">
        <p14:creationId xmlns:p14="http://schemas.microsoft.com/office/powerpoint/2010/main" val="206759364"/>
      </p:ext>
    </p:extLst>
  </p:cSld>
  <p:clrMapOvr>
    <a:masterClrMapping/>
  </p:clrMapOvr>
  <p:transition/>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EBA07-5EBE-42D4-8A1B-5C8097CC9BAE}"/>
              </a:ext>
            </a:extLst>
          </p:cNvPr>
          <p:cNvSpPr>
            <a:spLocks noGrp="1"/>
          </p:cNvSpPr>
          <p:nvPr>
            <p:ph type="title"/>
          </p:nvPr>
        </p:nvSpPr>
        <p:spPr/>
        <p:txBody>
          <a:bodyPr/>
          <a:lstStyle/>
          <a:p>
            <a:r>
              <a:rPr lang="x-none"/>
              <a:t>Option :</a:t>
            </a:r>
            <a:r>
              <a:rPr lang="en-US" dirty="0"/>
              <a:t> </a:t>
            </a:r>
            <a:r>
              <a:rPr lang="en-US" dirty="0" err="1"/>
              <a:t>Sporox</a:t>
            </a:r>
            <a:r>
              <a:rPr lang="en-US" dirty="0"/>
              <a:t> II (</a:t>
            </a:r>
            <a:r>
              <a:rPr lang="x-none"/>
              <a:t>stérilisation</a:t>
            </a:r>
            <a:r>
              <a:rPr lang="en-US" dirty="0"/>
              <a:t>)</a:t>
            </a:r>
          </a:p>
        </p:txBody>
      </p:sp>
      <p:sp>
        <p:nvSpPr>
          <p:cNvPr id="3" name="Content Placeholder 2">
            <a:extLst>
              <a:ext uri="{FF2B5EF4-FFF2-40B4-BE49-F238E27FC236}">
                <a16:creationId xmlns:a16="http://schemas.microsoft.com/office/drawing/2014/main" id="{0954C850-C138-41E4-8DC1-567F470C580A}"/>
              </a:ext>
            </a:extLst>
          </p:cNvPr>
          <p:cNvSpPr>
            <a:spLocks noGrp="1"/>
          </p:cNvSpPr>
          <p:nvPr>
            <p:ph sz="quarter" idx="1"/>
          </p:nvPr>
        </p:nvSpPr>
        <p:spPr/>
        <p:txBody>
          <a:bodyPr/>
          <a:lstStyle/>
          <a:p>
            <a:pPr marL="457200" indent="-457200"/>
            <a:r>
              <a:rPr lang="x-none" sz="2800"/>
              <a:t>Immerger entièrement et veiller à ce que la solution recouvre les instruments</a:t>
            </a:r>
            <a:r>
              <a:rPr lang="en-US" sz="2800" dirty="0"/>
              <a:t> </a:t>
            </a:r>
          </a:p>
          <a:p>
            <a:pPr marL="457200" indent="-457200"/>
            <a:r>
              <a:rPr lang="fr-FR" sz="2800" dirty="0"/>
              <a:t>Laisser tremper pendant 6 heures</a:t>
            </a:r>
            <a:r>
              <a:rPr lang="en-US" sz="2800" dirty="0"/>
              <a:t> </a:t>
            </a:r>
          </a:p>
          <a:p>
            <a:pPr marL="457200" indent="-457200"/>
            <a:r>
              <a:rPr lang="fr-FR" sz="2800" dirty="0"/>
              <a:t>Retirer avec une pince ou des gants stériles</a:t>
            </a:r>
            <a:r>
              <a:rPr lang="en-US" sz="2800" dirty="0"/>
              <a:t> </a:t>
            </a:r>
          </a:p>
          <a:p>
            <a:endParaRPr lang="en-US" dirty="0"/>
          </a:p>
        </p:txBody>
      </p:sp>
    </p:spTree>
    <p:extLst>
      <p:ext uri="{BB962C8B-B14F-4D97-AF65-F5344CB8AC3E}">
        <p14:creationId xmlns:p14="http://schemas.microsoft.com/office/powerpoint/2010/main" val="1692174095"/>
      </p:ext>
    </p:extLst>
  </p:cSld>
  <p:clrMapOvr>
    <a:masterClrMapping/>
  </p:clrMapOvr>
  <p:transition/>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Option :</a:t>
            </a:r>
            <a:r>
              <a:rPr lang="en-US" dirty="0"/>
              <a:t> </a:t>
            </a:r>
            <a:r>
              <a:rPr lang="en-US" dirty="0" err="1"/>
              <a:t>Sporox</a:t>
            </a:r>
            <a:r>
              <a:rPr lang="en-US" dirty="0"/>
              <a:t> II</a:t>
            </a:r>
            <a:r>
              <a:rPr lang="en-US" sz="3600" kern="1200" dirty="0">
                <a:solidFill>
                  <a:schemeClr val="tx2"/>
                </a:solidFill>
                <a:latin typeface="+mj-lt"/>
                <a:ea typeface="+mj-ea"/>
                <a:cs typeface="+mj-cs"/>
              </a:rPr>
              <a:t> (</a:t>
            </a:r>
            <a:r>
              <a:rPr lang="x-none"/>
              <a:t>stérilisation</a:t>
            </a:r>
            <a:r>
              <a:rPr lang="en-US" sz="3600" kern="1200" dirty="0">
                <a:solidFill>
                  <a:schemeClr val="tx2"/>
                </a:solidFill>
                <a:latin typeface="+mj-lt"/>
                <a:ea typeface="+mj-ea"/>
                <a:cs typeface="+mj-cs"/>
              </a:rPr>
              <a:t>) (suite) </a:t>
            </a:r>
            <a:endParaRPr lang="en-US" dirty="0"/>
          </a:p>
        </p:txBody>
      </p:sp>
      <p:sp>
        <p:nvSpPr>
          <p:cNvPr id="3" name="Content Placeholder 2"/>
          <p:cNvSpPr>
            <a:spLocks noGrp="1"/>
          </p:cNvSpPr>
          <p:nvPr>
            <p:ph sz="quarter" idx="1"/>
          </p:nvPr>
        </p:nvSpPr>
        <p:spPr/>
        <p:txBody>
          <a:bodyPr/>
          <a:lstStyle/>
          <a:p>
            <a:pPr marL="457200" indent="-457200"/>
            <a:r>
              <a:rPr lang="fr-FR" sz="3200" dirty="0"/>
              <a:t>Rincer avec de l’eau stérile</a:t>
            </a:r>
            <a:r>
              <a:rPr lang="en-US" sz="3200" kern="1200" dirty="0">
                <a:solidFill>
                  <a:srgbClr val="000000"/>
                </a:solidFill>
                <a:latin typeface="+mn-lt"/>
                <a:ea typeface="+mn-ea"/>
                <a:cs typeface="+mn-cs"/>
              </a:rPr>
              <a:t> </a:t>
            </a:r>
          </a:p>
          <a:p>
            <a:pPr marL="457200" indent="-457200"/>
            <a:r>
              <a:rPr lang="fr-FR" sz="3200" dirty="0"/>
              <a:t>Sécher avec un linge stérile si on le souhaite</a:t>
            </a:r>
            <a:r>
              <a:rPr lang="en-US" sz="3200" kern="1200" dirty="0">
                <a:solidFill>
                  <a:srgbClr val="000000"/>
                </a:solidFill>
                <a:latin typeface="+mn-lt"/>
                <a:ea typeface="+mn-ea"/>
                <a:cs typeface="+mn-cs"/>
              </a:rPr>
              <a:t> </a:t>
            </a:r>
          </a:p>
          <a:p>
            <a:pPr marL="457200" indent="-457200"/>
            <a:r>
              <a:rPr lang="fr-FR" sz="3200" dirty="0"/>
              <a:t>Remplacer la solution lorsque sa durée de conservation est écoulée</a:t>
            </a:r>
            <a:r>
              <a:rPr lang="en-US" sz="3200" kern="1200" dirty="0">
                <a:solidFill>
                  <a:srgbClr val="000000"/>
                </a:solidFill>
                <a:latin typeface="+mn-lt"/>
                <a:ea typeface="+mn-ea"/>
                <a:cs typeface="+mn-cs"/>
              </a:rPr>
              <a:t> </a:t>
            </a:r>
          </a:p>
        </p:txBody>
      </p:sp>
    </p:spTree>
    <p:extLst>
      <p:ext uri="{BB962C8B-B14F-4D97-AF65-F5344CB8AC3E}">
        <p14:creationId xmlns:p14="http://schemas.microsoft.com/office/powerpoint/2010/main" val="2609191833"/>
      </p:ext>
    </p:extLst>
  </p:cSld>
  <p:clrMapOvr>
    <a:masterClrMapping/>
  </p:clrMapOvr>
  <p:transition/>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t>Option : </a:t>
            </a:r>
            <a:r>
              <a:rPr lang="fr-FR" dirty="0" err="1"/>
              <a:t>Sporox</a:t>
            </a:r>
            <a:r>
              <a:rPr lang="fr-FR" dirty="0"/>
              <a:t> II (DHN</a:t>
            </a:r>
            <a:r>
              <a:rPr lang="en-US" sz="3600" kern="1200" dirty="0">
                <a:solidFill>
                  <a:schemeClr val="tx2"/>
                </a:solidFill>
                <a:latin typeface="+mj-lt"/>
                <a:ea typeface="+mj-ea"/>
                <a:cs typeface="+mj-cs"/>
              </a:rPr>
              <a:t>) </a:t>
            </a:r>
          </a:p>
        </p:txBody>
      </p:sp>
      <p:sp>
        <p:nvSpPr>
          <p:cNvPr id="3" name="Content Placeholder 2"/>
          <p:cNvSpPr>
            <a:spLocks noGrp="1"/>
          </p:cNvSpPr>
          <p:nvPr>
            <p:ph sz="quarter" idx="1"/>
          </p:nvPr>
        </p:nvSpPr>
        <p:spPr/>
        <p:txBody>
          <a:bodyPr/>
          <a:lstStyle/>
          <a:p>
            <a:pPr marL="457200" indent="-457200"/>
            <a:r>
              <a:rPr lang="fr-FR" sz="3200" dirty="0"/>
              <a:t>Immerger entièrement et veiller à ce que la solution recouvre les instruments</a:t>
            </a:r>
            <a:r>
              <a:rPr lang="en-US" sz="3200" kern="1200" dirty="0">
                <a:solidFill>
                  <a:srgbClr val="000000"/>
                </a:solidFill>
                <a:latin typeface="+mn-lt"/>
                <a:ea typeface="+mn-ea"/>
                <a:cs typeface="+mn-cs"/>
              </a:rPr>
              <a:t> </a:t>
            </a:r>
          </a:p>
          <a:p>
            <a:pPr marL="457200" indent="-457200"/>
            <a:r>
              <a:rPr lang="fr-FR" sz="3200" dirty="0"/>
              <a:t>Laisser tremper pendant 30 minutes</a:t>
            </a:r>
            <a:r>
              <a:rPr lang="en-US" sz="3200" kern="1200" dirty="0">
                <a:solidFill>
                  <a:srgbClr val="000000"/>
                </a:solidFill>
                <a:latin typeface="+mn-lt"/>
                <a:ea typeface="+mn-ea"/>
                <a:cs typeface="+mn-cs"/>
              </a:rPr>
              <a:t> </a:t>
            </a:r>
          </a:p>
          <a:p>
            <a:pPr marL="457200" indent="-457200"/>
            <a:r>
              <a:rPr lang="fr-FR" sz="3200" dirty="0"/>
              <a:t>Retirer avec des gants ou une pince traités par désinfection de haut niveau ou stériles</a:t>
            </a:r>
            <a:r>
              <a:rPr lang="en-US" sz="3200" kern="1200" dirty="0">
                <a:solidFill>
                  <a:srgbClr val="000000"/>
                </a:solidFill>
                <a:latin typeface="+mn-lt"/>
                <a:ea typeface="+mn-ea"/>
                <a:cs typeface="+mn-cs"/>
              </a:rPr>
              <a:t> </a:t>
            </a:r>
          </a:p>
        </p:txBody>
      </p:sp>
    </p:spTree>
    <p:extLst>
      <p:ext uri="{BB962C8B-B14F-4D97-AF65-F5344CB8AC3E}">
        <p14:creationId xmlns:p14="http://schemas.microsoft.com/office/powerpoint/2010/main" val="586601984"/>
      </p:ext>
    </p:extLst>
  </p:cSld>
  <p:clrMapOvr>
    <a:masterClrMapping/>
  </p:clrMapOvr>
  <p:transition/>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Option : </a:t>
            </a:r>
            <a:r>
              <a:rPr lang="fr-FR" dirty="0" err="1"/>
              <a:t>Sporox</a:t>
            </a:r>
            <a:r>
              <a:rPr lang="fr-FR" dirty="0"/>
              <a:t> II (DHN) (suite</a:t>
            </a:r>
            <a:r>
              <a:rPr lang="en-US" sz="3600" kern="1200" dirty="0">
                <a:solidFill>
                  <a:schemeClr val="tx2"/>
                </a:solidFill>
                <a:latin typeface="+mj-lt"/>
                <a:ea typeface="+mj-ea"/>
                <a:cs typeface="+mj-cs"/>
              </a:rPr>
              <a:t>) </a:t>
            </a:r>
            <a:endParaRPr lang="en-US" dirty="0"/>
          </a:p>
        </p:txBody>
      </p:sp>
      <p:sp>
        <p:nvSpPr>
          <p:cNvPr id="3" name="Content Placeholder 2"/>
          <p:cNvSpPr>
            <a:spLocks noGrp="1"/>
          </p:cNvSpPr>
          <p:nvPr>
            <p:ph sz="quarter" idx="1"/>
          </p:nvPr>
        </p:nvSpPr>
        <p:spPr/>
        <p:txBody>
          <a:bodyPr/>
          <a:lstStyle/>
          <a:p>
            <a:pPr marL="457200" indent="-457200"/>
            <a:r>
              <a:rPr lang="fr-FR" sz="3200" dirty="0"/>
              <a:t>Rincer avec de l’eau stérile</a:t>
            </a:r>
            <a:r>
              <a:rPr lang="en-US" sz="3200" dirty="0"/>
              <a:t> </a:t>
            </a:r>
          </a:p>
          <a:p>
            <a:pPr marL="457200" indent="-457200"/>
            <a:r>
              <a:rPr lang="fr-FR" sz="3200" dirty="0"/>
              <a:t>Sécher avec un linge stérile si on le souhaite</a:t>
            </a:r>
            <a:r>
              <a:rPr lang="en-US" sz="3200" dirty="0"/>
              <a:t> </a:t>
            </a:r>
          </a:p>
          <a:p>
            <a:pPr marL="457200" indent="-457200"/>
            <a:r>
              <a:rPr lang="fr-FR" sz="3200" dirty="0"/>
              <a:t>Remplacer la solution lorsque sa durée de conservation est écoulée</a:t>
            </a:r>
            <a:r>
              <a:rPr lang="en-US" sz="3200" dirty="0"/>
              <a:t> </a:t>
            </a:r>
          </a:p>
        </p:txBody>
      </p:sp>
    </p:spTree>
    <p:extLst>
      <p:ext uri="{BB962C8B-B14F-4D97-AF65-F5344CB8AC3E}">
        <p14:creationId xmlns:p14="http://schemas.microsoft.com/office/powerpoint/2010/main" val="1308170935"/>
      </p:ext>
    </p:extLst>
  </p:cSld>
  <p:clrMapOvr>
    <a:masterClrMapping/>
  </p:clrMapOvr>
  <p:transition/>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Solution de chlore à 0,5% (DHN)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Utiliser un récipient en plastique (pas un récipient métallique)</a:t>
            </a:r>
          </a:p>
          <a:p>
            <a:pPr marL="457200" indent="-457200">
              <a:defRPr b="0" i="0"/>
            </a:pPr>
            <a:r>
              <a:rPr lang="x-none" sz="2800" kern="1200">
                <a:solidFill>
                  <a:srgbClr val="000000"/>
                </a:solidFill>
                <a:latin typeface="+mn-lt"/>
                <a:ea typeface="+mn-ea"/>
                <a:cs typeface="+mn-cs"/>
              </a:rPr>
              <a:t>Immerger entièrement et veiller à ce que la solution recouvre les instruments </a:t>
            </a:r>
          </a:p>
          <a:p>
            <a:pPr marL="457200" indent="-457200">
              <a:defRPr b="0" i="0"/>
            </a:pPr>
            <a:r>
              <a:rPr lang="x-none" sz="2800" kern="1200">
                <a:solidFill>
                  <a:srgbClr val="000000"/>
                </a:solidFill>
                <a:latin typeface="+mn-lt"/>
                <a:ea typeface="+mn-ea"/>
                <a:cs typeface="+mn-cs"/>
              </a:rPr>
              <a:t>Laisser tremper pendant 20 minutes </a:t>
            </a:r>
          </a:p>
          <a:p>
            <a:pPr marL="457200" indent="-457200">
              <a:defRPr b="0" i="0"/>
            </a:pPr>
            <a:r>
              <a:rPr lang="x-none" sz="2800" kern="1200">
                <a:solidFill>
                  <a:srgbClr val="000000"/>
                </a:solidFill>
                <a:latin typeface="+mn-lt"/>
                <a:ea typeface="+mn-ea"/>
                <a:cs typeface="+mn-cs"/>
              </a:rPr>
              <a:t>Retirer avec des gants ou une pince traités par désinfection de haut niveau ou stériles </a:t>
            </a:r>
          </a:p>
          <a:p>
            <a:pPr marL="457200" indent="-457200">
              <a:defRPr b="0" i="0"/>
            </a:pPr>
            <a:r>
              <a:rPr lang="x-none" sz="2800" kern="1200">
                <a:solidFill>
                  <a:srgbClr val="000000"/>
                </a:solidFill>
                <a:latin typeface="+mn-lt"/>
                <a:ea typeface="+mn-ea"/>
                <a:cs typeface="+mn-cs"/>
              </a:rPr>
              <a:t>Rincer avec de l’eau bouillie ou stérile </a:t>
            </a:r>
          </a:p>
          <a:p>
            <a:pPr marL="457200" indent="-457200">
              <a:defRPr b="0" i="0"/>
            </a:pPr>
            <a:r>
              <a:rPr lang="x-none" sz="2800" kern="1200">
                <a:solidFill>
                  <a:srgbClr val="000000"/>
                </a:solidFill>
                <a:latin typeface="+mn-lt"/>
                <a:ea typeface="+mn-ea"/>
                <a:cs typeface="+mn-cs"/>
              </a:rPr>
              <a:t>Sécher avec un linge stérile si on le souhaite </a:t>
            </a:r>
          </a:p>
        </p:txBody>
      </p:sp>
    </p:spTree>
    <p:extLst>
      <p:ext uri="{BB962C8B-B14F-4D97-AF65-F5344CB8AC3E}">
        <p14:creationId xmlns:p14="http://schemas.microsoft.com/office/powerpoint/2010/main" val="160308700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09600" y="1752600"/>
            <a:ext cx="8153400" cy="4495800"/>
          </a:xfrm>
        </p:spPr>
        <p:txBody>
          <a:bodyPr/>
          <a:lstStyle/>
          <a:p>
            <a:pPr marL="0">
              <a:lnSpc>
                <a:spcPct val="90000"/>
              </a:lnSpc>
              <a:spcAft>
                <a:spcPts val="1200"/>
              </a:spcAft>
              <a:buSzPct val="125000"/>
              <a:buNone/>
              <a:defRPr b="0" i="0"/>
            </a:pPr>
            <a:r>
              <a:rPr lang="x-none" sz="3200"/>
              <a:t>Ce module traite des connaissances sur les droits reproductifs, ainsi que des attitudes que les professionnels de santé doivent avoir pour mettre en place des soins complets d’avortement centrés sur les femmes</a:t>
            </a:r>
          </a:p>
        </p:txBody>
      </p:sp>
    </p:spTree>
    <p:extLst>
      <p:ext uri="{BB962C8B-B14F-4D97-AF65-F5344CB8AC3E}">
        <p14:creationId xmlns:p14="http://schemas.microsoft.com/office/powerpoint/2010/main" val="2694891745"/>
      </p:ext>
    </p:extLst>
  </p:cSld>
  <p:clrMapOvr>
    <a:masterClrMapping/>
  </p:clrMapOvr>
  <p:transition/>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Immersion dans un désinfectant de haut niveau et rinçage </a:t>
            </a:r>
          </a:p>
        </p:txBody>
      </p:sp>
      <p:pic>
        <p:nvPicPr>
          <p:cNvPr id="6" name="Picture 5">
            <a:extLst>
              <a:ext uri="{FF2B5EF4-FFF2-40B4-BE49-F238E27FC236}">
                <a16:creationId xmlns:a16="http://schemas.microsoft.com/office/drawing/2014/main" id="{DBAACFF4-B3A0-B642-B069-FBC2A5C9F5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648" y="-762000"/>
            <a:ext cx="7221682" cy="9345705"/>
          </a:xfrm>
          <a:prstGeom prst="rect">
            <a:avLst/>
          </a:prstGeom>
        </p:spPr>
      </p:pic>
    </p:spTree>
    <p:extLst>
      <p:ext uri="{BB962C8B-B14F-4D97-AF65-F5344CB8AC3E}">
        <p14:creationId xmlns:p14="http://schemas.microsoft.com/office/powerpoint/2010/main" val="2939494442"/>
      </p:ext>
    </p:extLst>
  </p:cSld>
  <p:clrMapOvr>
    <a:masterClrMapping/>
  </p:clrMapOvr>
  <p:transition/>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Autoclave (stérilisation)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Emballer les éléments propres et démontés dans un papier ou un linge </a:t>
            </a:r>
          </a:p>
          <a:p>
            <a:pPr marL="457200" indent="-457200">
              <a:defRPr b="0" i="0"/>
            </a:pPr>
            <a:r>
              <a:rPr lang="x-none" sz="2800" kern="1200">
                <a:solidFill>
                  <a:srgbClr val="000000"/>
                </a:solidFill>
                <a:latin typeface="+mn-lt"/>
                <a:ea typeface="+mn-ea"/>
                <a:cs typeface="+mn-cs"/>
              </a:rPr>
              <a:t>Disposer les éléments de manière à ce que la vapeur puisse atteindre toutes les surfaces </a:t>
            </a:r>
          </a:p>
          <a:p>
            <a:pPr marL="457200" indent="-457200">
              <a:defRPr b="0" i="0"/>
            </a:pPr>
            <a:r>
              <a:rPr lang="x-none" sz="2800" kern="1200">
                <a:solidFill>
                  <a:srgbClr val="000000"/>
                </a:solidFill>
                <a:latin typeface="+mn-lt"/>
                <a:ea typeface="+mn-ea"/>
                <a:cs typeface="+mn-cs"/>
              </a:rPr>
              <a:t>Veiller à ce que les ouvertures des instruments ne soient pas obstruées et à ce que les différentes parties ne soient pas en contact </a:t>
            </a:r>
          </a:p>
          <a:p>
            <a:pPr marL="457200" indent="-457200">
              <a:defRPr b="0" i="0"/>
            </a:pPr>
            <a:r>
              <a:rPr lang="x-none" sz="2800" kern="1200">
                <a:solidFill>
                  <a:srgbClr val="000000"/>
                </a:solidFill>
                <a:latin typeface="+mn-lt"/>
                <a:ea typeface="+mn-ea"/>
                <a:cs typeface="+mn-cs"/>
              </a:rPr>
              <a:t>Laisser refroidir avant usage</a:t>
            </a:r>
          </a:p>
        </p:txBody>
      </p:sp>
    </p:spTree>
    <p:extLst>
      <p:ext uri="{BB962C8B-B14F-4D97-AF65-F5344CB8AC3E}">
        <p14:creationId xmlns:p14="http://schemas.microsoft.com/office/powerpoint/2010/main" val="1000819207"/>
      </p:ext>
    </p:extLst>
  </p:cSld>
  <p:clrMapOvr>
    <a:masterClrMapping/>
  </p:clrMapOvr>
  <p:transition/>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Emballage dans du papier</a:t>
            </a:r>
          </a:p>
        </p:txBody>
      </p:sp>
      <p:pic>
        <p:nvPicPr>
          <p:cNvPr id="5" name="Picture 4" descr="A picture containing shirt, clock&#10;&#10;Description automatically generated">
            <a:extLst>
              <a:ext uri="{FF2B5EF4-FFF2-40B4-BE49-F238E27FC236}">
                <a16:creationId xmlns:a16="http://schemas.microsoft.com/office/drawing/2014/main" id="{EAF54335-81FA-F447-8B94-551824398C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050" y="2184400"/>
            <a:ext cx="6057900" cy="3530600"/>
          </a:xfrm>
          <a:prstGeom prst="rect">
            <a:avLst/>
          </a:prstGeom>
        </p:spPr>
      </p:pic>
    </p:spTree>
    <p:extLst>
      <p:ext uri="{BB962C8B-B14F-4D97-AF65-F5344CB8AC3E}">
        <p14:creationId xmlns:p14="http://schemas.microsoft.com/office/powerpoint/2010/main" val="2979161383"/>
      </p:ext>
    </p:extLst>
  </p:cSld>
  <p:clrMapOvr>
    <a:masterClrMapping/>
  </p:clrMapOvr>
  <p:transition/>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Autoclave : Avertissement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Traiter pendant 30 minutes à 121°C (250°F) sous une pression de 106 kPa (15 lbs/in</a:t>
            </a:r>
            <a:r>
              <a:rPr lang="x-none" sz="2800" kern="1200" baseline="30000">
                <a:solidFill>
                  <a:srgbClr val="000000"/>
                </a:solidFill>
                <a:latin typeface="+mn-lt"/>
                <a:ea typeface="+mn-ea"/>
                <a:cs typeface="+mn-cs"/>
              </a:rPr>
              <a:t>2</a:t>
            </a:r>
            <a:r>
              <a:rPr lang="x-none" sz="2800" kern="1200">
                <a:solidFill>
                  <a:srgbClr val="000000"/>
                </a:solidFill>
                <a:latin typeface="+mn-lt"/>
                <a:ea typeface="+mn-ea"/>
                <a:cs typeface="+mn-cs"/>
              </a:rPr>
              <a:t>) </a:t>
            </a:r>
          </a:p>
          <a:p>
            <a:pPr marL="457200" indent="-457200">
              <a:defRPr b="0" i="0"/>
            </a:pPr>
            <a:r>
              <a:rPr lang="x-none" sz="2800" kern="1200">
                <a:solidFill>
                  <a:srgbClr val="000000"/>
                </a:solidFill>
                <a:latin typeface="+mn-lt"/>
                <a:ea typeface="+mn-ea"/>
                <a:cs typeface="+mn-cs"/>
              </a:rPr>
              <a:t>Veiller à ce que l’autoclave soit réglé sur ces paramètres </a:t>
            </a:r>
          </a:p>
          <a:p>
            <a:pPr marL="457200" indent="-457200">
              <a:defRPr b="0" i="0"/>
            </a:pPr>
            <a:r>
              <a:rPr lang="x-none" sz="2800" kern="1200">
                <a:solidFill>
                  <a:srgbClr val="000000"/>
                </a:solidFill>
                <a:latin typeface="+mn-lt"/>
                <a:ea typeface="+mn-ea"/>
                <a:cs typeface="+mn-cs"/>
              </a:rPr>
              <a:t>Ne pas utiliser d’autres paramètres de stérilisation et ne pas recourir à une stérilisation ultra-rapide des instruments </a:t>
            </a:r>
          </a:p>
          <a:p>
            <a:pPr marL="457200" indent="-457200">
              <a:defRPr b="0" i="0"/>
            </a:pPr>
            <a:r>
              <a:rPr lang="x-none" sz="2800" kern="1200">
                <a:solidFill>
                  <a:srgbClr val="000000"/>
                </a:solidFill>
                <a:latin typeface="+mn-lt"/>
                <a:ea typeface="+mn-ea"/>
                <a:cs typeface="+mn-cs"/>
              </a:rPr>
              <a:t>Des températures plus élevées risquent d’endommager les instruments </a:t>
            </a:r>
          </a:p>
        </p:txBody>
      </p:sp>
    </p:spTree>
    <p:extLst>
      <p:ext uri="{BB962C8B-B14F-4D97-AF65-F5344CB8AC3E}">
        <p14:creationId xmlns:p14="http://schemas.microsoft.com/office/powerpoint/2010/main" val="3935266581"/>
      </p:ext>
    </p:extLst>
  </p:cSld>
  <p:clrMapOvr>
    <a:masterClrMapping/>
  </p:clrMapOvr>
  <p:transition/>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Stockage des instruments pour AMIU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fr-FR" sz="2800" dirty="0"/>
              <a:t>Les instruments traités par immersion doivent être retraités quotidiennement</a:t>
            </a:r>
            <a:r>
              <a:rPr lang="x-none" sz="2800" kern="1200">
                <a:solidFill>
                  <a:srgbClr val="000000"/>
                </a:solidFill>
                <a:latin typeface="+mn-lt"/>
                <a:ea typeface="+mn-ea"/>
                <a:cs typeface="+mn-cs"/>
              </a:rPr>
              <a:t> </a:t>
            </a:r>
          </a:p>
          <a:p>
            <a:pPr marL="457200" indent="-457200">
              <a:defRPr b="0" i="0"/>
            </a:pPr>
            <a:r>
              <a:rPr lang="x-none" sz="2800" kern="1200">
                <a:solidFill>
                  <a:srgbClr val="000000"/>
                </a:solidFill>
                <a:latin typeface="+mn-lt"/>
                <a:ea typeface="+mn-ea"/>
                <a:cs typeface="+mn-cs"/>
              </a:rPr>
              <a:t>Entreposer les éléments même légèrement humides favorise la croissance microbienne </a:t>
            </a:r>
          </a:p>
          <a:p>
            <a:pPr marL="457200" indent="-457200">
              <a:defRPr b="0" i="0"/>
            </a:pPr>
            <a:r>
              <a:rPr lang="x-none" sz="2800" kern="1200">
                <a:solidFill>
                  <a:srgbClr val="000000"/>
                </a:solidFill>
                <a:latin typeface="+mn-lt"/>
                <a:ea typeface="+mn-ea"/>
                <a:cs typeface="+mn-cs"/>
              </a:rPr>
              <a:t>Ne placer qu’un petit nombre de canules dans chaque conteneur </a:t>
            </a:r>
          </a:p>
          <a:p>
            <a:pPr marL="457200" indent="-457200">
              <a:defRPr b="0" i="0"/>
            </a:pPr>
            <a:r>
              <a:rPr lang="x-none" sz="2800" kern="1200">
                <a:solidFill>
                  <a:srgbClr val="000000"/>
                </a:solidFill>
                <a:latin typeface="+mn-lt"/>
                <a:ea typeface="+mn-ea"/>
                <a:cs typeface="+mn-cs"/>
              </a:rPr>
              <a:t>Éviter de toucher l’extrémité des canules : les prendre par la base </a:t>
            </a:r>
          </a:p>
        </p:txBody>
      </p:sp>
    </p:spTree>
    <p:extLst>
      <p:ext uri="{BB962C8B-B14F-4D97-AF65-F5344CB8AC3E}">
        <p14:creationId xmlns:p14="http://schemas.microsoft.com/office/powerpoint/2010/main" val="3980117480"/>
      </p:ext>
    </p:extLst>
  </p:cSld>
  <p:clrMapOvr>
    <a:masterClrMapping/>
  </p:clrMapOvr>
  <p:transition/>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DOUZE</a:t>
            </a:r>
          </a:p>
        </p:txBody>
      </p:sp>
      <p:sp>
        <p:nvSpPr>
          <p:cNvPr id="11267" name="Title 1"/>
          <p:cNvSpPr>
            <a:spLocks noGrp="1"/>
          </p:cNvSpPr>
          <p:nvPr>
            <p:ph type="body" idx="1"/>
          </p:nvPr>
        </p:nvSpPr>
        <p:spPr/>
        <p:txBody>
          <a:bodyPr/>
          <a:lstStyle/>
          <a:p>
            <a:pPr>
              <a:defRPr b="0" i="0"/>
            </a:pPr>
            <a:r>
              <a:rPr lang="x-none" sz="4000" dirty="0"/>
              <a:t>Évacuation utérine à l’aide de l’aspirateur Ipas AMIU Plus</a:t>
            </a:r>
          </a:p>
        </p:txBody>
      </p:sp>
    </p:spTree>
    <p:extLst>
      <p:ext uri="{BB962C8B-B14F-4D97-AF65-F5344CB8AC3E}">
        <p14:creationId xmlns:p14="http://schemas.microsoft.com/office/powerpoint/2010/main" val="970126165"/>
      </p:ext>
    </p:extLst>
  </p:cSld>
  <p:clrMapOvr>
    <a:masterClrMapping/>
  </p:clrMapOvr>
  <p:transition/>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752600"/>
            <a:ext cx="8153400" cy="4495800"/>
          </a:xfrm>
        </p:spPr>
        <p:txBody>
          <a:bodyPr/>
          <a:lstStyle/>
          <a:p>
            <a:pPr>
              <a:buNone/>
              <a:defRPr b="0" i="0"/>
            </a:pPr>
            <a:r>
              <a:rPr lang="x-none" sz="3200" kern="1200" dirty="0">
                <a:solidFill>
                  <a:srgbClr val="000000"/>
                </a:solidFill>
                <a:latin typeface="+mn-lt"/>
                <a:ea typeface="+mn-ea"/>
                <a:cs typeface="+mn-cs"/>
              </a:rPr>
              <a:t>Ce module décrit les étapes d’une évacuation utérine par aspiration manuelle intra-utérine (AMIU) à l’aide de l’aspirateur </a:t>
            </a:r>
            <a:r>
              <a:rPr lang="en-US" sz="3200" kern="1200" dirty="0">
                <a:solidFill>
                  <a:srgbClr val="000000"/>
                </a:solidFill>
                <a:latin typeface="+mn-lt"/>
                <a:ea typeface="+mn-ea"/>
                <a:cs typeface="+mn-cs"/>
              </a:rPr>
              <a:t>Ipas </a:t>
            </a:r>
            <a:r>
              <a:rPr lang="x-none" sz="3200" kern="1200" dirty="0">
                <a:solidFill>
                  <a:srgbClr val="000000"/>
                </a:solidFill>
                <a:latin typeface="+mn-lt"/>
                <a:ea typeface="+mn-ea"/>
                <a:cs typeface="+mn-cs"/>
              </a:rPr>
              <a:t>AMIU Plus et des canules </a:t>
            </a:r>
            <a:r>
              <a:rPr lang="en-US" sz="3200" kern="1200" dirty="0">
                <a:solidFill>
                  <a:srgbClr val="000000"/>
                </a:solidFill>
                <a:latin typeface="+mn-lt"/>
                <a:ea typeface="+mn-ea"/>
                <a:cs typeface="+mn-cs"/>
              </a:rPr>
              <a:t>Ipas </a:t>
            </a:r>
            <a:r>
              <a:rPr lang="x-none" sz="3200" kern="1200" dirty="0">
                <a:solidFill>
                  <a:srgbClr val="000000"/>
                </a:solidFill>
                <a:latin typeface="+mn-lt"/>
                <a:ea typeface="+mn-ea"/>
                <a:cs typeface="+mn-cs"/>
              </a:rPr>
              <a:t>EasyGrip dans le cadre de soins complets d’avortement centrés sur la femme </a:t>
            </a:r>
          </a:p>
          <a:p>
            <a:pPr>
              <a:buNone/>
              <a:defRPr b="0" i="0"/>
            </a:pPr>
            <a:endParaRPr lang="en-US" sz="3200" dirty="0"/>
          </a:p>
        </p:txBody>
      </p:sp>
    </p:spTree>
    <p:extLst>
      <p:ext uri="{BB962C8B-B14F-4D97-AF65-F5344CB8AC3E}">
        <p14:creationId xmlns:p14="http://schemas.microsoft.com/office/powerpoint/2010/main" val="3795599662"/>
      </p:ext>
    </p:extLst>
  </p:cSld>
  <p:clrMapOvr>
    <a:masterClrMapping/>
  </p:clrMapOvr>
  <p:transition/>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752600"/>
            <a:ext cx="8153400" cy="4495800"/>
          </a:xfrm>
        </p:spPr>
        <p:txBody>
          <a:bodyPr/>
          <a:lstStyle/>
          <a:p>
            <a:pPr marL="514350" indent="-514350">
              <a:buSzTx/>
              <a:buNone/>
              <a:defRPr b="0" i="0"/>
            </a:pPr>
            <a:r>
              <a:rPr lang="x-none" sz="2000" dirty="0"/>
              <a:t>À la fin de ce module, les participants devront être capables de : </a:t>
            </a:r>
          </a:p>
          <a:p>
            <a:pPr marL="514350" lvl="0" indent="-514350">
              <a:buSzTx/>
              <a:buFont typeface="+mj-lt"/>
              <a:buAutoNum type="arabicPeriod"/>
              <a:defRPr b="0" i="0"/>
            </a:pPr>
            <a:r>
              <a:rPr lang="x-none" sz="2000" kern="1200" dirty="0">
                <a:solidFill>
                  <a:srgbClr val="000000"/>
                </a:solidFill>
              </a:rPr>
              <a:t>Expliquer en quoi le contrôle de la douleur est un élément essentiel d’une AMIU, aider les patientes à établir un programme de contrôle de la douleur et savoir utiliser les méthodes de contrôle de la douleur </a:t>
            </a:r>
          </a:p>
          <a:p>
            <a:pPr marL="514350" lvl="0" indent="-514350">
              <a:buSzTx/>
              <a:buFont typeface="+mj-lt"/>
              <a:buAutoNum type="arabicPeriod"/>
              <a:defRPr b="0" i="0"/>
            </a:pPr>
            <a:r>
              <a:rPr lang="x-none" sz="2000" kern="1200" dirty="0">
                <a:solidFill>
                  <a:srgbClr val="000000"/>
                </a:solidFill>
              </a:rPr>
              <a:t>Expliquer comment offrir des services contraceptifs dans le cadre de soins complets d’avortement et proposer d’orienter les patientes vers des structures appropriées si nécessaire</a:t>
            </a:r>
          </a:p>
          <a:p>
            <a:pPr marL="514350" lvl="0" indent="-514350">
              <a:buSzTx/>
              <a:buFont typeface="+mj-lt"/>
              <a:buAutoNum type="arabicPeriod"/>
              <a:defRPr b="0" i="0"/>
            </a:pPr>
            <a:r>
              <a:rPr lang="x-none" sz="2000" kern="1200" dirty="0">
                <a:solidFill>
                  <a:srgbClr val="000000"/>
                </a:solidFill>
              </a:rPr>
              <a:t>Décrire les différentes étapes d’une évacuation utérine par AMIU et résoudre les problèmes techniques </a:t>
            </a:r>
          </a:p>
          <a:p>
            <a:pPr marL="514350" indent="-514350">
              <a:buSzTx/>
              <a:buFont typeface="+mj-lt"/>
              <a:buAutoNum type="arabicPeriod"/>
              <a:defRPr b="0" i="0"/>
            </a:pPr>
            <a:r>
              <a:rPr lang="x-none" sz="2000" kern="1200" dirty="0">
                <a:solidFill>
                  <a:srgbClr val="000000"/>
                </a:solidFill>
              </a:rPr>
              <a:t>Expliquer l’évaluation post-opératoire et les procédures de suivi</a:t>
            </a:r>
          </a:p>
        </p:txBody>
      </p:sp>
    </p:spTree>
    <p:extLst>
      <p:ext uri="{BB962C8B-B14F-4D97-AF65-F5344CB8AC3E}">
        <p14:creationId xmlns:p14="http://schemas.microsoft.com/office/powerpoint/2010/main" val="3572945181"/>
      </p:ext>
    </p:extLst>
  </p:cSld>
  <p:clrMapOvr>
    <a:masterClrMapping/>
  </p:clrMapOvr>
  <p:transition/>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 (suite)</a:t>
            </a:r>
          </a:p>
        </p:txBody>
      </p:sp>
      <p:sp>
        <p:nvSpPr>
          <p:cNvPr id="3" name="Content Placeholder 2"/>
          <p:cNvSpPr>
            <a:spLocks noGrp="1"/>
          </p:cNvSpPr>
          <p:nvPr>
            <p:ph sz="quarter" idx="1"/>
          </p:nvPr>
        </p:nvSpPr>
        <p:spPr>
          <a:xfrm>
            <a:off x="612648" y="1752600"/>
            <a:ext cx="8153400" cy="4495800"/>
          </a:xfrm>
        </p:spPr>
        <p:txBody>
          <a:bodyPr/>
          <a:lstStyle/>
          <a:p>
            <a:pPr marL="514350" indent="-514350">
              <a:buSzTx/>
              <a:buFont typeface="+mj-lt"/>
              <a:buAutoNum type="arabicPeriod" startAt="5"/>
              <a:defRPr b="0" i="0"/>
            </a:pPr>
            <a:r>
              <a:rPr lang="x-none" sz="2400" dirty="0"/>
              <a:t>Décrire les premières étapes post-opératoires et les procédures de sortie du centre de soins</a:t>
            </a:r>
          </a:p>
          <a:p>
            <a:pPr marL="514350" indent="-514350">
              <a:buSzTx/>
              <a:buFont typeface="+mj-lt"/>
              <a:buAutoNum type="arabicPeriod" startAt="5"/>
              <a:defRPr b="0" i="0"/>
            </a:pPr>
            <a:r>
              <a:rPr lang="x-none" sz="2400" dirty="0"/>
              <a:t>Décrire les indications cliniques et centrées sur la femme des soins de suivi </a:t>
            </a:r>
          </a:p>
          <a:p>
            <a:pPr marL="514350" indent="-514350">
              <a:buSzTx/>
              <a:buFont typeface="+mj-lt"/>
              <a:buAutoNum type="arabicPeriod" startAt="5"/>
              <a:defRPr b="0" i="0"/>
            </a:pPr>
            <a:r>
              <a:rPr lang="x-none" sz="2400" dirty="0"/>
              <a:t>Décrire les types de soins que l’on peut proposer lors de la visite de suivi si la patiente le souhaite</a:t>
            </a:r>
          </a:p>
          <a:p>
            <a:pPr marL="514350" lvl="0" indent="-514350">
              <a:buSzTx/>
              <a:buFont typeface="+mj-lt"/>
              <a:buAutoNum type="arabicPeriod" startAt="5"/>
              <a:defRPr b="0" i="0"/>
            </a:pPr>
            <a:r>
              <a:rPr lang="x-none" sz="2400" dirty="0"/>
              <a:t>Offrir aux très jeunes femmes une assistance clinique et psychologique appropriée dans le cadre des s</a:t>
            </a:r>
            <a:r>
              <a:rPr lang="en-US" sz="2400" dirty="0" err="1"/>
              <a:t>oin</a:t>
            </a:r>
            <a:r>
              <a:rPr lang="x-none" sz="2400" dirty="0"/>
              <a:t>s d’avortement.</a:t>
            </a:r>
          </a:p>
        </p:txBody>
      </p:sp>
    </p:spTree>
    <p:extLst>
      <p:ext uri="{BB962C8B-B14F-4D97-AF65-F5344CB8AC3E}">
        <p14:creationId xmlns:p14="http://schemas.microsoft.com/office/powerpoint/2010/main" val="199733208"/>
      </p:ext>
    </p:extLst>
  </p:cSld>
  <p:clrMapOvr>
    <a:masterClrMapping/>
  </p:clrMapOvr>
  <p:transition/>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Avant une procédure d’AMIU</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i="0" kern="1200" dirty="0">
                <a:solidFill>
                  <a:srgbClr val="000000"/>
                </a:solidFill>
                <a:latin typeface="+mn-lt"/>
                <a:ea typeface="+mn-ea"/>
                <a:cs typeface="+mn-cs"/>
              </a:rPr>
              <a:t>Dispenser d</a:t>
            </a:r>
            <a:r>
              <a:rPr lang="en-US" sz="3200" i="0" kern="1200" dirty="0">
                <a:solidFill>
                  <a:srgbClr val="000000"/>
                </a:solidFill>
                <a:latin typeface="+mn-lt"/>
                <a:ea typeface="+mn-ea"/>
                <a:cs typeface="+mn-cs"/>
              </a:rPr>
              <a:t>u</a:t>
            </a:r>
            <a:r>
              <a:rPr lang="x-none" sz="3200" i="0" kern="1200" dirty="0">
                <a:solidFill>
                  <a:srgbClr val="000000"/>
                </a:solidFill>
                <a:latin typeface="+mn-lt"/>
                <a:ea typeface="+mn-ea"/>
                <a:cs typeface="+mn-cs"/>
              </a:rPr>
              <a:t> co</a:t>
            </a:r>
            <a:r>
              <a:rPr lang="en-US" sz="3200" i="0" kern="1200" dirty="0">
                <a:solidFill>
                  <a:srgbClr val="000000"/>
                </a:solidFill>
                <a:latin typeface="+mn-lt"/>
                <a:ea typeface="+mn-ea"/>
                <a:cs typeface="+mn-cs"/>
              </a:rPr>
              <a:t>u</a:t>
            </a:r>
            <a:r>
              <a:rPr lang="x-none" sz="3200" i="0" kern="1200" dirty="0">
                <a:solidFill>
                  <a:srgbClr val="000000"/>
                </a:solidFill>
                <a:latin typeface="+mn-lt"/>
                <a:ea typeface="+mn-ea"/>
                <a:cs typeface="+mn-cs"/>
              </a:rPr>
              <a:t>nse</a:t>
            </a:r>
            <a:r>
              <a:rPr lang="en-US" sz="3200" i="0" kern="1200" dirty="0">
                <a:solidFill>
                  <a:srgbClr val="000000"/>
                </a:solidFill>
                <a:latin typeface="+mn-lt"/>
                <a:ea typeface="+mn-ea"/>
                <a:cs typeface="+mn-cs"/>
              </a:rPr>
              <a:t>ling</a:t>
            </a:r>
            <a:r>
              <a:rPr lang="x-none" sz="3200" i="0" kern="1200" dirty="0">
                <a:solidFill>
                  <a:srgbClr val="000000"/>
                </a:solidFill>
                <a:latin typeface="+mn-lt"/>
                <a:ea typeface="+mn-ea"/>
                <a:cs typeface="+mn-cs"/>
              </a:rPr>
              <a:t> à la patiente et obtenir son consentement éclairé </a:t>
            </a:r>
          </a:p>
          <a:p>
            <a:pPr marL="457200" indent="-457200">
              <a:defRPr b="0" i="0"/>
            </a:pPr>
            <a:r>
              <a:rPr lang="x-none" sz="3200" i="0" kern="1200" dirty="0">
                <a:solidFill>
                  <a:srgbClr val="000000"/>
                </a:solidFill>
                <a:latin typeface="+mn-lt"/>
                <a:ea typeface="+mn-ea"/>
                <a:cs typeface="+mn-cs"/>
              </a:rPr>
              <a:t>Procéder à une évaluation clinique incluant un examen clinique </a:t>
            </a:r>
          </a:p>
          <a:p>
            <a:pPr marL="457200" indent="-457200">
              <a:defRPr b="0" i="0"/>
            </a:pPr>
            <a:r>
              <a:rPr lang="x-none" sz="3200" i="0" kern="1200" dirty="0">
                <a:solidFill>
                  <a:srgbClr val="000000"/>
                </a:solidFill>
                <a:latin typeface="+mn-lt"/>
                <a:ea typeface="+mn-ea"/>
                <a:cs typeface="+mn-cs"/>
              </a:rPr>
              <a:t>Discuter de ses besoins en matière de contraception </a:t>
            </a:r>
          </a:p>
        </p:txBody>
      </p:sp>
    </p:spTree>
    <p:extLst>
      <p:ext uri="{BB962C8B-B14F-4D97-AF65-F5344CB8AC3E}">
        <p14:creationId xmlns:p14="http://schemas.microsoft.com/office/powerpoint/2010/main" val="427281071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152400" y="1752600"/>
            <a:ext cx="8915400" cy="4800600"/>
          </a:xfrm>
        </p:spPr>
        <p:txBody>
          <a:bodyPr/>
          <a:lstStyle/>
          <a:p>
            <a:pPr>
              <a:buNone/>
              <a:defRPr b="0" i="0"/>
            </a:pPr>
            <a:r>
              <a:rPr lang="x-none" sz="2400" dirty="0"/>
              <a:t>À la fin de ce module, les participants devront être capables de : </a:t>
            </a:r>
          </a:p>
          <a:p>
            <a:pPr marL="514350" indent="-514350">
              <a:buSzPct val="90000"/>
              <a:buFont typeface="+mj-lt"/>
              <a:buAutoNum type="arabicPeriod"/>
              <a:defRPr b="0" i="0"/>
            </a:pPr>
            <a:r>
              <a:rPr lang="x-none" sz="2400" dirty="0"/>
              <a:t>Identifier les principaux documents internationaux relatifs aux droits humains et comprendre leur pertinence par rapport à l’instauration de s</a:t>
            </a:r>
            <a:r>
              <a:rPr lang="en-US" sz="2400" dirty="0" err="1"/>
              <a:t>oin</a:t>
            </a:r>
            <a:r>
              <a:rPr lang="x-none" sz="2400" dirty="0"/>
              <a:t>s d’avortement et de soins après avortement </a:t>
            </a:r>
          </a:p>
          <a:p>
            <a:pPr marL="514350" indent="-514350">
              <a:buSzPct val="90000"/>
              <a:buFont typeface="+mj-lt"/>
              <a:buAutoNum type="arabicPeriod"/>
              <a:defRPr b="0" i="0"/>
            </a:pPr>
            <a:r>
              <a:rPr lang="x-none" sz="2400" dirty="0"/>
              <a:t>Identifier les obstacles qui empêchent les femmes d’obtenir dans la sécurité et la légalité des soins complets d’avortement là où exercent les participants </a:t>
            </a:r>
          </a:p>
          <a:p>
            <a:pPr marL="514350" indent="-514350">
              <a:buSzPct val="90000"/>
              <a:buFont typeface="+mj-lt"/>
              <a:buAutoNum type="arabicPeriod"/>
              <a:defRPr b="0" i="0"/>
            </a:pPr>
            <a:r>
              <a:rPr lang="x-none" sz="2400" dirty="0"/>
              <a:t>Identifier les mesures susceptibles d’améliorer l’accès des femmes aux soins complets d’avortement et notamment aux soins après avortement là où exercent les participant</a:t>
            </a:r>
            <a:r>
              <a:rPr lang="fr-BE" sz="2400" dirty="0"/>
              <a:t>s</a:t>
            </a:r>
            <a:r>
              <a:rPr lang="x-none" sz="2400" dirty="0"/>
              <a:t> </a:t>
            </a:r>
          </a:p>
          <a:p>
            <a:pPr>
              <a:buNone/>
              <a:defRPr b="0" i="0"/>
            </a:pPr>
            <a:endParaRPr lang="en-US" sz="2600" dirty="0"/>
          </a:p>
        </p:txBody>
      </p:sp>
    </p:spTree>
    <p:extLst>
      <p:ext uri="{BB962C8B-B14F-4D97-AF65-F5344CB8AC3E}">
        <p14:creationId xmlns:p14="http://schemas.microsoft.com/office/powerpoint/2010/main" val="836674582"/>
      </p:ext>
    </p:extLst>
  </p:cSld>
  <p:clrMapOvr>
    <a:masterClrMapping/>
  </p:clrMapOvr>
  <p:transition/>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Contrôle de la douleur</a:t>
            </a:r>
            <a:r>
              <a:rPr lang="x-none" i="1"/>
              <a:t> </a:t>
            </a:r>
            <a:r>
              <a:rPr lang="x-none"/>
              <a:t>lors d’une AMIU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000" kern="1200">
                <a:solidFill>
                  <a:srgbClr val="000000"/>
                </a:solidFill>
                <a:latin typeface="+mn-lt"/>
                <a:ea typeface="+mn-ea"/>
                <a:cs typeface="+mn-cs"/>
              </a:rPr>
              <a:t>Préconisé par l’OMS chez toutes les patientes qui subissent une évacuation utérine par n’importe quelle méthode</a:t>
            </a:r>
          </a:p>
          <a:p>
            <a:pPr marL="457200" indent="-457200">
              <a:defRPr b="0" i="0"/>
            </a:pPr>
            <a:r>
              <a:rPr lang="x-none" sz="2000" kern="1200">
                <a:solidFill>
                  <a:srgbClr val="000000"/>
                </a:solidFill>
                <a:latin typeface="+mn-lt"/>
                <a:ea typeface="+mn-ea"/>
                <a:cs typeface="+mn-cs"/>
              </a:rPr>
              <a:t>Atténue la douleur et l’anxiété, minimise les risques</a:t>
            </a:r>
          </a:p>
          <a:p>
            <a:pPr marL="457200" indent="-457200">
              <a:defRPr b="0" i="0"/>
            </a:pPr>
            <a:r>
              <a:rPr lang="x-none" sz="2000" kern="1200">
                <a:solidFill>
                  <a:srgbClr val="000000"/>
                </a:solidFill>
                <a:latin typeface="+mn-lt"/>
                <a:ea typeface="+mn-ea"/>
                <a:cs typeface="+mn-cs"/>
              </a:rPr>
              <a:t>À déterminer par la patiente en accord avec le prestataire en fonction de ses besoins et de ses préférences personnels </a:t>
            </a:r>
          </a:p>
          <a:p>
            <a:pPr marL="457200" indent="-457200">
              <a:defRPr b="0" i="0"/>
            </a:pPr>
            <a:r>
              <a:rPr lang="x-none" sz="2000" kern="1200">
                <a:solidFill>
                  <a:srgbClr val="000000"/>
                </a:solidFill>
                <a:latin typeface="+mn-lt"/>
                <a:ea typeface="+mn-ea"/>
                <a:cs typeface="+mn-cs"/>
              </a:rPr>
              <a:t>La réponse des patientes à la douleur est variable mais toutes doivent se voir proposer des options de contrôle de la douleur</a:t>
            </a:r>
          </a:p>
          <a:p>
            <a:pPr marL="457200" indent="-457200">
              <a:defRPr b="0" i="0"/>
            </a:pPr>
            <a:r>
              <a:rPr lang="x-none" sz="2000" kern="1200">
                <a:solidFill>
                  <a:srgbClr val="000000"/>
                </a:solidFill>
                <a:latin typeface="+mn-lt"/>
                <a:ea typeface="+mn-ea"/>
                <a:cs typeface="+mn-cs"/>
              </a:rPr>
              <a:t>Les prestataires de soins ont tendance à sous-estimer systématiquement la douleur éprouvée par leurs patientes</a:t>
            </a:r>
          </a:p>
          <a:p>
            <a:pPr marL="457200" indent="-457200">
              <a:defRPr b="0" i="0"/>
            </a:pPr>
            <a:r>
              <a:rPr lang="x-none" sz="2000" kern="1200">
                <a:solidFill>
                  <a:srgbClr val="000000"/>
                </a:solidFill>
                <a:latin typeface="+mn-lt"/>
                <a:ea typeface="+mn-ea"/>
                <a:cs typeface="+mn-cs"/>
              </a:rPr>
              <a:t>Les très jeunes femmes peuvent ressentir une douleur plus importante que les femmes plus âgées</a:t>
            </a:r>
          </a:p>
        </p:txBody>
      </p:sp>
    </p:spTree>
    <p:extLst>
      <p:ext uri="{BB962C8B-B14F-4D97-AF65-F5344CB8AC3E}">
        <p14:creationId xmlns:p14="http://schemas.microsoft.com/office/powerpoint/2010/main" val="2659474386"/>
      </p:ext>
    </p:extLst>
  </p:cSld>
  <p:clrMapOvr>
    <a:masterClrMapping/>
  </p:clrMapOvr>
  <p:transition/>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067800" cy="990600"/>
          </a:xfrm>
        </p:spPr>
        <p:txBody>
          <a:bodyPr/>
          <a:lstStyle/>
          <a:p>
            <a:pPr>
              <a:defRPr b="0" i="0"/>
            </a:pPr>
            <a:r>
              <a:rPr lang="x-none" sz="2800" kern="1200">
                <a:solidFill>
                  <a:schemeClr val="tx2"/>
                </a:solidFill>
                <a:latin typeface="+mj-lt"/>
                <a:ea typeface="+mj-ea"/>
                <a:cs typeface="+mj-cs"/>
              </a:rPr>
              <a:t>Facteurs physiques associés à une douleur plus importante lors d’une aspiration intra-utérine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Nulliparité</a:t>
            </a:r>
          </a:p>
          <a:p>
            <a:pPr marL="457200" indent="-457200">
              <a:defRPr b="0" i="0"/>
            </a:pPr>
            <a:r>
              <a:rPr lang="x-none" sz="2800" kern="1200">
                <a:solidFill>
                  <a:srgbClr val="000000"/>
                </a:solidFill>
                <a:latin typeface="+mn-lt"/>
                <a:ea typeface="+mn-ea"/>
                <a:cs typeface="+mn-cs"/>
              </a:rPr>
              <a:t>Âge gestationnel plus avancé</a:t>
            </a:r>
          </a:p>
          <a:p>
            <a:pPr marL="457200" indent="-457200">
              <a:defRPr b="0" i="0"/>
            </a:pPr>
            <a:r>
              <a:rPr lang="x-none" sz="2800" kern="1200">
                <a:solidFill>
                  <a:srgbClr val="000000"/>
                </a:solidFill>
                <a:latin typeface="+mn-lt"/>
                <a:ea typeface="+mn-ea"/>
                <a:cs typeface="+mn-cs"/>
              </a:rPr>
              <a:t>Dysménorrhée</a:t>
            </a:r>
          </a:p>
          <a:p>
            <a:pPr marL="457200" indent="-457200">
              <a:defRPr b="0" i="0"/>
            </a:pPr>
            <a:r>
              <a:rPr lang="x-none" sz="2800" kern="1200">
                <a:solidFill>
                  <a:srgbClr val="000000"/>
                </a:solidFill>
                <a:latin typeface="+mn-lt"/>
                <a:ea typeface="+mn-ea"/>
                <a:cs typeface="+mn-cs"/>
              </a:rPr>
              <a:t>Jeune âge de la patiente</a:t>
            </a:r>
          </a:p>
        </p:txBody>
      </p:sp>
    </p:spTree>
    <p:extLst>
      <p:ext uri="{BB962C8B-B14F-4D97-AF65-F5344CB8AC3E}">
        <p14:creationId xmlns:p14="http://schemas.microsoft.com/office/powerpoint/2010/main" val="857509641"/>
      </p:ext>
    </p:extLst>
  </p:cSld>
  <p:clrMapOvr>
    <a:masterClrMapping/>
  </p:clrMapOvr>
  <p:transition/>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144000" cy="990600"/>
          </a:xfrm>
        </p:spPr>
        <p:txBody>
          <a:bodyPr/>
          <a:lstStyle/>
          <a:p>
            <a:pPr marL="0" marR="0" indent="0" defTabSz="914400" rtl="0" eaLnBrk="1" fontAlgn="base" latinLnBrk="0" hangingPunct="1">
              <a:lnSpc>
                <a:spcPct val="100000"/>
              </a:lnSpc>
              <a:spcBef>
                <a:spcPct val="0"/>
              </a:spcBef>
              <a:spcAft>
                <a:spcPct val="0"/>
              </a:spcAft>
              <a:buClrTx/>
              <a:buSzTx/>
              <a:buFontTx/>
              <a:buNone/>
              <a:defRPr b="0" i="0"/>
            </a:pPr>
            <a:r>
              <a:rPr lang="x-none" sz="2800" kern="1200">
                <a:solidFill>
                  <a:schemeClr val="tx2"/>
                </a:solidFill>
                <a:latin typeface="+mj-lt"/>
                <a:ea typeface="+mj-ea"/>
                <a:cs typeface="+mj-cs"/>
              </a:rPr>
              <a:t>Facteurs liés à la procédure associés à une douleur </a:t>
            </a:r>
            <a:br>
              <a:rPr lang="en-US" sz="2800" kern="1200" dirty="0">
                <a:solidFill>
                  <a:schemeClr val="tx2"/>
                </a:solidFill>
                <a:latin typeface="+mj-lt"/>
                <a:ea typeface="+mj-ea"/>
                <a:cs typeface="+mj-cs"/>
              </a:rPr>
            </a:br>
            <a:r>
              <a:rPr lang="x-none" sz="2800" kern="1200">
                <a:solidFill>
                  <a:schemeClr val="tx2"/>
                </a:solidFill>
                <a:latin typeface="+mj-lt"/>
                <a:ea typeface="+mj-ea"/>
                <a:cs typeface="+mj-cs"/>
              </a:rPr>
              <a:t>plus importante lors d’une aspiration intra-utérine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Dilatation cervicale</a:t>
            </a:r>
          </a:p>
          <a:p>
            <a:pPr marL="457200" indent="-457200">
              <a:defRPr b="0" i="0"/>
            </a:pPr>
            <a:r>
              <a:rPr lang="x-none" sz="2800" kern="1200">
                <a:solidFill>
                  <a:srgbClr val="000000"/>
                </a:solidFill>
                <a:latin typeface="+mn-lt"/>
                <a:ea typeface="+mn-ea"/>
                <a:cs typeface="+mn-cs"/>
              </a:rPr>
              <a:t>Manipulation utérine</a:t>
            </a:r>
          </a:p>
          <a:p>
            <a:pPr marL="457200" indent="-457200">
              <a:defRPr b="0" i="0"/>
            </a:pPr>
            <a:r>
              <a:rPr lang="x-none" sz="2800" kern="1200">
                <a:solidFill>
                  <a:srgbClr val="000000"/>
                </a:solidFill>
                <a:latin typeface="+mn-lt"/>
                <a:ea typeface="+mn-ea"/>
                <a:cs typeface="+mn-cs"/>
              </a:rPr>
              <a:t>Technique clinique</a:t>
            </a:r>
          </a:p>
        </p:txBody>
      </p:sp>
    </p:spTree>
    <p:extLst>
      <p:ext uri="{BB962C8B-B14F-4D97-AF65-F5344CB8AC3E}">
        <p14:creationId xmlns:p14="http://schemas.microsoft.com/office/powerpoint/2010/main" val="3228449031"/>
      </p:ext>
    </p:extLst>
  </p:cSld>
  <p:clrMapOvr>
    <a:masterClrMapping/>
  </p:clrMapOvr>
  <p:transition/>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144000" cy="990600"/>
          </a:xfrm>
        </p:spPr>
        <p:txBody>
          <a:bodyPr/>
          <a:lstStyle/>
          <a:p>
            <a:pPr>
              <a:defRPr b="0" i="0"/>
            </a:pPr>
            <a:r>
              <a:rPr lang="x-none" sz="2800" kern="1200">
                <a:solidFill>
                  <a:schemeClr val="tx2"/>
                </a:solidFill>
                <a:latin typeface="+mj-lt"/>
                <a:ea typeface="+mj-ea"/>
                <a:cs typeface="+mj-cs"/>
              </a:rPr>
              <a:t>Facteurs psychosociaux associés à une douleur plus importante lors d’une aspiration intra-utérine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Anxiété</a:t>
            </a:r>
          </a:p>
          <a:p>
            <a:pPr marL="457200" indent="-457200">
              <a:defRPr b="0" i="0"/>
            </a:pPr>
            <a:r>
              <a:rPr lang="x-none" sz="2800" kern="1200">
                <a:solidFill>
                  <a:srgbClr val="000000"/>
                </a:solidFill>
                <a:latin typeface="+mn-lt"/>
                <a:ea typeface="+mn-ea"/>
                <a:cs typeface="+mn-cs"/>
              </a:rPr>
              <a:t>Dépression </a:t>
            </a:r>
          </a:p>
        </p:txBody>
      </p:sp>
    </p:spTree>
    <p:extLst>
      <p:ext uri="{BB962C8B-B14F-4D97-AF65-F5344CB8AC3E}">
        <p14:creationId xmlns:p14="http://schemas.microsoft.com/office/powerpoint/2010/main" val="1246205992"/>
      </p:ext>
    </p:extLst>
  </p:cSld>
  <p:clrMapOvr>
    <a:masterClrMapping/>
  </p:clrMapOvr>
  <p:transition/>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Prise en charge de la douleur associée à la dilatation cervicale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Anesthésique : bloc paracervical à la lidocaïne</a:t>
            </a:r>
          </a:p>
          <a:p>
            <a:pPr marL="457200" indent="-457200">
              <a:defRPr b="0" i="0"/>
            </a:pPr>
            <a:r>
              <a:rPr lang="x-none" sz="3200" kern="1200">
                <a:solidFill>
                  <a:srgbClr val="000000"/>
                </a:solidFill>
                <a:latin typeface="+mn-lt"/>
                <a:ea typeface="+mn-ea"/>
                <a:cs typeface="+mn-cs"/>
              </a:rPr>
              <a:t>Analgésiques non stéroïdiens (ibuprofène ou naproxène) </a:t>
            </a:r>
          </a:p>
          <a:p>
            <a:pPr marL="457200" indent="-457200">
              <a:defRPr b="0" i="0"/>
            </a:pPr>
            <a:r>
              <a:rPr lang="x-none" sz="3200" kern="1200">
                <a:solidFill>
                  <a:srgbClr val="000000"/>
                </a:solidFill>
                <a:latin typeface="+mn-lt"/>
                <a:ea typeface="+mn-ea"/>
                <a:cs typeface="+mn-cs"/>
              </a:rPr>
              <a:t>Sédation consciente</a:t>
            </a:r>
          </a:p>
        </p:txBody>
      </p:sp>
    </p:spTree>
    <p:extLst>
      <p:ext uri="{BB962C8B-B14F-4D97-AF65-F5344CB8AC3E}">
        <p14:creationId xmlns:p14="http://schemas.microsoft.com/office/powerpoint/2010/main" val="2041114983"/>
      </p:ext>
    </p:extLst>
  </p:cSld>
  <p:clrMapOvr>
    <a:masterClrMapping/>
  </p:clrMapOvr>
  <p:transition/>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Prise en charge de la douleur associée à la manipulation utérine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Technique opératoire douce </a:t>
            </a:r>
          </a:p>
          <a:p>
            <a:pPr marL="457200" indent="-457200">
              <a:defRPr b="0" i="0"/>
            </a:pPr>
            <a:r>
              <a:rPr lang="x-none" sz="3200" kern="1200">
                <a:solidFill>
                  <a:srgbClr val="000000"/>
                </a:solidFill>
                <a:latin typeface="+mn-lt"/>
                <a:ea typeface="+mn-ea"/>
                <a:cs typeface="+mn-cs"/>
              </a:rPr>
              <a:t>Analgésiques non stéroïdiens (ibuprofène ou naproxène)</a:t>
            </a:r>
          </a:p>
          <a:p>
            <a:pPr marL="457200" indent="-457200">
              <a:defRPr b="0" i="0"/>
            </a:pPr>
            <a:r>
              <a:rPr lang="x-none" sz="3200" kern="1200">
                <a:solidFill>
                  <a:srgbClr val="000000"/>
                </a:solidFill>
                <a:latin typeface="+mn-lt"/>
                <a:ea typeface="+mn-ea"/>
                <a:cs typeface="+mn-cs"/>
              </a:rPr>
              <a:t>Sédation consciente</a:t>
            </a:r>
          </a:p>
        </p:txBody>
      </p:sp>
    </p:spTree>
    <p:extLst>
      <p:ext uri="{BB962C8B-B14F-4D97-AF65-F5344CB8AC3E}">
        <p14:creationId xmlns:p14="http://schemas.microsoft.com/office/powerpoint/2010/main" val="3586562990"/>
      </p:ext>
    </p:extLst>
  </p:cSld>
  <p:clrMapOvr>
    <a:masterClrMapping/>
  </p:clrMapOvr>
  <p:transition/>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Moyens pharmacologiques pour atténuer l’anxiété</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Les anxiolytiques atténuent l’anxiété chez certaines patientes </a:t>
            </a:r>
          </a:p>
          <a:p>
            <a:pPr marL="457200" indent="-457200">
              <a:defRPr b="0" i="0"/>
            </a:pPr>
            <a:r>
              <a:rPr lang="x-none" sz="3200" kern="1200">
                <a:solidFill>
                  <a:srgbClr val="000000"/>
                </a:solidFill>
                <a:latin typeface="+mn-lt"/>
                <a:ea typeface="+mn-ea"/>
                <a:cs typeface="+mn-cs"/>
              </a:rPr>
              <a:t>Les analgésiques non stéroïdiens soulagent la douleur </a:t>
            </a:r>
          </a:p>
          <a:p>
            <a:pPr marL="457200" indent="-457200">
              <a:defRPr b="0" i="0"/>
            </a:pPr>
            <a:r>
              <a:rPr lang="x-none" sz="3200" kern="1200">
                <a:solidFill>
                  <a:srgbClr val="000000"/>
                </a:solidFill>
                <a:latin typeface="+mn-lt"/>
                <a:ea typeface="+mn-ea"/>
                <a:cs typeface="+mn-cs"/>
              </a:rPr>
              <a:t>Sédation consciente </a:t>
            </a:r>
          </a:p>
        </p:txBody>
      </p:sp>
    </p:spTree>
    <p:extLst>
      <p:ext uri="{BB962C8B-B14F-4D97-AF65-F5344CB8AC3E}">
        <p14:creationId xmlns:p14="http://schemas.microsoft.com/office/powerpoint/2010/main" val="51714700"/>
      </p:ext>
    </p:extLst>
  </p:cSld>
  <p:clrMapOvr>
    <a:masterClrMapping/>
  </p:clrMapOvr>
  <p:transition/>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Moment d’administration de</a:t>
            </a:r>
            <a:r>
              <a:rPr lang="fr-BE" dirty="0"/>
              <a:t>s</a:t>
            </a:r>
            <a:r>
              <a:rPr lang="x-none"/>
              <a:t> médicaments oraux</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Les médicaments doivent être le plus efficace au moment de la procédure </a:t>
            </a:r>
          </a:p>
          <a:p>
            <a:pPr marL="457200" indent="-457200">
              <a:defRPr b="0" i="0"/>
            </a:pPr>
            <a:r>
              <a:rPr lang="x-none" sz="3200" kern="1200">
                <a:solidFill>
                  <a:srgbClr val="000000"/>
                </a:solidFill>
                <a:latin typeface="+mn-lt"/>
                <a:ea typeface="+mn-ea"/>
                <a:cs typeface="+mn-cs"/>
              </a:rPr>
              <a:t>Administrer les médicaments 30 à 45 minutes avant la procédure </a:t>
            </a:r>
          </a:p>
        </p:txBody>
      </p:sp>
    </p:spTree>
    <p:extLst>
      <p:ext uri="{BB962C8B-B14F-4D97-AF65-F5344CB8AC3E}">
        <p14:creationId xmlns:p14="http://schemas.microsoft.com/office/powerpoint/2010/main" val="1875833991"/>
      </p:ext>
    </p:extLst>
  </p:cSld>
  <p:clrMapOvr>
    <a:masterClrMapping/>
  </p:clrMapOvr>
  <p:transition/>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Mesures de soutien</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Relations et communication respectueuses </a:t>
            </a:r>
          </a:p>
          <a:p>
            <a:pPr marL="457200" indent="-457200">
              <a:defRPr b="0" i="0"/>
            </a:pPr>
            <a:r>
              <a:rPr lang="x-none" sz="2400" kern="1200">
                <a:solidFill>
                  <a:srgbClr val="000000"/>
                </a:solidFill>
                <a:latin typeface="+mn-lt"/>
                <a:ea typeface="+mn-ea"/>
                <a:cs typeface="+mn-cs"/>
              </a:rPr>
              <a:t>Présence d’une autre personne au cours de la procédure</a:t>
            </a:r>
          </a:p>
          <a:p>
            <a:pPr marL="457200" indent="-457200">
              <a:defRPr b="0" i="0"/>
            </a:pPr>
            <a:r>
              <a:rPr lang="x-none" sz="2400" kern="1200">
                <a:solidFill>
                  <a:srgbClr val="000000"/>
                </a:solidFill>
                <a:latin typeface="+mn-lt"/>
                <a:ea typeface="+mn-ea"/>
                <a:cs typeface="+mn-cs"/>
              </a:rPr>
              <a:t>Soutien verbal et physique et réassurance </a:t>
            </a:r>
          </a:p>
          <a:p>
            <a:pPr marL="457200" indent="-457200">
              <a:defRPr b="0" i="0"/>
            </a:pPr>
            <a:r>
              <a:rPr lang="x-none" sz="2400" kern="1200">
                <a:solidFill>
                  <a:srgbClr val="000000"/>
                </a:solidFill>
                <a:latin typeface="+mn-lt"/>
                <a:ea typeface="+mn-ea"/>
                <a:cs typeface="+mn-cs"/>
              </a:rPr>
              <a:t>Technique clinique douce </a:t>
            </a:r>
          </a:p>
          <a:p>
            <a:pPr marL="457200" indent="-457200">
              <a:defRPr b="0" i="0"/>
            </a:pPr>
            <a:r>
              <a:rPr lang="x-none" sz="2400" kern="1200">
                <a:solidFill>
                  <a:srgbClr val="000000"/>
                </a:solidFill>
                <a:latin typeface="+mn-lt"/>
                <a:ea typeface="+mn-ea"/>
                <a:cs typeface="+mn-cs"/>
              </a:rPr>
              <a:t>Méthodes non pharmacologiques de soulagement de la douleur telles qu’un coussin chauffant ou une bouteille remplie d’eau chaude sur le bas-ventre</a:t>
            </a:r>
          </a:p>
          <a:p>
            <a:pPr marL="457200" indent="-457200">
              <a:defRPr b="0" i="0"/>
            </a:pPr>
            <a:r>
              <a:rPr lang="x-none" sz="2400" kern="1200">
                <a:solidFill>
                  <a:srgbClr val="000000"/>
                </a:solidFill>
                <a:latin typeface="+mn-lt"/>
                <a:ea typeface="+mn-ea"/>
                <a:cs typeface="+mn-cs"/>
              </a:rPr>
              <a:t>Environnement apaisant</a:t>
            </a:r>
          </a:p>
          <a:p>
            <a:pPr marL="457200" indent="-457200">
              <a:defRPr b="0" i="0"/>
            </a:pPr>
            <a:r>
              <a:rPr lang="x-none" sz="2400" kern="1200">
                <a:solidFill>
                  <a:srgbClr val="000000"/>
                </a:solidFill>
                <a:latin typeface="+mn-lt"/>
                <a:ea typeface="+mn-ea"/>
                <a:cs typeface="+mn-cs"/>
              </a:rPr>
              <a:t>Ces méthodes complètent les médicaments mais ne les remplacent pas </a:t>
            </a:r>
          </a:p>
        </p:txBody>
      </p:sp>
    </p:spTree>
    <p:extLst>
      <p:ext uri="{BB962C8B-B14F-4D97-AF65-F5344CB8AC3E}">
        <p14:creationId xmlns:p14="http://schemas.microsoft.com/office/powerpoint/2010/main" val="3902346538"/>
      </p:ext>
    </p:extLst>
  </p:cSld>
  <p:clrMapOvr>
    <a:masterClrMapping/>
  </p:clrMapOvr>
  <p:transition/>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FR" sz="3600" kern="1200" dirty="0">
                <a:solidFill>
                  <a:schemeClr val="tx2"/>
                </a:solidFill>
                <a:latin typeface="+mj-lt"/>
                <a:ea typeface="+mj-ea"/>
                <a:cs typeface="+mj-cs"/>
              </a:rPr>
              <a:t>Élaboration d’un programme de contrôle de la douleur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fr-BE" sz="2400" kern="1200" dirty="0">
                <a:solidFill>
                  <a:srgbClr val="000000"/>
                </a:solidFill>
                <a:latin typeface="+mn-lt"/>
                <a:ea typeface="+mn-ea"/>
                <a:cs typeface="+mn-cs"/>
              </a:rPr>
              <a:t>E</a:t>
            </a:r>
            <a:r>
              <a:rPr lang="x-none" sz="2400" kern="1200">
                <a:solidFill>
                  <a:srgbClr val="000000"/>
                </a:solidFill>
                <a:latin typeface="+mn-lt"/>
                <a:ea typeface="+mn-ea"/>
                <a:cs typeface="+mn-cs"/>
              </a:rPr>
              <a:t>xpliquer</a:t>
            </a:r>
            <a:r>
              <a:rPr lang="fr-BE" sz="2400" kern="1200" dirty="0">
                <a:solidFill>
                  <a:srgbClr val="000000"/>
                </a:solidFill>
                <a:latin typeface="+mn-lt"/>
                <a:ea typeface="+mn-ea"/>
                <a:cs typeface="+mn-cs"/>
              </a:rPr>
              <a:t> à la patiente</a:t>
            </a:r>
            <a:r>
              <a:rPr lang="x-none" sz="2400" kern="1200">
                <a:solidFill>
                  <a:srgbClr val="000000"/>
                </a:solidFill>
                <a:latin typeface="+mn-lt"/>
                <a:ea typeface="+mn-ea"/>
                <a:cs typeface="+mn-cs"/>
              </a:rPr>
              <a:t> le type de douleur qu’elle est susceptible d’éprouver lors de l’évacuation utérine</a:t>
            </a:r>
          </a:p>
          <a:p>
            <a:pPr marL="457200" indent="-457200">
              <a:defRPr b="0" i="0"/>
            </a:pPr>
            <a:r>
              <a:rPr lang="x-none" sz="2400" kern="1200">
                <a:solidFill>
                  <a:srgbClr val="000000"/>
                </a:solidFill>
                <a:latin typeface="+mn-lt"/>
                <a:ea typeface="+mn-ea"/>
                <a:cs typeface="+mn-cs"/>
              </a:rPr>
              <a:t>Discuter des options envisageables pour atténuer la douleur</a:t>
            </a:r>
          </a:p>
          <a:p>
            <a:pPr marL="457200" indent="-457200">
              <a:defRPr b="0" i="0"/>
            </a:pPr>
            <a:r>
              <a:rPr lang="x-none" sz="2400" kern="1200">
                <a:solidFill>
                  <a:srgbClr val="000000"/>
                </a:solidFill>
                <a:latin typeface="+mn-lt"/>
                <a:ea typeface="+mn-ea"/>
                <a:cs typeface="+mn-cs"/>
              </a:rPr>
              <a:t>Décrire les médicaments disponibles, leurs effets et leurs effets indésirables potentiels</a:t>
            </a:r>
          </a:p>
          <a:p>
            <a:pPr marL="457200" indent="-457200">
              <a:defRPr b="0" i="0"/>
            </a:pPr>
            <a:r>
              <a:rPr lang="x-none" sz="2400" kern="1200">
                <a:solidFill>
                  <a:srgbClr val="000000"/>
                </a:solidFill>
                <a:latin typeface="+mn-lt"/>
                <a:ea typeface="+mn-ea"/>
                <a:cs typeface="+mn-cs"/>
              </a:rPr>
              <a:t>Proposer des mesures de soutien pouvant être utilisées en plus des analgésiques </a:t>
            </a:r>
          </a:p>
          <a:p>
            <a:pPr marL="457200" indent="-457200">
              <a:defRPr b="0" i="0"/>
            </a:pPr>
            <a:r>
              <a:rPr lang="x-none" sz="2400" kern="1200">
                <a:solidFill>
                  <a:srgbClr val="000000"/>
                </a:solidFill>
                <a:latin typeface="+mn-lt"/>
                <a:ea typeface="+mn-ea"/>
                <a:cs typeface="+mn-cs"/>
              </a:rPr>
              <a:t>Lui demander d’indiquer les mesures de soutien qu’elle préfère</a:t>
            </a:r>
          </a:p>
          <a:p>
            <a:pPr marL="457200" indent="-457200">
              <a:defRPr b="0" i="0"/>
            </a:pPr>
            <a:r>
              <a:rPr lang="x-none" sz="2400" kern="1200">
                <a:solidFill>
                  <a:srgbClr val="000000"/>
                </a:solidFill>
                <a:latin typeface="+mn-lt"/>
                <a:ea typeface="+mn-ea"/>
                <a:cs typeface="+mn-cs"/>
              </a:rPr>
              <a:t>Décider d’un </a:t>
            </a:r>
            <a:r>
              <a:rPr lang="x-none" sz="2400"/>
              <a:t>programme </a:t>
            </a:r>
            <a:r>
              <a:rPr lang="x-none" sz="2400" kern="1200">
                <a:solidFill>
                  <a:srgbClr val="000000"/>
                </a:solidFill>
                <a:latin typeface="+mn-lt"/>
                <a:ea typeface="+mn-ea"/>
                <a:cs typeface="+mn-cs"/>
              </a:rPr>
              <a:t>de contrôle de la douleur</a:t>
            </a:r>
          </a:p>
        </p:txBody>
      </p:sp>
    </p:spTree>
    <p:extLst>
      <p:ext uri="{BB962C8B-B14F-4D97-AF65-F5344CB8AC3E}">
        <p14:creationId xmlns:p14="http://schemas.microsoft.com/office/powerpoint/2010/main" val="127652464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UN</a:t>
            </a:r>
          </a:p>
        </p:txBody>
      </p:sp>
      <p:sp>
        <p:nvSpPr>
          <p:cNvPr id="11267" name="Title 1"/>
          <p:cNvSpPr>
            <a:spLocks noGrp="1"/>
          </p:cNvSpPr>
          <p:nvPr>
            <p:ph type="body" idx="1"/>
          </p:nvPr>
        </p:nvSpPr>
        <p:spPr/>
        <p:txBody>
          <a:bodyPr/>
          <a:lstStyle/>
          <a:p>
            <a:pPr eaLnBrk="1" hangingPunct="1">
              <a:defRPr b="0" i="0"/>
            </a:pPr>
            <a:r>
              <a:rPr lang="x-none" sz="4000">
                <a:ea typeface="ＭＳ Ｐゴシック" pitchFamily="34" charset="-128"/>
              </a:rPr>
              <a:t>Introduction du cours</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Programme d’action de la CIPD</a:t>
            </a:r>
          </a:p>
        </p:txBody>
      </p:sp>
      <p:sp>
        <p:nvSpPr>
          <p:cNvPr id="3" name="Content Placeholder 2"/>
          <p:cNvSpPr>
            <a:spLocks noGrp="1"/>
          </p:cNvSpPr>
          <p:nvPr>
            <p:ph sz="quarter" idx="1"/>
          </p:nvPr>
        </p:nvSpPr>
        <p:spPr>
          <a:xfrm>
            <a:off x="609600" y="1752600"/>
            <a:ext cx="8382000" cy="5105400"/>
          </a:xfrm>
        </p:spPr>
        <p:txBody>
          <a:bodyPr/>
          <a:lstStyle/>
          <a:p>
            <a:pPr marL="0" indent="0">
              <a:buNone/>
              <a:defRPr b="0" i="0"/>
            </a:pPr>
            <a:r>
              <a:rPr lang="x-none" sz="2000" i="1"/>
              <a:t>« La santé génésique est un état de total bien-être physique et mental qui ne se limite pas à l’absence de maladie ou d’infirmité, dans tous les domaines en rapport avec le système reproducteur et ses fonctions et processus. … Les droits génésiques comprennent certains droits de l’homme qui sont déjà reconnus par les législations nationales, les documents internationaux traitant des droits de l’homme et divers autres documents de consensus. Ces droits reposent sur la reconnaissance du droit de base de tous les couples et de toutes les personnes à décider librement et de manière responsable du nombre, de l’espacement et du moment de la naissance de leurs enfants et à obtenir les informations et les moyens d’y parvenir, ainsi que du droit à jouir de la meilleure santé sexuelle et génésique possible. Ils comprennent également leur droit à prendre des décisions en matière de reproduction en l’absence de toute discrimination, contrainte et violence, tel qu’il est exprimé dans les documents ayant trait aux droits de l’homme. </a:t>
            </a:r>
            <a:r>
              <a:rPr lang="x-none" sz="2000" i="0"/>
              <a:t>»</a:t>
            </a:r>
          </a:p>
        </p:txBody>
      </p:sp>
    </p:spTree>
    <p:extLst>
      <p:ext uri="{BB962C8B-B14F-4D97-AF65-F5344CB8AC3E}">
        <p14:creationId xmlns:p14="http://schemas.microsoft.com/office/powerpoint/2010/main" val="542188215"/>
      </p:ext>
    </p:extLst>
  </p:cSld>
  <p:clrMapOvr>
    <a:masterClrMapping/>
  </p:clrMapOvr>
  <p:transition/>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Étapes de la procédure d’AMIU</a:t>
            </a:r>
          </a:p>
        </p:txBody>
      </p:sp>
      <p:sp>
        <p:nvSpPr>
          <p:cNvPr id="3" name="Content Placeholder 2"/>
          <p:cNvSpPr>
            <a:spLocks noGrp="1"/>
          </p:cNvSpPr>
          <p:nvPr>
            <p:ph sz="quarter" idx="1"/>
          </p:nvPr>
        </p:nvSpPr>
        <p:spPr>
          <a:xfrm>
            <a:off x="612648" y="1752600"/>
            <a:ext cx="8153400" cy="4495800"/>
          </a:xfrm>
        </p:spPr>
        <p:txBody>
          <a:bodyPr/>
          <a:lstStyle/>
          <a:p>
            <a:pPr marL="514350" lvl="0" indent="-514350">
              <a:buSzTx/>
              <a:buFont typeface="+mj-lt"/>
              <a:buAutoNum type="arabicPeriod"/>
              <a:defRPr b="0" i="0"/>
            </a:pPr>
            <a:r>
              <a:rPr lang="fr-FR" sz="3200" kern="1200" dirty="0">
                <a:solidFill>
                  <a:srgbClr val="000000"/>
                </a:solidFill>
              </a:rPr>
              <a:t>Préparation de la patiente </a:t>
            </a:r>
          </a:p>
          <a:p>
            <a:pPr marL="514350" lvl="0" indent="-514350">
              <a:buSzTx/>
              <a:buFont typeface="+mj-lt"/>
              <a:buAutoNum type="arabicPeriod"/>
              <a:defRPr b="0" i="0"/>
            </a:pPr>
            <a:r>
              <a:rPr lang="fr-FR" sz="3200" kern="1200" dirty="0">
                <a:solidFill>
                  <a:srgbClr val="000000"/>
                </a:solidFill>
              </a:rPr>
              <a:t>Préparation antiseptique du col utérin </a:t>
            </a:r>
          </a:p>
          <a:p>
            <a:pPr marL="514350" lvl="0" indent="-514350">
              <a:buSzTx/>
              <a:buFont typeface="+mj-lt"/>
              <a:buAutoNum type="arabicPeriod"/>
              <a:defRPr b="0" i="0"/>
            </a:pPr>
            <a:r>
              <a:rPr lang="fr-FR" sz="3200" kern="1200" dirty="0">
                <a:solidFill>
                  <a:srgbClr val="000000"/>
                </a:solidFill>
              </a:rPr>
              <a:t>Réalisation d’un bloc paracervical </a:t>
            </a:r>
          </a:p>
          <a:p>
            <a:pPr marL="514350" lvl="0" indent="-514350">
              <a:buSzTx/>
              <a:buFont typeface="+mj-lt"/>
              <a:buAutoNum type="arabicPeriod"/>
              <a:defRPr b="0" i="0"/>
            </a:pPr>
            <a:r>
              <a:rPr lang="fr-FR" sz="3200" kern="1200" dirty="0">
                <a:solidFill>
                  <a:srgbClr val="000000"/>
                </a:solidFill>
              </a:rPr>
              <a:t>Dilatation du col de l’utérus </a:t>
            </a:r>
          </a:p>
          <a:p>
            <a:pPr marL="514350" indent="-514350">
              <a:buSzTx/>
              <a:buFont typeface="+mj-lt"/>
              <a:buAutoNum type="arabicPeriod"/>
              <a:defRPr b="0" i="0"/>
            </a:pPr>
            <a:r>
              <a:rPr lang="fr-FR" sz="3200" dirty="0"/>
              <a:t> Insertion de la canule </a:t>
            </a:r>
          </a:p>
          <a:p>
            <a:pPr marL="514350" lvl="0" indent="-514350">
              <a:buSzTx/>
              <a:buFont typeface="+mj-lt"/>
              <a:buAutoNum type="arabicPeriod"/>
              <a:defRPr b="0" i="0"/>
            </a:pPr>
            <a:endParaRPr lang="fr-FR" sz="3200" kern="1200" dirty="0">
              <a:solidFill>
                <a:srgbClr val="000000"/>
              </a:solidFill>
            </a:endParaRPr>
          </a:p>
        </p:txBody>
      </p:sp>
    </p:spTree>
    <p:extLst>
      <p:ext uri="{BB962C8B-B14F-4D97-AF65-F5344CB8AC3E}">
        <p14:creationId xmlns:p14="http://schemas.microsoft.com/office/powerpoint/2010/main" val="896770125"/>
      </p:ext>
    </p:extLst>
  </p:cSld>
  <p:clrMapOvr>
    <a:masterClrMapping/>
  </p:clrMapOvr>
  <p:transition/>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Étapes de la procédure d’AMIU (suite)</a:t>
            </a:r>
          </a:p>
        </p:txBody>
      </p:sp>
      <p:sp>
        <p:nvSpPr>
          <p:cNvPr id="3" name="Content Placeholder 2"/>
          <p:cNvSpPr>
            <a:spLocks noGrp="1"/>
          </p:cNvSpPr>
          <p:nvPr>
            <p:ph sz="quarter" idx="1"/>
          </p:nvPr>
        </p:nvSpPr>
        <p:spPr>
          <a:xfrm>
            <a:off x="612648" y="1752600"/>
            <a:ext cx="8153400" cy="4495800"/>
          </a:xfrm>
        </p:spPr>
        <p:txBody>
          <a:bodyPr/>
          <a:lstStyle/>
          <a:p>
            <a:pPr marL="514350" lvl="0" indent="-514350">
              <a:buSzTx/>
              <a:buFont typeface="+mj-lt"/>
              <a:buAutoNum type="arabicPeriod" startAt="6"/>
              <a:defRPr b="0" i="0"/>
            </a:pPr>
            <a:r>
              <a:rPr lang="fr-FR" sz="3200" kern="1200" dirty="0">
                <a:solidFill>
                  <a:srgbClr val="000000"/>
                </a:solidFill>
              </a:rPr>
              <a:t> Préparation de l’aspirateur pour AMIU</a:t>
            </a:r>
          </a:p>
          <a:p>
            <a:pPr marL="514350" lvl="0" indent="-514350">
              <a:buSzTx/>
              <a:buFont typeface="+mj-lt"/>
              <a:buAutoNum type="arabicPeriod" startAt="6"/>
              <a:defRPr b="0" i="0"/>
            </a:pPr>
            <a:r>
              <a:rPr lang="fr-FR" sz="3200" kern="1200" dirty="0">
                <a:solidFill>
                  <a:srgbClr val="000000"/>
                </a:solidFill>
              </a:rPr>
              <a:t> Aspiration du contenu de l’utérus </a:t>
            </a:r>
          </a:p>
          <a:p>
            <a:pPr marL="514350" lvl="0" indent="-514350">
              <a:buSzTx/>
              <a:buFont typeface="+mj-lt"/>
              <a:buAutoNum type="arabicPeriod" startAt="6"/>
              <a:defRPr b="0" i="0"/>
            </a:pPr>
            <a:r>
              <a:rPr lang="fr-FR" sz="3200" kern="1200" dirty="0">
                <a:solidFill>
                  <a:srgbClr val="000000"/>
                </a:solidFill>
              </a:rPr>
              <a:t> Examen </a:t>
            </a:r>
            <a:r>
              <a:rPr lang="fr-FR" sz="3200" dirty="0"/>
              <a:t>d</a:t>
            </a:r>
            <a:r>
              <a:rPr lang="fr-FR" sz="3200" kern="1200" dirty="0">
                <a:solidFill>
                  <a:srgbClr val="000000"/>
                </a:solidFill>
              </a:rPr>
              <a:t>es tissus </a:t>
            </a:r>
          </a:p>
          <a:p>
            <a:pPr marL="514350" lvl="0" indent="-514350">
              <a:buSzTx/>
              <a:buFont typeface="+mj-lt"/>
              <a:buAutoNum type="arabicPeriod" startAt="6"/>
              <a:defRPr b="0" i="0"/>
            </a:pPr>
            <a:r>
              <a:rPr lang="fr-FR" sz="3200" kern="1200" dirty="0">
                <a:solidFill>
                  <a:srgbClr val="000000"/>
                </a:solidFill>
              </a:rPr>
              <a:t> Réalisation des éventuelles autres procédures concomitantes </a:t>
            </a:r>
          </a:p>
          <a:p>
            <a:pPr marL="514350" lvl="0" indent="-514350">
              <a:buSzTx/>
              <a:buFont typeface="+mj-lt"/>
              <a:buAutoNum type="arabicPeriod" startAt="6"/>
              <a:defRPr b="0" i="0"/>
            </a:pPr>
            <a:r>
              <a:rPr lang="fr-FR" sz="3200" kern="1200" dirty="0">
                <a:solidFill>
                  <a:srgbClr val="000000"/>
                </a:solidFill>
              </a:rPr>
              <a:t> </a:t>
            </a:r>
            <a:r>
              <a:rPr lang="fr-FR" sz="3200" dirty="0"/>
              <a:t>Réalisation des </a:t>
            </a:r>
            <a:r>
              <a:rPr lang="fr-FR" sz="3200" kern="1200" dirty="0">
                <a:solidFill>
                  <a:srgbClr val="000000"/>
                </a:solidFill>
              </a:rPr>
              <a:t>premières étapes post-opératoires, notamment le retraitement des instruments </a:t>
            </a:r>
          </a:p>
        </p:txBody>
      </p:sp>
    </p:spTree>
    <p:extLst>
      <p:ext uri="{BB962C8B-B14F-4D97-AF65-F5344CB8AC3E}">
        <p14:creationId xmlns:p14="http://schemas.microsoft.com/office/powerpoint/2010/main" val="724450811"/>
      </p:ext>
    </p:extLst>
  </p:cSld>
  <p:clrMapOvr>
    <a:masterClrMapping/>
  </p:clrMapOvr>
  <p:transition/>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SzTx/>
              <a:defRPr b="0" i="0"/>
            </a:pPr>
            <a:r>
              <a:rPr lang="x-none" sz="3200" kern="1200">
                <a:solidFill>
                  <a:schemeClr val="tx2"/>
                </a:solidFill>
              </a:rPr>
              <a:t>Considérations relatives aux soins</a:t>
            </a:r>
            <a:r>
              <a:rPr lang="en-US" sz="3200" dirty="0"/>
              <a:t> </a:t>
            </a:r>
            <a:r>
              <a:rPr lang="x-none" sz="3200" kern="1200">
                <a:solidFill>
                  <a:schemeClr val="tx2"/>
                </a:solidFill>
              </a:rPr>
              <a:t>après avortement</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i="0" kern="1200">
                <a:solidFill>
                  <a:srgbClr val="000000"/>
                </a:solidFill>
                <a:latin typeface="+mn-lt"/>
                <a:ea typeface="+mn-ea"/>
                <a:cs typeface="+mn-cs"/>
              </a:rPr>
              <a:t>Demeurer attentif à toute modification de l’état de la patiente tout au long de la procédure</a:t>
            </a:r>
          </a:p>
        </p:txBody>
      </p:sp>
    </p:spTree>
    <p:extLst>
      <p:ext uri="{BB962C8B-B14F-4D97-AF65-F5344CB8AC3E}">
        <p14:creationId xmlns:p14="http://schemas.microsoft.com/office/powerpoint/2010/main" val="2486433198"/>
      </p:ext>
    </p:extLst>
  </p:cSld>
  <p:clrMapOvr>
    <a:masterClrMapping/>
  </p:clrMapOvr>
  <p:transition/>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a:t>
            </a:r>
            <a:r>
              <a:rPr lang="fr-BE" sz="3600" kern="1200" dirty="0">
                <a:solidFill>
                  <a:schemeClr val="tx2"/>
                </a:solidFill>
                <a:latin typeface="+mj-lt"/>
                <a:ea typeface="+mj-ea"/>
                <a:cs typeface="+mj-cs"/>
              </a:rPr>
              <a:t>1</a:t>
            </a:r>
            <a:r>
              <a:rPr lang="x-none" sz="3600" kern="1200">
                <a:solidFill>
                  <a:schemeClr val="tx2"/>
                </a:solidFill>
                <a:latin typeface="+mj-lt"/>
                <a:ea typeface="+mj-ea"/>
                <a:cs typeface="+mj-cs"/>
              </a:rPr>
              <a:t> : Préparation de la patiente </a:t>
            </a:r>
          </a:p>
        </p:txBody>
      </p:sp>
      <p:sp>
        <p:nvSpPr>
          <p:cNvPr id="3" name="Content Placeholder 2"/>
          <p:cNvSpPr>
            <a:spLocks noGrp="1"/>
          </p:cNvSpPr>
          <p:nvPr>
            <p:ph sz="quarter" idx="1"/>
          </p:nvPr>
        </p:nvSpPr>
        <p:spPr>
          <a:xfrm>
            <a:off x="533400" y="1752600"/>
            <a:ext cx="8153400" cy="4495800"/>
          </a:xfrm>
        </p:spPr>
        <p:txBody>
          <a:bodyPr/>
          <a:lstStyle/>
          <a:p>
            <a:pPr marL="457200" indent="-457200">
              <a:defRPr b="0" i="0"/>
            </a:pPr>
            <a:r>
              <a:rPr lang="x-none" sz="2400" kern="1200" dirty="0">
                <a:solidFill>
                  <a:srgbClr val="000000"/>
                </a:solidFill>
                <a:latin typeface="+mn-lt"/>
                <a:ea typeface="+mn-ea"/>
                <a:cs typeface="+mn-cs"/>
              </a:rPr>
              <a:t>S’assurer que des analgésiques ont été administrés en temps voulu </a:t>
            </a:r>
          </a:p>
          <a:p>
            <a:pPr marL="457200" indent="-457200">
              <a:defRPr b="0" i="0"/>
            </a:pPr>
            <a:r>
              <a:rPr lang="x-none" sz="2400" kern="1200" dirty="0">
                <a:solidFill>
                  <a:srgbClr val="000000"/>
                </a:solidFill>
                <a:latin typeface="+mn-lt"/>
                <a:ea typeface="+mn-ea"/>
                <a:cs typeface="+mn-cs"/>
              </a:rPr>
              <a:t>Administrer des antibiotiques </a:t>
            </a:r>
          </a:p>
          <a:p>
            <a:pPr marL="457200" indent="-457200">
              <a:defRPr b="0" i="0"/>
            </a:pPr>
            <a:r>
              <a:rPr lang="x-none" sz="2400" kern="1200" dirty="0">
                <a:solidFill>
                  <a:srgbClr val="000000"/>
                </a:solidFill>
                <a:latin typeface="+mn-lt"/>
                <a:ea typeface="+mn-ea"/>
                <a:cs typeface="+mn-cs"/>
              </a:rPr>
              <a:t>Demander à la patiente de vide</a:t>
            </a:r>
            <a:r>
              <a:rPr lang="en-US" sz="2400" kern="1200" dirty="0">
                <a:solidFill>
                  <a:srgbClr val="000000"/>
                </a:solidFill>
                <a:latin typeface="+mn-lt"/>
                <a:ea typeface="+mn-ea"/>
                <a:cs typeface="+mn-cs"/>
              </a:rPr>
              <a:t>r</a:t>
            </a:r>
            <a:r>
              <a:rPr lang="x-none" sz="2400" kern="1200" dirty="0">
                <a:solidFill>
                  <a:srgbClr val="000000"/>
                </a:solidFill>
                <a:latin typeface="+mn-lt"/>
                <a:ea typeface="+mn-ea"/>
                <a:cs typeface="+mn-cs"/>
              </a:rPr>
              <a:t> sa vessie </a:t>
            </a:r>
          </a:p>
          <a:p>
            <a:pPr marL="457200" indent="-457200">
              <a:defRPr b="0" i="0"/>
            </a:pPr>
            <a:r>
              <a:rPr lang="x-none" sz="2400" kern="1200" dirty="0">
                <a:solidFill>
                  <a:srgbClr val="000000"/>
                </a:solidFill>
                <a:latin typeface="+mn-lt"/>
                <a:ea typeface="+mn-ea"/>
                <a:cs typeface="+mn-cs"/>
              </a:rPr>
              <a:t>L’aider à s’installer sur la table </a:t>
            </a:r>
          </a:p>
          <a:p>
            <a:pPr marL="457200" indent="-457200">
              <a:defRPr b="0" i="0"/>
            </a:pPr>
            <a:r>
              <a:rPr lang="x-none" sz="2400" kern="1200" dirty="0">
                <a:solidFill>
                  <a:srgbClr val="000000"/>
                </a:solidFill>
                <a:latin typeface="+mn-lt"/>
                <a:ea typeface="+mn-ea"/>
                <a:cs typeface="+mn-cs"/>
              </a:rPr>
              <a:t>Lui demander l’autorisation de commencer </a:t>
            </a:r>
          </a:p>
          <a:p>
            <a:pPr marL="457200" indent="-457200">
              <a:defRPr b="0" i="0"/>
            </a:pPr>
            <a:r>
              <a:rPr lang="x-none" sz="2400" kern="1200" dirty="0">
                <a:solidFill>
                  <a:srgbClr val="000000"/>
                </a:solidFill>
                <a:latin typeface="+mn-lt"/>
                <a:ea typeface="+mn-ea"/>
                <a:cs typeface="+mn-cs"/>
              </a:rPr>
              <a:t>Se laver les mains et mettre les barrières de protection appropriées</a:t>
            </a:r>
          </a:p>
          <a:p>
            <a:pPr marL="457200" indent="-457200">
              <a:defRPr b="0" i="0"/>
            </a:pPr>
            <a:r>
              <a:rPr lang="x-none" sz="2400" kern="1200" dirty="0">
                <a:solidFill>
                  <a:srgbClr val="000000"/>
                </a:solidFill>
                <a:latin typeface="+mn-lt"/>
                <a:ea typeface="+mn-ea"/>
                <a:cs typeface="+mn-cs"/>
              </a:rPr>
              <a:t>Procéder à un examen bimanuel </a:t>
            </a:r>
          </a:p>
          <a:p>
            <a:pPr marL="457200" indent="-457200">
              <a:defRPr b="0" i="0"/>
            </a:pPr>
            <a:r>
              <a:rPr lang="x-none" sz="2400" kern="1200" dirty="0">
                <a:solidFill>
                  <a:srgbClr val="000000"/>
                </a:solidFill>
                <a:latin typeface="+mn-lt"/>
                <a:ea typeface="+mn-ea"/>
                <a:cs typeface="+mn-cs"/>
              </a:rPr>
              <a:t>Choisir et insérer un spéculum</a:t>
            </a:r>
          </a:p>
        </p:txBody>
      </p:sp>
    </p:spTree>
    <p:extLst>
      <p:ext uri="{BB962C8B-B14F-4D97-AF65-F5344CB8AC3E}">
        <p14:creationId xmlns:p14="http://schemas.microsoft.com/office/powerpoint/2010/main" val="222497764"/>
      </p:ext>
    </p:extLst>
  </p:cSld>
  <p:clrMapOvr>
    <a:masterClrMapping/>
  </p:clrMapOvr>
  <p:transition/>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Administration d’antibiotiques avant la procédure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600" kern="1200">
                <a:solidFill>
                  <a:srgbClr val="000000"/>
                </a:solidFill>
                <a:latin typeface="+mn-lt"/>
                <a:ea typeface="+mn-ea"/>
                <a:cs typeface="+mn-cs"/>
              </a:rPr>
              <a:t>Traitement prophylactique : diminue le risque d’infection</a:t>
            </a:r>
          </a:p>
          <a:p>
            <a:pPr marL="1096963" lvl="1" indent="-457200"/>
            <a:r>
              <a:rPr lang="x-none" sz="2400" kern="1200">
                <a:solidFill>
                  <a:srgbClr val="000000"/>
                </a:solidFill>
              </a:rPr>
              <a:t>Administrer une antibiothérapie prophylactique à toutes les patientes</a:t>
            </a:r>
            <a:r>
              <a:rPr lang="en-US" sz="2400" dirty="0"/>
              <a:t> </a:t>
            </a:r>
          </a:p>
          <a:p>
            <a:pPr marL="457200" indent="-457200">
              <a:defRPr b="0" i="0"/>
            </a:pPr>
            <a:r>
              <a:rPr lang="x-none" sz="2600" kern="1200">
                <a:solidFill>
                  <a:srgbClr val="000000"/>
                </a:solidFill>
                <a:latin typeface="+mn-lt"/>
                <a:ea typeface="+mn-ea"/>
                <a:cs typeface="+mn-cs"/>
              </a:rPr>
              <a:t>Thérapeutique : en cas d’infection existante </a:t>
            </a:r>
          </a:p>
          <a:p>
            <a:pPr marL="1096963" lvl="1" indent="-457200"/>
            <a:r>
              <a:rPr lang="x-none" sz="2400" kern="1200">
                <a:solidFill>
                  <a:srgbClr val="000000"/>
                </a:solidFill>
              </a:rPr>
              <a:t>Administrer des antibiotiques à titre thérapeutique aux patientes qui présentent des signes et symptômes d’infection</a:t>
            </a:r>
            <a:r>
              <a:rPr lang="en-US" sz="2400" dirty="0"/>
              <a:t> </a:t>
            </a:r>
          </a:p>
          <a:p>
            <a:pPr marL="457200" indent="-457200">
              <a:defRPr b="0" i="0"/>
            </a:pPr>
            <a:r>
              <a:rPr lang="x-none" sz="2600" kern="1200">
                <a:solidFill>
                  <a:srgbClr val="000000"/>
                </a:solidFill>
                <a:latin typeface="+mn-lt"/>
                <a:ea typeface="+mn-ea"/>
                <a:cs typeface="+mn-cs"/>
              </a:rPr>
              <a:t>Se montrer attentif à une éventuelle réaction allergique</a:t>
            </a:r>
          </a:p>
        </p:txBody>
      </p:sp>
    </p:spTree>
    <p:extLst>
      <p:ext uri="{BB962C8B-B14F-4D97-AF65-F5344CB8AC3E}">
        <p14:creationId xmlns:p14="http://schemas.microsoft.com/office/powerpoint/2010/main" val="458558941"/>
      </p:ext>
    </p:extLst>
  </p:cSld>
  <p:clrMapOvr>
    <a:masterClrMapping/>
  </p:clrMapOvr>
  <p:transition/>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067800" cy="990600"/>
          </a:xfrm>
        </p:spPr>
        <p:txBody>
          <a:bodyPr/>
          <a:lstStyle/>
          <a:p>
            <a:pPr>
              <a:defRPr b="0" i="0"/>
            </a:pPr>
            <a:r>
              <a:rPr lang="x-none" sz="3000" kern="1200">
                <a:solidFill>
                  <a:schemeClr val="tx2"/>
                </a:solidFill>
                <a:latin typeface="+mj-lt"/>
                <a:ea typeface="+mj-ea"/>
                <a:cs typeface="+mj-cs"/>
              </a:rPr>
              <a:t>Porter des barrières de protection personnelle </a:t>
            </a:r>
            <a:br>
              <a:rPr lang="en-US" sz="3000" kern="1200" dirty="0">
                <a:solidFill>
                  <a:schemeClr val="tx2"/>
                </a:solidFill>
                <a:latin typeface="+mj-lt"/>
                <a:ea typeface="+mj-ea"/>
                <a:cs typeface="+mj-cs"/>
              </a:rPr>
            </a:br>
            <a:r>
              <a:rPr lang="x-none" sz="3000" kern="1200">
                <a:solidFill>
                  <a:schemeClr val="tx2"/>
                </a:solidFill>
                <a:latin typeface="+mj-lt"/>
                <a:ea typeface="+mj-ea"/>
                <a:cs typeface="+mj-cs"/>
              </a:rPr>
              <a:t>lors des procédures d’AMIU </a:t>
            </a:r>
          </a:p>
        </p:txBody>
      </p:sp>
      <p:pic>
        <p:nvPicPr>
          <p:cNvPr id="5" name="Picture 4">
            <a:extLst>
              <a:ext uri="{FF2B5EF4-FFF2-40B4-BE49-F238E27FC236}">
                <a16:creationId xmlns:a16="http://schemas.microsoft.com/office/drawing/2014/main" id="{8D79199E-4583-564E-B7C5-1FC3E6FC6D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6792" y="1828800"/>
            <a:ext cx="4330415" cy="4235450"/>
          </a:xfrm>
          <a:prstGeom prst="rect">
            <a:avLst/>
          </a:prstGeom>
        </p:spPr>
      </p:pic>
    </p:spTree>
    <p:extLst>
      <p:ext uri="{BB962C8B-B14F-4D97-AF65-F5344CB8AC3E}">
        <p14:creationId xmlns:p14="http://schemas.microsoft.com/office/powerpoint/2010/main" val="3922603593"/>
      </p:ext>
    </p:extLst>
  </p:cSld>
  <p:clrMapOvr>
    <a:masterClrMapping/>
  </p:clrMapOvr>
  <p:transition/>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Pratiquer un examen bimanuel </a:t>
            </a:r>
          </a:p>
        </p:txBody>
      </p:sp>
      <p:pic>
        <p:nvPicPr>
          <p:cNvPr id="4" name="Picture 7" descr="BimanualExam"/>
          <p:cNvPicPr>
            <a:picLocks noGrp="1" noChangeAspect="1" noChangeArrowheads="1"/>
          </p:cNvPicPr>
          <p:nvPr>
            <p:ph sz="quarter" idx="1"/>
          </p:nvPr>
        </p:nvPicPr>
        <p:blipFill>
          <a:blip r:embed="rId3"/>
          <a:stretch/>
        </p:blipFill>
        <p:spPr>
          <a:xfrm>
            <a:off x="1981200" y="1981199"/>
            <a:ext cx="4495800" cy="4096173"/>
          </a:xfrm>
          <a:prstGeom prst="rect">
            <a:avLst/>
          </a:prstGeom>
          <a:noFill/>
        </p:spPr>
      </p:pic>
    </p:spTree>
    <p:extLst>
      <p:ext uri="{BB962C8B-B14F-4D97-AF65-F5344CB8AC3E}">
        <p14:creationId xmlns:p14="http://schemas.microsoft.com/office/powerpoint/2010/main" val="877904991"/>
      </p:ext>
    </p:extLst>
  </p:cSld>
  <p:clrMapOvr>
    <a:masterClrMapping/>
  </p:clrMapOvr>
  <p:transition/>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a:t>
            </a:r>
            <a:r>
              <a:rPr lang="fr-BE" sz="3600" kern="1200" dirty="0">
                <a:solidFill>
                  <a:schemeClr val="tx2"/>
                </a:solidFill>
                <a:latin typeface="+mj-lt"/>
                <a:ea typeface="+mj-ea"/>
                <a:cs typeface="+mj-cs"/>
              </a:rPr>
              <a:t>2</a:t>
            </a:r>
            <a:r>
              <a:rPr lang="x-none" sz="3600" kern="1200">
                <a:solidFill>
                  <a:schemeClr val="tx2"/>
                </a:solidFill>
                <a:latin typeface="+mj-lt"/>
                <a:ea typeface="+mj-ea"/>
                <a:cs typeface="+mj-cs"/>
              </a:rPr>
              <a:t> : Préparation antiseptique du col utérin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Utiliser des compresses antiseptiques pour nettoyer l’orifice cervical et éventuellement les parois vaginales </a:t>
            </a:r>
          </a:p>
          <a:p>
            <a:pPr marL="457200" indent="-457200">
              <a:defRPr b="0" i="0"/>
            </a:pPr>
            <a:r>
              <a:rPr lang="x-none" sz="3200" kern="1200">
                <a:solidFill>
                  <a:srgbClr val="000000"/>
                </a:solidFill>
                <a:latin typeface="+mn-lt"/>
                <a:ea typeface="+mn-ea"/>
                <a:cs typeface="+mn-cs"/>
              </a:rPr>
              <a:t>Ne pas repasser sur les zones déjà nettoyées</a:t>
            </a:r>
            <a:endParaRPr lang="fr-BE" sz="3200" kern="1200" dirty="0">
              <a:solidFill>
                <a:srgbClr val="000000"/>
              </a:solidFill>
              <a:latin typeface="+mn-lt"/>
              <a:ea typeface="+mn-ea"/>
              <a:cs typeface="+mn-cs"/>
            </a:endParaRPr>
          </a:p>
          <a:p>
            <a:pPr marL="457200" indent="-457200">
              <a:defRPr b="0" i="0"/>
            </a:pPr>
            <a:r>
              <a:rPr lang="fr-FR" sz="3200" dirty="0"/>
              <a:t>Il n’est pas nécessaire de nettoyer la vulve</a:t>
            </a:r>
            <a:r>
              <a:rPr lang="x-none" sz="3200" kern="1200">
                <a:solidFill>
                  <a:srgbClr val="000000"/>
                </a:solidFill>
                <a:latin typeface="+mn-lt"/>
                <a:ea typeface="+mn-ea"/>
                <a:cs typeface="+mn-cs"/>
              </a:rPr>
              <a:t> </a:t>
            </a:r>
          </a:p>
        </p:txBody>
      </p:sp>
    </p:spTree>
    <p:extLst>
      <p:ext uri="{BB962C8B-B14F-4D97-AF65-F5344CB8AC3E}">
        <p14:creationId xmlns:p14="http://schemas.microsoft.com/office/powerpoint/2010/main" val="2281612121"/>
      </p:ext>
    </p:extLst>
  </p:cSld>
  <p:clrMapOvr>
    <a:masterClrMapping/>
  </p:clrMapOvr>
  <p:transition/>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Préparation antiseptique du col</a:t>
            </a:r>
          </a:p>
        </p:txBody>
      </p:sp>
      <p:pic>
        <p:nvPicPr>
          <p:cNvPr id="5" name="Picture 4" descr="A picture containing drawing&#10;&#10;Description automatically generated">
            <a:extLst>
              <a:ext uri="{FF2B5EF4-FFF2-40B4-BE49-F238E27FC236}">
                <a16:creationId xmlns:a16="http://schemas.microsoft.com/office/drawing/2014/main" id="{822A056D-8C2A-EF49-8098-134C8DF222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2643" y="1828800"/>
            <a:ext cx="5278714" cy="4584700"/>
          </a:xfrm>
          <a:prstGeom prst="rect">
            <a:avLst/>
          </a:prstGeom>
        </p:spPr>
      </p:pic>
    </p:spTree>
    <p:extLst>
      <p:ext uri="{BB962C8B-B14F-4D97-AF65-F5344CB8AC3E}">
        <p14:creationId xmlns:p14="http://schemas.microsoft.com/office/powerpoint/2010/main" val="3976094866"/>
      </p:ext>
    </p:extLst>
  </p:cSld>
  <p:clrMapOvr>
    <a:masterClrMapping/>
  </p:clrMapOvr>
  <p:transition/>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a:t>
            </a:r>
            <a:r>
              <a:rPr lang="fr-BE" sz="3600" kern="1200" dirty="0">
                <a:solidFill>
                  <a:schemeClr val="tx2"/>
                </a:solidFill>
                <a:latin typeface="+mj-lt"/>
                <a:ea typeface="+mj-ea"/>
                <a:cs typeface="+mj-cs"/>
              </a:rPr>
              <a:t>3</a:t>
            </a:r>
            <a:r>
              <a:rPr lang="x-none" sz="3600" kern="1200">
                <a:solidFill>
                  <a:schemeClr val="tx2"/>
                </a:solidFill>
                <a:latin typeface="+mj-lt"/>
                <a:ea typeface="+mj-ea"/>
                <a:cs typeface="+mj-cs"/>
              </a:rPr>
              <a:t> : Réalisation d’un bloc paracervical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Recommandé pour toutes les procédures d’AMIU </a:t>
            </a:r>
          </a:p>
          <a:p>
            <a:pPr marL="457200" indent="-457200">
              <a:defRPr b="0" i="0"/>
            </a:pPr>
            <a:r>
              <a:rPr lang="fr-BE" sz="3200" kern="1200" dirty="0">
                <a:solidFill>
                  <a:srgbClr val="000000"/>
                </a:solidFill>
                <a:latin typeface="+mn-lt"/>
                <a:ea typeface="+mn-ea"/>
                <a:cs typeface="+mn-cs"/>
              </a:rPr>
              <a:t>Utiliser</a:t>
            </a:r>
            <a:r>
              <a:rPr lang="x-none" sz="3200" kern="1200">
                <a:solidFill>
                  <a:srgbClr val="000000"/>
                </a:solidFill>
                <a:latin typeface="+mn-lt"/>
                <a:ea typeface="+mn-ea"/>
                <a:cs typeface="+mn-cs"/>
              </a:rPr>
              <a:t> 20 ml de lidocaïne à 1,0%</a:t>
            </a:r>
            <a:r>
              <a:rPr lang="fr-BE" sz="3200" kern="1200" dirty="0">
                <a:solidFill>
                  <a:srgbClr val="000000"/>
                </a:solidFill>
                <a:latin typeface="+mn-lt"/>
                <a:ea typeface="+mn-ea"/>
                <a:cs typeface="+mn-cs"/>
              </a:rPr>
              <a:t> ou</a:t>
            </a:r>
            <a:r>
              <a:rPr lang="x-none" sz="3200"/>
              <a:t> </a:t>
            </a:r>
            <a:r>
              <a:rPr lang="fr-BE" sz="3200" dirty="0"/>
              <a:t>1</a:t>
            </a:r>
            <a:r>
              <a:rPr lang="x-none" sz="3200"/>
              <a:t>0 ml de lidocaïne à </a:t>
            </a:r>
            <a:r>
              <a:rPr lang="fr-BE" sz="3200" dirty="0"/>
              <a:t>2</a:t>
            </a:r>
            <a:r>
              <a:rPr lang="x-none" sz="3200"/>
              <a:t>,0%</a:t>
            </a:r>
            <a:r>
              <a:rPr lang="fr-BE" sz="3200" dirty="0"/>
              <a:t> </a:t>
            </a:r>
            <a:r>
              <a:rPr lang="x-none" sz="3200" kern="1200">
                <a:solidFill>
                  <a:srgbClr val="000000"/>
                </a:solidFill>
                <a:latin typeface="+mn-lt"/>
                <a:ea typeface="+mn-ea"/>
                <a:cs typeface="+mn-cs"/>
              </a:rPr>
              <a:t>(toujours moins de 200 mg) </a:t>
            </a:r>
          </a:p>
          <a:p>
            <a:pPr marL="457200" indent="-457200">
              <a:defRPr b="0" i="0"/>
            </a:pPr>
            <a:r>
              <a:rPr lang="x-none" sz="3200" kern="1200">
                <a:solidFill>
                  <a:srgbClr val="000000"/>
                </a:solidFill>
                <a:latin typeface="+mn-lt"/>
                <a:ea typeface="+mn-ea"/>
                <a:cs typeface="+mn-cs"/>
              </a:rPr>
              <a:t>Toujours aspirer légèrement (tirer le piston) avant l’injection pour éviter une injection intravasculaire </a:t>
            </a:r>
          </a:p>
        </p:txBody>
      </p:sp>
    </p:spTree>
    <p:extLst>
      <p:ext uri="{BB962C8B-B14F-4D97-AF65-F5344CB8AC3E}">
        <p14:creationId xmlns:p14="http://schemas.microsoft.com/office/powerpoint/2010/main" val="315514355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Droits en rapport avec l’avortement</a:t>
            </a:r>
          </a:p>
        </p:txBody>
      </p:sp>
      <p:sp>
        <p:nvSpPr>
          <p:cNvPr id="3" name="Content Placeholder 2"/>
          <p:cNvSpPr>
            <a:spLocks noGrp="1"/>
          </p:cNvSpPr>
          <p:nvPr>
            <p:ph sz="quarter" idx="1"/>
          </p:nvPr>
        </p:nvSpPr>
        <p:spPr>
          <a:xfrm>
            <a:off x="609600" y="1676400"/>
            <a:ext cx="8382000" cy="5029200"/>
          </a:xfrm>
        </p:spPr>
        <p:txBody>
          <a:bodyPr/>
          <a:lstStyle/>
          <a:p>
            <a:pPr marL="457200" indent="-457200">
              <a:defRPr b="0" i="0"/>
            </a:pPr>
            <a:r>
              <a:rPr lang="x-none" sz="2600"/>
              <a:t>Droit de décider de leur maternité et du moment des naissances</a:t>
            </a:r>
          </a:p>
          <a:p>
            <a:pPr marL="457200" indent="-457200">
              <a:defRPr b="0" i="0"/>
            </a:pPr>
            <a:r>
              <a:rPr lang="x-none" sz="2600"/>
              <a:t>Droit à la vie</a:t>
            </a:r>
          </a:p>
          <a:p>
            <a:pPr marL="457200" indent="-457200">
              <a:defRPr b="0" i="0"/>
            </a:pPr>
            <a:r>
              <a:rPr lang="x-none" sz="2600"/>
              <a:t>Droit à la santé</a:t>
            </a:r>
          </a:p>
          <a:p>
            <a:pPr marL="457200" indent="-457200">
              <a:defRPr b="0" i="0"/>
            </a:pPr>
            <a:r>
              <a:rPr lang="x-none" sz="2600"/>
              <a:t>Droit à la dignité et à l’intégrité physique</a:t>
            </a:r>
          </a:p>
          <a:p>
            <a:pPr marL="457200" indent="-457200">
              <a:defRPr b="0" i="0"/>
            </a:pPr>
            <a:r>
              <a:rPr lang="x-none" sz="2600"/>
              <a:t>Droit à l’absence de discrimination</a:t>
            </a:r>
          </a:p>
          <a:p>
            <a:pPr marL="457200" indent="-457200">
              <a:defRPr b="0" i="0"/>
            </a:pPr>
            <a:r>
              <a:rPr lang="x-none" sz="2600"/>
              <a:t>Droit à ne pas subir de traitements inhumains et dégradants </a:t>
            </a:r>
          </a:p>
          <a:p>
            <a:pPr marL="457200" indent="-457200">
              <a:defRPr b="0" i="0"/>
            </a:pPr>
            <a:r>
              <a:rPr lang="x-none" sz="2600"/>
              <a:t>Droit à bénéficier des progrès de la science </a:t>
            </a:r>
          </a:p>
          <a:p>
            <a:pPr marL="457200" indent="-457200">
              <a:defRPr b="0" i="0"/>
            </a:pPr>
            <a:r>
              <a:rPr lang="x-none" sz="2600"/>
              <a:t>Droit à la liberté d’opinion et d’expression</a:t>
            </a:r>
          </a:p>
          <a:p>
            <a:pPr marL="457200" indent="-457200">
              <a:defRPr b="0" i="0"/>
            </a:pPr>
            <a:endParaRPr lang="en-US" sz="2600" dirty="0"/>
          </a:p>
        </p:txBody>
      </p:sp>
    </p:spTree>
    <p:extLst>
      <p:ext uri="{BB962C8B-B14F-4D97-AF65-F5344CB8AC3E}">
        <p14:creationId xmlns:p14="http://schemas.microsoft.com/office/powerpoint/2010/main" val="3112176466"/>
      </p:ext>
    </p:extLst>
  </p:cSld>
  <p:clrMapOvr>
    <a:masterClrMapping/>
  </p:clrMapOvr>
  <p:transition/>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Administration d’un bloc paracervical </a:t>
            </a:r>
          </a:p>
        </p:txBody>
      </p:sp>
      <p:sp>
        <p:nvSpPr>
          <p:cNvPr id="3" name="Content Placeholder 2"/>
          <p:cNvSpPr>
            <a:spLocks noGrp="1"/>
          </p:cNvSpPr>
          <p:nvPr>
            <p:ph sz="quarter" idx="1"/>
          </p:nvPr>
        </p:nvSpPr>
        <p:spPr>
          <a:xfrm>
            <a:off x="612648" y="1600200"/>
            <a:ext cx="8226552" cy="5105400"/>
          </a:xfrm>
        </p:spPr>
        <p:txBody>
          <a:bodyPr/>
          <a:lstStyle/>
          <a:p>
            <a:pPr marL="457200" indent="-457200">
              <a:spcBef>
                <a:spcPts val="600"/>
              </a:spcBef>
              <a:defRPr b="0" i="0"/>
            </a:pPr>
            <a:r>
              <a:rPr lang="x-none" sz="2000" kern="1200">
                <a:solidFill>
                  <a:srgbClr val="000000"/>
                </a:solidFill>
                <a:latin typeface="+mn-lt"/>
                <a:ea typeface="+mn-ea"/>
                <a:cs typeface="+mn-cs"/>
              </a:rPr>
              <a:t>Commencer avec 20 ml de lidocaïne à 1% </a:t>
            </a:r>
            <a:r>
              <a:rPr lang="fr-BE" sz="2000" kern="1200" dirty="0">
                <a:solidFill>
                  <a:srgbClr val="000000"/>
                </a:solidFill>
                <a:latin typeface="+mn-lt"/>
                <a:ea typeface="+mn-ea"/>
                <a:cs typeface="+mn-cs"/>
              </a:rPr>
              <a:t>ou </a:t>
            </a:r>
            <a:r>
              <a:rPr lang="fr-BE" sz="2000" dirty="0"/>
              <a:t>1</a:t>
            </a:r>
            <a:r>
              <a:rPr lang="x-none" sz="2000"/>
              <a:t>0 ml de lidocaïne à </a:t>
            </a:r>
            <a:r>
              <a:rPr lang="fr-BE" sz="2000" dirty="0"/>
              <a:t>2</a:t>
            </a:r>
            <a:r>
              <a:rPr lang="x-none" sz="2000"/>
              <a:t>%</a:t>
            </a:r>
            <a:endParaRPr lang="x-none" sz="2000" kern="1200">
              <a:solidFill>
                <a:srgbClr val="000000"/>
              </a:solidFill>
              <a:latin typeface="+mn-lt"/>
              <a:ea typeface="+mn-ea"/>
              <a:cs typeface="+mn-cs"/>
            </a:endParaRPr>
          </a:p>
          <a:p>
            <a:pPr marL="457200" indent="-457200">
              <a:spcBef>
                <a:spcPts val="600"/>
              </a:spcBef>
              <a:defRPr b="0" i="0"/>
            </a:pPr>
            <a:r>
              <a:rPr lang="x-none" sz="2000" kern="1200">
                <a:solidFill>
                  <a:srgbClr val="000000"/>
                </a:solidFill>
                <a:latin typeface="+mn-lt"/>
                <a:ea typeface="+mn-ea"/>
                <a:cs typeface="+mn-cs"/>
              </a:rPr>
              <a:t>Injecter </a:t>
            </a:r>
            <a:r>
              <a:rPr lang="fr-BE" sz="2000" kern="1200" dirty="0">
                <a:solidFill>
                  <a:srgbClr val="000000"/>
                </a:solidFill>
                <a:latin typeface="+mn-lt"/>
                <a:ea typeface="+mn-ea"/>
                <a:cs typeface="+mn-cs"/>
              </a:rPr>
              <a:t>1 à </a:t>
            </a:r>
            <a:r>
              <a:rPr lang="x-none" sz="2000" kern="1200">
                <a:solidFill>
                  <a:srgbClr val="000000"/>
                </a:solidFill>
                <a:latin typeface="+mn-lt"/>
                <a:ea typeface="+mn-ea"/>
                <a:cs typeface="+mn-cs"/>
              </a:rPr>
              <a:t>2 ml d’anesthésique</a:t>
            </a:r>
            <a:r>
              <a:rPr lang="fr-BE" sz="2000" kern="1200" dirty="0">
                <a:solidFill>
                  <a:srgbClr val="000000"/>
                </a:solidFill>
                <a:latin typeface="+mn-lt"/>
                <a:ea typeface="+mn-ea"/>
                <a:cs typeface="+mn-cs"/>
              </a:rPr>
              <a:t> dans le col de l’utérus</a:t>
            </a:r>
            <a:r>
              <a:rPr lang="x-none" sz="2000" kern="1200">
                <a:solidFill>
                  <a:srgbClr val="000000"/>
                </a:solidFill>
                <a:latin typeface="+mn-lt"/>
                <a:ea typeface="+mn-ea"/>
                <a:cs typeface="+mn-cs"/>
              </a:rPr>
              <a:t> à l’endroit où sera placée la pince de Pozzi (à 12 heures) </a:t>
            </a:r>
          </a:p>
          <a:p>
            <a:pPr marL="457200" indent="-457200">
              <a:spcBef>
                <a:spcPts val="600"/>
              </a:spcBef>
              <a:defRPr b="0" i="0"/>
            </a:pPr>
            <a:r>
              <a:rPr lang="x-none" sz="2000" kern="1200">
                <a:solidFill>
                  <a:srgbClr val="000000"/>
                </a:solidFill>
                <a:latin typeface="+mn-lt"/>
                <a:ea typeface="+mn-ea"/>
                <a:cs typeface="+mn-cs"/>
              </a:rPr>
              <a:t>Mettre en place la pince de Pozzi </a:t>
            </a:r>
          </a:p>
          <a:p>
            <a:pPr marL="457200" indent="-457200">
              <a:spcBef>
                <a:spcPts val="600"/>
              </a:spcBef>
              <a:defRPr b="0" i="0"/>
            </a:pPr>
            <a:r>
              <a:rPr lang="x-none" sz="2000" kern="1200">
                <a:solidFill>
                  <a:srgbClr val="000000"/>
                </a:solidFill>
                <a:latin typeface="+mn-lt"/>
                <a:ea typeface="+mn-ea"/>
                <a:cs typeface="+mn-cs"/>
              </a:rPr>
              <a:t>Appliquer une légère traction pour déplacer le col de l’utérus et exposer la zone de transition entre le tissu cervical et le tissu vaginal </a:t>
            </a:r>
          </a:p>
          <a:p>
            <a:pPr marL="457200" indent="-457200">
              <a:spcBef>
                <a:spcPts val="600"/>
              </a:spcBef>
              <a:defRPr b="0" i="0"/>
            </a:pPr>
            <a:r>
              <a:rPr lang="x-none" sz="2000" kern="1200">
                <a:solidFill>
                  <a:srgbClr val="000000"/>
                </a:solidFill>
                <a:latin typeface="+mn-lt"/>
                <a:ea typeface="+mn-ea"/>
                <a:cs typeface="+mn-cs"/>
              </a:rPr>
              <a:t>Injecter le</a:t>
            </a:r>
            <a:r>
              <a:rPr lang="fr-BE" sz="2000" kern="1200" dirty="0">
                <a:solidFill>
                  <a:srgbClr val="000000"/>
                </a:solidFill>
                <a:latin typeface="+mn-lt"/>
                <a:ea typeface="+mn-ea"/>
                <a:cs typeface="+mn-cs"/>
              </a:rPr>
              <a:t> reste de lidocaïne</a:t>
            </a:r>
            <a:r>
              <a:rPr lang="x-none" sz="2000" kern="1200">
                <a:solidFill>
                  <a:srgbClr val="000000"/>
                </a:solidFill>
                <a:latin typeface="+mn-lt"/>
                <a:ea typeface="+mn-ea"/>
                <a:cs typeface="+mn-cs"/>
              </a:rPr>
              <a:t>, en quantités égales, sur tout le pourtour de la jonction cervico-vaginale, à 2, 4, 8 et 10 heures</a:t>
            </a:r>
            <a:r>
              <a:rPr lang="fr-BE" sz="2000" kern="1200" dirty="0">
                <a:solidFill>
                  <a:srgbClr val="000000"/>
                </a:solidFill>
                <a:latin typeface="+mn-lt"/>
                <a:ea typeface="+mn-ea"/>
                <a:cs typeface="+mn-cs"/>
              </a:rPr>
              <a:t> </a:t>
            </a:r>
            <a:r>
              <a:rPr lang="fr-BE" sz="2000" dirty="0"/>
              <a:t>;</a:t>
            </a:r>
            <a:r>
              <a:rPr lang="x-none" sz="2000" kern="1200">
                <a:solidFill>
                  <a:srgbClr val="000000"/>
                </a:solidFill>
                <a:latin typeface="+mn-lt"/>
                <a:ea typeface="+mn-ea"/>
                <a:cs typeface="+mn-cs"/>
              </a:rPr>
              <a:t> </a:t>
            </a:r>
            <a:r>
              <a:rPr lang="fr-BE" sz="2000" kern="1200" dirty="0">
                <a:solidFill>
                  <a:srgbClr val="000000"/>
                </a:solidFill>
                <a:latin typeface="+mn-lt"/>
                <a:ea typeface="+mn-ea"/>
                <a:cs typeface="+mn-cs"/>
              </a:rPr>
              <a:t>réaliser les injections à </a:t>
            </a:r>
            <a:r>
              <a:rPr lang="x-none" sz="2000" kern="1200">
                <a:solidFill>
                  <a:srgbClr val="000000"/>
                </a:solidFill>
                <a:latin typeface="+mn-lt"/>
                <a:ea typeface="+mn-ea"/>
                <a:cs typeface="+mn-cs"/>
              </a:rPr>
              <a:t>une profondeur de 3 cm </a:t>
            </a:r>
          </a:p>
          <a:p>
            <a:pPr marL="457200" indent="-457200">
              <a:spcBef>
                <a:spcPts val="600"/>
              </a:spcBef>
              <a:defRPr b="0" i="0"/>
            </a:pPr>
            <a:r>
              <a:rPr lang="x-none" sz="2000" kern="1200">
                <a:solidFill>
                  <a:srgbClr val="000000"/>
                </a:solidFill>
                <a:latin typeface="+mn-lt"/>
                <a:ea typeface="+mn-ea"/>
                <a:cs typeface="+mn-cs"/>
              </a:rPr>
              <a:t>Toujours aspirer (tirer le piston) avant d’injecter pour éviter d’injecter dans une veine</a:t>
            </a:r>
          </a:p>
        </p:txBody>
      </p:sp>
    </p:spTree>
    <p:extLst>
      <p:ext uri="{BB962C8B-B14F-4D97-AF65-F5344CB8AC3E}">
        <p14:creationId xmlns:p14="http://schemas.microsoft.com/office/powerpoint/2010/main" val="3024853528"/>
      </p:ext>
    </p:extLst>
  </p:cSld>
  <p:clrMapOvr>
    <a:masterClrMapping/>
  </p:clrMapOvr>
  <p:transition/>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Bloc paracervical </a:t>
            </a:r>
          </a:p>
        </p:txBody>
      </p:sp>
      <p:pic>
        <p:nvPicPr>
          <p:cNvPr id="6" name="Picture 5" descr="A close up of a map&#10;&#10;Description automatically generated">
            <a:extLst>
              <a:ext uri="{FF2B5EF4-FFF2-40B4-BE49-F238E27FC236}">
                <a16:creationId xmlns:a16="http://schemas.microsoft.com/office/drawing/2014/main" id="{39A6258E-C8C9-6141-8AAD-B378A016A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808809"/>
            <a:ext cx="7848600" cy="4058591"/>
          </a:xfrm>
          <a:prstGeom prst="rect">
            <a:avLst/>
          </a:prstGeom>
        </p:spPr>
      </p:pic>
    </p:spTree>
    <p:extLst>
      <p:ext uri="{BB962C8B-B14F-4D97-AF65-F5344CB8AC3E}">
        <p14:creationId xmlns:p14="http://schemas.microsoft.com/office/powerpoint/2010/main" val="888866398"/>
      </p:ext>
    </p:extLst>
  </p:cSld>
  <p:clrMapOvr>
    <a:masterClrMapping/>
  </p:clrMapOvr>
  <p:transition/>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a:t>
            </a:r>
            <a:r>
              <a:rPr lang="fr-BE" sz="3600" kern="1200" dirty="0">
                <a:solidFill>
                  <a:schemeClr val="tx2"/>
                </a:solidFill>
                <a:latin typeface="+mj-lt"/>
                <a:ea typeface="+mj-ea"/>
                <a:cs typeface="+mj-cs"/>
              </a:rPr>
              <a:t>4</a:t>
            </a:r>
            <a:r>
              <a:rPr lang="x-none" sz="3600" kern="1200">
                <a:solidFill>
                  <a:schemeClr val="tx2"/>
                </a:solidFill>
                <a:latin typeface="+mj-lt"/>
                <a:ea typeface="+mj-ea"/>
                <a:cs typeface="+mj-cs"/>
              </a:rPr>
              <a:t> : Dilatation du col de l’utérus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La dilatation est nécessaire dans la plupart des cas mais pas toujours </a:t>
            </a:r>
          </a:p>
          <a:p>
            <a:pPr marL="457200" indent="-457200">
              <a:defRPr b="0" i="0"/>
            </a:pPr>
            <a:r>
              <a:rPr lang="x-none" sz="2400" kern="1200">
                <a:solidFill>
                  <a:srgbClr val="000000"/>
                </a:solidFill>
                <a:latin typeface="+mn-lt"/>
                <a:ea typeface="+mn-ea"/>
                <a:cs typeface="+mn-cs"/>
              </a:rPr>
              <a:t>Les patientes qui ont présenté une fausse-couche ou un avortement incomplet ne nécessitent parfois qu’une dilatation minime ou pas du tout de dilatation</a:t>
            </a:r>
          </a:p>
          <a:p>
            <a:pPr marL="457200" indent="-457200">
              <a:defRPr b="0" i="0"/>
            </a:pPr>
            <a:r>
              <a:rPr lang="fr-BE" sz="2400" kern="1200" dirty="0">
                <a:solidFill>
                  <a:srgbClr val="000000"/>
                </a:solidFill>
                <a:latin typeface="+mn-lt"/>
                <a:ea typeface="+mn-ea"/>
                <a:cs typeface="+mn-cs"/>
              </a:rPr>
              <a:t>Recourir à une technique sans contact</a:t>
            </a:r>
            <a:endParaRPr lang="x-none" sz="2400" kern="1200">
              <a:solidFill>
                <a:srgbClr val="000000"/>
              </a:solidFill>
              <a:latin typeface="+mn-lt"/>
              <a:ea typeface="+mn-ea"/>
              <a:cs typeface="+mn-cs"/>
            </a:endParaRPr>
          </a:p>
          <a:p>
            <a:pPr marL="457200" indent="-457200">
              <a:defRPr b="0" i="0"/>
            </a:pPr>
            <a:r>
              <a:rPr lang="x-none" sz="2400" kern="1200">
                <a:solidFill>
                  <a:srgbClr val="000000"/>
                </a:solidFill>
                <a:latin typeface="+mn-lt"/>
                <a:ea typeface="+mn-ea"/>
                <a:cs typeface="+mn-cs"/>
              </a:rPr>
              <a:t>Utiliser une technique opératoire douce </a:t>
            </a:r>
          </a:p>
          <a:p>
            <a:pPr marL="457200" indent="-457200">
              <a:defRPr b="0" i="0"/>
            </a:pPr>
            <a:r>
              <a:rPr lang="x-none" sz="2400" kern="1200">
                <a:solidFill>
                  <a:srgbClr val="000000"/>
                </a:solidFill>
                <a:latin typeface="+mn-lt"/>
                <a:ea typeface="+mn-ea"/>
                <a:cs typeface="+mn-cs"/>
              </a:rPr>
              <a:t>Utiliser progressivement des canules de plus en plus larges ou des dilatateurs mécaniques </a:t>
            </a:r>
          </a:p>
          <a:p>
            <a:pPr marL="457200" indent="-457200">
              <a:defRPr b="0" i="0"/>
            </a:pPr>
            <a:r>
              <a:rPr lang="x-none" sz="2400" kern="1200">
                <a:solidFill>
                  <a:srgbClr val="000000"/>
                </a:solidFill>
                <a:latin typeface="+mn-lt"/>
                <a:ea typeface="+mn-ea"/>
                <a:cs typeface="+mn-cs"/>
              </a:rPr>
              <a:t>Au-delà de 12 à 14 semaines, on peut recourir en routine à la préparation cervicale par des </a:t>
            </a:r>
            <a:r>
              <a:rPr lang="x-none" sz="2400"/>
              <a:t>dilatateurs osmotiques </a:t>
            </a:r>
            <a:r>
              <a:rPr lang="x-none" sz="2400" kern="1200">
                <a:solidFill>
                  <a:srgbClr val="000000"/>
                </a:solidFill>
                <a:latin typeface="+mn-lt"/>
                <a:ea typeface="+mn-ea"/>
                <a:cs typeface="+mn-cs"/>
              </a:rPr>
              <a:t>ou du misoprostol</a:t>
            </a:r>
          </a:p>
        </p:txBody>
      </p:sp>
    </p:spTree>
    <p:extLst>
      <p:ext uri="{BB962C8B-B14F-4D97-AF65-F5344CB8AC3E}">
        <p14:creationId xmlns:p14="http://schemas.microsoft.com/office/powerpoint/2010/main" val="2368875119"/>
      </p:ext>
    </p:extLst>
  </p:cSld>
  <p:clrMapOvr>
    <a:masterClrMapping/>
  </p:clrMapOvr>
  <p:transition/>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a:t>
            </a:r>
            <a:r>
              <a:rPr lang="fr-BE" sz="3600" kern="1200" dirty="0">
                <a:solidFill>
                  <a:schemeClr val="tx2"/>
                </a:solidFill>
                <a:latin typeface="+mj-lt"/>
                <a:ea typeface="+mj-ea"/>
                <a:cs typeface="+mj-cs"/>
              </a:rPr>
              <a:t>5</a:t>
            </a:r>
            <a:r>
              <a:rPr lang="x-none" sz="3600" kern="1200">
                <a:solidFill>
                  <a:schemeClr val="tx2"/>
                </a:solidFill>
                <a:latin typeface="+mj-lt"/>
                <a:ea typeface="+mj-ea"/>
                <a:cs typeface="+mj-cs"/>
              </a:rPr>
              <a:t> : Insertion de la canule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Appliquer une légère traction sur le col de l’utérus </a:t>
            </a:r>
          </a:p>
          <a:p>
            <a:pPr marL="457200" indent="-457200">
              <a:defRPr b="0" i="0"/>
            </a:pPr>
            <a:r>
              <a:rPr lang="x-none" sz="2800" kern="1200">
                <a:solidFill>
                  <a:srgbClr val="000000"/>
                </a:solidFill>
                <a:latin typeface="+mn-lt"/>
                <a:ea typeface="+mn-ea"/>
                <a:cs typeface="+mn-cs"/>
              </a:rPr>
              <a:t>Faire pivoter la canule tout en appliquant une légère pression </a:t>
            </a:r>
          </a:p>
          <a:p>
            <a:pPr marL="457200" indent="-457200">
              <a:defRPr b="0" i="0"/>
            </a:pPr>
            <a:r>
              <a:rPr lang="x-none" sz="2800" kern="1200">
                <a:solidFill>
                  <a:srgbClr val="000000"/>
                </a:solidFill>
                <a:latin typeface="+mn-lt"/>
                <a:ea typeface="+mn-ea"/>
                <a:cs typeface="+mn-cs"/>
              </a:rPr>
              <a:t>Insérer la canule juste au-delà de l’orifice interne du col</a:t>
            </a:r>
          </a:p>
        </p:txBody>
      </p:sp>
    </p:spTree>
    <p:extLst>
      <p:ext uri="{BB962C8B-B14F-4D97-AF65-F5344CB8AC3E}">
        <p14:creationId xmlns:p14="http://schemas.microsoft.com/office/powerpoint/2010/main" val="1722777446"/>
      </p:ext>
    </p:extLst>
  </p:cSld>
  <p:clrMapOvr>
    <a:masterClrMapping/>
  </p:clrMapOvr>
  <p:transition/>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Insérer la canule dans l’utérus </a:t>
            </a:r>
          </a:p>
        </p:txBody>
      </p:sp>
      <p:pic>
        <p:nvPicPr>
          <p:cNvPr id="4" name="Picture 5" descr="insertcannula"/>
          <p:cNvPicPr>
            <a:picLocks noGrp="1" noChangeAspect="1" noChangeArrowheads="1"/>
          </p:cNvPicPr>
          <p:nvPr>
            <p:ph sz="quarter" idx="1"/>
          </p:nvPr>
        </p:nvPicPr>
        <p:blipFill>
          <a:blip r:embed="rId3"/>
          <a:stretch/>
        </p:blipFill>
        <p:spPr>
          <a:xfrm>
            <a:off x="1828800" y="1676400"/>
            <a:ext cx="5832475" cy="3697789"/>
          </a:xfrm>
          <a:prstGeom prst="rect">
            <a:avLst/>
          </a:prstGeom>
          <a:noFill/>
        </p:spPr>
      </p:pic>
    </p:spTree>
    <p:extLst>
      <p:ext uri="{BB962C8B-B14F-4D97-AF65-F5344CB8AC3E}">
        <p14:creationId xmlns:p14="http://schemas.microsoft.com/office/powerpoint/2010/main" val="1105217288"/>
      </p:ext>
    </p:extLst>
  </p:cSld>
  <p:clrMapOvr>
    <a:masterClrMapping/>
  </p:clrMapOvr>
  <p:transition/>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b="0" i="0"/>
            </a:pPr>
            <a:r>
              <a:rPr lang="x-none" kern="1200">
                <a:latin typeface="+mn-lt"/>
                <a:ea typeface="+mn-ea"/>
                <a:cs typeface="+mn-cs"/>
              </a:rPr>
              <a:t>Étape </a:t>
            </a:r>
            <a:r>
              <a:rPr lang="fr-BE" kern="1200" dirty="0">
                <a:latin typeface="+mn-lt"/>
                <a:ea typeface="+mn-ea"/>
                <a:cs typeface="+mn-cs"/>
              </a:rPr>
              <a:t>6</a:t>
            </a:r>
            <a:r>
              <a:rPr lang="x-none" kern="1200">
                <a:latin typeface="+mn-lt"/>
                <a:ea typeface="+mn-ea"/>
                <a:cs typeface="+mn-cs"/>
              </a:rPr>
              <a:t> : Préparation de </a:t>
            </a:r>
            <a:r>
              <a:rPr lang="fr-BE" kern="1200" dirty="0">
                <a:latin typeface="+mn-lt"/>
                <a:ea typeface="+mn-ea"/>
                <a:cs typeface="+mn-cs"/>
              </a:rPr>
              <a:t>l’aspirateur pour AMIU</a:t>
            </a:r>
            <a:endParaRPr lang="x-none" kern="1200">
              <a:latin typeface="+mn-lt"/>
              <a:ea typeface="+mn-ea"/>
              <a:cs typeface="+mn-cs"/>
            </a:endParaRP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S’assurer que le vide se maintient dans l’aspirateur </a:t>
            </a:r>
          </a:p>
          <a:p>
            <a:pPr marL="457200" indent="-457200">
              <a:defRPr b="0" i="0"/>
            </a:pPr>
            <a:r>
              <a:rPr lang="x-none" sz="3200" kern="1200">
                <a:solidFill>
                  <a:srgbClr val="000000"/>
                </a:solidFill>
                <a:latin typeface="+mn-lt"/>
                <a:ea typeface="+mn-ea"/>
                <a:cs typeface="+mn-cs"/>
              </a:rPr>
              <a:t>Avoir plusieurs aspirateurs à sa disposition </a:t>
            </a:r>
          </a:p>
        </p:txBody>
      </p:sp>
    </p:spTree>
    <p:extLst>
      <p:ext uri="{BB962C8B-B14F-4D97-AF65-F5344CB8AC3E}">
        <p14:creationId xmlns:p14="http://schemas.microsoft.com/office/powerpoint/2010/main" val="493262735"/>
      </p:ext>
    </p:extLst>
  </p:cSld>
  <p:clrMapOvr>
    <a:masterClrMapping/>
  </p:clrMapOvr>
  <p:transition/>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Générer le vide </a:t>
            </a:r>
          </a:p>
        </p:txBody>
      </p:sp>
      <p:pic>
        <p:nvPicPr>
          <p:cNvPr id="4" name="Picture 8" descr="createvacuum"/>
          <p:cNvPicPr>
            <a:picLocks noGrp="1" noChangeAspect="1" noChangeArrowheads="1"/>
          </p:cNvPicPr>
          <p:nvPr>
            <p:ph sz="quarter" idx="1"/>
          </p:nvPr>
        </p:nvPicPr>
        <p:blipFill>
          <a:blip r:embed="rId3"/>
          <a:stretch/>
        </p:blipFill>
        <p:spPr>
          <a:xfrm>
            <a:off x="2438400" y="2057400"/>
            <a:ext cx="4297680" cy="3575304"/>
          </a:xfrm>
          <a:prstGeom prst="rect">
            <a:avLst/>
          </a:prstGeom>
          <a:noFill/>
        </p:spPr>
      </p:pic>
    </p:spTree>
    <p:extLst>
      <p:ext uri="{BB962C8B-B14F-4D97-AF65-F5344CB8AC3E}">
        <p14:creationId xmlns:p14="http://schemas.microsoft.com/office/powerpoint/2010/main" val="2217212337"/>
      </p:ext>
    </p:extLst>
  </p:cSld>
  <p:clrMapOvr>
    <a:masterClrMapping/>
  </p:clrMapOvr>
  <p:transition/>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 l’aspirateur ne maintient pas</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le vide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a:t>Remonter et retester l’aspirateur</a:t>
            </a:r>
          </a:p>
        </p:txBody>
      </p:sp>
    </p:spTree>
    <p:extLst>
      <p:ext uri="{BB962C8B-B14F-4D97-AF65-F5344CB8AC3E}">
        <p14:creationId xmlns:p14="http://schemas.microsoft.com/office/powerpoint/2010/main" val="1301383791"/>
      </p:ext>
    </p:extLst>
  </p:cSld>
  <p:clrMapOvr>
    <a:masterClrMapping/>
  </p:clrMapOvr>
  <p:transition/>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7 : Aspiration du contenu de l’utérus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Fixer l’aspirateur chargé à la canule </a:t>
            </a:r>
          </a:p>
          <a:p>
            <a:pPr marL="457200" indent="-457200">
              <a:defRPr b="0" i="0"/>
            </a:pPr>
            <a:r>
              <a:rPr lang="x-none" sz="2800" kern="1200">
                <a:solidFill>
                  <a:srgbClr val="000000"/>
                </a:solidFill>
                <a:latin typeface="+mn-lt"/>
                <a:ea typeface="+mn-ea"/>
                <a:cs typeface="+mn-cs"/>
              </a:rPr>
              <a:t>Relâcher les boutons pour débuter l’aspiration </a:t>
            </a:r>
          </a:p>
          <a:p>
            <a:pPr marL="457200" indent="-457200">
              <a:defRPr b="0" i="0"/>
            </a:pPr>
            <a:r>
              <a:rPr lang="x-none" sz="2800" kern="1200">
                <a:solidFill>
                  <a:srgbClr val="000000"/>
                </a:solidFill>
                <a:latin typeface="+mn-lt"/>
                <a:ea typeface="+mn-ea"/>
                <a:cs typeface="+mn-cs"/>
              </a:rPr>
              <a:t>Faire pivoter délicatement la canule de 180</a:t>
            </a:r>
            <a:r>
              <a:rPr lang="fr-BE" sz="2800" kern="1200" dirty="0">
                <a:solidFill>
                  <a:srgbClr val="000000"/>
                </a:solidFill>
                <a:latin typeface="+mn-lt"/>
                <a:ea typeface="+mn-ea"/>
                <a:cs typeface="+mn-cs"/>
              </a:rPr>
              <a:t>° </a:t>
            </a:r>
            <a:r>
              <a:rPr lang="x-none" sz="2800" kern="1200">
                <a:solidFill>
                  <a:srgbClr val="000000"/>
                </a:solidFill>
                <a:latin typeface="+mn-lt"/>
                <a:ea typeface="+mn-ea"/>
                <a:cs typeface="+mn-cs"/>
              </a:rPr>
              <a:t>dans les deux sens </a:t>
            </a:r>
          </a:p>
          <a:p>
            <a:pPr marL="457200" indent="-457200">
              <a:defRPr b="0" i="0"/>
            </a:pPr>
            <a:r>
              <a:rPr lang="x-none" sz="2800" kern="1200">
                <a:solidFill>
                  <a:srgbClr val="000000"/>
                </a:solidFill>
                <a:latin typeface="+mn-lt"/>
                <a:ea typeface="+mn-ea"/>
                <a:cs typeface="+mn-cs"/>
              </a:rPr>
              <a:t>Lui appliquer un léger mouvement de va-et-vient </a:t>
            </a:r>
          </a:p>
          <a:p>
            <a:pPr marL="457200" indent="-457200">
              <a:defRPr b="0" i="0"/>
            </a:pPr>
            <a:r>
              <a:rPr lang="x-none" sz="2800" kern="1200">
                <a:solidFill>
                  <a:srgbClr val="000000"/>
                </a:solidFill>
                <a:latin typeface="+mn-lt"/>
                <a:ea typeface="+mn-ea"/>
                <a:cs typeface="+mn-cs"/>
              </a:rPr>
              <a:t>Ne pas sortir l’ouverture de la canule au-delà de l’orifice externe du col </a:t>
            </a:r>
          </a:p>
        </p:txBody>
      </p:sp>
    </p:spTree>
    <p:extLst>
      <p:ext uri="{BB962C8B-B14F-4D97-AF65-F5344CB8AC3E}">
        <p14:creationId xmlns:p14="http://schemas.microsoft.com/office/powerpoint/2010/main" val="323345262"/>
      </p:ext>
    </p:extLst>
  </p:cSld>
  <p:clrMapOvr>
    <a:masterClrMapping/>
  </p:clrMapOvr>
  <p:transition/>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Fix</a:t>
            </a:r>
            <a:r>
              <a:rPr lang="fr-BE" sz="3600" kern="1200" dirty="0">
                <a:solidFill>
                  <a:schemeClr val="tx2"/>
                </a:solidFill>
                <a:latin typeface="+mj-lt"/>
                <a:ea typeface="+mj-ea"/>
                <a:cs typeface="+mj-cs"/>
              </a:rPr>
              <a:t>er</a:t>
            </a:r>
            <a:r>
              <a:rPr lang="x-none" sz="3600" kern="1200">
                <a:solidFill>
                  <a:schemeClr val="tx2"/>
                </a:solidFill>
                <a:latin typeface="+mj-lt"/>
                <a:ea typeface="+mj-ea"/>
                <a:cs typeface="+mj-cs"/>
              </a:rPr>
              <a:t> l’aspirateur </a:t>
            </a:r>
          </a:p>
        </p:txBody>
      </p:sp>
      <p:pic>
        <p:nvPicPr>
          <p:cNvPr id="4" name="Picture 5" descr="attachaspirator"/>
          <p:cNvPicPr>
            <a:picLocks noGrp="1" noChangeAspect="1" noChangeArrowheads="1"/>
          </p:cNvPicPr>
          <p:nvPr>
            <p:ph sz="quarter" idx="1"/>
          </p:nvPr>
        </p:nvPicPr>
        <p:blipFill>
          <a:blip r:embed="rId2"/>
          <a:stretch/>
        </p:blipFill>
        <p:spPr>
          <a:xfrm>
            <a:off x="990600" y="1676400"/>
            <a:ext cx="7469813" cy="3429000"/>
          </a:xfrm>
          <a:prstGeom prst="rect">
            <a:avLst/>
          </a:prstGeom>
          <a:noFill/>
        </p:spPr>
      </p:pic>
    </p:spTree>
    <p:extLst>
      <p:ext uri="{BB962C8B-B14F-4D97-AF65-F5344CB8AC3E}">
        <p14:creationId xmlns:p14="http://schemas.microsoft.com/office/powerpoint/2010/main" val="233043816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Professionnels de santé et droits reproductifs</a:t>
            </a:r>
          </a:p>
        </p:txBody>
      </p:sp>
      <p:sp>
        <p:nvSpPr>
          <p:cNvPr id="3" name="Content Placeholder 2"/>
          <p:cNvSpPr>
            <a:spLocks noGrp="1"/>
          </p:cNvSpPr>
          <p:nvPr>
            <p:ph sz="quarter" idx="1"/>
          </p:nvPr>
        </p:nvSpPr>
        <p:spPr>
          <a:xfrm>
            <a:off x="609600" y="1828800"/>
            <a:ext cx="8153400" cy="4495800"/>
          </a:xfrm>
        </p:spPr>
        <p:txBody>
          <a:bodyPr/>
          <a:lstStyle/>
          <a:p>
            <a:pPr marL="457200" indent="-457200">
              <a:defRPr b="0" i="0"/>
            </a:pPr>
            <a:r>
              <a:rPr lang="x-none" sz="3000"/>
              <a:t>Les professionnels de santé ont un rôle déterminant à jouer pour aider les femmes à exercer leurs droits reproductifs </a:t>
            </a:r>
          </a:p>
          <a:p>
            <a:pPr marL="457200" indent="-457200">
              <a:defRPr b="0" i="0"/>
            </a:pPr>
            <a:r>
              <a:rPr lang="x-none" sz="3000"/>
              <a:t>Les professionnels de santé doivent être soutenus pour pouvoir adopter des attitudes et des pratiques respectueuses des droits reproductifs des femmes</a:t>
            </a:r>
          </a:p>
        </p:txBody>
      </p:sp>
    </p:spTree>
    <p:extLst>
      <p:ext uri="{BB962C8B-B14F-4D97-AF65-F5344CB8AC3E}">
        <p14:creationId xmlns:p14="http://schemas.microsoft.com/office/powerpoint/2010/main" val="2080755275"/>
      </p:ext>
    </p:extLst>
  </p:cSld>
  <p:clrMapOvr>
    <a:masterClrMapping/>
  </p:clrMapOvr>
  <p:transition/>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Relâcher les boutons </a:t>
            </a:r>
          </a:p>
        </p:txBody>
      </p:sp>
      <p:pic>
        <p:nvPicPr>
          <p:cNvPr id="4" name="Picture 7" descr="releasebuttons"/>
          <p:cNvPicPr>
            <a:picLocks noGrp="1" noChangeAspect="1" noChangeArrowheads="1"/>
          </p:cNvPicPr>
          <p:nvPr>
            <p:ph sz="quarter" idx="1"/>
          </p:nvPr>
        </p:nvPicPr>
        <p:blipFill>
          <a:blip r:embed="rId2"/>
          <a:stretch/>
        </p:blipFill>
        <p:spPr>
          <a:xfrm>
            <a:off x="1828800" y="1600200"/>
            <a:ext cx="5669429" cy="4626254"/>
          </a:xfrm>
          <a:prstGeom prst="rect">
            <a:avLst/>
          </a:prstGeom>
          <a:noFill/>
        </p:spPr>
      </p:pic>
    </p:spTree>
    <p:extLst>
      <p:ext uri="{BB962C8B-B14F-4D97-AF65-F5344CB8AC3E}">
        <p14:creationId xmlns:p14="http://schemas.microsoft.com/office/powerpoint/2010/main" val="2809324936"/>
      </p:ext>
    </p:extLst>
  </p:cSld>
  <p:clrMapOvr>
    <a:masterClrMapping/>
  </p:clrMapOvr>
  <p:transition/>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Évacu</a:t>
            </a:r>
            <a:r>
              <a:rPr lang="fr-BE" sz="3600" kern="1200" dirty="0">
                <a:solidFill>
                  <a:schemeClr val="tx2"/>
                </a:solidFill>
                <a:latin typeface="+mj-lt"/>
                <a:ea typeface="+mj-ea"/>
                <a:cs typeface="+mj-cs"/>
              </a:rPr>
              <a:t>er le </a:t>
            </a:r>
            <a:r>
              <a:rPr lang="x-none" sz="3600" kern="1200">
                <a:solidFill>
                  <a:schemeClr val="tx2"/>
                </a:solidFill>
                <a:latin typeface="+mj-lt"/>
                <a:ea typeface="+mj-ea"/>
                <a:cs typeface="+mj-cs"/>
              </a:rPr>
              <a:t>contenu de l’utérus </a:t>
            </a:r>
          </a:p>
        </p:txBody>
      </p:sp>
      <p:pic>
        <p:nvPicPr>
          <p:cNvPr id="4" name="Picture 5" descr="evacuateutercontents"/>
          <p:cNvPicPr>
            <a:picLocks noGrp="1" noChangeAspect="1" noChangeArrowheads="1"/>
          </p:cNvPicPr>
          <p:nvPr>
            <p:ph sz="quarter" idx="1"/>
          </p:nvPr>
        </p:nvPicPr>
        <p:blipFill>
          <a:blip r:embed="rId2"/>
          <a:stretch/>
        </p:blipFill>
        <p:spPr>
          <a:xfrm>
            <a:off x="1219200" y="2057400"/>
            <a:ext cx="7034779" cy="3315522"/>
          </a:xfrm>
          <a:prstGeom prst="rect">
            <a:avLst/>
          </a:prstGeom>
          <a:noFill/>
        </p:spPr>
      </p:pic>
    </p:spTree>
    <p:extLst>
      <p:ext uri="{BB962C8B-B14F-4D97-AF65-F5344CB8AC3E}">
        <p14:creationId xmlns:p14="http://schemas.microsoft.com/office/powerpoint/2010/main" val="506322592"/>
      </p:ext>
    </p:extLst>
  </p:cSld>
  <p:clrMapOvr>
    <a:masterClrMapping/>
  </p:clrMapOvr>
  <p:transition/>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Causes possibles d’une baisse de la puissance d’aspiration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L’aspirateur est plein </a:t>
            </a:r>
          </a:p>
          <a:p>
            <a:pPr marL="457200" indent="-457200">
              <a:defRPr b="0" i="0"/>
            </a:pPr>
            <a:r>
              <a:rPr lang="x-none" sz="3200" kern="1200">
                <a:solidFill>
                  <a:srgbClr val="000000"/>
                </a:solidFill>
                <a:latin typeface="+mn-lt"/>
                <a:ea typeface="+mn-ea"/>
                <a:cs typeface="+mn-cs"/>
              </a:rPr>
              <a:t>La canule a été reculée au-delà de l’orifice cervical </a:t>
            </a:r>
          </a:p>
          <a:p>
            <a:pPr marL="457200" indent="-457200">
              <a:defRPr b="0" i="0"/>
            </a:pPr>
            <a:r>
              <a:rPr lang="x-none" sz="3200" kern="1200">
                <a:solidFill>
                  <a:srgbClr val="000000"/>
                </a:solidFill>
                <a:latin typeface="+mn-lt"/>
                <a:ea typeface="+mn-ea"/>
                <a:cs typeface="+mn-cs"/>
              </a:rPr>
              <a:t>La canule est obstruée </a:t>
            </a:r>
          </a:p>
          <a:p>
            <a:pPr marL="457200" indent="-457200">
              <a:defRPr b="0" i="0"/>
            </a:pPr>
            <a:r>
              <a:rPr lang="x-none" sz="3200" kern="1200">
                <a:solidFill>
                  <a:srgbClr val="000000"/>
                </a:solidFill>
                <a:latin typeface="+mn-lt"/>
                <a:ea typeface="+mn-ea"/>
                <a:cs typeface="+mn-cs"/>
              </a:rPr>
              <a:t>L’aspirateur n’a pas été correctement monté </a:t>
            </a:r>
          </a:p>
        </p:txBody>
      </p:sp>
    </p:spTree>
    <p:extLst>
      <p:ext uri="{BB962C8B-B14F-4D97-AF65-F5344CB8AC3E}">
        <p14:creationId xmlns:p14="http://schemas.microsoft.com/office/powerpoint/2010/main" val="196985261"/>
      </p:ext>
    </p:extLst>
  </p:cSld>
  <p:clrMapOvr>
    <a:masterClrMapping/>
  </p:clrMapOvr>
  <p:transition/>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sz="3600" kern="1200" dirty="0">
                <a:solidFill>
                  <a:schemeClr val="tx2"/>
                </a:solidFill>
                <a:latin typeface="+mj-lt"/>
                <a:ea typeface="+mj-ea"/>
                <a:cs typeface="+mj-cs"/>
              </a:rPr>
              <a:t>Si </a:t>
            </a:r>
            <a:r>
              <a:rPr lang="x-none" sz="3600" kern="1200">
                <a:solidFill>
                  <a:schemeClr val="tx2"/>
                </a:solidFill>
                <a:latin typeface="+mj-lt"/>
                <a:ea typeface="+mj-ea"/>
                <a:cs typeface="+mj-cs"/>
              </a:rPr>
              <a:t>l’aspirateur est plein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Détacher la canule et la laisser dans l’orifice cervical </a:t>
            </a:r>
          </a:p>
          <a:p>
            <a:pPr marL="457200" indent="-457200">
              <a:defRPr b="0" i="0"/>
            </a:pPr>
            <a:r>
              <a:rPr lang="x-none" sz="2800" kern="1200">
                <a:solidFill>
                  <a:srgbClr val="000000"/>
                </a:solidFill>
                <a:latin typeface="+mn-lt"/>
                <a:ea typeface="+mn-ea"/>
                <a:cs typeface="+mn-cs"/>
              </a:rPr>
              <a:t>Remplacer l’aspirateur </a:t>
            </a:r>
            <a:endParaRPr lang="fr-BE" sz="2800" kern="1200" dirty="0">
              <a:solidFill>
                <a:srgbClr val="000000"/>
              </a:solidFill>
              <a:latin typeface="+mn-lt"/>
              <a:ea typeface="+mn-ea"/>
              <a:cs typeface="+mn-cs"/>
            </a:endParaRPr>
          </a:p>
          <a:p>
            <a:pPr>
              <a:buNone/>
              <a:defRPr b="0" i="0"/>
            </a:pPr>
            <a:r>
              <a:rPr lang="x-none" sz="2800" kern="1200">
                <a:solidFill>
                  <a:srgbClr val="000000"/>
                </a:solidFill>
                <a:latin typeface="+mn-lt"/>
                <a:ea typeface="+mn-ea"/>
                <a:cs typeface="+mn-cs"/>
              </a:rPr>
              <a:t>OU</a:t>
            </a:r>
          </a:p>
          <a:p>
            <a:pPr marL="457200" indent="-457200">
              <a:defRPr b="0" i="0"/>
            </a:pPr>
            <a:r>
              <a:rPr lang="x-none" sz="2800" kern="1200">
                <a:solidFill>
                  <a:srgbClr val="000000"/>
                </a:solidFill>
                <a:latin typeface="+mn-lt"/>
                <a:ea typeface="+mn-ea"/>
                <a:cs typeface="+mn-cs"/>
              </a:rPr>
              <a:t>Vider l’aspirateur dans un récipient en pressant les boutons et en enfonçant le piston dans le cylindre</a:t>
            </a:r>
          </a:p>
          <a:p>
            <a:pPr marL="457200" indent="-457200">
              <a:defRPr b="0" i="0"/>
            </a:pPr>
            <a:r>
              <a:rPr lang="x-none" sz="2800" kern="1200">
                <a:solidFill>
                  <a:srgbClr val="000000"/>
                </a:solidFill>
                <a:latin typeface="+mn-lt"/>
                <a:ea typeface="+mn-ea"/>
                <a:cs typeface="+mn-cs"/>
              </a:rPr>
              <a:t>Rétablir le vide, fixer l’aspirateur à la canule et reprendre la procédure </a:t>
            </a:r>
          </a:p>
        </p:txBody>
      </p:sp>
    </p:spTree>
    <p:extLst>
      <p:ext uri="{BB962C8B-B14F-4D97-AF65-F5344CB8AC3E}">
        <p14:creationId xmlns:p14="http://schemas.microsoft.com/office/powerpoint/2010/main" val="3561781084"/>
      </p:ext>
    </p:extLst>
  </p:cSld>
  <p:clrMapOvr>
    <a:masterClrMapping/>
  </p:clrMapOvr>
  <p:transition/>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sz="3600" kern="1200" dirty="0">
                <a:solidFill>
                  <a:schemeClr val="tx2"/>
                </a:solidFill>
                <a:latin typeface="+mj-lt"/>
                <a:ea typeface="+mj-ea"/>
                <a:cs typeface="+mj-cs"/>
              </a:rPr>
              <a:t>Si </a:t>
            </a:r>
            <a:r>
              <a:rPr lang="x-none" sz="3600" kern="1200">
                <a:solidFill>
                  <a:schemeClr val="tx2"/>
                </a:solidFill>
                <a:latin typeface="+mj-lt"/>
                <a:ea typeface="+mj-ea"/>
                <a:cs typeface="+mj-cs"/>
              </a:rPr>
              <a:t>la canule a été reculée au-delà de l’orifice cervical</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Retirer la canule et l’aspirateur ; ne pas toucher les parois vaginales </a:t>
            </a:r>
          </a:p>
          <a:p>
            <a:pPr marL="457200" indent="-457200">
              <a:defRPr b="0" i="0"/>
            </a:pPr>
            <a:r>
              <a:rPr lang="x-none" sz="2400" kern="1200">
                <a:solidFill>
                  <a:srgbClr val="000000"/>
                </a:solidFill>
                <a:latin typeface="+mn-lt"/>
                <a:ea typeface="+mn-ea"/>
                <a:cs typeface="+mn-cs"/>
              </a:rPr>
              <a:t>Détacher </a:t>
            </a:r>
            <a:r>
              <a:rPr lang="x-none" sz="2400"/>
              <a:t>la canule et </a:t>
            </a:r>
            <a:r>
              <a:rPr lang="fr-BE" sz="2400" dirty="0"/>
              <a:t>la r</a:t>
            </a:r>
            <a:r>
              <a:rPr lang="x-none" sz="2400"/>
              <a:t>éintroduire si elle n’a pas été contaminée</a:t>
            </a:r>
            <a:endParaRPr lang="fr-BE" sz="2400" dirty="0"/>
          </a:p>
          <a:p>
            <a:pPr marL="457200" indent="-457200">
              <a:defRPr b="0" i="0"/>
            </a:pPr>
            <a:r>
              <a:rPr lang="fr-BE" sz="2400" dirty="0"/>
              <a:t>V</a:t>
            </a:r>
            <a:r>
              <a:rPr lang="x-none" sz="2400"/>
              <a:t>ider </a:t>
            </a:r>
            <a:r>
              <a:rPr lang="x-none" sz="2400" kern="1200">
                <a:solidFill>
                  <a:srgbClr val="000000"/>
                </a:solidFill>
                <a:latin typeface="+mn-lt"/>
                <a:ea typeface="+mn-ea"/>
                <a:cs typeface="+mn-cs"/>
              </a:rPr>
              <a:t>l’aspirateur </a:t>
            </a:r>
          </a:p>
          <a:p>
            <a:pPr marL="457200" indent="-457200">
              <a:defRPr b="0" i="0"/>
            </a:pPr>
            <a:r>
              <a:rPr lang="x-none" sz="2400" kern="1200">
                <a:solidFill>
                  <a:srgbClr val="000000"/>
                </a:solidFill>
                <a:latin typeface="+mn-lt"/>
                <a:ea typeface="+mn-ea"/>
                <a:cs typeface="+mn-cs"/>
              </a:rPr>
              <a:t>Rétablir le vide </a:t>
            </a:r>
          </a:p>
          <a:p>
            <a:pPr marL="457200" indent="-457200">
              <a:defRPr b="0" i="0"/>
            </a:pPr>
            <a:r>
              <a:rPr lang="x-none" sz="2400" kern="1200">
                <a:solidFill>
                  <a:srgbClr val="000000"/>
                </a:solidFill>
                <a:latin typeface="+mn-lt"/>
                <a:ea typeface="+mn-ea"/>
                <a:cs typeface="+mn-cs"/>
              </a:rPr>
              <a:t>Reconnecter l’aspirateur à la canule, libérer le vide et reprendre la procédure </a:t>
            </a:r>
          </a:p>
        </p:txBody>
      </p:sp>
    </p:spTree>
    <p:extLst>
      <p:ext uri="{BB962C8B-B14F-4D97-AF65-F5344CB8AC3E}">
        <p14:creationId xmlns:p14="http://schemas.microsoft.com/office/powerpoint/2010/main" val="286567367"/>
      </p:ext>
    </p:extLst>
  </p:cSld>
  <p:clrMapOvr>
    <a:masterClrMapping/>
  </p:clrMapOvr>
  <p:transition/>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dirty="0"/>
              <a:t>Si </a:t>
            </a:r>
            <a:r>
              <a:rPr lang="x-none"/>
              <a:t>la canule est obstruée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Reculer la canule en direction de l’orifice externe du col, mais pas au-delà </a:t>
            </a:r>
            <a:endParaRPr lang="fr-BE" sz="2400" kern="1200" dirty="0">
              <a:solidFill>
                <a:srgbClr val="000000"/>
              </a:solidFill>
              <a:latin typeface="+mn-lt"/>
              <a:ea typeface="+mn-ea"/>
              <a:cs typeface="+mn-cs"/>
            </a:endParaRPr>
          </a:p>
          <a:p>
            <a:pPr>
              <a:buNone/>
              <a:defRPr b="0" i="0"/>
            </a:pPr>
            <a:r>
              <a:rPr lang="fr-BE" sz="2400" dirty="0"/>
              <a:t>OU</a:t>
            </a:r>
            <a:endParaRPr lang="x-none" sz="2400" kern="1200">
              <a:solidFill>
                <a:srgbClr val="000000"/>
              </a:solidFill>
              <a:latin typeface="+mn-lt"/>
              <a:ea typeface="+mn-ea"/>
              <a:cs typeface="+mn-cs"/>
            </a:endParaRPr>
          </a:p>
          <a:p>
            <a:pPr marL="457200" indent="-457200">
              <a:defRPr b="0" i="0"/>
            </a:pPr>
            <a:r>
              <a:rPr lang="x-none" sz="2400" kern="1200">
                <a:solidFill>
                  <a:srgbClr val="000000"/>
                </a:solidFill>
                <a:latin typeface="+mn-lt"/>
                <a:ea typeface="+mn-ea"/>
                <a:cs typeface="+mn-cs"/>
              </a:rPr>
              <a:t>Presser les boutons et retirer l’aspirateur et la canule de l’utérus en évitant de les contaminer </a:t>
            </a:r>
          </a:p>
          <a:p>
            <a:pPr marL="457200" indent="-457200">
              <a:defRPr b="0" i="0"/>
            </a:pPr>
            <a:r>
              <a:rPr lang="x-none" sz="2400" kern="1200">
                <a:solidFill>
                  <a:srgbClr val="000000"/>
                </a:solidFill>
                <a:latin typeface="+mn-lt"/>
                <a:ea typeface="+mn-ea"/>
                <a:cs typeface="+mn-cs"/>
              </a:rPr>
              <a:t>Retirer les tissus qui obstruent la canule à l’aide d’une pince stérile ou traitée par désinfection de haut niveau </a:t>
            </a:r>
          </a:p>
          <a:p>
            <a:pPr marL="457200" indent="-457200">
              <a:defRPr b="0" i="0"/>
            </a:pPr>
            <a:r>
              <a:rPr lang="x-none" sz="2400" kern="1200">
                <a:solidFill>
                  <a:srgbClr val="000000"/>
                </a:solidFill>
                <a:latin typeface="+mn-lt"/>
                <a:ea typeface="+mn-ea"/>
                <a:cs typeface="+mn-cs"/>
              </a:rPr>
              <a:t>Réintroduire la canule selon une technique sans contact</a:t>
            </a:r>
          </a:p>
          <a:p>
            <a:pPr marL="457200" indent="-457200">
              <a:defRPr b="0" i="0"/>
            </a:pPr>
            <a:r>
              <a:rPr lang="x-none" sz="2400" kern="1200">
                <a:solidFill>
                  <a:srgbClr val="000000"/>
                </a:solidFill>
                <a:latin typeface="+mn-lt"/>
                <a:ea typeface="+mn-ea"/>
                <a:cs typeface="+mn-cs"/>
              </a:rPr>
              <a:t>Y refixer l’aspirateur et poursuivre l’aspiration </a:t>
            </a:r>
          </a:p>
        </p:txBody>
      </p:sp>
    </p:spTree>
    <p:extLst>
      <p:ext uri="{BB962C8B-B14F-4D97-AF65-F5344CB8AC3E}">
        <p14:creationId xmlns:p14="http://schemas.microsoft.com/office/powerpoint/2010/main" val="1635286597"/>
      </p:ext>
    </p:extLst>
  </p:cSld>
  <p:clrMapOvr>
    <a:masterClrMapping/>
  </p:clrMapOvr>
  <p:transition/>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indiquant que l’utérus est vide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Passage d’une mousse rouge ou rosée ne contenant plus de tissus au travers de la canule </a:t>
            </a:r>
          </a:p>
          <a:p>
            <a:pPr marL="457200" indent="-457200">
              <a:defRPr b="0" i="0"/>
            </a:pPr>
            <a:r>
              <a:rPr lang="x-none" sz="2800" kern="1200">
                <a:solidFill>
                  <a:srgbClr val="000000"/>
                </a:solidFill>
                <a:latin typeface="+mn-lt"/>
                <a:ea typeface="+mn-ea"/>
                <a:cs typeface="+mn-cs"/>
              </a:rPr>
              <a:t>Sensation rugueuse lorsque la canule se déplace à la surface de l’utérus </a:t>
            </a:r>
          </a:p>
          <a:p>
            <a:pPr marL="457200" indent="-457200">
              <a:defRPr b="0" i="0"/>
            </a:pPr>
            <a:r>
              <a:rPr lang="x-none" sz="2800" kern="1200">
                <a:solidFill>
                  <a:srgbClr val="000000"/>
                </a:solidFill>
                <a:latin typeface="+mn-lt"/>
                <a:ea typeface="+mn-ea"/>
                <a:cs typeface="+mn-cs"/>
              </a:rPr>
              <a:t>Contraction de l’utérus autour de la canule </a:t>
            </a:r>
          </a:p>
          <a:p>
            <a:pPr marL="457200" indent="-457200">
              <a:defRPr b="0" i="0"/>
            </a:pPr>
            <a:r>
              <a:rPr lang="x-none" sz="2800" kern="1200">
                <a:solidFill>
                  <a:srgbClr val="000000"/>
                </a:solidFill>
                <a:latin typeface="+mn-lt"/>
                <a:ea typeface="+mn-ea"/>
                <a:cs typeface="+mn-cs"/>
              </a:rPr>
              <a:t>Augmentation des crampes ou de la douleur utérines</a:t>
            </a:r>
          </a:p>
        </p:txBody>
      </p:sp>
    </p:spTree>
    <p:extLst>
      <p:ext uri="{BB962C8B-B14F-4D97-AF65-F5344CB8AC3E}">
        <p14:creationId xmlns:p14="http://schemas.microsoft.com/office/powerpoint/2010/main" val="1137352551"/>
      </p:ext>
    </p:extLst>
  </p:cSld>
  <p:clrMapOvr>
    <a:masterClrMapping/>
  </p:clrMapOvr>
  <p:transition/>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Fin de la procédure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Presser les boutons vers le bas et vers l’avant pour fermer la valve, puis déconnecter la canule de l’aspirateur</a:t>
            </a:r>
          </a:p>
          <a:p>
            <a:pPr>
              <a:buNone/>
              <a:defRPr b="0" i="0"/>
            </a:pPr>
            <a:r>
              <a:rPr lang="x-none" sz="2800" kern="1200">
                <a:solidFill>
                  <a:srgbClr val="000000"/>
                </a:solidFill>
                <a:latin typeface="+mn-lt"/>
                <a:ea typeface="+mn-ea"/>
                <a:cs typeface="+mn-cs"/>
              </a:rPr>
              <a:t>OU </a:t>
            </a:r>
            <a:endParaRPr lang="fr-BE" sz="2800" kern="1200" dirty="0">
              <a:solidFill>
                <a:srgbClr val="000000"/>
              </a:solidFill>
              <a:latin typeface="+mn-lt"/>
              <a:ea typeface="+mn-ea"/>
              <a:cs typeface="+mn-cs"/>
            </a:endParaRPr>
          </a:p>
          <a:p>
            <a:pPr marL="457200" indent="-457200">
              <a:defRPr b="0" i="0"/>
            </a:pPr>
            <a:r>
              <a:rPr lang="fr-BE" sz="2800" kern="1200" dirty="0">
                <a:solidFill>
                  <a:srgbClr val="000000"/>
                </a:solidFill>
                <a:latin typeface="+mn-lt"/>
                <a:ea typeface="+mn-ea"/>
                <a:cs typeface="+mn-cs"/>
              </a:rPr>
              <a:t>R</a:t>
            </a:r>
            <a:r>
              <a:rPr lang="x-none" sz="2800" kern="1200">
                <a:solidFill>
                  <a:srgbClr val="000000"/>
                </a:solidFill>
                <a:latin typeface="+mn-lt"/>
                <a:ea typeface="+mn-ea"/>
                <a:cs typeface="+mn-cs"/>
              </a:rPr>
              <a:t>etirer la canule et l’aspirateur de l’utérus sans presser les boutons </a:t>
            </a:r>
          </a:p>
          <a:p>
            <a:pPr marL="457200" indent="-457200">
              <a:defRPr b="0" i="0"/>
            </a:pPr>
            <a:r>
              <a:rPr lang="x-none" sz="2800" kern="1200">
                <a:solidFill>
                  <a:srgbClr val="000000"/>
                </a:solidFill>
                <a:latin typeface="+mn-lt"/>
                <a:ea typeface="+mn-ea"/>
                <a:cs typeface="+mn-cs"/>
              </a:rPr>
              <a:t>Garder les instruments prêts pour reprendre l’évacuation si nécessaire après l’examen des produits de conception </a:t>
            </a:r>
          </a:p>
        </p:txBody>
      </p:sp>
    </p:spTree>
    <p:extLst>
      <p:ext uri="{BB962C8B-B14F-4D97-AF65-F5344CB8AC3E}">
        <p14:creationId xmlns:p14="http://schemas.microsoft.com/office/powerpoint/2010/main" val="1498570666"/>
      </p:ext>
    </p:extLst>
  </p:cSld>
  <p:clrMapOvr>
    <a:masterClrMapping/>
  </p:clrMapOvr>
  <p:transition/>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Déconnecter précautionneusement la canule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dirty="0">
                <a:solidFill>
                  <a:srgbClr val="000000"/>
                </a:solidFill>
                <a:latin typeface="+mn-lt"/>
                <a:ea typeface="+mn-ea"/>
                <a:cs typeface="+mn-cs"/>
              </a:rPr>
              <a:t>Les canules </a:t>
            </a:r>
            <a:r>
              <a:rPr lang="en-US" sz="3200" kern="1200" dirty="0">
                <a:solidFill>
                  <a:srgbClr val="000000"/>
                </a:solidFill>
                <a:latin typeface="+mn-lt"/>
                <a:ea typeface="+mn-ea"/>
                <a:cs typeface="+mn-cs"/>
              </a:rPr>
              <a:t>Ipas </a:t>
            </a:r>
            <a:r>
              <a:rPr lang="x-none" sz="3200" kern="1200" dirty="0">
                <a:solidFill>
                  <a:srgbClr val="000000"/>
                </a:solidFill>
                <a:latin typeface="+mn-lt"/>
                <a:ea typeface="+mn-ea"/>
                <a:cs typeface="+mn-cs"/>
              </a:rPr>
              <a:t>EasyGrip</a:t>
            </a:r>
            <a:r>
              <a:rPr lang="x-none" sz="3200" kern="1200" baseline="30000" dirty="0">
                <a:solidFill>
                  <a:srgbClr val="000000"/>
                </a:solidFill>
                <a:latin typeface="+mn-lt"/>
                <a:ea typeface="+mn-ea"/>
                <a:cs typeface="+mn-cs"/>
              </a:rPr>
              <a:t> </a:t>
            </a:r>
            <a:r>
              <a:rPr lang="x-none" sz="3200" kern="1200" dirty="0">
                <a:solidFill>
                  <a:srgbClr val="000000"/>
                </a:solidFill>
                <a:latin typeface="+mn-lt"/>
                <a:ea typeface="+mn-ea"/>
                <a:cs typeface="+mn-cs"/>
              </a:rPr>
              <a:t>s’ajustent solidement dans la valve de l’aspirateur </a:t>
            </a:r>
          </a:p>
          <a:p>
            <a:pPr marL="457200" indent="-457200">
              <a:defRPr b="0" i="0"/>
            </a:pPr>
            <a:r>
              <a:rPr lang="x-none" sz="3200" kern="1200" dirty="0">
                <a:solidFill>
                  <a:srgbClr val="000000"/>
                </a:solidFill>
                <a:latin typeface="+mn-lt"/>
                <a:ea typeface="+mn-ea"/>
                <a:cs typeface="+mn-cs"/>
              </a:rPr>
              <a:t>Se montrer attentif lorsque l’on déconnecte la canule de l’aspirateur </a:t>
            </a:r>
          </a:p>
        </p:txBody>
      </p:sp>
    </p:spTree>
    <p:extLst>
      <p:ext uri="{BB962C8B-B14F-4D97-AF65-F5344CB8AC3E}">
        <p14:creationId xmlns:p14="http://schemas.microsoft.com/office/powerpoint/2010/main" val="3912631840"/>
      </p:ext>
    </p:extLst>
  </p:cSld>
  <p:clrMapOvr>
    <a:masterClrMapping/>
  </p:clrMapOvr>
  <p:transition/>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Détacher la canule de l’aspirateur</a:t>
            </a:r>
          </a:p>
        </p:txBody>
      </p:sp>
      <p:pic>
        <p:nvPicPr>
          <p:cNvPr id="4" name="Picture 7" descr="detachcannula"/>
          <p:cNvPicPr>
            <a:picLocks noGrp="1" noChangeAspect="1" noChangeArrowheads="1"/>
          </p:cNvPicPr>
          <p:nvPr>
            <p:ph sz="quarter" idx="1"/>
          </p:nvPr>
        </p:nvPicPr>
        <p:blipFill>
          <a:blip r:embed="rId2"/>
          <a:stretch/>
        </p:blipFill>
        <p:spPr>
          <a:xfrm>
            <a:off x="1295400" y="1600200"/>
            <a:ext cx="6586862" cy="4768888"/>
          </a:xfrm>
          <a:prstGeom prst="rect">
            <a:avLst/>
          </a:prstGeom>
          <a:noFill/>
        </p:spPr>
      </p:pic>
    </p:spTree>
    <p:extLst>
      <p:ext uri="{BB962C8B-B14F-4D97-AF65-F5344CB8AC3E}">
        <p14:creationId xmlns:p14="http://schemas.microsoft.com/office/powerpoint/2010/main" val="325405541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a:t>Traités et accords internationaux</a:t>
            </a:r>
          </a:p>
        </p:txBody>
      </p:sp>
      <p:sp>
        <p:nvSpPr>
          <p:cNvPr id="3" name="Content Placeholder 2"/>
          <p:cNvSpPr>
            <a:spLocks noGrp="1"/>
          </p:cNvSpPr>
          <p:nvPr>
            <p:ph sz="quarter" idx="1"/>
          </p:nvPr>
        </p:nvSpPr>
        <p:spPr>
          <a:xfrm>
            <a:off x="609600" y="1752600"/>
            <a:ext cx="8305800" cy="4495800"/>
          </a:xfrm>
        </p:spPr>
        <p:txBody>
          <a:bodyPr/>
          <a:lstStyle/>
          <a:p>
            <a:pPr marL="457200" indent="-457200">
              <a:defRPr b="0" i="0"/>
            </a:pPr>
            <a:r>
              <a:rPr lang="x-none" sz="2800"/>
              <a:t>Définir les principes de l’universalité des droits humains</a:t>
            </a:r>
          </a:p>
          <a:p>
            <a:pPr marL="457200" indent="-457200">
              <a:defRPr b="0" i="0"/>
            </a:pPr>
            <a:r>
              <a:rPr lang="x-none" sz="2800"/>
              <a:t>Établir les fondements des droits sexuels et reproductifs des femmes et des adolescentes dans le cadre des droits humains</a:t>
            </a:r>
          </a:p>
          <a:p>
            <a:pPr marL="457200" indent="-457200">
              <a:defRPr b="0" i="0"/>
            </a:pPr>
            <a:r>
              <a:rPr lang="x-none" sz="2800"/>
              <a:t>Leur adoption par les gouvernements implique le respect des droits humains dans différents domaines de la vie</a:t>
            </a:r>
          </a:p>
          <a:p>
            <a:pPr marL="457200" indent="-457200">
              <a:defRPr b="0" i="0"/>
            </a:pPr>
            <a:endParaRPr lang="en-US" sz="2800" dirty="0"/>
          </a:p>
        </p:txBody>
      </p:sp>
    </p:spTree>
    <p:extLst>
      <p:ext uri="{BB962C8B-B14F-4D97-AF65-F5344CB8AC3E}">
        <p14:creationId xmlns:p14="http://schemas.microsoft.com/office/powerpoint/2010/main" val="3936665284"/>
      </p:ext>
    </p:extLst>
  </p:cSld>
  <p:clrMapOvr>
    <a:masterClrMapping/>
  </p:clrMapOvr>
  <p:transition/>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Étape 8 : Examen des tissus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Vider le contenu de l’aspirateur dans un récipient </a:t>
            </a:r>
            <a:endParaRPr lang="fr-BE" sz="3200" kern="1200" dirty="0">
              <a:solidFill>
                <a:srgbClr val="000000"/>
              </a:solidFill>
              <a:latin typeface="+mn-lt"/>
              <a:ea typeface="+mn-ea"/>
              <a:cs typeface="+mn-cs"/>
            </a:endParaRPr>
          </a:p>
          <a:p>
            <a:pPr marL="457200" indent="-457200">
              <a:defRPr b="0" i="0"/>
            </a:pPr>
            <a:r>
              <a:rPr lang="x-none" sz="3200">
                <a:ea typeface="ＭＳ Ｐゴシック" charset="-128"/>
                <a:cs typeface="ＭＳ Ｐゴシック" charset="-128"/>
              </a:rPr>
              <a:t>Étirer les tissus, les </a:t>
            </a:r>
            <a:r>
              <a:rPr lang="fr-BE" sz="3200" dirty="0">
                <a:ea typeface="ＭＳ Ｐゴシック" charset="-128"/>
                <a:cs typeface="ＭＳ Ｐゴシック" charset="-128"/>
              </a:rPr>
              <a:t>placer dans un récipient contenant </a:t>
            </a:r>
            <a:r>
              <a:rPr lang="x-none" sz="3200">
                <a:ea typeface="ＭＳ Ｐゴシック" charset="-128"/>
                <a:cs typeface="ＭＳ Ｐゴシック" charset="-128"/>
              </a:rPr>
              <a:t>de l’eau ou du vinaigre et les examiner par transparence en les éclairant par le bas</a:t>
            </a:r>
            <a:r>
              <a:rPr lang="en-US" sz="3200" dirty="0"/>
              <a:t> </a:t>
            </a:r>
            <a:endParaRPr lang="x-none" sz="3200" kern="1200"/>
          </a:p>
          <a:p>
            <a:pPr marL="457200" indent="-457200">
              <a:defRPr b="0" i="0"/>
            </a:pPr>
            <a:r>
              <a:rPr lang="x-none" sz="3200" kern="1200">
                <a:solidFill>
                  <a:srgbClr val="000000"/>
                </a:solidFill>
                <a:latin typeface="+mn-lt"/>
                <a:ea typeface="+mn-ea"/>
                <a:cs typeface="+mn-cs"/>
              </a:rPr>
              <a:t>Y rechercher les produits de conception : les villosités et la couche déciduale doivent être visibles </a:t>
            </a:r>
          </a:p>
        </p:txBody>
      </p:sp>
    </p:spTree>
    <p:extLst>
      <p:ext uri="{BB962C8B-B14F-4D97-AF65-F5344CB8AC3E}">
        <p14:creationId xmlns:p14="http://schemas.microsoft.com/office/powerpoint/2010/main" val="2883187184"/>
      </p:ext>
    </p:extLst>
  </p:cSld>
  <p:clrMapOvr>
    <a:masterClrMapping/>
  </p:clrMapOvr>
  <p:transition/>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Inspecter les tissus pour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Quantité et présence de produits de conception </a:t>
            </a:r>
          </a:p>
          <a:p>
            <a:pPr marL="457200" indent="-457200">
              <a:defRPr b="0" i="0"/>
            </a:pPr>
            <a:r>
              <a:rPr lang="x-none" sz="3200" kern="1200">
                <a:solidFill>
                  <a:srgbClr val="000000"/>
                </a:solidFill>
                <a:latin typeface="+mn-lt"/>
                <a:ea typeface="+mn-ea"/>
                <a:cs typeface="+mn-cs"/>
              </a:rPr>
              <a:t>Évacuation complète </a:t>
            </a:r>
          </a:p>
          <a:p>
            <a:pPr marL="457200" indent="-457200">
              <a:defRPr b="0" i="0"/>
            </a:pPr>
            <a:r>
              <a:rPr lang="x-none" sz="3200" kern="1200">
                <a:solidFill>
                  <a:srgbClr val="000000"/>
                </a:solidFill>
                <a:latin typeface="+mn-lt"/>
                <a:ea typeface="+mn-ea"/>
                <a:cs typeface="+mn-cs"/>
              </a:rPr>
              <a:t>Grossesse molaire </a:t>
            </a:r>
          </a:p>
        </p:txBody>
      </p:sp>
    </p:spTree>
    <p:extLst>
      <p:ext uri="{BB962C8B-B14F-4D97-AF65-F5344CB8AC3E}">
        <p14:creationId xmlns:p14="http://schemas.microsoft.com/office/powerpoint/2010/main" val="750219119"/>
      </p:ext>
    </p:extLst>
  </p:cSld>
  <p:clrMapOvr>
    <a:masterClrMapping/>
  </p:clrMapOvr>
  <p:transition/>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Inspection détaillée des tissus </a:t>
            </a:r>
          </a:p>
        </p:txBody>
      </p:sp>
      <p:pic>
        <p:nvPicPr>
          <p:cNvPr id="5" name="Picture 4">
            <a:extLst>
              <a:ext uri="{FF2B5EF4-FFF2-40B4-BE49-F238E27FC236}">
                <a16:creationId xmlns:a16="http://schemas.microsoft.com/office/drawing/2014/main" id="{037B57C5-1239-284B-AABC-64A6EFEC10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1757118"/>
            <a:ext cx="4038600" cy="4842785"/>
          </a:xfrm>
          <a:prstGeom prst="rect">
            <a:avLst/>
          </a:prstGeom>
        </p:spPr>
      </p:pic>
    </p:spTree>
    <p:extLst>
      <p:ext uri="{BB962C8B-B14F-4D97-AF65-F5344CB8AC3E}">
        <p14:creationId xmlns:p14="http://schemas.microsoft.com/office/powerpoint/2010/main" val="3144639550"/>
      </p:ext>
    </p:extLst>
  </p:cSld>
  <p:clrMapOvr>
    <a:masterClrMapping/>
  </p:clrMapOvr>
  <p:transition/>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Raisons possibles de l’absence de produits de conception visibles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Un avortement spontané a déjà eu lieu</a:t>
            </a:r>
          </a:p>
          <a:p>
            <a:pPr marL="457200" indent="-457200">
              <a:defRPr b="0" i="0"/>
            </a:pPr>
            <a:r>
              <a:rPr lang="x-none" sz="3200" kern="1200">
                <a:solidFill>
                  <a:srgbClr val="000000"/>
                </a:solidFill>
                <a:latin typeface="+mn-lt"/>
                <a:ea typeface="+mn-ea"/>
                <a:cs typeface="+mn-cs"/>
              </a:rPr>
              <a:t>Les produits de conception se trouvent toujours dans la cavité utérine </a:t>
            </a:r>
          </a:p>
          <a:p>
            <a:pPr marL="457200" indent="-457200">
              <a:defRPr b="0" i="0"/>
            </a:pPr>
            <a:r>
              <a:rPr lang="x-none" sz="3200" kern="1200">
                <a:solidFill>
                  <a:srgbClr val="000000"/>
                </a:solidFill>
                <a:latin typeface="+mn-lt"/>
                <a:ea typeface="+mn-ea"/>
                <a:cs typeface="+mn-cs"/>
              </a:rPr>
              <a:t>Grossesse extra-utérine </a:t>
            </a:r>
          </a:p>
          <a:p>
            <a:pPr marL="457200" indent="-457200">
              <a:defRPr b="0" i="0"/>
            </a:pPr>
            <a:r>
              <a:rPr lang="x-none" sz="3200" kern="1200">
                <a:solidFill>
                  <a:srgbClr val="000000"/>
                </a:solidFill>
                <a:latin typeface="+mn-lt"/>
                <a:ea typeface="+mn-ea"/>
                <a:cs typeface="+mn-cs"/>
              </a:rPr>
              <a:t>Particularité morphologique de l’utérus ayant empêché l’évacuation </a:t>
            </a:r>
          </a:p>
        </p:txBody>
      </p:sp>
    </p:spTree>
    <p:extLst>
      <p:ext uri="{BB962C8B-B14F-4D97-AF65-F5344CB8AC3E}">
        <p14:creationId xmlns:p14="http://schemas.microsoft.com/office/powerpoint/2010/main" val="3124624212"/>
      </p:ext>
    </p:extLst>
  </p:cSld>
  <p:clrMapOvr>
    <a:masterClrMapping/>
  </p:clrMapOvr>
  <p:transition/>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kern="1200">
                <a:solidFill>
                  <a:schemeClr val="tx2"/>
                </a:solidFill>
                <a:latin typeface="+mj-lt"/>
                <a:ea typeface="+mj-ea"/>
                <a:cs typeface="+mj-cs"/>
              </a:rPr>
              <a:t>Raisons possibles de la présence de moins de produits de conception qu’attendu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Évacuation incomplète : une réévacuation est nécessaire </a:t>
            </a:r>
          </a:p>
          <a:p>
            <a:pPr marL="457200" indent="-457200">
              <a:defRPr b="0" i="0"/>
            </a:pPr>
            <a:r>
              <a:rPr lang="x-none" sz="2800" kern="1200">
                <a:solidFill>
                  <a:srgbClr val="000000"/>
                </a:solidFill>
                <a:latin typeface="+mn-lt"/>
                <a:ea typeface="+mn-ea"/>
                <a:cs typeface="+mn-cs"/>
              </a:rPr>
              <a:t>Estimation inexacte de l’âge gestationnel </a:t>
            </a:r>
          </a:p>
        </p:txBody>
      </p:sp>
    </p:spTree>
    <p:extLst>
      <p:ext uri="{BB962C8B-B14F-4D97-AF65-F5344CB8AC3E}">
        <p14:creationId xmlns:p14="http://schemas.microsoft.com/office/powerpoint/2010/main" val="1236480322"/>
      </p:ext>
    </p:extLst>
  </p:cSld>
  <p:clrMapOvr>
    <a:masterClrMapping/>
  </p:clrMapOvr>
  <p:transition/>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Étape 9 : Réalisation des éventuelles autres procédures concomitantes </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3200" kern="1200">
                <a:solidFill>
                  <a:srgbClr val="000000"/>
                </a:solidFill>
                <a:latin typeface="+mn-lt"/>
                <a:ea typeface="+mn-ea"/>
                <a:cs typeface="+mn-cs"/>
              </a:rPr>
              <a:t>Si le résultat de l’examen des produits de conception est satisfaisant : </a:t>
            </a:r>
          </a:p>
          <a:p>
            <a:pPr marL="457200" indent="-457200">
              <a:defRPr b="0" i="0"/>
            </a:pPr>
            <a:r>
              <a:rPr lang="x-none" sz="3200" kern="1200">
                <a:solidFill>
                  <a:srgbClr val="000000"/>
                </a:solidFill>
                <a:latin typeface="+mn-lt"/>
                <a:ea typeface="+mn-ea"/>
                <a:cs typeface="+mn-cs"/>
              </a:rPr>
              <a:t>Essuyer le col de l’utérus avec un tampon pour évaluer le saignement résiduel </a:t>
            </a:r>
          </a:p>
          <a:p>
            <a:pPr marL="457200" indent="-457200">
              <a:defRPr b="0" i="0"/>
            </a:pPr>
            <a:r>
              <a:rPr lang="x-none" sz="3200" kern="1200">
                <a:solidFill>
                  <a:srgbClr val="000000"/>
                </a:solidFill>
                <a:latin typeface="+mn-lt"/>
                <a:ea typeface="+mn-ea"/>
                <a:cs typeface="+mn-cs"/>
              </a:rPr>
              <a:t>Pratiquer les éventuelles autres procédures concomitantes </a:t>
            </a:r>
          </a:p>
        </p:txBody>
      </p:sp>
    </p:spTree>
    <p:extLst>
      <p:ext uri="{BB962C8B-B14F-4D97-AF65-F5344CB8AC3E}">
        <p14:creationId xmlns:p14="http://schemas.microsoft.com/office/powerpoint/2010/main" val="999947112"/>
      </p:ext>
    </p:extLst>
  </p:cSld>
  <p:clrMapOvr>
    <a:masterClrMapping/>
  </p:clrMapOvr>
  <p:transition/>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10 : Immédiatement après la procédure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fr-FR" sz="2800" kern="1200" dirty="0">
                <a:solidFill>
                  <a:srgbClr val="000000"/>
                </a:solidFill>
              </a:rPr>
              <a:t>Dire à la patiente que la procédure est terminée </a:t>
            </a:r>
          </a:p>
          <a:p>
            <a:pPr marL="457200" indent="-457200">
              <a:defRPr b="0" i="0"/>
            </a:pPr>
            <a:r>
              <a:rPr lang="fr-FR" sz="2800" kern="1200" dirty="0">
                <a:solidFill>
                  <a:srgbClr val="000000"/>
                </a:solidFill>
              </a:rPr>
              <a:t>Veiller à ce que quelqu’un l’accompagne jusqu’en salle de réveil </a:t>
            </a:r>
          </a:p>
          <a:p>
            <a:pPr marL="457200" indent="-457200">
              <a:defRPr b="0" i="0"/>
            </a:pPr>
            <a:r>
              <a:rPr lang="fr-FR" sz="2800" dirty="0"/>
              <a:t>Retraiter ou éliminer les instruments</a:t>
            </a:r>
          </a:p>
          <a:p>
            <a:pPr marL="457200" indent="-457200">
              <a:defRPr b="0" i="0"/>
            </a:pPr>
            <a:r>
              <a:rPr lang="fr-FR" sz="2800" dirty="0"/>
              <a:t>Ôter les barrières de protection et se laver les mains</a:t>
            </a:r>
          </a:p>
          <a:p>
            <a:pPr marL="457200" indent="-457200">
              <a:defRPr b="0" i="0"/>
            </a:pPr>
            <a:r>
              <a:rPr lang="fr-FR" sz="2800" kern="1200" dirty="0">
                <a:solidFill>
                  <a:srgbClr val="000000"/>
                </a:solidFill>
              </a:rPr>
              <a:t>Enregistrer les informations sur la procédure</a:t>
            </a:r>
          </a:p>
        </p:txBody>
      </p:sp>
    </p:spTree>
    <p:extLst>
      <p:ext uri="{BB962C8B-B14F-4D97-AF65-F5344CB8AC3E}">
        <p14:creationId xmlns:p14="http://schemas.microsoft.com/office/powerpoint/2010/main" val="4288674962"/>
      </p:ext>
    </p:extLst>
  </p:cSld>
  <p:clrMapOvr>
    <a:masterClrMapping/>
  </p:clrMapOvr>
  <p:transition/>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Soins de suivi</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Soins dispensés après une évacuation utérine </a:t>
            </a:r>
          </a:p>
          <a:p>
            <a:pPr marL="457200" indent="-457200">
              <a:defRPr b="0" i="0"/>
            </a:pPr>
            <a:r>
              <a:rPr lang="x-none" sz="2800" kern="1200">
                <a:solidFill>
                  <a:srgbClr val="000000"/>
                </a:solidFill>
                <a:latin typeface="+mn-lt"/>
                <a:ea typeface="+mn-ea"/>
                <a:cs typeface="+mn-cs"/>
              </a:rPr>
              <a:t>Traiter les éventuelles complications cliniques </a:t>
            </a:r>
          </a:p>
          <a:p>
            <a:pPr marL="457200" indent="-457200">
              <a:defRPr b="0" i="0"/>
            </a:pPr>
            <a:r>
              <a:rPr lang="x-none" sz="2800" kern="1200">
                <a:solidFill>
                  <a:srgbClr val="000000"/>
                </a:solidFill>
                <a:latin typeface="+mn-lt"/>
                <a:ea typeface="+mn-ea"/>
                <a:cs typeface="+mn-cs"/>
              </a:rPr>
              <a:t>Informer la patiente sur son état et les soins personnels requis </a:t>
            </a:r>
          </a:p>
          <a:p>
            <a:pPr marL="457200" indent="-457200">
              <a:defRPr b="0" i="0"/>
            </a:pPr>
            <a:r>
              <a:rPr lang="x-none" sz="2800" kern="1200">
                <a:solidFill>
                  <a:srgbClr val="000000"/>
                </a:solidFill>
                <a:latin typeface="+mn-lt"/>
                <a:ea typeface="+mn-ea"/>
                <a:cs typeface="+mn-cs"/>
              </a:rPr>
              <a:t>Lui fournir une méthode contraceptive si elle le souhaite</a:t>
            </a:r>
          </a:p>
          <a:p>
            <a:pPr marL="457200" indent="-457200">
              <a:defRPr b="0" i="0"/>
            </a:pPr>
            <a:r>
              <a:rPr lang="x-none" sz="2800" kern="1200">
                <a:solidFill>
                  <a:srgbClr val="000000"/>
                </a:solidFill>
                <a:latin typeface="+mn-lt"/>
                <a:ea typeface="+mn-ea"/>
                <a:cs typeface="+mn-cs"/>
              </a:rPr>
              <a:t>Se terminent lorsque la patiente quitte le centre </a:t>
            </a:r>
          </a:p>
        </p:txBody>
      </p:sp>
    </p:spTree>
    <p:extLst>
      <p:ext uri="{BB962C8B-B14F-4D97-AF65-F5344CB8AC3E}">
        <p14:creationId xmlns:p14="http://schemas.microsoft.com/office/powerpoint/2010/main" val="3425512920"/>
      </p:ext>
    </p:extLst>
  </p:cSld>
  <p:clrMapOvr>
    <a:masterClrMapping/>
  </p:clrMapOvr>
  <p:transition/>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Éléments des soins post-opératoires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Suivi clinique </a:t>
            </a:r>
          </a:p>
          <a:p>
            <a:pPr marL="457200" indent="-457200">
              <a:defRPr b="0" i="0"/>
            </a:pPr>
            <a:r>
              <a:rPr lang="x-none" sz="3200" kern="1200">
                <a:solidFill>
                  <a:srgbClr val="000000"/>
                </a:solidFill>
                <a:latin typeface="+mn-lt"/>
                <a:ea typeface="+mn-ea"/>
                <a:cs typeface="+mn-cs"/>
              </a:rPr>
              <a:t>Autres problèmes de santé physique</a:t>
            </a:r>
          </a:p>
          <a:p>
            <a:pPr marL="457200" indent="-457200">
              <a:defRPr b="0" i="0"/>
            </a:pPr>
            <a:r>
              <a:rPr lang="x-none" sz="3200" kern="1200">
                <a:solidFill>
                  <a:srgbClr val="000000"/>
                </a:solidFill>
                <a:latin typeface="+mn-lt"/>
                <a:ea typeface="+mn-ea"/>
                <a:cs typeface="+mn-cs"/>
              </a:rPr>
              <a:t>Contrôle de la douleur </a:t>
            </a:r>
          </a:p>
          <a:p>
            <a:pPr marL="457200" indent="-457200">
              <a:defRPr b="0" i="0"/>
            </a:pPr>
            <a:r>
              <a:rPr lang="x-none" sz="3200" kern="1200">
                <a:solidFill>
                  <a:srgbClr val="000000"/>
                </a:solidFill>
                <a:latin typeface="+mn-lt"/>
                <a:ea typeface="+mn-ea"/>
                <a:cs typeface="+mn-cs"/>
              </a:rPr>
              <a:t>Suivi et soutien psychologiques </a:t>
            </a:r>
          </a:p>
        </p:txBody>
      </p:sp>
    </p:spTree>
    <p:extLst>
      <p:ext uri="{BB962C8B-B14F-4D97-AF65-F5344CB8AC3E}">
        <p14:creationId xmlns:p14="http://schemas.microsoft.com/office/powerpoint/2010/main" val="825714698"/>
      </p:ext>
    </p:extLst>
  </p:cSld>
  <p:clrMapOvr>
    <a:masterClrMapping/>
  </p:clrMapOvr>
  <p:transition/>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Éléments des soins post-opératoires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dirty="0">
                <a:solidFill>
                  <a:srgbClr val="000000"/>
                </a:solidFill>
                <a:latin typeface="+mn-lt"/>
                <a:ea typeface="+mn-ea"/>
                <a:cs typeface="+mn-cs"/>
              </a:rPr>
              <a:t>Co</a:t>
            </a:r>
            <a:r>
              <a:rPr lang="en-US" sz="3200" kern="1200" dirty="0">
                <a:solidFill>
                  <a:srgbClr val="000000"/>
                </a:solidFill>
                <a:latin typeface="+mn-lt"/>
                <a:ea typeface="+mn-ea"/>
                <a:cs typeface="+mn-cs"/>
              </a:rPr>
              <a:t>u</a:t>
            </a:r>
            <a:r>
              <a:rPr lang="x-none" sz="3200" kern="1200" dirty="0">
                <a:solidFill>
                  <a:srgbClr val="000000"/>
                </a:solidFill>
                <a:latin typeface="+mn-lt"/>
                <a:ea typeface="+mn-ea"/>
                <a:cs typeface="+mn-cs"/>
              </a:rPr>
              <a:t>nse</a:t>
            </a:r>
            <a:r>
              <a:rPr lang="en-US" sz="3200" kern="1200" dirty="0">
                <a:solidFill>
                  <a:srgbClr val="000000"/>
                </a:solidFill>
                <a:latin typeface="+mn-lt"/>
                <a:ea typeface="+mn-ea"/>
                <a:cs typeface="+mn-cs"/>
              </a:rPr>
              <a:t>ling</a:t>
            </a:r>
            <a:r>
              <a:rPr lang="x-none" sz="3200" kern="1200" dirty="0">
                <a:solidFill>
                  <a:srgbClr val="000000"/>
                </a:solidFill>
                <a:latin typeface="+mn-lt"/>
                <a:ea typeface="+mn-ea"/>
                <a:cs typeface="+mn-cs"/>
              </a:rPr>
              <a:t> en matière de contraception et fourniture d’une méthode contraceptive</a:t>
            </a:r>
          </a:p>
          <a:p>
            <a:pPr marL="457200" indent="-457200">
              <a:defRPr b="0" i="0"/>
            </a:pPr>
            <a:r>
              <a:rPr lang="x-none" sz="3200" kern="1200" dirty="0">
                <a:solidFill>
                  <a:srgbClr val="000000"/>
                </a:solidFill>
                <a:latin typeface="+mn-lt"/>
                <a:ea typeface="+mn-ea"/>
                <a:cs typeface="+mn-cs"/>
              </a:rPr>
              <a:t>Organisation des soins de suivi si la patiente le souhaite et renvoi éventuel</a:t>
            </a:r>
          </a:p>
          <a:p>
            <a:pPr marL="457200" indent="-457200">
              <a:defRPr b="0" i="0"/>
            </a:pPr>
            <a:r>
              <a:rPr lang="x-none" sz="3200" kern="1200" dirty="0">
                <a:solidFill>
                  <a:srgbClr val="000000"/>
                </a:solidFill>
                <a:latin typeface="+mn-lt"/>
                <a:ea typeface="+mn-ea"/>
                <a:cs typeface="+mn-cs"/>
              </a:rPr>
              <a:t>Instructions pour le moment où la patiente quitte le centre </a:t>
            </a:r>
          </a:p>
        </p:txBody>
      </p:sp>
    </p:spTree>
    <p:extLst>
      <p:ext uri="{BB962C8B-B14F-4D97-AF65-F5344CB8AC3E}">
        <p14:creationId xmlns:p14="http://schemas.microsoft.com/office/powerpoint/2010/main" val="192587617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302752" cy="990600"/>
          </a:xfrm>
        </p:spPr>
        <p:txBody>
          <a:bodyPr/>
          <a:lstStyle/>
          <a:p>
            <a:pPr>
              <a:defRPr b="0" i="0"/>
            </a:pPr>
            <a:r>
              <a:rPr lang="x-none"/>
              <a:t>Traités et accords internationaux (suite)</a:t>
            </a:r>
          </a:p>
        </p:txBody>
      </p:sp>
      <p:sp>
        <p:nvSpPr>
          <p:cNvPr id="3" name="Content Placeholder 2"/>
          <p:cNvSpPr>
            <a:spLocks noGrp="1"/>
          </p:cNvSpPr>
          <p:nvPr>
            <p:ph sz="quarter" idx="1"/>
          </p:nvPr>
        </p:nvSpPr>
        <p:spPr>
          <a:xfrm>
            <a:off x="381000" y="1752600"/>
            <a:ext cx="8385048" cy="4343400"/>
          </a:xfrm>
        </p:spPr>
        <p:txBody>
          <a:bodyPr/>
          <a:lstStyle/>
          <a:p>
            <a:pPr marL="457200" indent="-457200">
              <a:defRPr b="0" i="0"/>
            </a:pPr>
            <a:r>
              <a:rPr lang="x-none" sz="2400"/>
              <a:t>Les prestataires de soins peuvent apprendre quels sont les traités qui ont été ratifiés par leur gouvernement</a:t>
            </a:r>
          </a:p>
          <a:p>
            <a:pPr marL="457200" indent="-457200">
              <a:defRPr b="0" i="0"/>
            </a:pPr>
            <a:r>
              <a:rPr lang="x-none" sz="2400"/>
              <a:t>Les prestataires de soins peuvent utiliser les traités pour faire progresser les politiques de soins qui contribuent à protéger la santé des femmes</a:t>
            </a:r>
          </a:p>
          <a:p>
            <a:pPr marL="457200" indent="-457200">
              <a:defRPr b="0" i="0"/>
            </a:pPr>
            <a:r>
              <a:rPr lang="x-none" sz="2400"/>
              <a:t>Il est nécessaire de promouvoir spécifiquement des politiques de soins de santé qui garantissent la disponibilité et l’accessibilité de soins de santé de qualité pour les adolescentes et les femmes non mariées</a:t>
            </a:r>
          </a:p>
        </p:txBody>
      </p:sp>
    </p:spTree>
  </p:cSld>
  <p:clrMapOvr>
    <a:masterClrMapping/>
  </p:clrMapOvr>
  <p:transition/>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Suivi clinique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Contrôler immédiatement les paramètres vitaux </a:t>
            </a:r>
          </a:p>
          <a:p>
            <a:pPr marL="457200" indent="-457200">
              <a:defRPr b="0" i="0"/>
            </a:pPr>
            <a:r>
              <a:rPr lang="x-none" sz="2400" kern="1200">
                <a:solidFill>
                  <a:srgbClr val="000000"/>
                </a:solidFill>
                <a:latin typeface="+mn-lt"/>
                <a:ea typeface="+mn-ea"/>
                <a:cs typeface="+mn-cs"/>
              </a:rPr>
              <a:t>Veiller à ce que la patiente puisse se reposer confortablement </a:t>
            </a:r>
          </a:p>
          <a:p>
            <a:pPr marL="457200" indent="-457200">
              <a:defRPr b="0" i="0"/>
            </a:pPr>
            <a:r>
              <a:rPr lang="x-none" sz="2400" kern="1200">
                <a:solidFill>
                  <a:srgbClr val="000000"/>
                </a:solidFill>
                <a:latin typeface="+mn-lt"/>
                <a:ea typeface="+mn-ea"/>
                <a:cs typeface="+mn-cs"/>
              </a:rPr>
              <a:t>Passer en revue sa fiche pour contrôler son état, ses antécédents médicaux, ses paramètres vitaux avant la procédure </a:t>
            </a:r>
          </a:p>
          <a:p>
            <a:pPr marL="457200" indent="-457200">
              <a:defRPr b="0" i="0"/>
            </a:pPr>
            <a:r>
              <a:rPr lang="x-none" sz="2400" kern="1200">
                <a:solidFill>
                  <a:srgbClr val="000000"/>
                </a:solidFill>
                <a:latin typeface="+mn-lt"/>
                <a:ea typeface="+mn-ea"/>
                <a:cs typeface="+mn-cs"/>
              </a:rPr>
              <a:t>S’assurer qu’elle se remet bien de la procédure et de l’administration de médicaments</a:t>
            </a:r>
          </a:p>
          <a:p>
            <a:pPr marL="457200" indent="-457200">
              <a:defRPr b="0" i="0"/>
            </a:pPr>
            <a:r>
              <a:rPr lang="x-none" sz="2400" kern="1200">
                <a:solidFill>
                  <a:srgbClr val="000000"/>
                </a:solidFill>
                <a:latin typeface="+mn-lt"/>
                <a:ea typeface="+mn-ea"/>
                <a:cs typeface="+mn-cs"/>
              </a:rPr>
              <a:t>Évaluer à au moins deux reprises le saignement et les crampes </a:t>
            </a:r>
          </a:p>
        </p:txBody>
      </p:sp>
    </p:spTree>
    <p:extLst>
      <p:ext uri="{BB962C8B-B14F-4D97-AF65-F5344CB8AC3E}">
        <p14:creationId xmlns:p14="http://schemas.microsoft.com/office/powerpoint/2010/main" val="1043419305"/>
      </p:ext>
    </p:extLst>
  </p:cSld>
  <p:clrMapOvr>
    <a:masterClrMapping/>
  </p:clrMapOvr>
  <p:transition/>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Suivi clinique (suite) </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400" kern="1200">
                <a:solidFill>
                  <a:srgbClr val="000000"/>
                </a:solidFill>
                <a:latin typeface="+mn-lt"/>
                <a:ea typeface="+mn-ea"/>
                <a:cs typeface="+mn-cs"/>
              </a:rPr>
              <a:t>Détecter et traiter les complications :</a:t>
            </a:r>
          </a:p>
          <a:p>
            <a:pPr marL="457200" indent="-457200">
              <a:defRPr b="0" i="0"/>
            </a:pPr>
            <a:r>
              <a:rPr lang="x-none" sz="2400" kern="1200">
                <a:solidFill>
                  <a:srgbClr val="000000"/>
                </a:solidFill>
                <a:latin typeface="+mn-lt"/>
                <a:ea typeface="+mn-ea"/>
                <a:cs typeface="+mn-cs"/>
              </a:rPr>
              <a:t>Détérioration clinique </a:t>
            </a:r>
            <a:r>
              <a:rPr lang="x-none" sz="2400"/>
              <a:t>marquée</a:t>
            </a:r>
          </a:p>
          <a:p>
            <a:pPr marL="457200" indent="-457200">
              <a:defRPr b="0" i="0"/>
            </a:pPr>
            <a:r>
              <a:rPr lang="x-none" sz="2400" kern="1200">
                <a:solidFill>
                  <a:srgbClr val="000000"/>
                </a:solidFill>
                <a:latin typeface="+mn-lt"/>
                <a:ea typeface="+mn-ea"/>
                <a:cs typeface="+mn-cs"/>
              </a:rPr>
              <a:t>Vertiges, essoufflement, </a:t>
            </a:r>
            <a:r>
              <a:rPr lang="x-none" sz="2400"/>
              <a:t>évanouissement</a:t>
            </a:r>
          </a:p>
          <a:p>
            <a:pPr marL="457200" indent="-457200">
              <a:defRPr b="0" i="0"/>
            </a:pPr>
            <a:r>
              <a:rPr lang="x-none" sz="2400" kern="1200">
                <a:solidFill>
                  <a:srgbClr val="000000"/>
                </a:solidFill>
                <a:latin typeface="+mn-lt"/>
                <a:ea typeface="+mn-ea"/>
                <a:cs typeface="+mn-cs"/>
              </a:rPr>
              <a:t>Saignements vaginaux importants</a:t>
            </a:r>
            <a:endParaRPr lang="x-none" sz="2400"/>
          </a:p>
          <a:p>
            <a:pPr marL="457200" indent="-457200">
              <a:defRPr b="0" i="0"/>
            </a:pPr>
            <a:r>
              <a:rPr lang="x-none" sz="2400" kern="1200">
                <a:solidFill>
                  <a:srgbClr val="000000"/>
                </a:solidFill>
                <a:latin typeface="+mn-lt"/>
                <a:ea typeface="+mn-ea"/>
                <a:cs typeface="+mn-cs"/>
              </a:rPr>
              <a:t>Douleur abdominale ou crampes abdominales sévères</a:t>
            </a:r>
            <a:endParaRPr lang="x-none" sz="2400"/>
          </a:p>
          <a:p>
            <a:pPr marL="457200" indent="-457200">
              <a:defRPr b="0" i="0"/>
            </a:pPr>
            <a:r>
              <a:rPr lang="x-none" sz="2400" kern="1200">
                <a:solidFill>
                  <a:srgbClr val="000000"/>
                </a:solidFill>
                <a:latin typeface="+mn-lt"/>
                <a:ea typeface="+mn-ea"/>
                <a:cs typeface="+mn-cs"/>
              </a:rPr>
              <a:t>Utérus augmenté de volume et sensible</a:t>
            </a:r>
            <a:endParaRPr lang="x-none" sz="2400"/>
          </a:p>
        </p:txBody>
      </p:sp>
    </p:spTree>
    <p:extLst>
      <p:ext uri="{BB962C8B-B14F-4D97-AF65-F5344CB8AC3E}">
        <p14:creationId xmlns:p14="http://schemas.microsoft.com/office/powerpoint/2010/main" val="3978669565"/>
      </p:ext>
    </p:extLst>
  </p:cSld>
  <p:clrMapOvr>
    <a:masterClrMapping/>
  </p:clrMapOvr>
  <p:transition/>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Détermination des paramètres vitaux </a:t>
            </a:r>
          </a:p>
        </p:txBody>
      </p:sp>
      <p:pic>
        <p:nvPicPr>
          <p:cNvPr id="4" name="Picture 5" descr="takingvitalsigns"/>
          <p:cNvPicPr>
            <a:picLocks noGrp="1" noChangeAspect="1" noChangeArrowheads="1"/>
          </p:cNvPicPr>
          <p:nvPr>
            <p:ph sz="quarter" idx="1"/>
          </p:nvPr>
        </p:nvPicPr>
        <p:blipFill>
          <a:blip r:embed="rId3"/>
          <a:stretch/>
        </p:blipFill>
        <p:spPr>
          <a:xfrm>
            <a:off x="1676400" y="1676400"/>
            <a:ext cx="5361835" cy="4207764"/>
          </a:xfrm>
          <a:prstGeom prst="rect">
            <a:avLst/>
          </a:prstGeom>
          <a:noFill/>
        </p:spPr>
      </p:pic>
    </p:spTree>
    <p:extLst>
      <p:ext uri="{BB962C8B-B14F-4D97-AF65-F5344CB8AC3E}">
        <p14:creationId xmlns:p14="http://schemas.microsoft.com/office/powerpoint/2010/main" val="1289120921"/>
      </p:ext>
    </p:extLst>
  </p:cSld>
  <p:clrMapOvr>
    <a:masterClrMapping/>
  </p:clrMapOvr>
  <p:transition/>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Contrôle de la douleur</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après la procédure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dirty="0">
                <a:solidFill>
                  <a:srgbClr val="000000"/>
                </a:solidFill>
                <a:latin typeface="+mn-lt"/>
                <a:ea typeface="+mn-ea"/>
                <a:cs typeface="+mn-cs"/>
              </a:rPr>
              <a:t>Évaluer le degré de douleur et la manière dont elle se manifeste </a:t>
            </a:r>
          </a:p>
          <a:p>
            <a:pPr marL="457200" indent="-457200">
              <a:defRPr b="0" i="0"/>
            </a:pPr>
            <a:r>
              <a:rPr lang="x-none" sz="2400" kern="1200" dirty="0">
                <a:solidFill>
                  <a:srgbClr val="000000"/>
                </a:solidFill>
                <a:latin typeface="+mn-lt"/>
                <a:ea typeface="+mn-ea"/>
                <a:cs typeface="+mn-cs"/>
              </a:rPr>
              <a:t>Proposer des solutions pour soulager la douleur : analgésiques, AINS </a:t>
            </a:r>
          </a:p>
          <a:p>
            <a:pPr marL="457200" indent="-457200">
              <a:defRPr b="0" i="0"/>
            </a:pPr>
            <a:r>
              <a:rPr lang="x-none" sz="2400" kern="1200" dirty="0">
                <a:solidFill>
                  <a:srgbClr val="000000"/>
                </a:solidFill>
                <a:latin typeface="+mn-lt"/>
                <a:ea typeface="+mn-ea"/>
                <a:cs typeface="+mn-cs"/>
              </a:rPr>
              <a:t>Administrer les analgésiques et contrôler leur administration </a:t>
            </a:r>
          </a:p>
          <a:p>
            <a:pPr marL="457200" indent="-457200">
              <a:defRPr b="0" i="0"/>
            </a:pPr>
            <a:r>
              <a:rPr lang="x-none" sz="2400" kern="1200" dirty="0">
                <a:solidFill>
                  <a:srgbClr val="000000"/>
                </a:solidFill>
                <a:latin typeface="+mn-lt"/>
                <a:ea typeface="+mn-ea"/>
                <a:cs typeface="+mn-cs"/>
              </a:rPr>
              <a:t>Manifester de l’empathie et proposer une aide non pharmacologique telle que des compresses chaudes</a:t>
            </a:r>
            <a:r>
              <a:rPr lang="fr-FR" sz="2400" kern="1200" dirty="0">
                <a:solidFill>
                  <a:srgbClr val="000000"/>
                </a:solidFill>
                <a:latin typeface="+mn-lt"/>
                <a:ea typeface="+mn-ea"/>
                <a:cs typeface="+mn-cs"/>
              </a:rPr>
              <a:t> </a:t>
            </a:r>
            <a:r>
              <a:rPr lang="fr-FR" sz="2400" kern="1200" dirty="0">
                <a:latin typeface="+mn-lt"/>
                <a:ea typeface="+mn-ea"/>
                <a:cs typeface="+mn-cs"/>
              </a:rPr>
              <a:t>(bouillotte)</a:t>
            </a:r>
            <a:endParaRPr lang="x-none" sz="2400" kern="1200" dirty="0">
              <a:latin typeface="+mn-lt"/>
              <a:ea typeface="+mn-ea"/>
              <a:cs typeface="+mn-cs"/>
            </a:endParaRPr>
          </a:p>
          <a:p>
            <a:pPr marL="457200" indent="-457200">
              <a:defRPr b="0" i="0"/>
            </a:pPr>
            <a:r>
              <a:rPr lang="x-none" sz="2400" kern="1200" dirty="0">
                <a:solidFill>
                  <a:srgbClr val="000000"/>
                </a:solidFill>
                <a:latin typeface="+mn-lt"/>
                <a:ea typeface="+mn-ea"/>
                <a:cs typeface="+mn-cs"/>
              </a:rPr>
              <a:t>Si la douleur augmente, cela nécessite de s’y montrer attentif </a:t>
            </a:r>
          </a:p>
        </p:txBody>
      </p:sp>
    </p:spTree>
    <p:extLst>
      <p:ext uri="{BB962C8B-B14F-4D97-AF65-F5344CB8AC3E}">
        <p14:creationId xmlns:p14="http://schemas.microsoft.com/office/powerpoint/2010/main" val="4285344945"/>
      </p:ext>
    </p:extLst>
  </p:cSld>
  <p:clrMapOvr>
    <a:masterClrMapping/>
  </p:clrMapOvr>
  <p:transition/>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Autres problèmes de santé physique et génésique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dirty="0">
                <a:solidFill>
                  <a:srgbClr val="000000"/>
                </a:solidFill>
                <a:latin typeface="+mn-lt"/>
                <a:ea typeface="+mn-ea"/>
                <a:cs typeface="+mn-cs"/>
              </a:rPr>
              <a:t>Anémie : co</a:t>
            </a:r>
            <a:r>
              <a:rPr lang="en-US" sz="2800" kern="1200" dirty="0">
                <a:solidFill>
                  <a:srgbClr val="000000"/>
                </a:solidFill>
                <a:latin typeface="+mn-lt"/>
                <a:ea typeface="+mn-ea"/>
                <a:cs typeface="+mn-cs"/>
              </a:rPr>
              <a:t>u</a:t>
            </a:r>
            <a:r>
              <a:rPr lang="x-none" sz="2800" kern="1200" dirty="0">
                <a:solidFill>
                  <a:srgbClr val="000000"/>
                </a:solidFill>
                <a:latin typeface="+mn-lt"/>
                <a:ea typeface="+mn-ea"/>
                <a:cs typeface="+mn-cs"/>
              </a:rPr>
              <a:t>nse</a:t>
            </a:r>
            <a:r>
              <a:rPr lang="en-US" sz="2800" kern="1200" dirty="0">
                <a:solidFill>
                  <a:srgbClr val="000000"/>
                </a:solidFill>
                <a:latin typeface="+mn-lt"/>
                <a:ea typeface="+mn-ea"/>
                <a:cs typeface="+mn-cs"/>
              </a:rPr>
              <a:t>ling</a:t>
            </a:r>
            <a:r>
              <a:rPr lang="x-none" sz="2800" kern="1200" dirty="0">
                <a:solidFill>
                  <a:srgbClr val="000000"/>
                </a:solidFill>
                <a:latin typeface="+mn-lt"/>
                <a:ea typeface="+mn-ea"/>
                <a:cs typeface="+mn-cs"/>
              </a:rPr>
              <a:t> en matière de nutrition, compléments alimentaires </a:t>
            </a:r>
          </a:p>
          <a:p>
            <a:pPr marL="457200" indent="-457200">
              <a:defRPr b="0" i="0"/>
            </a:pPr>
            <a:r>
              <a:rPr lang="x-none" sz="2800" kern="1200" dirty="0">
                <a:solidFill>
                  <a:srgbClr val="000000"/>
                </a:solidFill>
                <a:latin typeface="+mn-lt"/>
                <a:ea typeface="+mn-ea"/>
                <a:cs typeface="+mn-cs"/>
              </a:rPr>
              <a:t>Immunoglobulines anti-facteur rhésus : les administrer conformément au protocole </a:t>
            </a:r>
          </a:p>
          <a:p>
            <a:pPr marL="457200" indent="-457200">
              <a:defRPr b="0" i="0"/>
            </a:pPr>
            <a:r>
              <a:rPr lang="x-none" sz="2800" kern="1200" dirty="0">
                <a:solidFill>
                  <a:srgbClr val="000000"/>
                </a:solidFill>
                <a:latin typeface="+mn-lt"/>
                <a:ea typeface="+mn-ea"/>
                <a:cs typeface="+mn-cs"/>
              </a:rPr>
              <a:t>Infections des voies génitales, VIH, violence, infertilité, dépistage du cancer : </a:t>
            </a:r>
            <a:r>
              <a:rPr lang="en-US" sz="2800" kern="1200" dirty="0" err="1">
                <a:solidFill>
                  <a:srgbClr val="000000"/>
                </a:solidFill>
                <a:latin typeface="+mn-lt"/>
                <a:ea typeface="+mn-ea"/>
                <a:cs typeface="+mn-cs"/>
              </a:rPr>
              <a:t>fournir</a:t>
            </a:r>
            <a:r>
              <a:rPr lang="en-US" sz="2800" kern="1200" dirty="0">
                <a:solidFill>
                  <a:srgbClr val="000000"/>
                </a:solidFill>
                <a:latin typeface="+mn-lt"/>
                <a:ea typeface="+mn-ea"/>
                <a:cs typeface="+mn-cs"/>
              </a:rPr>
              <a:t> du counseling</a:t>
            </a:r>
            <a:r>
              <a:rPr lang="x-none" sz="2800" kern="1200" dirty="0">
                <a:solidFill>
                  <a:srgbClr val="000000"/>
                </a:solidFill>
                <a:latin typeface="+mn-lt"/>
                <a:ea typeface="+mn-ea"/>
                <a:cs typeface="+mn-cs"/>
              </a:rPr>
              <a:t>, dispenser des soins et/ou orienter la patiente vers un service compétent </a:t>
            </a:r>
          </a:p>
        </p:txBody>
      </p:sp>
    </p:spTree>
    <p:extLst>
      <p:ext uri="{BB962C8B-B14F-4D97-AF65-F5344CB8AC3E}">
        <p14:creationId xmlns:p14="http://schemas.microsoft.com/office/powerpoint/2010/main" val="1016441616"/>
      </p:ext>
    </p:extLst>
  </p:cSld>
  <p:clrMapOvr>
    <a:masterClrMapping/>
  </p:clrMapOvr>
  <p:transition/>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Suivi et soutien psychologiques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dirty="0">
                <a:solidFill>
                  <a:srgbClr val="000000"/>
                </a:solidFill>
                <a:latin typeface="+mn-lt"/>
                <a:ea typeface="+mn-ea"/>
                <a:cs typeface="+mn-cs"/>
              </a:rPr>
              <a:t>Évaluer et contrôler les sentiments que ressent la patiente </a:t>
            </a:r>
          </a:p>
          <a:p>
            <a:pPr marL="457200" indent="-457200">
              <a:defRPr b="0" i="0"/>
            </a:pPr>
            <a:r>
              <a:rPr lang="x-none" sz="3200" kern="1200" dirty="0">
                <a:solidFill>
                  <a:srgbClr val="000000"/>
                </a:solidFill>
                <a:latin typeface="+mn-lt"/>
                <a:ea typeface="+mn-ea"/>
                <a:cs typeface="+mn-cs"/>
              </a:rPr>
              <a:t>Répondre en faisant preuve de sensibilité à son état psychologique </a:t>
            </a:r>
          </a:p>
          <a:p>
            <a:pPr marL="457200" indent="-457200">
              <a:defRPr b="0" i="0"/>
            </a:pPr>
            <a:r>
              <a:rPr lang="x-none" sz="3200" kern="1200" dirty="0">
                <a:solidFill>
                  <a:srgbClr val="000000"/>
                </a:solidFill>
                <a:latin typeface="+mn-lt"/>
                <a:ea typeface="+mn-ea"/>
                <a:cs typeface="+mn-cs"/>
              </a:rPr>
              <a:t>Traiter la patiente avec gentillesse </a:t>
            </a:r>
          </a:p>
          <a:p>
            <a:pPr marL="457200" indent="-457200">
              <a:defRPr b="0" i="0"/>
            </a:pPr>
            <a:r>
              <a:rPr lang="x-none" sz="3200" kern="1200" dirty="0">
                <a:solidFill>
                  <a:srgbClr val="000000"/>
                </a:solidFill>
                <a:latin typeface="+mn-lt"/>
                <a:ea typeface="+mn-ea"/>
                <a:cs typeface="+mn-cs"/>
              </a:rPr>
              <a:t>Lui </a:t>
            </a:r>
            <a:r>
              <a:rPr lang="en-US" sz="3200" dirty="0"/>
              <a:t>proposer du</a:t>
            </a:r>
            <a:r>
              <a:rPr lang="x-none" sz="3200" kern="1200" dirty="0">
                <a:solidFill>
                  <a:srgbClr val="000000"/>
                </a:solidFill>
                <a:latin typeface="+mn-lt"/>
                <a:ea typeface="+mn-ea"/>
                <a:cs typeface="+mn-cs"/>
              </a:rPr>
              <a:t> co</a:t>
            </a:r>
            <a:r>
              <a:rPr lang="en-US" sz="3200" kern="1200" dirty="0">
                <a:solidFill>
                  <a:srgbClr val="000000"/>
                </a:solidFill>
                <a:latin typeface="+mn-lt"/>
                <a:ea typeface="+mn-ea"/>
                <a:cs typeface="+mn-cs"/>
              </a:rPr>
              <a:t>u</a:t>
            </a:r>
            <a:r>
              <a:rPr lang="x-none" sz="3200" kern="1200" dirty="0">
                <a:solidFill>
                  <a:srgbClr val="000000"/>
                </a:solidFill>
                <a:latin typeface="+mn-lt"/>
                <a:ea typeface="+mn-ea"/>
                <a:cs typeface="+mn-cs"/>
              </a:rPr>
              <a:t>nse</a:t>
            </a:r>
            <a:r>
              <a:rPr lang="en-US" sz="3200" kern="1200" dirty="0">
                <a:solidFill>
                  <a:srgbClr val="000000"/>
                </a:solidFill>
                <a:latin typeface="+mn-lt"/>
                <a:ea typeface="+mn-ea"/>
                <a:cs typeface="+mn-cs"/>
              </a:rPr>
              <a:t>ling</a:t>
            </a:r>
            <a:r>
              <a:rPr lang="x-none" sz="3200" kern="1200" dirty="0">
                <a:solidFill>
                  <a:srgbClr val="000000"/>
                </a:solidFill>
                <a:latin typeface="+mn-lt"/>
                <a:ea typeface="+mn-ea"/>
                <a:cs typeface="+mn-cs"/>
              </a:rPr>
              <a:t> ou un renvoi vers des services compétents </a:t>
            </a:r>
          </a:p>
        </p:txBody>
      </p:sp>
    </p:spTree>
    <p:extLst>
      <p:ext uri="{BB962C8B-B14F-4D97-AF65-F5344CB8AC3E}">
        <p14:creationId xmlns:p14="http://schemas.microsoft.com/office/powerpoint/2010/main" val="3627767966"/>
      </p:ext>
    </p:extLst>
  </p:cSld>
  <p:clrMapOvr>
    <a:masterClrMapping/>
  </p:clrMapOvr>
  <p:transition/>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Orienter la patiente vers </a:t>
            </a:r>
            <a:r>
              <a:rPr lang="fr-BE" sz="3600" kern="1200" dirty="0">
                <a:solidFill>
                  <a:schemeClr val="tx2"/>
                </a:solidFill>
                <a:latin typeface="+mj-lt"/>
                <a:ea typeface="+mj-ea"/>
                <a:cs typeface="+mj-cs"/>
              </a:rPr>
              <a:t>des </a:t>
            </a:r>
            <a:r>
              <a:rPr lang="x-none" sz="3600" kern="1200" dirty="0">
                <a:solidFill>
                  <a:schemeClr val="tx2"/>
                </a:solidFill>
                <a:latin typeface="+mj-lt"/>
                <a:ea typeface="+mj-ea"/>
                <a:cs typeface="+mj-cs"/>
              </a:rPr>
              <a:t>service</a:t>
            </a:r>
            <a:r>
              <a:rPr lang="fr-BE" sz="3600" kern="1200" dirty="0">
                <a:solidFill>
                  <a:schemeClr val="tx2"/>
                </a:solidFill>
                <a:latin typeface="+mj-lt"/>
                <a:ea typeface="+mj-ea"/>
                <a:cs typeface="+mj-cs"/>
              </a:rPr>
              <a:t>s</a:t>
            </a:r>
            <a:r>
              <a:rPr lang="x-none" sz="3600" kern="1200" dirty="0">
                <a:solidFill>
                  <a:schemeClr val="tx2"/>
                </a:solidFill>
                <a:latin typeface="+mj-lt"/>
                <a:ea typeface="+mj-ea"/>
                <a:cs typeface="+mj-cs"/>
              </a:rPr>
              <a:t> compétent</a:t>
            </a:r>
            <a:r>
              <a:rPr lang="fr-BE" sz="3600" kern="1200" dirty="0">
                <a:solidFill>
                  <a:schemeClr val="tx2"/>
                </a:solidFill>
                <a:latin typeface="+mj-lt"/>
                <a:ea typeface="+mj-ea"/>
                <a:cs typeface="+mj-cs"/>
              </a:rPr>
              <a:t>s</a:t>
            </a:r>
            <a:r>
              <a:rPr lang="x-none" sz="3600" kern="1200" dirty="0">
                <a:solidFill>
                  <a:schemeClr val="tx2"/>
                </a:solidFill>
                <a:latin typeface="+mj-lt"/>
                <a:ea typeface="+mj-ea"/>
                <a:cs typeface="+mj-cs"/>
              </a:rPr>
              <a:t> si nécessaire</a:t>
            </a:r>
          </a:p>
        </p:txBody>
      </p:sp>
      <p:pic>
        <p:nvPicPr>
          <p:cNvPr id="4" name="Picture 7" descr="providereferrals"/>
          <p:cNvPicPr>
            <a:picLocks noGrp="1" noChangeAspect="1" noChangeArrowheads="1"/>
          </p:cNvPicPr>
          <p:nvPr>
            <p:ph sz="quarter" idx="1"/>
          </p:nvPr>
        </p:nvPicPr>
        <p:blipFill>
          <a:blip r:embed="rId3"/>
          <a:stretch/>
        </p:blipFill>
        <p:spPr>
          <a:xfrm>
            <a:off x="1524000" y="1752600"/>
            <a:ext cx="5851536" cy="3810000"/>
          </a:xfrm>
          <a:prstGeom prst="rect">
            <a:avLst/>
          </a:prstGeom>
          <a:noFill/>
        </p:spPr>
      </p:pic>
    </p:spTree>
    <p:extLst>
      <p:ext uri="{BB962C8B-B14F-4D97-AF65-F5344CB8AC3E}">
        <p14:creationId xmlns:p14="http://schemas.microsoft.com/office/powerpoint/2010/main" val="1603892530"/>
      </p:ext>
    </p:extLst>
  </p:cSld>
  <p:clrMapOvr>
    <a:masterClrMapping/>
  </p:clrMapOvr>
  <p:transition/>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Proposer des méthodes contraceptives </a:t>
            </a:r>
          </a:p>
        </p:txBody>
      </p:sp>
      <p:pic>
        <p:nvPicPr>
          <p:cNvPr id="4" name="Picture 6" descr="offercontraceptmethods"/>
          <p:cNvPicPr>
            <a:picLocks noGrp="1" noChangeAspect="1" noChangeArrowheads="1"/>
          </p:cNvPicPr>
          <p:nvPr>
            <p:ph sz="quarter" idx="1"/>
          </p:nvPr>
        </p:nvPicPr>
        <p:blipFill>
          <a:blip r:embed="rId2"/>
          <a:stretch/>
        </p:blipFill>
        <p:spPr>
          <a:xfrm>
            <a:off x="1752600" y="1600200"/>
            <a:ext cx="5644598" cy="4419600"/>
          </a:xfrm>
          <a:prstGeom prst="rect">
            <a:avLst/>
          </a:prstGeom>
          <a:noFill/>
        </p:spPr>
      </p:pic>
    </p:spTree>
    <p:extLst>
      <p:ext uri="{BB962C8B-B14F-4D97-AF65-F5344CB8AC3E}">
        <p14:creationId xmlns:p14="http://schemas.microsoft.com/office/powerpoint/2010/main" val="1306592731"/>
      </p:ext>
    </p:extLst>
  </p:cSld>
  <p:clrMapOvr>
    <a:masterClrMapping/>
  </p:clrMapOvr>
  <p:transition/>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Co</a:t>
            </a:r>
            <a:r>
              <a:rPr lang="en-US" dirty="0"/>
              <a:t>u</a:t>
            </a:r>
            <a:r>
              <a:rPr lang="x-none" dirty="0"/>
              <a:t>nse</a:t>
            </a:r>
            <a:r>
              <a:rPr lang="en-US" dirty="0"/>
              <a:t>ling</a:t>
            </a:r>
            <a:r>
              <a:rPr lang="x-none" dirty="0"/>
              <a:t> post-opératoire en matière de contraception</a:t>
            </a:r>
          </a:p>
        </p:txBody>
      </p:sp>
      <p:sp>
        <p:nvSpPr>
          <p:cNvPr id="3" name="Content Placeholder 2"/>
          <p:cNvSpPr>
            <a:spLocks noGrp="1"/>
          </p:cNvSpPr>
          <p:nvPr>
            <p:ph sz="quarter" idx="1"/>
          </p:nvPr>
        </p:nvSpPr>
        <p:spPr>
          <a:xfrm>
            <a:off x="381000" y="1600200"/>
            <a:ext cx="8610600" cy="4495800"/>
          </a:xfrm>
        </p:spPr>
        <p:txBody>
          <a:bodyPr/>
          <a:lstStyle/>
          <a:p>
            <a:pPr marL="457200" indent="-457200">
              <a:defRPr b="0" i="0"/>
            </a:pPr>
            <a:r>
              <a:rPr lang="x-none" sz="2400" kern="1200" dirty="0">
                <a:solidFill>
                  <a:srgbClr val="000000"/>
                </a:solidFill>
                <a:latin typeface="+mn-lt"/>
                <a:ea typeface="+mn-ea"/>
                <a:cs typeface="+mn-cs"/>
              </a:rPr>
              <a:t>Idéalement, </a:t>
            </a:r>
            <a:r>
              <a:rPr lang="en-US" sz="2400" dirty="0"/>
              <a:t>le</a:t>
            </a:r>
            <a:r>
              <a:rPr lang="x-none" sz="2400" kern="1200" dirty="0">
                <a:solidFill>
                  <a:srgbClr val="000000"/>
                </a:solidFill>
                <a:latin typeface="+mn-lt"/>
                <a:ea typeface="+mn-ea"/>
                <a:cs typeface="+mn-cs"/>
              </a:rPr>
              <a:t> co</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nse</a:t>
            </a:r>
            <a:r>
              <a:rPr lang="en-US" sz="2400" kern="1200" dirty="0">
                <a:solidFill>
                  <a:srgbClr val="000000"/>
                </a:solidFill>
                <a:latin typeface="+mn-lt"/>
                <a:ea typeface="+mn-ea"/>
                <a:cs typeface="+mn-cs"/>
              </a:rPr>
              <a:t>ling</a:t>
            </a:r>
            <a:r>
              <a:rPr lang="x-none" sz="2400" kern="1200" dirty="0">
                <a:solidFill>
                  <a:srgbClr val="000000"/>
                </a:solidFill>
                <a:latin typeface="+mn-lt"/>
                <a:ea typeface="+mn-ea"/>
                <a:cs typeface="+mn-cs"/>
              </a:rPr>
              <a:t> doit être dispensé avant la procédure</a:t>
            </a:r>
          </a:p>
          <a:p>
            <a:pPr marL="457200" indent="-457200">
              <a:defRPr b="0" i="0"/>
            </a:pPr>
            <a:r>
              <a:rPr lang="x-none" sz="2400" kern="1200" dirty="0">
                <a:solidFill>
                  <a:srgbClr val="000000"/>
                </a:solidFill>
                <a:latin typeface="+mn-lt"/>
                <a:ea typeface="+mn-ea"/>
                <a:cs typeface="+mn-cs"/>
              </a:rPr>
              <a:t>Si la patiente n’a pris aucune décision en matière de contraception, aborder à nouveau le sujet après la procédure, à un moment où elle est peut-être mieux à même de réfléchir à ses besoins en matière de contraception </a:t>
            </a:r>
          </a:p>
          <a:p>
            <a:pPr marL="457200" indent="-457200">
              <a:defRPr b="0" i="0"/>
            </a:pPr>
            <a:r>
              <a:rPr lang="x-none" sz="2400" kern="1200" dirty="0">
                <a:solidFill>
                  <a:srgbClr val="000000"/>
                </a:solidFill>
                <a:latin typeface="+mn-lt"/>
                <a:ea typeface="+mn-ea"/>
                <a:cs typeface="+mn-cs"/>
              </a:rPr>
              <a:t>Veiller à ce qu’elle bénéficie de co</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nse</a:t>
            </a:r>
            <a:r>
              <a:rPr lang="en-US" sz="2400" kern="1200" dirty="0">
                <a:solidFill>
                  <a:srgbClr val="000000"/>
                </a:solidFill>
                <a:latin typeface="+mn-lt"/>
                <a:ea typeface="+mn-ea"/>
                <a:cs typeface="+mn-cs"/>
              </a:rPr>
              <a:t>ling</a:t>
            </a:r>
            <a:r>
              <a:rPr lang="x-none" sz="2400" kern="1200" dirty="0">
                <a:solidFill>
                  <a:srgbClr val="000000"/>
                </a:solidFill>
                <a:latin typeface="+mn-lt"/>
                <a:ea typeface="+mn-ea"/>
                <a:cs typeface="+mn-cs"/>
              </a:rPr>
              <a:t> approprié et à ce qu’on lui fournisse la méthode contraceptive de son choix et qu’elle ait bien compris comment l’utiliser ou l’orienter vers des services compétents </a:t>
            </a:r>
          </a:p>
          <a:p>
            <a:pPr marL="457200" indent="-457200">
              <a:defRPr b="0" i="0"/>
            </a:pPr>
            <a:r>
              <a:rPr lang="x-none" sz="2400" kern="1200" dirty="0">
                <a:solidFill>
                  <a:srgbClr val="000000"/>
                </a:solidFill>
                <a:latin typeface="+mn-lt"/>
                <a:ea typeface="+mn-ea"/>
                <a:cs typeface="+mn-cs"/>
              </a:rPr>
              <a:t>Garder à l’esprit que certaines femmes peuvent souhaiter une autre grossesse </a:t>
            </a:r>
          </a:p>
        </p:txBody>
      </p:sp>
    </p:spTree>
    <p:extLst>
      <p:ext uri="{BB962C8B-B14F-4D97-AF65-F5344CB8AC3E}">
        <p14:creationId xmlns:p14="http://schemas.microsoft.com/office/powerpoint/2010/main" val="1221942654"/>
      </p:ext>
    </p:extLst>
  </p:cSld>
  <p:clrMapOvr>
    <a:masterClrMapping/>
  </p:clrMapOvr>
  <p:transition/>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La patiente est prête à quitter le centre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Ses paramètres vitaux sont normaux </a:t>
            </a:r>
          </a:p>
          <a:p>
            <a:pPr marL="457200" indent="-457200">
              <a:defRPr b="0" i="0"/>
            </a:pPr>
            <a:r>
              <a:rPr lang="x-none" sz="2800" kern="1200">
                <a:solidFill>
                  <a:srgbClr val="000000"/>
                </a:solidFill>
                <a:latin typeface="+mn-lt"/>
                <a:ea typeface="+mn-ea"/>
                <a:cs typeface="+mn-cs"/>
              </a:rPr>
              <a:t>Les saignements et les crampes ont diminué </a:t>
            </a:r>
          </a:p>
          <a:p>
            <a:pPr marL="457200" indent="-457200">
              <a:defRPr b="0" i="0"/>
            </a:pPr>
            <a:r>
              <a:rPr lang="x-none" sz="2800" kern="1200">
                <a:solidFill>
                  <a:srgbClr val="000000"/>
                </a:solidFill>
                <a:latin typeface="+mn-lt"/>
                <a:ea typeface="+mn-ea"/>
                <a:cs typeface="+mn-cs"/>
              </a:rPr>
              <a:t>Elle est éveillée, alerte et capable de marcher sans aide </a:t>
            </a:r>
          </a:p>
          <a:p>
            <a:pPr marL="457200" indent="-457200">
              <a:defRPr b="0" i="0"/>
            </a:pPr>
            <a:r>
              <a:rPr lang="x-none" sz="2800" kern="1200">
                <a:solidFill>
                  <a:srgbClr val="000000"/>
                </a:solidFill>
                <a:latin typeface="+mn-lt"/>
                <a:ea typeface="+mn-ea"/>
                <a:cs typeface="+mn-cs"/>
              </a:rPr>
              <a:t>Elle se sent prête à partir </a:t>
            </a:r>
          </a:p>
        </p:txBody>
      </p:sp>
    </p:spTree>
    <p:extLst>
      <p:ext uri="{BB962C8B-B14F-4D97-AF65-F5344CB8AC3E}">
        <p14:creationId xmlns:p14="http://schemas.microsoft.com/office/powerpoint/2010/main" val="118222447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77952" y="5715000"/>
            <a:ext cx="8308848" cy="892791"/>
          </a:xfrm>
        </p:spPr>
        <p:txBody>
          <a:bodyPr/>
          <a:lstStyle/>
          <a:p>
            <a:pPr>
              <a:defRPr b="0" i="0"/>
            </a:pPr>
            <a:r>
              <a:rPr lang="x-none" sz="2400">
                <a:solidFill>
                  <a:srgbClr val="000000"/>
                </a:solidFill>
              </a:rPr>
              <a:t>La législation en matière d’avortement dans le monde</a:t>
            </a:r>
          </a:p>
        </p:txBody>
      </p:sp>
      <p:sp>
        <p:nvSpPr>
          <p:cNvPr id="2" name="Rectangle 1"/>
          <p:cNvSpPr/>
          <p:nvPr/>
        </p:nvSpPr>
        <p:spPr>
          <a:xfrm>
            <a:off x="6572462" y="6596390"/>
            <a:ext cx="2571538" cy="261610"/>
          </a:xfrm>
          <a:prstGeom prst="rect">
            <a:avLst/>
          </a:prstGeom>
        </p:spPr>
        <p:txBody>
          <a:bodyPr wrap="none">
            <a:spAutoFit/>
          </a:bodyPr>
          <a:lstStyle/>
          <a:p>
            <a:pPr>
              <a:defRPr b="0" i="0"/>
            </a:pPr>
            <a:r>
              <a:rPr lang="x-none" sz="1100">
                <a:solidFill>
                  <a:srgbClr val="000000"/>
                </a:solidFill>
                <a:latin typeface="+mn-lt"/>
              </a:rPr>
              <a:t>Center for Reproductive Rights, </a:t>
            </a:r>
            <a:r>
              <a:rPr lang="en-US" sz="1100" dirty="0">
                <a:solidFill>
                  <a:srgbClr val="000000"/>
                </a:solidFill>
                <a:latin typeface="+mn-lt"/>
              </a:rPr>
              <a:t>2019</a:t>
            </a:r>
            <a:endParaRPr lang="x-none" sz="1100">
              <a:solidFill>
                <a:srgbClr val="000000"/>
              </a:solidFill>
              <a:latin typeface="+mn-lt"/>
            </a:endParaRPr>
          </a:p>
        </p:txBody>
      </p:sp>
      <p:sp>
        <p:nvSpPr>
          <p:cNvPr id="4" name="Espace réservé du contenu 3"/>
          <p:cNvSpPr>
            <a:spLocks noGrp="1"/>
          </p:cNvSpPr>
          <p:nvPr>
            <p:ph sz="quarter" idx="1"/>
          </p:nvPr>
        </p:nvSpPr>
        <p:spPr/>
        <p:txBody>
          <a:bodyPr/>
          <a:lstStyle/>
          <a:p>
            <a:endParaRPr lang="fr-FR"/>
          </a:p>
        </p:txBody>
      </p:sp>
      <p:pic>
        <p:nvPicPr>
          <p:cNvPr id="7" name="Picture 2">
            <a:extLst>
              <a:ext uri="{FF2B5EF4-FFF2-40B4-BE49-F238E27FC236}">
                <a16:creationId xmlns:a16="http://schemas.microsoft.com/office/drawing/2014/main" id="{348C6F3A-BF5A-4EB0-A43B-03AD9A21B0EA}"/>
              </a:ext>
            </a:extLst>
          </p:cNvPr>
          <p:cNvPicPr>
            <a:picLocks noChangeAspect="1"/>
          </p:cNvPicPr>
          <p:nvPr/>
        </p:nvPicPr>
        <p:blipFill>
          <a:blip r:embed="rId3"/>
          <a:stretch>
            <a:fillRect/>
          </a:stretch>
        </p:blipFill>
        <p:spPr>
          <a:xfrm>
            <a:off x="0" y="1066800"/>
            <a:ext cx="9144000" cy="4605550"/>
          </a:xfrm>
          <a:prstGeom prst="rect">
            <a:avLst/>
          </a:prstGeom>
        </p:spPr>
      </p:pic>
    </p:spTree>
    <p:extLst>
      <p:ext uri="{BB962C8B-B14F-4D97-AF65-F5344CB8AC3E}">
        <p14:creationId xmlns:p14="http://schemas.microsoft.com/office/powerpoint/2010/main" val="156408246"/>
      </p:ext>
    </p:extLst>
  </p:cSld>
  <p:clrMapOvr>
    <a:masterClrMapping/>
  </p:clrMapOvr>
  <p:transition/>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Convalescence normale</a:t>
            </a:r>
          </a:p>
        </p:txBody>
      </p:sp>
      <p:sp>
        <p:nvSpPr>
          <p:cNvPr id="3" name="Content Placeholder 2"/>
          <p:cNvSpPr>
            <a:spLocks noGrp="1"/>
          </p:cNvSpPr>
          <p:nvPr>
            <p:ph sz="quarter" idx="1"/>
          </p:nvPr>
        </p:nvSpPr>
        <p:spPr/>
        <p:txBody>
          <a:bodyPr/>
          <a:lstStyle/>
          <a:p>
            <a:pPr marL="457200" indent="-457200">
              <a:defRPr b="0" i="0"/>
            </a:pPr>
            <a:r>
              <a:rPr lang="x-none" sz="2800" kern="1200" dirty="0">
                <a:solidFill>
                  <a:srgbClr val="000000"/>
                </a:solidFill>
                <a:latin typeface="+mn-lt"/>
                <a:ea typeface="+mn-ea"/>
                <a:cs typeface="+mn-cs"/>
              </a:rPr>
              <a:t>Quelques jours de saignements comparables à des menstruations et de crampes </a:t>
            </a:r>
          </a:p>
          <a:p>
            <a:pPr marL="457200" indent="-457200">
              <a:defRPr b="0" i="0"/>
            </a:pPr>
            <a:r>
              <a:rPr lang="x-none" sz="2800" kern="1200" dirty="0">
                <a:solidFill>
                  <a:srgbClr val="000000"/>
                </a:solidFill>
                <a:latin typeface="+mn-lt"/>
                <a:ea typeface="+mn-ea"/>
                <a:cs typeface="+mn-cs"/>
              </a:rPr>
              <a:t>Analgésiques, bains, compresses </a:t>
            </a:r>
            <a:r>
              <a:rPr lang="fr-FR" sz="2800" kern="1200" dirty="0">
                <a:latin typeface="+mn-lt"/>
                <a:ea typeface="+mn-ea"/>
                <a:cs typeface="+mn-cs"/>
              </a:rPr>
              <a:t>chaudes (bouillotte)</a:t>
            </a:r>
            <a:r>
              <a:rPr lang="fr-FR" sz="2800" kern="1200" dirty="0">
                <a:solidFill>
                  <a:srgbClr val="000000"/>
                </a:solidFill>
                <a:latin typeface="+mn-lt"/>
                <a:ea typeface="+mn-ea"/>
                <a:cs typeface="+mn-cs"/>
              </a:rPr>
              <a:t> </a:t>
            </a:r>
            <a:r>
              <a:rPr lang="x-none" sz="2800" kern="1200" dirty="0">
                <a:solidFill>
                  <a:srgbClr val="000000"/>
                </a:solidFill>
                <a:latin typeface="+mn-lt"/>
                <a:ea typeface="+mn-ea"/>
                <a:cs typeface="+mn-cs"/>
              </a:rPr>
              <a:t>pour soulager les crampes </a:t>
            </a:r>
          </a:p>
          <a:p>
            <a:pPr marL="457200" indent="-457200">
              <a:defRPr b="0" i="0"/>
            </a:pPr>
            <a:r>
              <a:rPr lang="x-none" sz="2800" kern="1200" dirty="0">
                <a:solidFill>
                  <a:srgbClr val="000000"/>
                </a:solidFill>
                <a:latin typeface="+mn-lt"/>
                <a:ea typeface="+mn-ea"/>
                <a:cs typeface="+mn-cs"/>
              </a:rPr>
              <a:t>Prochaines menstruations : après quatre à huit semaines </a:t>
            </a:r>
          </a:p>
          <a:p>
            <a:pPr marL="457200" indent="-457200">
              <a:defRPr b="0" i="0"/>
            </a:pPr>
            <a:r>
              <a:rPr lang="x-none" sz="2800" kern="1200" dirty="0">
                <a:solidFill>
                  <a:srgbClr val="000000"/>
                </a:solidFill>
                <a:latin typeface="+mn-lt"/>
                <a:ea typeface="+mn-ea"/>
                <a:cs typeface="+mn-cs"/>
              </a:rPr>
              <a:t>Elle peut redevenir enceinte presque immédiatement </a:t>
            </a:r>
          </a:p>
          <a:p>
            <a:pPr marL="457200" indent="-457200">
              <a:defRPr b="0" i="0"/>
            </a:pPr>
            <a:r>
              <a:rPr lang="x-none" sz="2800" kern="1200" dirty="0">
                <a:solidFill>
                  <a:srgbClr val="000000"/>
                </a:solidFill>
                <a:latin typeface="+mn-lt"/>
                <a:ea typeface="+mn-ea"/>
                <a:cs typeface="+mn-cs"/>
              </a:rPr>
              <a:t>Rapports sexuels, tampons lorsque les éventuelles complications ont été résolues</a:t>
            </a:r>
          </a:p>
        </p:txBody>
      </p:sp>
    </p:spTree>
    <p:extLst>
      <p:ext uri="{BB962C8B-B14F-4D97-AF65-F5344CB8AC3E}">
        <p14:creationId xmlns:p14="http://schemas.microsoft.com/office/powerpoint/2010/main" val="4102836923"/>
      </p:ext>
    </p:extLst>
  </p:cSld>
  <p:clrMapOvr>
    <a:masterClrMapping/>
  </p:clrMapOvr>
  <p:transition/>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Signes nécessitant un traitement médical immédiat</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Fièvre, frissons, évanouissement, vomissements </a:t>
            </a:r>
          </a:p>
          <a:p>
            <a:pPr marL="457200" indent="-457200">
              <a:defRPr b="0" i="0"/>
            </a:pPr>
            <a:r>
              <a:rPr lang="x-none" sz="3200" kern="1200">
                <a:solidFill>
                  <a:srgbClr val="000000"/>
                </a:solidFill>
                <a:latin typeface="+mn-lt"/>
                <a:ea typeface="+mn-ea"/>
                <a:cs typeface="+mn-cs"/>
              </a:rPr>
              <a:t>Saignements abondants</a:t>
            </a:r>
          </a:p>
          <a:p>
            <a:pPr marL="457200" indent="-457200">
              <a:defRPr b="0" i="0"/>
            </a:pPr>
            <a:r>
              <a:rPr lang="x-none" sz="3200" kern="1200">
                <a:solidFill>
                  <a:srgbClr val="000000"/>
                </a:solidFill>
                <a:latin typeface="+mn-lt"/>
                <a:ea typeface="+mn-ea"/>
                <a:cs typeface="+mn-cs"/>
              </a:rPr>
              <a:t>Douleur intense</a:t>
            </a:r>
          </a:p>
        </p:txBody>
      </p:sp>
    </p:spTree>
    <p:extLst>
      <p:ext uri="{BB962C8B-B14F-4D97-AF65-F5344CB8AC3E}">
        <p14:creationId xmlns:p14="http://schemas.microsoft.com/office/powerpoint/2010/main" val="2054734740"/>
      </p:ext>
    </p:extLst>
  </p:cSld>
  <p:clrMapOvr>
    <a:masterClrMapping/>
  </p:clrMapOvr>
  <p:transition/>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à surveiller s’ils </a:t>
            </a:r>
            <a:r>
              <a:rPr lang="fr-BE" sz="3600" kern="1200" dirty="0">
                <a:solidFill>
                  <a:schemeClr val="tx2"/>
                </a:solidFill>
                <a:latin typeface="+mj-lt"/>
                <a:ea typeface="+mj-ea"/>
                <a:cs typeface="+mj-cs"/>
              </a:rPr>
              <a:t>s’aggravent au fil du temps</a:t>
            </a:r>
            <a:endParaRPr lang="x-none" sz="3600" kern="1200">
              <a:solidFill>
                <a:schemeClr val="tx2"/>
              </a:solidFill>
              <a:latin typeface="+mj-lt"/>
              <a:ea typeface="+mj-ea"/>
              <a:cs typeface="+mj-cs"/>
            </a:endParaRP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Douleur abdominale ou distension abdominale</a:t>
            </a:r>
          </a:p>
          <a:p>
            <a:pPr marL="457200" indent="-457200">
              <a:defRPr b="0" i="0"/>
            </a:pPr>
            <a:r>
              <a:rPr lang="x-none" sz="2800" kern="1200">
                <a:solidFill>
                  <a:srgbClr val="000000"/>
                </a:solidFill>
                <a:latin typeface="+mn-lt"/>
                <a:ea typeface="+mn-ea"/>
                <a:cs typeface="+mn-cs"/>
              </a:rPr>
              <a:t>Pertes vaginales anormales ou malodorantes </a:t>
            </a:r>
          </a:p>
          <a:p>
            <a:pPr marL="457200" indent="-457200">
              <a:defRPr b="0" i="0"/>
            </a:pPr>
            <a:r>
              <a:rPr lang="x-none" sz="2800" kern="1200">
                <a:solidFill>
                  <a:srgbClr val="000000"/>
                </a:solidFill>
                <a:latin typeface="+mn-lt"/>
                <a:ea typeface="+mn-ea"/>
                <a:cs typeface="+mn-cs"/>
              </a:rPr>
              <a:t>Crampes ou saignements prolongés </a:t>
            </a:r>
          </a:p>
          <a:p>
            <a:pPr marL="457200" indent="-457200">
              <a:defRPr b="0" i="0"/>
            </a:pPr>
            <a:r>
              <a:rPr lang="x-none" sz="2800" kern="1200">
                <a:solidFill>
                  <a:srgbClr val="000000"/>
                </a:solidFill>
                <a:latin typeface="+mn-lt"/>
                <a:ea typeface="+mn-ea"/>
                <a:cs typeface="+mn-cs"/>
              </a:rPr>
              <a:t>Retard de réapparition des menstruations (plus de huit semaines) </a:t>
            </a:r>
          </a:p>
          <a:p>
            <a:pPr marL="457200" indent="-457200">
              <a:defRPr b="0" i="0"/>
            </a:pPr>
            <a:r>
              <a:rPr lang="x-none" sz="2800" kern="1200">
                <a:solidFill>
                  <a:srgbClr val="000000"/>
                </a:solidFill>
                <a:latin typeface="+mn-lt"/>
                <a:ea typeface="+mn-ea"/>
                <a:cs typeface="+mn-cs"/>
              </a:rPr>
              <a:t>Vertiges</a:t>
            </a:r>
          </a:p>
        </p:txBody>
      </p:sp>
    </p:spTree>
    <p:extLst>
      <p:ext uri="{BB962C8B-B14F-4D97-AF65-F5344CB8AC3E}">
        <p14:creationId xmlns:p14="http://schemas.microsoft.com/office/powerpoint/2010/main" val="4259964663"/>
      </p:ext>
    </p:extLst>
  </p:cSld>
  <p:clrMapOvr>
    <a:masterClrMapping/>
  </p:clrMapOvr>
  <p:transition/>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Des soins de suivi sont-ils nécessaires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Superflus après une procédure d’AMIU classique</a:t>
            </a:r>
          </a:p>
          <a:p>
            <a:pPr marL="457200" indent="-457200">
              <a:defRPr b="0" i="0"/>
            </a:pPr>
            <a:r>
              <a:rPr lang="x-none" sz="2400" kern="1200">
                <a:solidFill>
                  <a:srgbClr val="000000"/>
                </a:solidFill>
                <a:latin typeface="+mn-lt"/>
                <a:ea typeface="+mn-ea"/>
                <a:cs typeface="+mn-cs"/>
              </a:rPr>
              <a:t>Fixer un rendez-vous si la patiente souhaite un suivi </a:t>
            </a:r>
          </a:p>
          <a:p>
            <a:pPr marL="457200" indent="-457200">
              <a:defRPr b="0" i="0"/>
            </a:pPr>
            <a:r>
              <a:rPr lang="x-none" sz="2400" kern="1200">
                <a:solidFill>
                  <a:srgbClr val="000000"/>
                </a:solidFill>
                <a:latin typeface="+mn-lt"/>
                <a:ea typeface="+mn-ea"/>
                <a:cs typeface="+mn-cs"/>
              </a:rPr>
              <a:t>Adapter le rendez-vous à la situation et aux besoins de la patiente </a:t>
            </a:r>
          </a:p>
          <a:p>
            <a:pPr marL="457200" indent="-457200">
              <a:defRPr b="0" i="0"/>
            </a:pPr>
            <a:r>
              <a:rPr lang="x-none" sz="2400" kern="1200">
                <a:solidFill>
                  <a:srgbClr val="000000"/>
                </a:solidFill>
                <a:latin typeface="+mn-lt"/>
                <a:ea typeface="+mn-ea"/>
                <a:cs typeface="+mn-cs"/>
              </a:rPr>
              <a:t>Obtenir son consentement pour la transmission de son dossier au prestataire en charge du suivi </a:t>
            </a:r>
          </a:p>
        </p:txBody>
      </p:sp>
    </p:spTree>
    <p:extLst>
      <p:ext uri="{BB962C8B-B14F-4D97-AF65-F5344CB8AC3E}">
        <p14:creationId xmlns:p14="http://schemas.microsoft.com/office/powerpoint/2010/main" val="1420898032"/>
      </p:ext>
    </p:extLst>
  </p:cSld>
  <p:clrMapOvr>
    <a:masterClrMapping/>
  </p:clrMapOvr>
  <p:transition/>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Avant </a:t>
            </a:r>
            <a:r>
              <a:rPr lang="fr-BE" dirty="0"/>
              <a:t>qu’elle </a:t>
            </a:r>
            <a:r>
              <a:rPr lang="x-none"/>
              <a:t>quitte le centre, s’assurer que…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baseline="0" dirty="0">
                <a:solidFill>
                  <a:srgbClr val="000000"/>
                </a:solidFill>
                <a:latin typeface="+mn-lt"/>
                <a:ea typeface="+mn-ea"/>
                <a:cs typeface="+mn-cs"/>
              </a:rPr>
              <a:t>La patiente a reçu d</a:t>
            </a:r>
            <a:r>
              <a:rPr lang="en-US" sz="2800" kern="1200" baseline="0" dirty="0">
                <a:solidFill>
                  <a:srgbClr val="000000"/>
                </a:solidFill>
                <a:latin typeface="+mn-lt"/>
                <a:ea typeface="+mn-ea"/>
                <a:cs typeface="+mn-cs"/>
              </a:rPr>
              <a:t>u</a:t>
            </a:r>
            <a:r>
              <a:rPr lang="x-none" sz="2800" kern="1200" baseline="0" dirty="0">
                <a:solidFill>
                  <a:srgbClr val="000000"/>
                </a:solidFill>
                <a:latin typeface="+mn-lt"/>
                <a:ea typeface="+mn-ea"/>
                <a:cs typeface="+mn-cs"/>
              </a:rPr>
              <a:t> co</a:t>
            </a:r>
            <a:r>
              <a:rPr lang="en-US" sz="2800" kern="1200" baseline="0" dirty="0">
                <a:solidFill>
                  <a:srgbClr val="000000"/>
                </a:solidFill>
                <a:latin typeface="+mn-lt"/>
                <a:ea typeface="+mn-ea"/>
                <a:cs typeface="+mn-cs"/>
              </a:rPr>
              <a:t>u</a:t>
            </a:r>
            <a:r>
              <a:rPr lang="x-none" sz="2800" kern="1200" baseline="0" dirty="0">
                <a:solidFill>
                  <a:srgbClr val="000000"/>
                </a:solidFill>
                <a:latin typeface="+mn-lt"/>
                <a:ea typeface="+mn-ea"/>
                <a:cs typeface="+mn-cs"/>
              </a:rPr>
              <a:t>nse</a:t>
            </a:r>
            <a:r>
              <a:rPr lang="en-US" sz="2800" kern="1200" baseline="0" dirty="0">
                <a:solidFill>
                  <a:srgbClr val="000000"/>
                </a:solidFill>
                <a:latin typeface="+mn-lt"/>
                <a:ea typeface="+mn-ea"/>
                <a:cs typeface="+mn-cs"/>
              </a:rPr>
              <a:t>ling</a:t>
            </a:r>
            <a:r>
              <a:rPr lang="x-none" sz="2800" kern="1200" baseline="0" dirty="0">
                <a:solidFill>
                  <a:srgbClr val="000000"/>
                </a:solidFill>
                <a:latin typeface="+mn-lt"/>
                <a:ea typeface="+mn-ea"/>
                <a:cs typeface="+mn-cs"/>
              </a:rPr>
              <a:t> en matière de contraception et une méthode contraceptive si elle le souhaitait </a:t>
            </a:r>
          </a:p>
          <a:p>
            <a:pPr marL="457200" indent="-457200">
              <a:defRPr b="0" i="0"/>
            </a:pPr>
            <a:r>
              <a:rPr lang="x-none" sz="2800" kern="1200" dirty="0">
                <a:solidFill>
                  <a:srgbClr val="000000"/>
                </a:solidFill>
                <a:latin typeface="+mn-lt"/>
                <a:ea typeface="+mn-ea"/>
                <a:cs typeface="+mn-cs"/>
              </a:rPr>
              <a:t>Un rendez-vous a été fixé pour une visite de suivi ou le renvoi a été organisé si nécessaire ou si elle le souhaitait</a:t>
            </a:r>
          </a:p>
          <a:p>
            <a:pPr marL="457200" indent="-457200">
              <a:defRPr b="0" i="0"/>
            </a:pPr>
            <a:r>
              <a:rPr lang="x-none" sz="2800" kern="1200" dirty="0">
                <a:solidFill>
                  <a:srgbClr val="000000"/>
                </a:solidFill>
                <a:latin typeface="+mn-lt"/>
                <a:ea typeface="+mn-ea"/>
                <a:cs typeface="+mn-cs"/>
              </a:rPr>
              <a:t>On lui a remis une liste des services de </a:t>
            </a:r>
            <a:r>
              <a:rPr lang="fr-BE" sz="2800" kern="1200" dirty="0">
                <a:solidFill>
                  <a:srgbClr val="000000"/>
                </a:solidFill>
                <a:latin typeface="+mn-lt"/>
                <a:ea typeface="+mn-ea"/>
                <a:cs typeface="+mn-cs"/>
              </a:rPr>
              <a:t>counseling </a:t>
            </a:r>
            <a:r>
              <a:rPr lang="x-none" sz="2800" kern="1200" dirty="0">
                <a:solidFill>
                  <a:srgbClr val="000000"/>
                </a:solidFill>
                <a:latin typeface="+mn-lt"/>
                <a:ea typeface="+mn-ea"/>
                <a:cs typeface="+mn-cs"/>
              </a:rPr>
              <a:t>et des autres services disponibles dans le cadre du centre ou au sein de la communauté</a:t>
            </a:r>
          </a:p>
        </p:txBody>
      </p:sp>
    </p:spTree>
    <p:extLst>
      <p:ext uri="{BB962C8B-B14F-4D97-AF65-F5344CB8AC3E}">
        <p14:creationId xmlns:p14="http://schemas.microsoft.com/office/powerpoint/2010/main" val="996993189"/>
      </p:ext>
    </p:extLst>
  </p:cSld>
  <p:clrMapOvr>
    <a:masterClrMapping/>
  </p:clrMapOvr>
  <p:transition/>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Soins de suivi : </a:t>
            </a:r>
            <a:r>
              <a:rPr lang="fr-BE" sz="3600" kern="1200" dirty="0">
                <a:solidFill>
                  <a:schemeClr val="tx2"/>
                </a:solidFill>
                <a:latin typeface="+mj-lt"/>
                <a:ea typeface="+mj-ea"/>
                <a:cs typeface="+mj-cs"/>
              </a:rPr>
              <a:t>p</a:t>
            </a:r>
            <a:r>
              <a:rPr lang="x-none" sz="3600" kern="1200" dirty="0">
                <a:solidFill>
                  <a:schemeClr val="tx2"/>
                </a:solidFill>
                <a:latin typeface="+mj-lt"/>
                <a:ea typeface="+mj-ea"/>
                <a:cs typeface="+mj-cs"/>
              </a:rPr>
              <a:t>atientes ayant présenté des complications </a:t>
            </a:r>
            <a:endParaRPr lang="x-none" sz="3600" kern="1200" dirty="0">
              <a:solidFill>
                <a:srgbClr val="F47B20"/>
              </a:solidFill>
              <a:latin typeface="+mj-lt"/>
              <a:ea typeface="+mj-ea"/>
              <a:cs typeface="+mj-cs"/>
            </a:endParaRP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dirty="0">
                <a:solidFill>
                  <a:srgbClr val="000000"/>
                </a:solidFill>
                <a:latin typeface="+mn-lt"/>
                <a:ea typeface="+mn-ea"/>
                <a:cs typeface="+mn-cs"/>
              </a:rPr>
              <a:t>S’assurer que les complications sont résolues </a:t>
            </a:r>
          </a:p>
          <a:p>
            <a:pPr marL="457200" indent="-457200">
              <a:defRPr b="0" i="0"/>
            </a:pPr>
            <a:r>
              <a:rPr lang="x-none" sz="2800" kern="1200" dirty="0">
                <a:solidFill>
                  <a:srgbClr val="000000"/>
                </a:solidFill>
                <a:latin typeface="+mn-lt"/>
                <a:ea typeface="+mn-ea"/>
                <a:cs typeface="+mn-cs"/>
              </a:rPr>
              <a:t>Stabiliser, traiter ou orienter vers des services compétents les patientes qui présentent des problèmes aigus </a:t>
            </a:r>
          </a:p>
          <a:p>
            <a:pPr marL="457200" indent="-457200">
              <a:defRPr b="0" i="0"/>
            </a:pPr>
            <a:r>
              <a:rPr lang="x-none" sz="2800" kern="1200" dirty="0">
                <a:solidFill>
                  <a:srgbClr val="000000"/>
                </a:solidFill>
                <a:latin typeface="+mn-lt"/>
                <a:ea typeface="+mn-ea"/>
                <a:cs typeface="+mn-cs"/>
              </a:rPr>
              <a:t>Expliquer en quoi consistent les complications et quelles peuvent en être les conséquences pour la patiente</a:t>
            </a:r>
          </a:p>
        </p:txBody>
      </p:sp>
    </p:spTree>
    <p:extLst>
      <p:ext uri="{BB962C8B-B14F-4D97-AF65-F5344CB8AC3E}">
        <p14:creationId xmlns:p14="http://schemas.microsoft.com/office/powerpoint/2010/main" val="3097772849"/>
      </p:ext>
    </p:extLst>
  </p:cSld>
  <p:clrMapOvr>
    <a:masterClrMapping/>
  </p:clrMapOvr>
  <p:transition/>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Éléments des soins de suivi</a:t>
            </a:r>
          </a:p>
        </p:txBody>
      </p:sp>
      <p:sp>
        <p:nvSpPr>
          <p:cNvPr id="3" name="Content Placeholder 2"/>
          <p:cNvSpPr>
            <a:spLocks noGrp="1"/>
          </p:cNvSpPr>
          <p:nvPr>
            <p:ph sz="quarter" idx="1"/>
          </p:nvPr>
        </p:nvSpPr>
        <p:spPr>
          <a:xfrm>
            <a:off x="612648" y="1676400"/>
            <a:ext cx="8153400" cy="4495800"/>
          </a:xfrm>
        </p:spPr>
        <p:txBody>
          <a:bodyPr/>
          <a:lstStyle/>
          <a:p>
            <a:pPr marL="514350" lvl="0" indent="-514350">
              <a:buSzTx/>
              <a:buFont typeface="+mj-lt"/>
              <a:buAutoNum type="arabicPeriod"/>
              <a:defRPr b="0" i="0"/>
            </a:pPr>
            <a:r>
              <a:rPr lang="x-none" sz="2400" kern="1200" dirty="0">
                <a:solidFill>
                  <a:srgbClr val="000000"/>
                </a:solidFill>
                <a:latin typeface="+mn-lt"/>
                <a:ea typeface="+mn-ea"/>
                <a:cs typeface="+mn-cs"/>
              </a:rPr>
              <a:t>Confirmer la réussite de l’évacuation utérine</a:t>
            </a:r>
          </a:p>
          <a:p>
            <a:pPr marL="1154113" lvl="1" indent="-514350">
              <a:buSzTx/>
              <a:buFont typeface="Arial"/>
              <a:buChar char="•"/>
              <a:defRPr b="0" i="0"/>
            </a:pPr>
            <a:r>
              <a:rPr lang="x-none" sz="2000" dirty="0"/>
              <a:t>Demander à la patiente comment elle se sent, y compris en ce qui concerne les saignements et les éventuels symptômes de grossesse</a:t>
            </a:r>
          </a:p>
          <a:p>
            <a:pPr marL="1154113" lvl="1" indent="-514350">
              <a:buSzTx/>
              <a:buFont typeface="Arial"/>
              <a:buChar char="•"/>
              <a:defRPr b="0" i="0"/>
            </a:pPr>
            <a:r>
              <a:rPr lang="x-none" sz="2000" dirty="0"/>
              <a:t>Procéder à un examen clinique</a:t>
            </a:r>
          </a:p>
          <a:p>
            <a:pPr marL="1154113" lvl="1" indent="-514350">
              <a:buSzTx/>
              <a:buFont typeface="Arial"/>
              <a:buChar char="•"/>
              <a:defRPr b="0" i="0"/>
            </a:pPr>
            <a:r>
              <a:rPr lang="x-none" sz="2000" dirty="0"/>
              <a:t>Si nécessaire, référer la patiente pour une échographie</a:t>
            </a:r>
          </a:p>
          <a:p>
            <a:pPr marL="514350" indent="-514350">
              <a:buSzTx/>
              <a:buFont typeface="+mj-lt"/>
              <a:buAutoNum type="arabicPeriod"/>
              <a:defRPr b="0" i="0"/>
            </a:pPr>
            <a:r>
              <a:rPr lang="x-none" sz="2400" kern="1200" dirty="0">
                <a:solidFill>
                  <a:srgbClr val="000000"/>
                </a:solidFill>
                <a:latin typeface="+mn-lt"/>
                <a:ea typeface="+mn-ea"/>
                <a:cs typeface="+mn-cs"/>
              </a:rPr>
              <a:t>Stabiliser, traiter ou orienter vers des services compétents en cas de problèmes aigus, s’assurer que les complications antérieures sont résolues</a:t>
            </a:r>
          </a:p>
          <a:p>
            <a:pPr marL="514350" indent="-514350">
              <a:buSzTx/>
              <a:buFont typeface="+mj-lt"/>
              <a:buAutoNum type="arabicPeriod"/>
              <a:defRPr b="0" i="0"/>
            </a:pPr>
            <a:r>
              <a:rPr lang="x-none" sz="2400" kern="1200" dirty="0">
                <a:solidFill>
                  <a:srgbClr val="000000"/>
                </a:solidFill>
                <a:latin typeface="+mn-lt"/>
                <a:ea typeface="+mn-ea"/>
                <a:cs typeface="+mn-cs"/>
              </a:rPr>
              <a:t>Pratiquer une aspiration si l’évacuation utérine est incomplète</a:t>
            </a:r>
          </a:p>
        </p:txBody>
      </p:sp>
    </p:spTree>
    <p:extLst>
      <p:ext uri="{BB962C8B-B14F-4D97-AF65-F5344CB8AC3E}">
        <p14:creationId xmlns:p14="http://schemas.microsoft.com/office/powerpoint/2010/main" val="543543423"/>
      </p:ext>
    </p:extLst>
  </p:cSld>
  <p:clrMapOvr>
    <a:masterClrMapping/>
  </p:clrMapOvr>
  <p:transition/>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Éléments des soins de suivi (suite)</a:t>
            </a:r>
          </a:p>
        </p:txBody>
      </p:sp>
      <p:sp>
        <p:nvSpPr>
          <p:cNvPr id="3" name="Content Placeholder 2"/>
          <p:cNvSpPr>
            <a:spLocks noGrp="1"/>
          </p:cNvSpPr>
          <p:nvPr>
            <p:ph sz="quarter" idx="1"/>
          </p:nvPr>
        </p:nvSpPr>
        <p:spPr/>
        <p:txBody>
          <a:bodyPr/>
          <a:lstStyle/>
          <a:p>
            <a:pPr marL="514350" lvl="0" indent="-514350">
              <a:buSzTx/>
              <a:buFont typeface="+mj-lt"/>
              <a:buAutoNum type="arabicPeriod" startAt="4"/>
              <a:defRPr b="0" i="0"/>
            </a:pPr>
            <a:r>
              <a:rPr lang="x-none" sz="2400" kern="1200" dirty="0">
                <a:solidFill>
                  <a:srgbClr val="000000"/>
                </a:solidFill>
                <a:latin typeface="+mn-lt"/>
                <a:ea typeface="+mn-ea"/>
                <a:cs typeface="+mn-cs"/>
              </a:rPr>
              <a:t>Informer la patiente de ce à quoi elle doit s’attendre après la fin ou la poursuite du traitement</a:t>
            </a:r>
          </a:p>
          <a:p>
            <a:pPr marL="514350" lvl="0" indent="-514350">
              <a:buSzTx/>
              <a:buFont typeface="+mj-lt"/>
              <a:buAutoNum type="arabicPeriod" startAt="4"/>
              <a:defRPr b="0" i="0"/>
            </a:pPr>
            <a:r>
              <a:rPr lang="x-none" sz="2400" kern="1200" dirty="0">
                <a:solidFill>
                  <a:srgbClr val="000000"/>
                </a:solidFill>
                <a:latin typeface="+mn-lt"/>
                <a:ea typeface="+mn-ea"/>
                <a:cs typeface="+mn-cs"/>
              </a:rPr>
              <a:t>Passer en revue les résultats des éventuelles analyses de laboratoire</a:t>
            </a:r>
          </a:p>
          <a:p>
            <a:pPr marL="514350" lvl="0" indent="-514350">
              <a:buSzTx/>
              <a:buFont typeface="+mj-lt"/>
              <a:buAutoNum type="arabicPeriod" startAt="4"/>
              <a:defRPr b="0" i="0"/>
            </a:pPr>
            <a:r>
              <a:rPr lang="x-none" sz="2400" kern="1200" dirty="0">
                <a:solidFill>
                  <a:srgbClr val="000000"/>
                </a:solidFill>
                <a:latin typeface="+mn-lt"/>
                <a:ea typeface="+mn-ea"/>
                <a:cs typeface="+mn-cs"/>
              </a:rPr>
              <a:t>Fournir une méthode contraceptive si la patiente le souhaite et ne l’a pas encore reçue</a:t>
            </a:r>
          </a:p>
          <a:p>
            <a:pPr marL="514350" lvl="0" indent="-514350">
              <a:buSzTx/>
              <a:buFont typeface="+mj-lt"/>
              <a:buAutoNum type="arabicPeriod" startAt="4"/>
              <a:defRPr b="0" i="0"/>
            </a:pPr>
            <a:r>
              <a:rPr lang="x-none" sz="2400" kern="1200" dirty="0">
                <a:solidFill>
                  <a:srgbClr val="000000"/>
                </a:solidFill>
                <a:latin typeface="+mn-lt"/>
                <a:ea typeface="+mn-ea"/>
                <a:cs typeface="+mn-cs"/>
              </a:rPr>
              <a:t>Orienter la patiente vers des services compétents pour d’autres services médicaux, gynécologiques ou de </a:t>
            </a:r>
            <a:r>
              <a:rPr lang="fr-BE" sz="2400" kern="1200" dirty="0">
                <a:solidFill>
                  <a:srgbClr val="000000"/>
                </a:solidFill>
                <a:latin typeface="+mn-lt"/>
                <a:ea typeface="+mn-ea"/>
                <a:cs typeface="+mn-cs"/>
              </a:rPr>
              <a:t>counseling </a:t>
            </a:r>
            <a:r>
              <a:rPr lang="x-none" sz="2400" kern="1200" dirty="0">
                <a:solidFill>
                  <a:srgbClr val="000000"/>
                </a:solidFill>
                <a:latin typeface="+mn-lt"/>
                <a:ea typeface="+mn-ea"/>
                <a:cs typeface="+mn-cs"/>
              </a:rPr>
              <a:t>le cas échéant</a:t>
            </a:r>
          </a:p>
        </p:txBody>
      </p:sp>
    </p:spTree>
    <p:extLst>
      <p:ext uri="{BB962C8B-B14F-4D97-AF65-F5344CB8AC3E}">
        <p14:creationId xmlns:p14="http://schemas.microsoft.com/office/powerpoint/2010/main" val="1301312883"/>
      </p:ext>
    </p:extLst>
  </p:cSld>
  <p:clrMapOvr>
    <a:masterClrMapping/>
  </p:clrMapOvr>
  <p:transition/>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dirty="0"/>
              <a:t>Considérations particulières : adolescentes et très jeunes femmes</a:t>
            </a:r>
            <a:endParaRPr lang="x-none"/>
          </a:p>
        </p:txBody>
      </p:sp>
      <p:sp>
        <p:nvSpPr>
          <p:cNvPr id="3" name="Content Placeholder 2"/>
          <p:cNvSpPr>
            <a:spLocks noGrp="1"/>
          </p:cNvSpPr>
          <p:nvPr>
            <p:ph sz="quarter" idx="1"/>
          </p:nvPr>
        </p:nvSpPr>
        <p:spPr>
          <a:xfrm>
            <a:off x="612648" y="1600200"/>
            <a:ext cx="8302752" cy="4495800"/>
          </a:xfrm>
        </p:spPr>
        <p:txBody>
          <a:bodyPr/>
          <a:lstStyle/>
          <a:p>
            <a:pPr marL="457200" indent="-457200">
              <a:defRPr b="0" i="0"/>
            </a:pPr>
            <a:r>
              <a:rPr lang="x-none" sz="2800" kern="1200">
                <a:solidFill>
                  <a:srgbClr val="000000"/>
                </a:solidFill>
                <a:latin typeface="+mn-lt"/>
                <a:ea typeface="+mn-ea"/>
                <a:cs typeface="+mn-cs"/>
              </a:rPr>
              <a:t>Parce qu</a:t>
            </a:r>
            <a:r>
              <a:rPr lang="fr-BE" sz="2800" kern="1200" dirty="0">
                <a:solidFill>
                  <a:srgbClr val="000000"/>
                </a:solidFill>
                <a:latin typeface="+mn-lt"/>
                <a:ea typeface="+mn-ea"/>
                <a:cs typeface="+mn-cs"/>
              </a:rPr>
              <a:t>e </a:t>
            </a:r>
            <a:r>
              <a:rPr lang="x-none" sz="2800"/>
              <a:t>la patiente </a:t>
            </a:r>
            <a:r>
              <a:rPr lang="x-none" sz="2800" kern="1200">
                <a:solidFill>
                  <a:srgbClr val="000000"/>
                </a:solidFill>
                <a:latin typeface="+mn-lt"/>
                <a:ea typeface="+mn-ea"/>
                <a:cs typeface="+mn-cs"/>
              </a:rPr>
              <a:t>est jeune, il s’agit vraisemblablement pour </a:t>
            </a:r>
            <a:r>
              <a:rPr lang="x-none" sz="2800"/>
              <a:t>elle </a:t>
            </a:r>
            <a:r>
              <a:rPr lang="x-none" sz="2800" kern="1200">
                <a:solidFill>
                  <a:srgbClr val="000000"/>
                </a:solidFill>
                <a:latin typeface="+mn-lt"/>
                <a:ea typeface="+mn-ea"/>
                <a:cs typeface="+mn-cs"/>
              </a:rPr>
              <a:t>de son premier examen pelvien</a:t>
            </a:r>
          </a:p>
          <a:p>
            <a:pPr marL="457200" indent="-457200">
              <a:defRPr b="0" i="0"/>
            </a:pPr>
            <a:r>
              <a:rPr lang="x-none" sz="2800" kern="1200">
                <a:solidFill>
                  <a:srgbClr val="000000"/>
                </a:solidFill>
                <a:latin typeface="+mn-lt"/>
                <a:ea typeface="+mn-ea"/>
                <a:cs typeface="+mn-cs"/>
              </a:rPr>
              <a:t>Même procédure que chez les femmes adultes mais en se montrant particulièrement attentif à :</a:t>
            </a:r>
          </a:p>
          <a:p>
            <a:pPr lvl="1">
              <a:defRPr b="0" i="0"/>
            </a:pPr>
            <a:r>
              <a:rPr lang="fr-BE" sz="2400" kern="1200" dirty="0">
                <a:solidFill>
                  <a:srgbClr val="000000"/>
                </a:solidFill>
                <a:latin typeface="+mn-lt"/>
                <a:ea typeface="+mn-ea"/>
                <a:cs typeface="+mn-cs"/>
              </a:rPr>
              <a:t>g</a:t>
            </a:r>
            <a:r>
              <a:rPr lang="x-none" sz="2400" kern="1200">
                <a:solidFill>
                  <a:srgbClr val="000000"/>
                </a:solidFill>
                <a:latin typeface="+mn-lt"/>
                <a:ea typeface="+mn-ea"/>
                <a:cs typeface="+mn-cs"/>
              </a:rPr>
              <a:t>arantir l’intimité visuelle et, si possible, sonore</a:t>
            </a:r>
          </a:p>
          <a:p>
            <a:pPr lvl="1">
              <a:defRPr b="0" i="0"/>
            </a:pPr>
            <a:r>
              <a:rPr lang="fr-BE" sz="2400" kern="1200" dirty="0">
                <a:solidFill>
                  <a:srgbClr val="000000"/>
                </a:solidFill>
                <a:latin typeface="+mn-lt"/>
                <a:ea typeface="+mn-ea"/>
                <a:cs typeface="+mn-cs"/>
              </a:rPr>
              <a:t>e</a:t>
            </a:r>
            <a:r>
              <a:rPr lang="x-none" sz="2400" kern="1200">
                <a:solidFill>
                  <a:srgbClr val="000000"/>
                </a:solidFill>
                <a:latin typeface="+mn-lt"/>
                <a:ea typeface="+mn-ea"/>
                <a:cs typeface="+mn-cs"/>
              </a:rPr>
              <a:t>xpliquer à chaque étape ce que l’on fait</a:t>
            </a:r>
          </a:p>
          <a:p>
            <a:pPr lvl="1">
              <a:defRPr b="0" i="0"/>
            </a:pPr>
            <a:r>
              <a:rPr lang="fr-BE" sz="2400" kern="1200" dirty="0">
                <a:solidFill>
                  <a:srgbClr val="000000"/>
                </a:solidFill>
                <a:latin typeface="+mn-lt"/>
                <a:ea typeface="+mn-ea"/>
                <a:cs typeface="+mn-cs"/>
              </a:rPr>
              <a:t>p</a:t>
            </a:r>
            <a:r>
              <a:rPr lang="x-none" sz="2400" kern="1200">
                <a:solidFill>
                  <a:srgbClr val="000000"/>
                </a:solidFill>
                <a:latin typeface="+mn-lt"/>
                <a:ea typeface="+mn-ea"/>
                <a:cs typeface="+mn-cs"/>
              </a:rPr>
              <a:t>ratiquer l’examen délicatement et en douceur</a:t>
            </a:r>
          </a:p>
          <a:p>
            <a:pPr marL="457200" indent="-457200">
              <a:defRPr b="0" i="0"/>
            </a:pPr>
            <a:r>
              <a:rPr lang="x-none" sz="2800" kern="1200">
                <a:solidFill>
                  <a:srgbClr val="000000"/>
                </a:solidFill>
                <a:latin typeface="+mn-lt"/>
                <a:ea typeface="+mn-ea"/>
                <a:cs typeface="+mn-cs"/>
              </a:rPr>
              <a:t>Si on en dispose, utiliser un spéculum de plus petite taille</a:t>
            </a:r>
          </a:p>
        </p:txBody>
      </p:sp>
    </p:spTree>
    <p:extLst>
      <p:ext uri="{BB962C8B-B14F-4D97-AF65-F5344CB8AC3E}">
        <p14:creationId xmlns:p14="http://schemas.microsoft.com/office/powerpoint/2010/main" val="2846900274"/>
      </p:ext>
    </p:extLst>
  </p:cSld>
  <p:clrMapOvr>
    <a:masterClrMapping/>
  </p:clrMapOvr>
  <p:transition/>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Au cours de la procédure d’AMIU : </a:t>
            </a:r>
            <a:r>
              <a:rPr lang="fr-BE" dirty="0"/>
              <a:t>adolescentes et t</a:t>
            </a:r>
            <a:r>
              <a:rPr lang="x-none"/>
              <a:t>rès jeunes femmes</a:t>
            </a:r>
            <a:endParaRPr lang="x-none" sz="3600" kern="1200">
              <a:solidFill>
                <a:schemeClr val="tx2"/>
              </a:solidFill>
              <a:latin typeface="+mj-lt"/>
              <a:ea typeface="+mj-ea"/>
              <a:cs typeface="+mj-cs"/>
            </a:endParaRP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dirty="0">
                <a:solidFill>
                  <a:srgbClr val="000000"/>
                </a:solidFill>
              </a:rPr>
              <a:t>La patiente peut tirer profit d’une préparation cervicale</a:t>
            </a:r>
          </a:p>
          <a:p>
            <a:pPr marL="457200" indent="-457200">
              <a:defRPr b="0" i="0"/>
            </a:pPr>
            <a:r>
              <a:rPr lang="x-none" sz="2800" kern="1200" dirty="0">
                <a:solidFill>
                  <a:srgbClr val="000000"/>
                </a:solidFill>
              </a:rPr>
              <a:t>Le col de l’utérus peut être moins souple et nécessiter une dilatation plus lente</a:t>
            </a:r>
          </a:p>
          <a:p>
            <a:pPr marL="457200" indent="-457200">
              <a:defRPr b="0" i="0"/>
            </a:pPr>
            <a:r>
              <a:rPr lang="x-none" sz="2800" kern="1200" dirty="0">
                <a:solidFill>
                  <a:srgbClr val="000000"/>
                </a:solidFill>
              </a:rPr>
              <a:t>Les</a:t>
            </a:r>
            <a:r>
              <a:rPr lang="en-US" sz="2800" kern="1200" dirty="0">
                <a:solidFill>
                  <a:srgbClr val="000000"/>
                </a:solidFill>
              </a:rPr>
              <a:t> </a:t>
            </a:r>
            <a:r>
              <a:rPr lang="x-none" sz="2800" kern="1200" dirty="0">
                <a:solidFill>
                  <a:srgbClr val="000000"/>
                </a:solidFill>
              </a:rPr>
              <a:t>très jeunes femmes peuvent éprouver une douleur plus intense lors d’une évacuation utérine</a:t>
            </a:r>
          </a:p>
          <a:p>
            <a:pPr marL="457200" indent="-457200">
              <a:defRPr b="0" i="0"/>
            </a:pPr>
            <a:endParaRPr lang="en-US" sz="2800" dirty="0"/>
          </a:p>
        </p:txBody>
      </p:sp>
    </p:spTree>
    <p:extLst>
      <p:ext uri="{BB962C8B-B14F-4D97-AF65-F5344CB8AC3E}">
        <p14:creationId xmlns:p14="http://schemas.microsoft.com/office/powerpoint/2010/main" val="216328601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Responsabilités des prestataires de soins</a:t>
            </a:r>
          </a:p>
        </p:txBody>
      </p:sp>
      <p:sp>
        <p:nvSpPr>
          <p:cNvPr id="3" name="Content Placeholder 2"/>
          <p:cNvSpPr>
            <a:spLocks noGrp="1"/>
          </p:cNvSpPr>
          <p:nvPr>
            <p:ph sz="quarter" idx="1"/>
          </p:nvPr>
        </p:nvSpPr>
        <p:spPr>
          <a:xfrm>
            <a:off x="612648" y="1752600"/>
            <a:ext cx="8153400" cy="4343400"/>
          </a:xfrm>
        </p:spPr>
        <p:txBody>
          <a:bodyPr/>
          <a:lstStyle/>
          <a:p>
            <a:pPr marL="457200" indent="-457200">
              <a:defRPr b="0" i="0"/>
            </a:pPr>
            <a:r>
              <a:rPr lang="x-none" sz="3000" dirty="0"/>
              <a:t>Dispenser rapidement des soins de haute qualité</a:t>
            </a:r>
          </a:p>
          <a:p>
            <a:pPr marL="457200" indent="-457200">
              <a:defRPr b="0" i="0"/>
            </a:pPr>
            <a:r>
              <a:rPr lang="x-none" sz="3000" dirty="0"/>
              <a:t>Respecter la confidentialité </a:t>
            </a:r>
          </a:p>
          <a:p>
            <a:pPr marL="457200" indent="-457200">
              <a:defRPr b="0" i="0"/>
            </a:pPr>
            <a:r>
              <a:rPr lang="x-none" sz="3000" dirty="0"/>
              <a:t>Respect les droits de la femme</a:t>
            </a:r>
          </a:p>
          <a:p>
            <a:pPr marL="457200" indent="-457200">
              <a:defRPr b="0" i="0"/>
            </a:pPr>
            <a:endParaRPr lang="en-US" sz="3000" dirty="0"/>
          </a:p>
        </p:txBody>
      </p:sp>
    </p:spTree>
    <p:extLst>
      <p:ext uri="{BB962C8B-B14F-4D97-AF65-F5344CB8AC3E}">
        <p14:creationId xmlns:p14="http://schemas.microsoft.com/office/powerpoint/2010/main" val="518485991"/>
      </p:ext>
    </p:extLst>
  </p:cSld>
  <p:clrMapOvr>
    <a:masterClrMapping/>
  </p:clrMapOvr>
  <p:transition/>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TREIZE</a:t>
            </a:r>
          </a:p>
        </p:txBody>
      </p:sp>
      <p:sp>
        <p:nvSpPr>
          <p:cNvPr id="11267" name="Title 1"/>
          <p:cNvSpPr>
            <a:spLocks noGrp="1"/>
          </p:cNvSpPr>
          <p:nvPr>
            <p:ph type="body" idx="1"/>
          </p:nvPr>
        </p:nvSpPr>
        <p:spPr/>
        <p:txBody>
          <a:bodyPr/>
          <a:lstStyle/>
          <a:p>
            <a:pPr>
              <a:defRPr b="0" i="0"/>
            </a:pPr>
            <a:r>
              <a:rPr lang="x-none" sz="4000"/>
              <a:t>Évacuation utérine par des méthodes médicamenteuses</a:t>
            </a:r>
          </a:p>
        </p:txBody>
      </p:sp>
    </p:spTree>
    <p:custDataLst>
      <p:tags r:id="rId1"/>
    </p:custDataLst>
    <p:extLst>
      <p:ext uri="{BB962C8B-B14F-4D97-AF65-F5344CB8AC3E}">
        <p14:creationId xmlns:p14="http://schemas.microsoft.com/office/powerpoint/2010/main" val="3514511187"/>
      </p:ext>
    </p:extLst>
  </p:cSld>
  <p:clrMapOvr>
    <a:masterClrMapping/>
  </p:clrMapOvr>
  <p:transition/>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752600"/>
            <a:ext cx="8153400" cy="4495800"/>
          </a:xfrm>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defRPr b="0" i="0"/>
            </a:pPr>
            <a:r>
              <a:rPr lang="x-none" sz="2800" kern="1200">
                <a:solidFill>
                  <a:srgbClr val="000000"/>
                </a:solidFill>
              </a:rPr>
              <a:t>Ce module traite des connaissances, attitudes et compétences que doivent avoir les prestataires de soins de santé pour fournir des méthodes médicamenteuses pour une évacuation utérine </a:t>
            </a:r>
            <a:r>
              <a:rPr lang="fr-BE" sz="2800" kern="1200" dirty="0">
                <a:solidFill>
                  <a:srgbClr val="000000"/>
                </a:solidFill>
              </a:rPr>
              <a:t>avant treize semaines de grossesse</a:t>
            </a:r>
            <a:r>
              <a:rPr lang="x-none" sz="2800" kern="1200">
                <a:solidFill>
                  <a:srgbClr val="000000"/>
                </a:solidFill>
              </a:rPr>
              <a:t>. </a:t>
            </a:r>
          </a:p>
          <a:p>
            <a:pPr>
              <a:buNone/>
              <a:defRPr b="0" i="0"/>
            </a:pPr>
            <a:endParaRPr lang="en-US" sz="2800" dirty="0"/>
          </a:p>
        </p:txBody>
      </p:sp>
    </p:spTree>
    <p:extLst>
      <p:ext uri="{BB962C8B-B14F-4D97-AF65-F5344CB8AC3E}">
        <p14:creationId xmlns:p14="http://schemas.microsoft.com/office/powerpoint/2010/main" val="476998800"/>
      </p:ext>
    </p:extLst>
  </p:cSld>
  <p:clrMapOvr>
    <a:masterClrMapping/>
  </p:clrMapOvr>
  <p:transition/>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752600"/>
            <a:ext cx="8153400" cy="4495800"/>
          </a:xfrm>
        </p:spPr>
        <p:txBody>
          <a:bodyPr/>
          <a:lstStyle/>
          <a:p>
            <a:pPr marL="514350" lvl="0" indent="-514350">
              <a:buSzTx/>
              <a:buFont typeface="+mj-lt"/>
              <a:buAutoNum type="arabicPeriod"/>
              <a:defRPr b="0" i="0"/>
            </a:pPr>
            <a:r>
              <a:rPr lang="x-none" sz="2400" kern="1200">
                <a:solidFill>
                  <a:srgbClr val="000000"/>
                </a:solidFill>
                <a:latin typeface="+mn-lt"/>
                <a:ea typeface="+mn-ea"/>
                <a:cs typeface="+mn-cs"/>
              </a:rPr>
              <a:t>Citer les exigences en termes d’éligibilité et les contre-indications à une évacuation utérine par des méthodes médicamenteuses</a:t>
            </a:r>
          </a:p>
          <a:p>
            <a:pPr marL="514350" lvl="0" indent="-514350">
              <a:buSzTx/>
              <a:buFont typeface="+mj-lt"/>
              <a:buAutoNum type="arabicPeriod"/>
              <a:defRPr b="0" i="0"/>
            </a:pPr>
            <a:r>
              <a:rPr lang="x-none" sz="2400" kern="1200">
                <a:solidFill>
                  <a:srgbClr val="000000"/>
                </a:solidFill>
                <a:latin typeface="+mn-lt"/>
                <a:ea typeface="+mn-ea"/>
                <a:cs typeface="+mn-cs"/>
              </a:rPr>
              <a:t>Citer les informations essentielles à fournir aux patientes qui bénéficient d’une évacuation utérine par des méthodes médicamenteuses</a:t>
            </a:r>
          </a:p>
          <a:p>
            <a:pPr marL="514350" lvl="0" indent="-514350">
              <a:buSzTx/>
              <a:buFont typeface="+mj-lt"/>
              <a:buAutoNum type="arabicPeriod"/>
              <a:defRPr b="0" i="0"/>
            </a:pPr>
            <a:r>
              <a:rPr lang="x-none" sz="2400" kern="1200">
                <a:solidFill>
                  <a:srgbClr val="000000"/>
                </a:solidFill>
                <a:latin typeface="+mn-lt"/>
                <a:ea typeface="+mn-ea"/>
                <a:cs typeface="+mn-cs"/>
              </a:rPr>
              <a:t>Discuter des schémas d’administration pour une évacuation utérine par des méthodes médicamenteuses en utilisant une association de mifépristone et de misoprostol ou le misoprostol seul</a:t>
            </a:r>
          </a:p>
        </p:txBody>
      </p:sp>
    </p:spTree>
    <p:extLst>
      <p:ext uri="{BB962C8B-B14F-4D97-AF65-F5344CB8AC3E}">
        <p14:creationId xmlns:p14="http://schemas.microsoft.com/office/powerpoint/2010/main" val="3343800573"/>
      </p:ext>
    </p:extLst>
  </p:cSld>
  <p:clrMapOvr>
    <a:masterClrMapping/>
  </p:clrMapOvr>
  <p:transition/>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 (suite)</a:t>
            </a:r>
          </a:p>
        </p:txBody>
      </p:sp>
      <p:sp>
        <p:nvSpPr>
          <p:cNvPr id="3" name="Content Placeholder 2"/>
          <p:cNvSpPr>
            <a:spLocks noGrp="1"/>
          </p:cNvSpPr>
          <p:nvPr>
            <p:ph sz="quarter" idx="1"/>
          </p:nvPr>
        </p:nvSpPr>
        <p:spPr>
          <a:xfrm>
            <a:off x="612648" y="1752600"/>
            <a:ext cx="8153400" cy="4495800"/>
          </a:xfrm>
        </p:spPr>
        <p:txBody>
          <a:bodyPr/>
          <a:lstStyle/>
          <a:p>
            <a:pPr marL="514350" lvl="0" indent="-514350">
              <a:buSzTx/>
              <a:buFont typeface="+mj-lt"/>
              <a:buAutoNum type="arabicPeriod" startAt="4"/>
              <a:defRPr b="0" i="0"/>
            </a:pPr>
            <a:r>
              <a:rPr lang="x-none" sz="2400" kern="1200">
                <a:solidFill>
                  <a:srgbClr val="000000"/>
                </a:solidFill>
                <a:latin typeface="+mn-lt"/>
                <a:ea typeface="+mn-ea"/>
                <a:cs typeface="+mn-cs"/>
              </a:rPr>
              <a:t>Expliquer les effets attendus, les effets indésirables et les complications possibles d’une évacuation utérine par des méthodes médicamenteuses</a:t>
            </a:r>
          </a:p>
          <a:p>
            <a:pPr marL="514350" lvl="0" indent="-514350">
              <a:buSzTx/>
              <a:buFont typeface="+mj-lt"/>
              <a:buAutoNum type="arabicPeriod" startAt="4"/>
              <a:defRPr b="0" i="0"/>
            </a:pPr>
            <a:r>
              <a:rPr lang="x-none" sz="2400" kern="1200">
                <a:solidFill>
                  <a:srgbClr val="000000"/>
                </a:solidFill>
                <a:latin typeface="+mn-lt"/>
                <a:ea typeface="+mn-ea"/>
                <a:cs typeface="+mn-cs"/>
              </a:rPr>
              <a:t>Citer les approches efficaces de contrôle de la douleur et les schémas d’administration d’analgésiques lors d’une évacuation utérine par des méthodes médicamenteuses</a:t>
            </a:r>
          </a:p>
          <a:p>
            <a:pPr marL="514350" lvl="0" indent="-514350">
              <a:buSzTx/>
              <a:buFont typeface="+mj-lt"/>
              <a:buAutoNum type="arabicPeriod" startAt="4"/>
              <a:defRPr b="0" i="0"/>
            </a:pPr>
            <a:r>
              <a:rPr lang="x-none" sz="2400" kern="1200">
                <a:solidFill>
                  <a:srgbClr val="000000"/>
                </a:solidFill>
                <a:latin typeface="+mn-lt"/>
                <a:ea typeface="+mn-ea"/>
                <a:cs typeface="+mn-cs"/>
              </a:rPr>
              <a:t>Décrire les soins post-opératoires et la visite de suivi après une évacuation utérine par des méthodes médicamenteuses</a:t>
            </a:r>
          </a:p>
        </p:txBody>
      </p:sp>
    </p:spTree>
    <p:extLst>
      <p:ext uri="{BB962C8B-B14F-4D97-AF65-F5344CB8AC3E}">
        <p14:creationId xmlns:p14="http://schemas.microsoft.com/office/powerpoint/2010/main" val="2822427925"/>
      </p:ext>
    </p:extLst>
  </p:cSld>
  <p:clrMapOvr>
    <a:masterClrMapping/>
  </p:clrMapOvr>
  <p:transition/>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Mifépristone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Initialement développée et homologuée pour un usage clinique en France en 1988 (RU-486) </a:t>
            </a:r>
          </a:p>
          <a:p>
            <a:pPr marL="457200" indent="-457200">
              <a:defRPr b="0" i="0"/>
            </a:pPr>
            <a:r>
              <a:rPr lang="x-none" sz="2800" kern="1200">
                <a:solidFill>
                  <a:srgbClr val="000000"/>
                </a:solidFill>
                <a:latin typeface="+mn-lt"/>
                <a:ea typeface="+mn-ea"/>
                <a:cs typeface="+mn-cs"/>
              </a:rPr>
              <a:t>Inhibe l’activité de la progestérone au niveau de l’utérus, ce qui entraîne le décollement des produits de conception </a:t>
            </a:r>
          </a:p>
          <a:p>
            <a:pPr marL="457200" indent="-457200">
              <a:defRPr b="0" i="0"/>
            </a:pPr>
            <a:r>
              <a:rPr lang="x-none" sz="2800" kern="1200">
                <a:solidFill>
                  <a:srgbClr val="000000"/>
                </a:solidFill>
                <a:latin typeface="+mn-lt"/>
                <a:ea typeface="+mn-ea"/>
                <a:cs typeface="+mn-cs"/>
              </a:rPr>
              <a:t>Ramollit le col de l’utérus et incite l’utérus à se contracter </a:t>
            </a:r>
          </a:p>
        </p:txBody>
      </p:sp>
    </p:spTree>
    <p:extLst>
      <p:ext uri="{BB962C8B-B14F-4D97-AF65-F5344CB8AC3E}">
        <p14:creationId xmlns:p14="http://schemas.microsoft.com/office/powerpoint/2010/main" val="609507857"/>
      </p:ext>
    </p:extLst>
  </p:cSld>
  <p:clrMapOvr>
    <a:masterClrMapping/>
  </p:clrMapOvr>
  <p:transition/>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Misoprostol</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000" kern="1200">
                <a:solidFill>
                  <a:srgbClr val="000000"/>
                </a:solidFill>
                <a:latin typeface="+mn-lt"/>
                <a:ea typeface="+mn-ea"/>
                <a:cs typeface="+mn-cs"/>
              </a:rPr>
              <a:t>Analogue des prostaglandines qui stimule les contractions utérines. </a:t>
            </a:r>
          </a:p>
          <a:p>
            <a:pPr marL="457200" indent="-457200">
              <a:defRPr b="0" i="0"/>
            </a:pPr>
            <a:r>
              <a:rPr lang="x-none" sz="2000" kern="1200">
                <a:solidFill>
                  <a:srgbClr val="000000"/>
                </a:solidFill>
                <a:latin typeface="+mn-lt"/>
                <a:ea typeface="+mn-ea"/>
                <a:cs typeface="+mn-cs"/>
              </a:rPr>
              <a:t>Bon marché, stable à température ambiante et aisément disponible dans un grand nombre de pays </a:t>
            </a:r>
          </a:p>
          <a:p>
            <a:pPr marL="457200" indent="-457200">
              <a:defRPr b="0" i="0"/>
            </a:pPr>
            <a:r>
              <a:rPr lang="x-none" sz="2000" kern="1200">
                <a:solidFill>
                  <a:srgbClr val="000000"/>
                </a:solidFill>
                <a:latin typeface="+mn-lt"/>
                <a:ea typeface="+mn-ea"/>
                <a:cs typeface="+mn-cs"/>
              </a:rPr>
              <a:t>Aisément absorbé par différentes voies </a:t>
            </a:r>
          </a:p>
          <a:p>
            <a:pPr marL="457200" indent="-457200">
              <a:defRPr b="0" i="0"/>
            </a:pPr>
            <a:r>
              <a:rPr lang="x-none" sz="2000" kern="1200">
                <a:solidFill>
                  <a:srgbClr val="000000"/>
                </a:solidFill>
                <a:latin typeface="+mn-lt"/>
                <a:ea typeface="+mn-ea"/>
                <a:cs typeface="+mn-cs"/>
              </a:rPr>
              <a:t>Fréquemment utilisé pour le traitement des ulcères gastriques </a:t>
            </a:r>
          </a:p>
          <a:p>
            <a:pPr marL="457200" indent="-457200">
              <a:defRPr b="0" i="0"/>
            </a:pPr>
            <a:r>
              <a:rPr lang="x-none" sz="2000" kern="1200">
                <a:solidFill>
                  <a:srgbClr val="000000"/>
                </a:solidFill>
                <a:latin typeface="+mn-lt"/>
                <a:ea typeface="+mn-ea"/>
                <a:cs typeface="+mn-cs"/>
              </a:rPr>
              <a:t>Multiples usages obstétricaux et gynécologiques, notamment le traitement des avortements incomplets et de l’arrêt de la grossesse, l’induction de l’accouchement, la préparation du col et la prévention et le traitement des hémorragies postpartum</a:t>
            </a:r>
          </a:p>
        </p:txBody>
      </p:sp>
    </p:spTree>
    <p:extLst>
      <p:ext uri="{BB962C8B-B14F-4D97-AF65-F5344CB8AC3E}">
        <p14:creationId xmlns:p14="http://schemas.microsoft.com/office/powerpoint/2010/main" val="3149057771"/>
      </p:ext>
    </p:extLst>
  </p:cSld>
  <p:clrMapOvr>
    <a:masterClrMapping/>
  </p:clrMapOvr>
  <p:transition/>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Efficacité</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L’association des deux médicaments est plus efficace que chacun d’entre eux utilisé seul </a:t>
            </a:r>
          </a:p>
          <a:p>
            <a:pPr marL="457200" indent="-457200">
              <a:defRPr b="0" i="0"/>
            </a:pPr>
            <a:r>
              <a:rPr lang="x-none" sz="2400" kern="1200">
                <a:solidFill>
                  <a:srgbClr val="000000"/>
                </a:solidFill>
                <a:latin typeface="+mn-lt"/>
                <a:ea typeface="+mn-ea"/>
                <a:cs typeface="+mn-cs"/>
              </a:rPr>
              <a:t>Le schéma de traitement combiné est efficace à plus de 95% lors de grossesse jusqu’à </a:t>
            </a:r>
            <a:r>
              <a:rPr lang="fr-BE" sz="2400" kern="1200" dirty="0">
                <a:solidFill>
                  <a:srgbClr val="000000"/>
                </a:solidFill>
                <a:latin typeface="+mn-lt"/>
                <a:ea typeface="+mn-ea"/>
                <a:cs typeface="+mn-cs"/>
              </a:rPr>
              <a:t>dix </a:t>
            </a:r>
            <a:r>
              <a:rPr lang="x-none" sz="2400" kern="1200">
                <a:solidFill>
                  <a:srgbClr val="000000"/>
                </a:solidFill>
                <a:latin typeface="+mn-lt"/>
                <a:ea typeface="+mn-ea"/>
                <a:cs typeface="+mn-cs"/>
              </a:rPr>
              <a:t>semaines depuis la date des dernières règles </a:t>
            </a:r>
          </a:p>
          <a:p>
            <a:pPr marL="457200" indent="-457200">
              <a:defRPr b="0" i="0"/>
            </a:pPr>
            <a:r>
              <a:rPr lang="x-none" sz="2400" kern="1200">
                <a:solidFill>
                  <a:srgbClr val="000000"/>
                </a:solidFill>
                <a:latin typeface="+mn-lt"/>
                <a:ea typeface="+mn-ea"/>
                <a:cs typeface="+mn-cs"/>
              </a:rPr>
              <a:t>Le misoprostol permet d’induire un avortement dans environ 85% des cas </a:t>
            </a:r>
          </a:p>
          <a:p>
            <a:pPr marL="457200" indent="-457200">
              <a:defRPr b="0" i="0"/>
            </a:pPr>
            <a:r>
              <a:rPr lang="x-none" sz="2400" kern="1200">
                <a:solidFill>
                  <a:srgbClr val="000000"/>
                </a:solidFill>
                <a:latin typeface="+mn-lt"/>
                <a:ea typeface="+mn-ea"/>
                <a:cs typeface="+mn-cs"/>
              </a:rPr>
              <a:t>Le misoprostol lors d’avortement incomplet est efficace </a:t>
            </a:r>
            <a:r>
              <a:rPr lang="fr-BE" sz="2400" kern="1200" dirty="0">
                <a:solidFill>
                  <a:srgbClr val="000000"/>
                </a:solidFill>
                <a:latin typeface="+mn-lt"/>
                <a:ea typeface="+mn-ea"/>
                <a:cs typeface="+mn-cs"/>
              </a:rPr>
              <a:t>dans 80 à 99</a:t>
            </a:r>
            <a:r>
              <a:rPr lang="x-none" sz="2400" kern="1200">
                <a:solidFill>
                  <a:srgbClr val="000000"/>
                </a:solidFill>
                <a:latin typeface="+mn-lt"/>
                <a:ea typeface="+mn-ea"/>
                <a:cs typeface="+mn-cs"/>
              </a:rPr>
              <a:t>%</a:t>
            </a:r>
            <a:r>
              <a:rPr lang="fr-BE" sz="2400" kern="1200" dirty="0">
                <a:solidFill>
                  <a:srgbClr val="000000"/>
                </a:solidFill>
                <a:latin typeface="+mn-lt"/>
                <a:ea typeface="+mn-ea"/>
                <a:cs typeface="+mn-cs"/>
              </a:rPr>
              <a:t> des cas</a:t>
            </a:r>
            <a:r>
              <a:rPr lang="x-none" sz="2400" kern="1200">
                <a:solidFill>
                  <a:srgbClr val="000000"/>
                </a:solidFill>
                <a:latin typeface="+mn-lt"/>
                <a:ea typeface="+mn-ea"/>
                <a:cs typeface="+mn-cs"/>
              </a:rPr>
              <a:t> jusqu’à une taille utérine de 13 semaines</a:t>
            </a:r>
          </a:p>
        </p:txBody>
      </p:sp>
    </p:spTree>
    <p:extLst>
      <p:ext uri="{BB962C8B-B14F-4D97-AF65-F5344CB8AC3E}">
        <p14:creationId xmlns:p14="http://schemas.microsoft.com/office/powerpoint/2010/main" val="2797614130"/>
      </p:ext>
    </p:extLst>
  </p:cSld>
  <p:clrMapOvr>
    <a:masterClrMapping/>
  </p:clrMapOvr>
  <p:transition/>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Préparation</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800" kern="1200" dirty="0">
                <a:solidFill>
                  <a:srgbClr val="000000"/>
                </a:solidFill>
                <a:latin typeface="+mn-lt"/>
                <a:ea typeface="+mn-ea"/>
                <a:cs typeface="+mn-cs"/>
              </a:rPr>
              <a:t>Avant l’administration de tout médicament :</a:t>
            </a:r>
          </a:p>
          <a:p>
            <a:pPr marL="457200" indent="-457200">
              <a:defRPr b="0" i="0"/>
            </a:pPr>
            <a:r>
              <a:rPr lang="x-none" sz="2800" kern="1200" dirty="0">
                <a:solidFill>
                  <a:srgbClr val="000000"/>
                </a:solidFill>
                <a:latin typeface="+mn-lt"/>
                <a:ea typeface="+mn-ea"/>
                <a:cs typeface="+mn-cs"/>
              </a:rPr>
              <a:t>Dispenser des informations et d</a:t>
            </a:r>
            <a:r>
              <a:rPr lang="en-US" sz="2800" kern="1200" dirty="0">
                <a:solidFill>
                  <a:srgbClr val="000000"/>
                </a:solidFill>
                <a:latin typeface="+mn-lt"/>
                <a:ea typeface="+mn-ea"/>
                <a:cs typeface="+mn-cs"/>
              </a:rPr>
              <a:t>u</a:t>
            </a:r>
            <a:r>
              <a:rPr lang="x-none" sz="2800" kern="1200" dirty="0">
                <a:solidFill>
                  <a:srgbClr val="000000"/>
                </a:solidFill>
                <a:latin typeface="+mn-lt"/>
                <a:ea typeface="+mn-ea"/>
                <a:cs typeface="+mn-cs"/>
              </a:rPr>
              <a:t> co</a:t>
            </a:r>
            <a:r>
              <a:rPr lang="en-US" sz="2800" kern="1200" dirty="0">
                <a:solidFill>
                  <a:srgbClr val="000000"/>
                </a:solidFill>
                <a:latin typeface="+mn-lt"/>
                <a:ea typeface="+mn-ea"/>
                <a:cs typeface="+mn-cs"/>
              </a:rPr>
              <a:t>u</a:t>
            </a:r>
            <a:r>
              <a:rPr lang="x-none" sz="2800" kern="1200" dirty="0">
                <a:solidFill>
                  <a:srgbClr val="000000"/>
                </a:solidFill>
                <a:latin typeface="+mn-lt"/>
                <a:ea typeface="+mn-ea"/>
                <a:cs typeface="+mn-cs"/>
              </a:rPr>
              <a:t>nse</a:t>
            </a:r>
            <a:r>
              <a:rPr lang="en-US" sz="2800" kern="1200" dirty="0">
                <a:solidFill>
                  <a:srgbClr val="000000"/>
                </a:solidFill>
                <a:latin typeface="+mn-lt"/>
                <a:ea typeface="+mn-ea"/>
                <a:cs typeface="+mn-cs"/>
              </a:rPr>
              <a:t>ling</a:t>
            </a:r>
            <a:r>
              <a:rPr lang="x-none" sz="2800" kern="1200" dirty="0">
                <a:solidFill>
                  <a:srgbClr val="000000"/>
                </a:solidFill>
                <a:latin typeface="+mn-lt"/>
                <a:ea typeface="+mn-ea"/>
                <a:cs typeface="+mn-cs"/>
              </a:rPr>
              <a:t> à la patiente et obtenir son consentement éclairé</a:t>
            </a:r>
          </a:p>
          <a:p>
            <a:pPr marL="457200" indent="-457200">
              <a:defRPr b="0" i="0"/>
            </a:pPr>
            <a:r>
              <a:rPr lang="x-none" sz="2800" kern="1200" dirty="0">
                <a:solidFill>
                  <a:srgbClr val="000000"/>
                </a:solidFill>
                <a:latin typeface="+mn-lt"/>
                <a:ea typeface="+mn-ea"/>
                <a:cs typeface="+mn-cs"/>
              </a:rPr>
              <a:t>Procéder à une évaluation clinique incluant un examen clinique</a:t>
            </a:r>
          </a:p>
          <a:p>
            <a:pPr marL="457200" indent="-457200">
              <a:defRPr b="0" i="0"/>
            </a:pPr>
            <a:r>
              <a:rPr lang="x-none" sz="2800" kern="1200" dirty="0">
                <a:solidFill>
                  <a:srgbClr val="000000"/>
                </a:solidFill>
                <a:latin typeface="+mn-lt"/>
                <a:ea typeface="+mn-ea"/>
                <a:cs typeface="+mn-cs"/>
              </a:rPr>
              <a:t>Discuter des besoins de la patiente en matière de contraception</a:t>
            </a:r>
          </a:p>
        </p:txBody>
      </p:sp>
    </p:spTree>
    <p:extLst>
      <p:ext uri="{BB962C8B-B14F-4D97-AF65-F5344CB8AC3E}">
        <p14:creationId xmlns:p14="http://schemas.microsoft.com/office/powerpoint/2010/main" val="181104491"/>
      </p:ext>
    </p:extLst>
  </p:cSld>
  <p:clrMapOvr>
    <a:masterClrMapping/>
  </p:clrMapOvr>
  <p:transition/>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228600"/>
            <a:ext cx="8537448" cy="990600"/>
          </a:xfrm>
        </p:spPr>
        <p:txBody>
          <a:bodyPr/>
          <a:lstStyle/>
          <a:p>
            <a:pPr marL="0" marR="0" indent="0" defTabSz="914400" rtl="0" eaLnBrk="1" fontAlgn="base" latinLnBrk="0" hangingPunct="1">
              <a:lnSpc>
                <a:spcPct val="100000"/>
              </a:lnSpc>
              <a:spcBef>
                <a:spcPct val="0"/>
              </a:spcBef>
              <a:spcAft>
                <a:spcPct val="0"/>
              </a:spcAft>
              <a:buClrTx/>
              <a:buSzTx/>
              <a:buFontTx/>
              <a:buNone/>
              <a:defRPr b="0" i="0"/>
            </a:pPr>
            <a:r>
              <a:rPr lang="x-none" sz="2800"/>
              <a:t>Informations essentielles sur l’évacuation </a:t>
            </a:r>
            <a:br>
              <a:rPr lang="en-US" sz="2800" dirty="0"/>
            </a:br>
            <a:r>
              <a:rPr lang="x-none" sz="2800"/>
              <a:t>utérine par des méthodes médicamenteuses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Ce que la patiente est susceptible de ressentir</a:t>
            </a:r>
          </a:p>
          <a:p>
            <a:pPr marL="457200" indent="-457200">
              <a:defRPr b="0" i="0"/>
            </a:pPr>
            <a:r>
              <a:rPr lang="x-none" sz="2800" kern="1200">
                <a:solidFill>
                  <a:srgbClr val="000000"/>
                </a:solidFill>
                <a:latin typeface="+mn-lt"/>
                <a:ea typeface="+mn-ea"/>
                <a:cs typeface="+mn-cs"/>
              </a:rPr>
              <a:t>Quels comprimés prendre, quand et comment les prendre</a:t>
            </a:r>
          </a:p>
          <a:p>
            <a:pPr marL="457200" indent="-457200">
              <a:defRPr b="0" i="0"/>
            </a:pPr>
            <a:r>
              <a:rPr lang="x-none" sz="2800" kern="1200">
                <a:solidFill>
                  <a:srgbClr val="000000"/>
                </a:solidFill>
                <a:latin typeface="+mn-lt"/>
                <a:ea typeface="+mn-ea"/>
                <a:cs typeface="+mn-cs"/>
              </a:rPr>
              <a:t>Quand revenir pour un suivi si nécessaire</a:t>
            </a:r>
          </a:p>
          <a:p>
            <a:pPr marL="457200" indent="-457200">
              <a:defRPr b="0" i="0"/>
            </a:pPr>
            <a:r>
              <a:rPr lang="x-none" sz="2800" kern="1200">
                <a:solidFill>
                  <a:srgbClr val="000000"/>
                </a:solidFill>
                <a:latin typeface="+mn-lt"/>
                <a:ea typeface="+mn-ea"/>
                <a:cs typeface="+mn-cs"/>
              </a:rPr>
              <a:t>Où et quand demander une assistance médicale en soins de problème</a:t>
            </a:r>
          </a:p>
        </p:txBody>
      </p:sp>
    </p:spTree>
    <p:extLst>
      <p:ext uri="{BB962C8B-B14F-4D97-AF65-F5344CB8AC3E}">
        <p14:creationId xmlns:p14="http://schemas.microsoft.com/office/powerpoint/2010/main" val="3094081906"/>
      </p:ext>
    </p:extLst>
  </p:cSld>
  <p:clrMapOvr>
    <a:masterClrMapping/>
  </p:clrMapOvr>
  <p:transition/>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Expliquer</a:t>
            </a:r>
            <a:r>
              <a:rPr lang="x-none" i="1"/>
              <a:t> </a:t>
            </a:r>
            <a:r>
              <a:rPr lang="x-none"/>
              <a:t>la procédure d’avortement médicamenteux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Saignements et crampes</a:t>
            </a:r>
          </a:p>
          <a:p>
            <a:pPr marL="457200" indent="-457200">
              <a:defRPr b="0" i="0"/>
            </a:pPr>
            <a:r>
              <a:rPr lang="x-none" sz="3200" kern="1200">
                <a:solidFill>
                  <a:srgbClr val="000000"/>
                </a:solidFill>
                <a:latin typeface="+mn-lt"/>
                <a:ea typeface="+mn-ea"/>
                <a:cs typeface="+mn-cs"/>
              </a:rPr>
              <a:t>Moment de l’expulsion</a:t>
            </a:r>
          </a:p>
          <a:p>
            <a:pPr marL="457200" indent="-457200">
              <a:defRPr b="0" i="0"/>
            </a:pPr>
            <a:r>
              <a:rPr lang="x-none" sz="3200" kern="1200">
                <a:solidFill>
                  <a:srgbClr val="000000"/>
                </a:solidFill>
                <a:latin typeface="+mn-lt"/>
                <a:ea typeface="+mn-ea"/>
                <a:cs typeface="+mn-cs"/>
              </a:rPr>
              <a:t>Ce que la patiente est susceptible de voir</a:t>
            </a:r>
          </a:p>
          <a:p>
            <a:pPr marL="457200" indent="-457200">
              <a:defRPr b="0" i="0"/>
            </a:pPr>
            <a:r>
              <a:rPr lang="x-none" sz="3200" kern="1200">
                <a:solidFill>
                  <a:srgbClr val="000000"/>
                </a:solidFill>
                <a:latin typeface="+mn-lt"/>
                <a:ea typeface="+mn-ea"/>
                <a:cs typeface="+mn-cs"/>
              </a:rPr>
              <a:t>Élimination</a:t>
            </a:r>
          </a:p>
        </p:txBody>
      </p:sp>
    </p:spTree>
    <p:extLst>
      <p:ext uri="{BB962C8B-B14F-4D97-AF65-F5344CB8AC3E}">
        <p14:creationId xmlns:p14="http://schemas.microsoft.com/office/powerpoint/2010/main" val="404705667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En ce qui concerne le rapport d’une suspicion d’activités illégales</a:t>
            </a:r>
          </a:p>
        </p:txBody>
      </p:sp>
      <p:sp>
        <p:nvSpPr>
          <p:cNvPr id="3" name="Content Placeholder 2"/>
          <p:cNvSpPr>
            <a:spLocks noGrp="1"/>
          </p:cNvSpPr>
          <p:nvPr>
            <p:ph sz="quarter" idx="1"/>
          </p:nvPr>
        </p:nvSpPr>
        <p:spPr>
          <a:xfrm>
            <a:off x="530352" y="1752600"/>
            <a:ext cx="8308848" cy="4495800"/>
          </a:xfrm>
        </p:spPr>
        <p:txBody>
          <a:bodyPr/>
          <a:lstStyle/>
          <a:p>
            <a:pPr marL="457200" indent="-457200">
              <a:defRPr b="0" i="0"/>
            </a:pPr>
            <a:r>
              <a:rPr lang="x-none" sz="2800"/>
              <a:t>Revoir les politiques et directives</a:t>
            </a:r>
          </a:p>
          <a:p>
            <a:pPr marL="457200" indent="-457200">
              <a:defRPr b="0" i="0"/>
            </a:pPr>
            <a:r>
              <a:rPr lang="x-none" sz="2800"/>
              <a:t>Demander l’avis d’organisations professionnelles</a:t>
            </a:r>
          </a:p>
          <a:p>
            <a:pPr marL="457200" indent="-457200">
              <a:defRPr b="0" i="0"/>
            </a:pPr>
            <a:r>
              <a:rPr lang="x-none" sz="2800"/>
              <a:t>Faire preuve de prudence pour éviter de transmettre des rapports dénués de fondement</a:t>
            </a:r>
          </a:p>
          <a:p>
            <a:pPr marL="457200" indent="-457200">
              <a:defRPr b="0" i="0"/>
            </a:pPr>
            <a:r>
              <a:rPr lang="x-none" sz="2800"/>
              <a:t>Retarder les soins, dispenser des soins de mauvaise qualité et ne pas respecter le secret professionnel constituent des violations des droits et de la relation de confiance</a:t>
            </a:r>
          </a:p>
          <a:p>
            <a:pPr marL="457200" indent="-457200">
              <a:defRPr b="0" i="0"/>
            </a:pPr>
            <a:endParaRPr lang="en-US" sz="3200" dirty="0"/>
          </a:p>
        </p:txBody>
      </p:sp>
    </p:spTree>
    <p:extLst>
      <p:ext uri="{BB962C8B-B14F-4D97-AF65-F5344CB8AC3E}">
        <p14:creationId xmlns:p14="http://schemas.microsoft.com/office/powerpoint/2010/main" val="2689600190"/>
      </p:ext>
    </p:extLst>
  </p:cSld>
  <p:clrMapOvr>
    <a:masterClrMapping/>
  </p:clrMapOvr>
  <p:transition/>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Risque de poursuite de la grossesse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Faible risque que l’avortement médicamenteux échoue et que la grossesse se poursuive </a:t>
            </a:r>
          </a:p>
          <a:p>
            <a:pPr marL="457200" indent="-457200">
              <a:defRPr b="0" i="0"/>
            </a:pPr>
            <a:r>
              <a:rPr lang="x-none" sz="2800" kern="1200">
                <a:solidFill>
                  <a:srgbClr val="000000"/>
                </a:solidFill>
                <a:latin typeface="+mn-lt"/>
                <a:ea typeface="+mn-ea"/>
                <a:cs typeface="+mn-cs"/>
              </a:rPr>
              <a:t>Très faible risque que le misoprostol induise des anomalies congénitales en cas de poursuite de la grossesse </a:t>
            </a:r>
          </a:p>
          <a:p>
            <a:pPr marL="457200" indent="-457200">
              <a:defRPr b="0" i="0"/>
            </a:pPr>
            <a:r>
              <a:rPr lang="x-none" sz="2800" kern="1200">
                <a:solidFill>
                  <a:srgbClr val="000000"/>
                </a:solidFill>
                <a:latin typeface="+mn-lt"/>
                <a:ea typeface="+mn-ea"/>
                <a:cs typeface="+mn-cs"/>
              </a:rPr>
              <a:t>En cas d’échec de l’avortement médicamenteux, les patientes doivent accepter de subir une aspiration intra-utérine pour terminer l’avortement </a:t>
            </a:r>
          </a:p>
        </p:txBody>
      </p:sp>
    </p:spTree>
    <p:extLst>
      <p:ext uri="{BB962C8B-B14F-4D97-AF65-F5344CB8AC3E}">
        <p14:creationId xmlns:p14="http://schemas.microsoft.com/office/powerpoint/2010/main" val="2796479331"/>
      </p:ext>
    </p:extLst>
  </p:cSld>
  <p:clrMapOvr>
    <a:masterClrMapping/>
  </p:clrMapOvr>
  <p:transition/>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228600"/>
            <a:ext cx="8613648" cy="990600"/>
          </a:xfrm>
        </p:spPr>
        <p:txBody>
          <a:bodyPr/>
          <a:lstStyle/>
          <a:p>
            <a:pPr>
              <a:defRPr b="0" i="0"/>
            </a:pPr>
            <a:r>
              <a:rPr lang="x-none" sz="3000"/>
              <a:t>Diagnostic de grossesse et détermination </a:t>
            </a:r>
            <a:br>
              <a:rPr lang="en-US" sz="3000" dirty="0"/>
            </a:br>
            <a:r>
              <a:rPr lang="x-none" sz="3000"/>
              <a:t>de l’âge gestationnel</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fr-BE" sz="2400" dirty="0"/>
              <a:t>Diagnostiquer </a:t>
            </a:r>
            <a:r>
              <a:rPr lang="x-none" sz="2400"/>
              <a:t>la grossesse par le biais des antécédents médicaux, d’un test de grossesse (si disponible) et d’un examen bimanuel </a:t>
            </a:r>
          </a:p>
          <a:p>
            <a:pPr marL="457200" indent="-457200">
              <a:defRPr b="0" i="0"/>
            </a:pPr>
            <a:r>
              <a:rPr lang="fr-BE" sz="2400" kern="1200" dirty="0">
                <a:solidFill>
                  <a:srgbClr val="000000"/>
                </a:solidFill>
                <a:latin typeface="+mn-lt"/>
                <a:ea typeface="+mn-ea"/>
                <a:cs typeface="+mn-cs"/>
              </a:rPr>
              <a:t>Déterminer</a:t>
            </a:r>
            <a:r>
              <a:rPr lang="x-none" sz="2400" kern="1200">
                <a:solidFill>
                  <a:srgbClr val="000000"/>
                </a:solidFill>
                <a:latin typeface="+mn-lt"/>
                <a:ea typeface="+mn-ea"/>
                <a:cs typeface="+mn-cs"/>
              </a:rPr>
              <a:t> l’âge gestationnel </a:t>
            </a:r>
            <a:r>
              <a:rPr lang="fr-BE" sz="2400" kern="1200" dirty="0">
                <a:solidFill>
                  <a:srgbClr val="000000"/>
                </a:solidFill>
                <a:latin typeface="+mn-lt"/>
                <a:ea typeface="+mn-ea"/>
                <a:cs typeface="+mn-cs"/>
              </a:rPr>
              <a:t>par</a:t>
            </a:r>
            <a:r>
              <a:rPr lang="x-none" sz="2400" kern="1200">
                <a:solidFill>
                  <a:srgbClr val="000000"/>
                </a:solidFill>
                <a:latin typeface="+mn-lt"/>
                <a:ea typeface="+mn-ea"/>
                <a:cs typeface="+mn-cs"/>
              </a:rPr>
              <a:t> la date des dernières règles</a:t>
            </a:r>
            <a:r>
              <a:rPr lang="fr-BE" sz="2400" kern="1200" dirty="0">
                <a:solidFill>
                  <a:srgbClr val="000000"/>
                </a:solidFill>
                <a:latin typeface="+mn-lt"/>
                <a:ea typeface="+mn-ea"/>
                <a:cs typeface="+mn-cs"/>
              </a:rPr>
              <a:t> associée à un </a:t>
            </a:r>
            <a:r>
              <a:rPr lang="x-none" sz="2400"/>
              <a:t>examen bimanuel</a:t>
            </a:r>
            <a:r>
              <a:rPr lang="x-none" sz="2400" kern="1200">
                <a:solidFill>
                  <a:srgbClr val="000000"/>
                </a:solidFill>
                <a:latin typeface="+mn-lt"/>
                <a:ea typeface="+mn-ea"/>
                <a:cs typeface="+mn-cs"/>
              </a:rPr>
              <a:t> </a:t>
            </a:r>
          </a:p>
          <a:p>
            <a:pPr marL="457200" indent="-457200">
              <a:defRPr b="0" i="0"/>
            </a:pPr>
            <a:r>
              <a:rPr lang="x-none" sz="2400" kern="1200">
                <a:solidFill>
                  <a:srgbClr val="000000"/>
                </a:solidFill>
                <a:latin typeface="+mn-lt"/>
                <a:ea typeface="+mn-ea"/>
                <a:cs typeface="+mn-cs"/>
              </a:rPr>
              <a:t>En cas d’avortement incomplet ou de rétention fœtale, </a:t>
            </a:r>
            <a:r>
              <a:rPr lang="fr-BE" sz="2400" kern="1200" dirty="0">
                <a:solidFill>
                  <a:srgbClr val="000000"/>
                </a:solidFill>
                <a:latin typeface="+mn-lt"/>
                <a:ea typeface="+mn-ea"/>
                <a:cs typeface="+mn-cs"/>
              </a:rPr>
              <a:t>évaluer </a:t>
            </a:r>
            <a:r>
              <a:rPr lang="x-none" sz="2400" kern="1200">
                <a:solidFill>
                  <a:srgbClr val="000000"/>
                </a:solidFill>
                <a:latin typeface="+mn-lt"/>
                <a:ea typeface="+mn-ea"/>
                <a:cs typeface="+mn-cs"/>
              </a:rPr>
              <a:t>la taille utérine</a:t>
            </a:r>
            <a:r>
              <a:rPr lang="fr-BE" sz="2400" kern="1200" dirty="0">
                <a:solidFill>
                  <a:srgbClr val="000000"/>
                </a:solidFill>
                <a:latin typeface="+mn-lt"/>
                <a:ea typeface="+mn-ea"/>
                <a:cs typeface="+mn-cs"/>
              </a:rPr>
              <a:t> par</a:t>
            </a:r>
            <a:r>
              <a:rPr lang="x-none" sz="2400" kern="1200">
                <a:solidFill>
                  <a:srgbClr val="000000"/>
                </a:solidFill>
                <a:latin typeface="+mn-lt"/>
                <a:ea typeface="+mn-ea"/>
                <a:cs typeface="+mn-cs"/>
              </a:rPr>
              <a:t> </a:t>
            </a:r>
            <a:r>
              <a:rPr lang="fr-BE" sz="2400" dirty="0"/>
              <a:t>un </a:t>
            </a:r>
            <a:r>
              <a:rPr lang="x-none" sz="2400"/>
              <a:t>examen bimanuel </a:t>
            </a:r>
            <a:r>
              <a:rPr lang="fr-BE" sz="2400" dirty="0"/>
              <a:t>; dans le cadre des soins après avortement, le traitement est déterminé par </a:t>
            </a:r>
            <a:r>
              <a:rPr lang="x-none" sz="2400"/>
              <a:t>la taille utérine </a:t>
            </a:r>
            <a:r>
              <a:rPr lang="fr-BE" sz="2400" dirty="0"/>
              <a:t>et non par la </a:t>
            </a:r>
            <a:r>
              <a:rPr lang="x-none" sz="2400"/>
              <a:t>la </a:t>
            </a:r>
            <a:r>
              <a:rPr lang="x-none" sz="2400" kern="1200">
                <a:solidFill>
                  <a:srgbClr val="000000"/>
                </a:solidFill>
                <a:latin typeface="+mn-lt"/>
                <a:ea typeface="+mn-ea"/>
                <a:cs typeface="+mn-cs"/>
              </a:rPr>
              <a:t>date des dernières</a:t>
            </a:r>
            <a:r>
              <a:rPr lang="fr-BE" sz="2400" kern="1200" dirty="0">
                <a:solidFill>
                  <a:srgbClr val="000000"/>
                </a:solidFill>
                <a:latin typeface="+mn-lt"/>
                <a:ea typeface="+mn-ea"/>
                <a:cs typeface="+mn-cs"/>
              </a:rPr>
              <a:t> règles</a:t>
            </a:r>
            <a:r>
              <a:rPr lang="x-none" sz="2400" kern="1200">
                <a:solidFill>
                  <a:srgbClr val="000000"/>
                </a:solidFill>
                <a:latin typeface="+mn-lt"/>
                <a:ea typeface="+mn-ea"/>
                <a:cs typeface="+mn-cs"/>
              </a:rPr>
              <a:t> </a:t>
            </a:r>
          </a:p>
          <a:p>
            <a:pPr marL="457200" indent="-457200">
              <a:defRPr b="0" i="0"/>
            </a:pPr>
            <a:r>
              <a:rPr lang="x-none" sz="2400" kern="1200">
                <a:solidFill>
                  <a:srgbClr val="000000"/>
                </a:solidFill>
                <a:latin typeface="+mn-lt"/>
                <a:ea typeface="+mn-ea"/>
                <a:cs typeface="+mn-cs"/>
              </a:rPr>
              <a:t>Le recours à une échographie pour dater la grossesse peut s’avérer utile mais n’est pas indispensable </a:t>
            </a:r>
          </a:p>
        </p:txBody>
      </p:sp>
    </p:spTree>
    <p:extLst>
      <p:ext uri="{BB962C8B-B14F-4D97-AF65-F5344CB8AC3E}">
        <p14:creationId xmlns:p14="http://schemas.microsoft.com/office/powerpoint/2010/main" val="2892141302"/>
      </p:ext>
    </p:extLst>
  </p:cSld>
  <p:clrMapOvr>
    <a:masterClrMapping/>
  </p:clrMapOvr>
  <p:transition/>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144000" cy="990600"/>
          </a:xfrm>
        </p:spPr>
        <p:txBody>
          <a:bodyPr/>
          <a:lstStyle/>
          <a:p>
            <a:pPr>
              <a:defRPr b="0" i="0"/>
            </a:pPr>
            <a:r>
              <a:rPr lang="x-none" sz="2600" kern="1200">
                <a:solidFill>
                  <a:schemeClr val="tx2"/>
                </a:solidFill>
                <a:latin typeface="+mj-lt"/>
                <a:ea typeface="+mj-ea"/>
                <a:cs typeface="+mj-cs"/>
              </a:rPr>
              <a:t>Critères d’éligibilité supplémentaires pour </a:t>
            </a:r>
            <a:br>
              <a:rPr lang="en-US" sz="2600" kern="1200" dirty="0">
                <a:solidFill>
                  <a:schemeClr val="tx2"/>
                </a:solidFill>
                <a:latin typeface="+mj-lt"/>
                <a:ea typeface="+mj-ea"/>
                <a:cs typeface="+mj-cs"/>
              </a:rPr>
            </a:br>
            <a:r>
              <a:rPr lang="x-none" sz="2600" kern="1200">
                <a:solidFill>
                  <a:schemeClr val="tx2"/>
                </a:solidFill>
                <a:latin typeface="+mj-lt"/>
                <a:ea typeface="+mj-ea"/>
                <a:cs typeface="+mj-cs"/>
              </a:rPr>
              <a:t>l’utilisation du misoprostol lors d’avortement incomplet</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Orifice cervical ouvert</a:t>
            </a:r>
          </a:p>
          <a:p>
            <a:pPr marL="457200" indent="-457200">
              <a:defRPr b="0" i="0"/>
            </a:pPr>
            <a:r>
              <a:rPr lang="x-none" sz="2800" kern="1200">
                <a:solidFill>
                  <a:srgbClr val="000000"/>
                </a:solidFill>
                <a:latin typeface="+mn-lt"/>
                <a:ea typeface="+mn-ea"/>
                <a:cs typeface="+mn-cs"/>
              </a:rPr>
              <a:t>Saignements vaginaux ou antécédents de saignements vaginaux au cours de la grossesse actuelle</a:t>
            </a:r>
          </a:p>
        </p:txBody>
      </p:sp>
    </p:spTree>
    <p:extLst>
      <p:ext uri="{BB962C8B-B14F-4D97-AF65-F5344CB8AC3E}">
        <p14:creationId xmlns:p14="http://schemas.microsoft.com/office/powerpoint/2010/main" val="540307671"/>
      </p:ext>
    </p:extLst>
  </p:cSld>
  <p:clrMapOvr>
    <a:masterClrMapping/>
  </p:clrMapOvr>
  <p:transition/>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Contre-indications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Grossesse extra-utérine (confirmée ou suspectée) </a:t>
            </a:r>
          </a:p>
          <a:p>
            <a:pPr marL="457200" indent="-457200">
              <a:defRPr b="0" i="0"/>
            </a:pPr>
            <a:r>
              <a:rPr lang="x-none" sz="2400" kern="1200">
                <a:solidFill>
                  <a:srgbClr val="000000"/>
                </a:solidFill>
                <a:latin typeface="+mn-lt"/>
                <a:ea typeface="+mn-ea"/>
                <a:cs typeface="+mn-cs"/>
              </a:rPr>
              <a:t>Allergie à la mifépristone, au misoprostol ou à une autre prostaglandine </a:t>
            </a:r>
          </a:p>
          <a:p>
            <a:pPr marL="457200" indent="-457200">
              <a:defRPr b="0" i="0"/>
            </a:pPr>
            <a:r>
              <a:rPr lang="x-none" sz="2400" kern="1200">
                <a:solidFill>
                  <a:srgbClr val="000000"/>
                </a:solidFill>
                <a:latin typeface="+mn-lt"/>
                <a:ea typeface="+mn-ea"/>
                <a:cs typeface="+mn-cs"/>
              </a:rPr>
              <a:t>Insuffisance surrénalienne chronique (uniquement pour mifépristone et misoprostol)</a:t>
            </a:r>
          </a:p>
          <a:p>
            <a:pPr marL="457200" indent="-457200">
              <a:defRPr b="0" i="0"/>
            </a:pPr>
            <a:r>
              <a:rPr lang="x-none" sz="2400" kern="1200">
                <a:solidFill>
                  <a:srgbClr val="000000"/>
                </a:solidFill>
                <a:latin typeface="+mn-lt"/>
                <a:ea typeface="+mn-ea"/>
                <a:cs typeface="+mn-cs"/>
              </a:rPr>
              <a:t>Porphyrie héréditaire (uniquement pour mifépristone et misoprostol)</a:t>
            </a:r>
          </a:p>
          <a:p>
            <a:pPr marL="457200" indent="-457200">
              <a:defRPr b="0" i="0"/>
            </a:pPr>
            <a:r>
              <a:rPr lang="x-none" sz="2400" kern="1200">
                <a:solidFill>
                  <a:srgbClr val="000000"/>
                </a:solidFill>
                <a:latin typeface="+mn-lt"/>
                <a:ea typeface="+mn-ea"/>
                <a:cs typeface="+mn-cs"/>
              </a:rPr>
              <a:t>Pour les soins après avortement : </a:t>
            </a:r>
            <a:r>
              <a:rPr lang="fr-BE" sz="2400" kern="1200" dirty="0">
                <a:solidFill>
                  <a:srgbClr val="000000"/>
                </a:solidFill>
                <a:latin typeface="+mn-lt"/>
                <a:ea typeface="+mn-ea"/>
                <a:cs typeface="+mn-cs"/>
              </a:rPr>
              <a:t>s</a:t>
            </a:r>
            <a:r>
              <a:rPr lang="x-none" sz="2400" kern="1200">
                <a:solidFill>
                  <a:srgbClr val="000000"/>
                </a:solidFill>
                <a:latin typeface="+mn-lt"/>
                <a:ea typeface="+mn-ea"/>
                <a:cs typeface="+mn-cs"/>
              </a:rPr>
              <a:t>ignes d’infection pelvienne et/ou de septicémie</a:t>
            </a:r>
          </a:p>
          <a:p>
            <a:pPr marL="457200" indent="-457200">
              <a:defRPr b="0" i="0"/>
            </a:pPr>
            <a:r>
              <a:rPr lang="x-none" sz="2400" kern="1200">
                <a:solidFill>
                  <a:srgbClr val="000000"/>
                </a:solidFill>
                <a:latin typeface="+mn-lt"/>
                <a:ea typeface="+mn-ea"/>
                <a:cs typeface="+mn-cs"/>
              </a:rPr>
              <a:t>Pour les soins après avortement : </a:t>
            </a:r>
            <a:r>
              <a:rPr lang="fr-BE" sz="2400" kern="1200" dirty="0">
                <a:solidFill>
                  <a:srgbClr val="000000"/>
                </a:solidFill>
                <a:latin typeface="+mn-lt"/>
                <a:ea typeface="+mn-ea"/>
                <a:cs typeface="+mn-cs"/>
              </a:rPr>
              <a:t>i</a:t>
            </a:r>
            <a:r>
              <a:rPr lang="x-none" sz="2400" kern="1200">
                <a:solidFill>
                  <a:srgbClr val="000000"/>
                </a:solidFill>
                <a:latin typeface="+mn-lt"/>
                <a:ea typeface="+mn-ea"/>
                <a:cs typeface="+mn-cs"/>
              </a:rPr>
              <a:t>nstabilité hémodynamique ou choc</a:t>
            </a:r>
          </a:p>
        </p:txBody>
      </p:sp>
    </p:spTree>
    <p:extLst>
      <p:ext uri="{BB962C8B-B14F-4D97-AF65-F5344CB8AC3E}">
        <p14:creationId xmlns:p14="http://schemas.microsoft.com/office/powerpoint/2010/main" val="1038958449"/>
      </p:ext>
    </p:extLst>
  </p:cSld>
  <p:clrMapOvr>
    <a:masterClrMapping/>
  </p:clrMapOvr>
  <p:transition/>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Précautions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fr-FR" sz="2600" dirty="0"/>
              <a:t>Présence d’un dispositif intra-utérin (DIU)</a:t>
            </a:r>
          </a:p>
          <a:p>
            <a:pPr marL="1096963" lvl="1" indent="-457200">
              <a:defRPr b="0" i="0"/>
            </a:pPr>
            <a:r>
              <a:rPr lang="fr-FR" dirty="0"/>
              <a:t>Envisager l’hypothèse d’une grossesse extra-utérine Si aucun signe de grossesse extra-utérine, retirer le DIU avant l’administration du premier médicament</a:t>
            </a:r>
          </a:p>
          <a:p>
            <a:pPr marL="457200" indent="-457200">
              <a:defRPr b="0" i="0"/>
            </a:pPr>
            <a:r>
              <a:rPr lang="fr-FR" sz="2600" kern="1200" dirty="0">
                <a:solidFill>
                  <a:srgbClr val="000000"/>
                </a:solidFill>
                <a:latin typeface="+mn-lt"/>
                <a:ea typeface="+mn-ea"/>
                <a:cs typeface="+mn-cs"/>
              </a:rPr>
              <a:t>Problèmes de santé graves ou instables</a:t>
            </a:r>
          </a:p>
          <a:p>
            <a:pPr marL="457200" indent="-457200">
              <a:defRPr b="0" i="0"/>
            </a:pPr>
            <a:r>
              <a:rPr lang="fr-FR" sz="2600" kern="1200" dirty="0">
                <a:solidFill>
                  <a:srgbClr val="000000"/>
                </a:solidFill>
                <a:latin typeface="+mn-lt"/>
                <a:ea typeface="+mn-ea"/>
                <a:cs typeface="+mn-cs"/>
              </a:rPr>
              <a:t>Asthme sévère non contrôlé ou traitement à long terme par des corticoïdes (uniquement pour mifépristone et misoprostol)</a:t>
            </a:r>
          </a:p>
        </p:txBody>
      </p:sp>
    </p:spTree>
    <p:extLst>
      <p:ext uri="{BB962C8B-B14F-4D97-AF65-F5344CB8AC3E}">
        <p14:creationId xmlns:p14="http://schemas.microsoft.com/office/powerpoint/2010/main" val="1486055567"/>
      </p:ext>
    </p:extLst>
  </p:cSld>
  <p:clrMapOvr>
    <a:masterClrMapping/>
  </p:clrMapOvr>
  <p:transition/>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Administration de mifépristone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Administrer 200 mg de mifépristone par voie orale </a:t>
            </a:r>
          </a:p>
          <a:p>
            <a:pPr marL="457200" indent="-457200">
              <a:defRPr b="0" i="0"/>
            </a:pPr>
            <a:r>
              <a:rPr lang="x-none" sz="2800" kern="1200">
                <a:solidFill>
                  <a:srgbClr val="000000"/>
                </a:solidFill>
                <a:latin typeface="+mn-lt"/>
                <a:ea typeface="+mn-ea"/>
                <a:cs typeface="+mn-cs"/>
              </a:rPr>
              <a:t>La plupart des femmes ne constatent aucun changement après la prise du comprimé </a:t>
            </a:r>
          </a:p>
          <a:p>
            <a:pPr marL="457200" indent="-457200">
              <a:defRPr b="0" i="0"/>
            </a:pPr>
            <a:r>
              <a:rPr lang="x-none" sz="2800" kern="1200">
                <a:solidFill>
                  <a:srgbClr val="000000"/>
                </a:solidFill>
                <a:latin typeface="+mn-lt"/>
                <a:ea typeface="+mn-ea"/>
                <a:cs typeface="+mn-cs"/>
              </a:rPr>
              <a:t>Certaines femmes (8 à 25 %) commencent à saigner avant d’avoir pris le comprimé suivant (le misoprostol) </a:t>
            </a:r>
          </a:p>
        </p:txBody>
      </p:sp>
    </p:spTree>
    <p:extLst>
      <p:ext uri="{BB962C8B-B14F-4D97-AF65-F5344CB8AC3E}">
        <p14:creationId xmlns:p14="http://schemas.microsoft.com/office/powerpoint/2010/main" val="2880280652"/>
      </p:ext>
    </p:extLst>
  </p:cSld>
  <p:clrMapOvr>
    <a:masterClrMapping/>
  </p:clrMapOvr>
  <p:transition/>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Administration de misoprostol pour un avortement médicamenteux</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000" kern="1200">
                <a:solidFill>
                  <a:srgbClr val="000000"/>
                </a:solidFill>
                <a:latin typeface="+mn-lt"/>
                <a:ea typeface="+mn-ea"/>
                <a:cs typeface="+mn-cs"/>
              </a:rPr>
              <a:t>Il existe de multiples options en termes de voie d’administration, de dose et de moment d’administration </a:t>
            </a:r>
          </a:p>
          <a:p>
            <a:pPr marL="457200" indent="-457200">
              <a:defRPr b="0" i="0"/>
            </a:pPr>
            <a:r>
              <a:rPr lang="x-none" sz="2000" kern="1200">
                <a:solidFill>
                  <a:srgbClr val="000000"/>
                </a:solidFill>
                <a:latin typeface="+mn-lt"/>
                <a:ea typeface="+mn-ea"/>
                <a:cs typeface="+mn-cs"/>
              </a:rPr>
              <a:t>Au-dessous de dix semaines depuis la date des dernières règles, le misoprostol peut être pris à domicile ou dans un centre de soins</a:t>
            </a:r>
          </a:p>
          <a:p>
            <a:pPr marL="457200" indent="-457200">
              <a:defRPr b="0" i="0"/>
            </a:pPr>
            <a:r>
              <a:rPr lang="fr-BE" sz="2000" kern="1200" dirty="0">
                <a:solidFill>
                  <a:srgbClr val="000000"/>
                </a:solidFill>
                <a:latin typeface="+mn-lt"/>
                <a:ea typeface="+mn-ea"/>
                <a:cs typeface="+mn-cs"/>
              </a:rPr>
              <a:t>Au-delà de </a:t>
            </a:r>
            <a:r>
              <a:rPr lang="x-none" sz="2000" kern="1200">
                <a:solidFill>
                  <a:srgbClr val="000000"/>
                </a:solidFill>
                <a:latin typeface="+mn-lt"/>
                <a:ea typeface="+mn-ea"/>
                <a:cs typeface="+mn-cs"/>
              </a:rPr>
              <a:t>dix semaines, la patiente doit se rendre au centre pour prendre le misoprostol et y rester jusqu’à ce que l’avortement soit terminé</a:t>
            </a:r>
          </a:p>
          <a:p>
            <a:pPr marL="457200" indent="-457200">
              <a:defRPr b="0" i="0"/>
            </a:pPr>
            <a:r>
              <a:rPr lang="x-none" sz="2000" kern="1200">
                <a:solidFill>
                  <a:srgbClr val="000000"/>
                </a:solidFill>
                <a:latin typeface="+mn-lt"/>
                <a:ea typeface="+mn-ea"/>
                <a:cs typeface="+mn-cs"/>
              </a:rPr>
              <a:t>Se conformer aux procédures du centre ou aux politiques nationales </a:t>
            </a:r>
          </a:p>
          <a:p>
            <a:pPr marL="457200" indent="-457200">
              <a:defRPr b="0" i="0"/>
            </a:pPr>
            <a:r>
              <a:rPr lang="x-none" sz="2000" kern="1200">
                <a:solidFill>
                  <a:srgbClr val="000000"/>
                </a:solidFill>
                <a:latin typeface="+mn-lt"/>
                <a:ea typeface="+mn-ea"/>
                <a:cs typeface="+mn-cs"/>
              </a:rPr>
              <a:t>Tenir compte de la sécurité de la patiente et des aspects pratiques </a:t>
            </a:r>
          </a:p>
        </p:txBody>
      </p:sp>
    </p:spTree>
    <p:extLst>
      <p:ext uri="{BB962C8B-B14F-4D97-AF65-F5344CB8AC3E}">
        <p14:creationId xmlns:p14="http://schemas.microsoft.com/office/powerpoint/2010/main" val="923861838"/>
      </p:ext>
    </p:extLst>
  </p:cSld>
  <p:clrMapOvr>
    <a:masterClrMapping/>
  </p:clrMapOvr>
  <p:transition/>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763000" cy="990600"/>
          </a:xfrm>
        </p:spPr>
        <p:txBody>
          <a:bodyPr/>
          <a:lstStyle/>
          <a:p>
            <a:pPr algn="ctr">
              <a:lnSpc>
                <a:spcPct val="85000"/>
              </a:lnSpc>
              <a:defRPr b="0" i="0"/>
            </a:pPr>
            <a:r>
              <a:rPr lang="x-none" sz="3200" dirty="0"/>
              <a:t>Protocole d’administration de misoprostol pour un avortement médicamenteux</a:t>
            </a:r>
          </a:p>
        </p:txBody>
      </p:sp>
      <p:sp>
        <p:nvSpPr>
          <p:cNvPr id="3" name="Content Placeholder 2"/>
          <p:cNvSpPr>
            <a:spLocks noGrp="1"/>
          </p:cNvSpPr>
          <p:nvPr>
            <p:ph sz="quarter" idx="1"/>
          </p:nvPr>
        </p:nvSpPr>
        <p:spPr>
          <a:xfrm>
            <a:off x="612648" y="1676400"/>
            <a:ext cx="8153400" cy="4495800"/>
          </a:xfrm>
        </p:spPr>
        <p:txBody>
          <a:bodyPr/>
          <a:lstStyle/>
          <a:p>
            <a:pPr marL="457200" indent="-457200"/>
            <a:r>
              <a:rPr lang="fr-FR" sz="2600" dirty="0"/>
              <a:t>Jusqu’à 10 semaines depuis la date des dernières règles </a:t>
            </a:r>
          </a:p>
          <a:p>
            <a:pPr marL="1096963" lvl="1" indent="-457200"/>
            <a:r>
              <a:rPr lang="fr-FR" sz="2300" dirty="0"/>
              <a:t>1 à 2 jours après la mifépristone, une dose unique de 800 µg de misoprostol par voie buccale, sublinguale ou vaginale</a:t>
            </a:r>
          </a:p>
          <a:p>
            <a:pPr marL="457200" indent="-457200">
              <a:spcBef>
                <a:spcPts val="1200"/>
              </a:spcBef>
            </a:pPr>
            <a:r>
              <a:rPr lang="fr-FR" sz="2600" dirty="0"/>
              <a:t>10 à 13 semaines depuis la date des dernières règles</a:t>
            </a:r>
          </a:p>
          <a:p>
            <a:pPr marL="1096963" lvl="1" indent="-457200"/>
            <a:r>
              <a:rPr lang="fr-FR" sz="2300" dirty="0"/>
              <a:t>1 à 2 jours après la mifépristone, 800 µg de misoprostol par voie vaginale ou 600 µg par voie sublinguale, suivis de 400 µg par voie vaginale ou sublinguale toutes les 3 heures jusqu’à expulsion</a:t>
            </a:r>
          </a:p>
          <a:p>
            <a:pPr marL="1096963" lvl="1" indent="-457200"/>
            <a:endParaRPr lang="fr-FR" sz="2500" dirty="0"/>
          </a:p>
        </p:txBody>
      </p:sp>
    </p:spTree>
    <p:extLst>
      <p:ext uri="{BB962C8B-B14F-4D97-AF65-F5344CB8AC3E}">
        <p14:creationId xmlns:p14="http://schemas.microsoft.com/office/powerpoint/2010/main" val="3268147664"/>
      </p:ext>
    </p:extLst>
  </p:cSld>
  <p:clrMapOvr>
    <a:masterClrMapping/>
  </p:clrMapOvr>
  <p:transition/>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Instructions pour l’insertion vaginale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Vider la vessie </a:t>
            </a:r>
          </a:p>
          <a:p>
            <a:pPr marL="457200" indent="-457200">
              <a:defRPr b="0" i="0"/>
            </a:pPr>
            <a:r>
              <a:rPr lang="x-none" sz="2400" kern="1200">
                <a:solidFill>
                  <a:srgbClr val="000000"/>
                </a:solidFill>
                <a:latin typeface="+mn-lt"/>
                <a:ea typeface="+mn-ea"/>
                <a:cs typeface="+mn-cs"/>
              </a:rPr>
              <a:t>Se laver les mains et enfiler des gants propres </a:t>
            </a:r>
          </a:p>
          <a:p>
            <a:pPr marL="457200" indent="-457200">
              <a:defRPr b="0" i="0"/>
            </a:pPr>
            <a:r>
              <a:rPr lang="x-none" sz="2400" kern="1200">
                <a:solidFill>
                  <a:srgbClr val="000000"/>
                </a:solidFill>
                <a:latin typeface="+mn-lt"/>
                <a:ea typeface="+mn-ea"/>
                <a:cs typeface="+mn-cs"/>
              </a:rPr>
              <a:t>Insérer l’un après l’autre les comprimés de misoprostol </a:t>
            </a:r>
          </a:p>
          <a:p>
            <a:pPr marL="457200" indent="-457200">
              <a:defRPr b="0" i="0"/>
            </a:pPr>
            <a:r>
              <a:rPr lang="x-none" sz="2400" kern="1200">
                <a:solidFill>
                  <a:srgbClr val="000000"/>
                </a:solidFill>
                <a:latin typeface="+mn-lt"/>
                <a:ea typeface="+mn-ea"/>
                <a:cs typeface="+mn-cs"/>
              </a:rPr>
              <a:t>Pousser les comprimés profondément dans le vagin </a:t>
            </a:r>
          </a:p>
          <a:p>
            <a:pPr marL="457200" indent="-457200">
              <a:defRPr b="0" i="0"/>
            </a:pPr>
            <a:r>
              <a:rPr lang="x-none" sz="2400" kern="1200">
                <a:solidFill>
                  <a:srgbClr val="000000"/>
                </a:solidFill>
                <a:latin typeface="+mn-lt"/>
                <a:ea typeface="+mn-ea"/>
                <a:cs typeface="+mn-cs"/>
              </a:rPr>
              <a:t>Il est possible que les comprimés ne se dissolvent pas complètement </a:t>
            </a:r>
          </a:p>
          <a:p>
            <a:pPr marL="457200" indent="-457200">
              <a:defRPr b="0" i="0"/>
            </a:pPr>
            <a:r>
              <a:rPr lang="x-none" sz="2400" kern="1200">
                <a:solidFill>
                  <a:srgbClr val="000000"/>
                </a:solidFill>
                <a:latin typeface="+mn-lt"/>
                <a:ea typeface="+mn-ea"/>
                <a:cs typeface="+mn-cs"/>
              </a:rPr>
              <a:t>Si les comprimés ressortent après 30 minutes ou davantage, il n’est pas nécessaire de les réinsérer</a:t>
            </a:r>
          </a:p>
        </p:txBody>
      </p:sp>
    </p:spTree>
    <p:custDataLst>
      <p:tags r:id="rId1"/>
    </p:custDataLst>
    <p:extLst>
      <p:ext uri="{BB962C8B-B14F-4D97-AF65-F5344CB8AC3E}">
        <p14:creationId xmlns:p14="http://schemas.microsoft.com/office/powerpoint/2010/main" val="1790531188"/>
      </p:ext>
    </p:extLst>
  </p:cSld>
  <p:clrMapOvr>
    <a:masterClrMapping/>
  </p:clrMapOvr>
  <p:transition/>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Instructions pour l’administration buccale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Placer deux comprimés entre chaque joue et les gencives (quatre au total)</a:t>
            </a:r>
          </a:p>
          <a:p>
            <a:pPr marL="457200" indent="-457200">
              <a:defRPr b="0" i="0"/>
            </a:pPr>
            <a:r>
              <a:rPr lang="x-none"/>
              <a:t>Après 30 minutes, avaler les éventuels fragments de comprimés restants</a:t>
            </a:r>
          </a:p>
          <a:p>
            <a:pPr marL="457200" indent="-457200">
              <a:defRPr b="0" i="0"/>
            </a:pPr>
            <a:endParaRPr lang="en-US" dirty="0"/>
          </a:p>
        </p:txBody>
      </p:sp>
    </p:spTree>
    <p:custDataLst>
      <p:tags r:id="rId1"/>
    </p:custDataLst>
    <p:extLst>
      <p:ext uri="{BB962C8B-B14F-4D97-AF65-F5344CB8AC3E}">
        <p14:creationId xmlns:p14="http://schemas.microsoft.com/office/powerpoint/2010/main" val="2622165390"/>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QUATRE</a:t>
            </a:r>
          </a:p>
        </p:txBody>
      </p:sp>
      <p:sp>
        <p:nvSpPr>
          <p:cNvPr id="11267" name="Title 1"/>
          <p:cNvSpPr>
            <a:spLocks noGrp="1"/>
          </p:cNvSpPr>
          <p:nvPr>
            <p:ph type="body" idx="1"/>
          </p:nvPr>
        </p:nvSpPr>
        <p:spPr/>
        <p:txBody>
          <a:bodyPr/>
          <a:lstStyle/>
          <a:p>
            <a:pPr eaLnBrk="1" hangingPunct="1">
              <a:defRPr b="0" i="0"/>
            </a:pPr>
            <a:r>
              <a:rPr lang="x-none" sz="4000">
                <a:ea typeface="ＭＳ Ｐゴシック" pitchFamily="34" charset="-128"/>
              </a:rPr>
              <a:t>Liens avec la communauté</a:t>
            </a:r>
          </a:p>
        </p:txBody>
      </p:sp>
    </p:spTree>
    <p:extLst>
      <p:ext uri="{BB962C8B-B14F-4D97-AF65-F5344CB8AC3E}">
        <p14:creationId xmlns:p14="http://schemas.microsoft.com/office/powerpoint/2010/main" val="1224249598"/>
      </p:ext>
    </p:extLst>
  </p:cSld>
  <p:clrMapOvr>
    <a:masterClrMapping/>
  </p:clrMapOvr>
  <p:transition/>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Instructions pour l’administration sublinguale</a:t>
            </a:r>
          </a:p>
        </p:txBody>
      </p:sp>
      <p:sp>
        <p:nvSpPr>
          <p:cNvPr id="3" name="Content Placeholder 2"/>
          <p:cNvSpPr>
            <a:spLocks noGrp="1"/>
          </p:cNvSpPr>
          <p:nvPr>
            <p:ph sz="quarter" idx="1"/>
          </p:nvPr>
        </p:nvSpPr>
        <p:spPr/>
        <p:txBody>
          <a:bodyPr/>
          <a:lstStyle/>
          <a:p>
            <a:pPr marL="457200" indent="-457200">
              <a:defRPr b="0" i="0"/>
            </a:pPr>
            <a:r>
              <a:rPr lang="x-none"/>
              <a:t>Placer quatre comprimés sous la langue</a:t>
            </a:r>
          </a:p>
          <a:p>
            <a:pPr marL="457200" indent="-457200">
              <a:defRPr b="0" i="0"/>
            </a:pPr>
            <a:r>
              <a:rPr lang="x-none"/>
              <a:t>Après 30 minutes, avaler les éventuels fragments de comprimés restants</a:t>
            </a:r>
          </a:p>
        </p:txBody>
      </p:sp>
    </p:spTree>
    <p:custDataLst>
      <p:tags r:id="rId1"/>
    </p:custDataLst>
    <p:extLst>
      <p:ext uri="{BB962C8B-B14F-4D97-AF65-F5344CB8AC3E}">
        <p14:creationId xmlns:p14="http://schemas.microsoft.com/office/powerpoint/2010/main" val="1187409777"/>
      </p:ext>
    </p:extLst>
  </p:cSld>
  <p:clrMapOvr>
    <a:masterClrMapping/>
  </p:clrMapOvr>
  <p:transition/>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Fournir des instructions concernant l’utilisation des comprimés</a:t>
            </a:r>
          </a:p>
        </p:txBody>
      </p:sp>
      <p:pic>
        <p:nvPicPr>
          <p:cNvPr id="4" name="Picture 1031" descr="instrctns4meds"/>
          <p:cNvPicPr>
            <a:picLocks noGrp="1" noChangeAspect="1" noChangeArrowheads="1"/>
          </p:cNvPicPr>
          <p:nvPr>
            <p:ph sz="quarter" idx="1"/>
          </p:nvPr>
        </p:nvPicPr>
        <p:blipFill>
          <a:blip r:embed="rId2"/>
          <a:stretch/>
        </p:blipFill>
        <p:spPr>
          <a:xfrm>
            <a:off x="1676400" y="1600200"/>
            <a:ext cx="5950324" cy="4495800"/>
          </a:xfrm>
          <a:prstGeom prst="rect">
            <a:avLst/>
          </a:prstGeom>
          <a:noFill/>
        </p:spPr>
      </p:pic>
    </p:spTree>
    <p:extLst>
      <p:ext uri="{BB962C8B-B14F-4D97-AF65-F5344CB8AC3E}">
        <p14:creationId xmlns:p14="http://schemas.microsoft.com/office/powerpoint/2010/main" val="724286361"/>
      </p:ext>
    </p:extLst>
  </p:cSld>
  <p:clrMapOvr>
    <a:masterClrMapping/>
  </p:clrMapOvr>
  <p:transition/>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Donner les instructions par écrit</a:t>
            </a:r>
          </a:p>
        </p:txBody>
      </p:sp>
      <p:pic>
        <p:nvPicPr>
          <p:cNvPr id="4" name="Picture 7" descr="writeoutinstructions"/>
          <p:cNvPicPr>
            <a:picLocks noGrp="1" noChangeAspect="1" noChangeArrowheads="1"/>
          </p:cNvPicPr>
          <p:nvPr>
            <p:ph sz="quarter" idx="1"/>
          </p:nvPr>
        </p:nvPicPr>
        <p:blipFill>
          <a:blip r:embed="rId3"/>
          <a:stretch/>
        </p:blipFill>
        <p:spPr>
          <a:xfrm>
            <a:off x="1752599" y="1600200"/>
            <a:ext cx="5041777" cy="4419600"/>
          </a:xfrm>
          <a:prstGeom prst="rect">
            <a:avLst/>
          </a:prstGeom>
          <a:noFill/>
        </p:spPr>
      </p:pic>
    </p:spTree>
    <p:extLst>
      <p:ext uri="{BB962C8B-B14F-4D97-AF65-F5344CB8AC3E}">
        <p14:creationId xmlns:p14="http://schemas.microsoft.com/office/powerpoint/2010/main" val="333894676"/>
      </p:ext>
    </p:extLst>
  </p:cSld>
  <p:clrMapOvr>
    <a:masterClrMapping/>
  </p:clrMapOvr>
  <p:transition/>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Misoprostol</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seul pour un avortement médicamenteux</a:t>
            </a:r>
          </a:p>
        </p:txBody>
      </p:sp>
      <p:sp>
        <p:nvSpPr>
          <p:cNvPr id="3" name="Content Placeholder 2"/>
          <p:cNvSpPr>
            <a:spLocks noGrp="1"/>
          </p:cNvSpPr>
          <p:nvPr>
            <p:ph sz="quarter" idx="1"/>
          </p:nvPr>
        </p:nvSpPr>
        <p:spPr/>
        <p:txBody>
          <a:bodyPr/>
          <a:lstStyle/>
          <a:p>
            <a:pPr marL="457200" indent="-457200">
              <a:defRPr b="0" i="0"/>
            </a:pPr>
            <a:r>
              <a:rPr lang="x-none" sz="2800" kern="1200" dirty="0">
                <a:solidFill>
                  <a:srgbClr val="000000"/>
                </a:solidFill>
                <a:latin typeface="+mn-lt"/>
                <a:ea typeface="+mn-ea"/>
                <a:cs typeface="+mn-cs"/>
              </a:rPr>
              <a:t>Efficacité : environ 85% jusqu’à 13 semaines depuis la date des dernières règles </a:t>
            </a:r>
          </a:p>
          <a:p>
            <a:pPr marL="457200" indent="-457200">
              <a:spcBef>
                <a:spcPts val="1200"/>
              </a:spcBef>
              <a:defRPr b="0" i="0"/>
            </a:pPr>
            <a:r>
              <a:rPr lang="x-none" sz="2800" kern="1200" dirty="0">
                <a:solidFill>
                  <a:srgbClr val="000000"/>
                </a:solidFill>
                <a:latin typeface="+mn-lt"/>
                <a:ea typeface="+mn-ea"/>
                <a:cs typeface="+mn-cs"/>
              </a:rPr>
              <a:t>Schéma d’administration actuellement recommandé : </a:t>
            </a:r>
            <a:endParaRPr lang="fr-BE" sz="2800" kern="1200" dirty="0">
              <a:solidFill>
                <a:srgbClr val="000000"/>
              </a:solidFill>
              <a:latin typeface="+mn-lt"/>
              <a:ea typeface="+mn-ea"/>
              <a:cs typeface="+mn-cs"/>
            </a:endParaRPr>
          </a:p>
          <a:p>
            <a:pPr marL="1096963" lvl="1" indent="-457200">
              <a:buClr>
                <a:srgbClr val="52247F"/>
              </a:buClr>
            </a:pPr>
            <a:r>
              <a:rPr lang="fr-FR" dirty="0"/>
              <a:t>800 µg de misoprostol par voie buccale, sublinguale ou vaginale toutes les 3 heures jusqu’à expulsion</a:t>
            </a:r>
            <a:endParaRPr lang="en-US" dirty="0"/>
          </a:p>
          <a:p>
            <a:pPr marL="457200" indent="-457200">
              <a:defRPr b="0" i="0"/>
            </a:pPr>
            <a:endParaRPr lang="x-none" sz="2800" kern="1200" dirty="0">
              <a:solidFill>
                <a:srgbClr val="000000"/>
              </a:solidFill>
              <a:latin typeface="+mn-lt"/>
              <a:ea typeface="+mn-ea"/>
              <a:cs typeface="+mn-cs"/>
            </a:endParaRPr>
          </a:p>
        </p:txBody>
      </p:sp>
    </p:spTree>
    <p:extLst>
      <p:ext uri="{BB962C8B-B14F-4D97-AF65-F5344CB8AC3E}">
        <p14:creationId xmlns:p14="http://schemas.microsoft.com/office/powerpoint/2010/main" val="962891154"/>
      </p:ext>
    </p:extLst>
  </p:cSld>
  <p:clrMapOvr>
    <a:masterClrMapping/>
  </p:clrMapOvr>
  <p:transition/>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dirty="0"/>
              <a:t>Misoprostol lors d’avortement incomplet</a:t>
            </a:r>
          </a:p>
        </p:txBody>
      </p:sp>
      <p:sp>
        <p:nvSpPr>
          <p:cNvPr id="3" name="Content Placeholder 2"/>
          <p:cNvSpPr>
            <a:spLocks noGrp="1"/>
          </p:cNvSpPr>
          <p:nvPr>
            <p:ph sz="quarter" idx="1"/>
          </p:nvPr>
        </p:nvSpPr>
        <p:spPr/>
        <p:txBody>
          <a:bodyPr/>
          <a:lstStyle/>
          <a:p>
            <a:pPr marL="273050" indent="-273050">
              <a:defRPr b="0" i="0"/>
            </a:pPr>
            <a:r>
              <a:rPr lang="x-none" sz="2800" kern="1200" dirty="0">
                <a:solidFill>
                  <a:srgbClr val="000000"/>
                </a:solidFill>
                <a:latin typeface="+mn-lt"/>
                <a:ea typeface="+mn-ea"/>
                <a:cs typeface="+mn-cs"/>
              </a:rPr>
              <a:t>Efficacité : </a:t>
            </a:r>
            <a:r>
              <a:rPr lang="fr-BE" sz="2800" kern="1200" dirty="0">
                <a:solidFill>
                  <a:srgbClr val="000000"/>
                </a:solidFill>
                <a:latin typeface="+mn-lt"/>
                <a:ea typeface="+mn-ea"/>
                <a:cs typeface="+mn-cs"/>
              </a:rPr>
              <a:t>80</a:t>
            </a:r>
            <a:r>
              <a:rPr lang="x-none" sz="2800" kern="1200" dirty="0">
                <a:solidFill>
                  <a:srgbClr val="000000"/>
                </a:solidFill>
                <a:latin typeface="+mn-lt"/>
                <a:ea typeface="+mn-ea"/>
                <a:cs typeface="+mn-cs"/>
              </a:rPr>
              <a:t> à 99 % </a:t>
            </a:r>
            <a:r>
              <a:rPr lang="fr-BE" sz="2800" dirty="0"/>
              <a:t>pour une taille utérine </a:t>
            </a:r>
            <a:br>
              <a:rPr lang="fr-BE" sz="2800" dirty="0"/>
            </a:br>
            <a:r>
              <a:rPr lang="fr-BE" sz="2800" dirty="0"/>
              <a:t>≤ 13 semaines</a:t>
            </a:r>
            <a:endParaRPr lang="x-none" sz="2800" kern="1200" dirty="0">
              <a:solidFill>
                <a:srgbClr val="000000"/>
              </a:solidFill>
              <a:latin typeface="+mn-lt"/>
              <a:ea typeface="+mn-ea"/>
              <a:cs typeface="+mn-cs"/>
            </a:endParaRPr>
          </a:p>
          <a:p>
            <a:pPr marL="273050" indent="-273050"/>
            <a:r>
              <a:rPr lang="x-none" sz="2800" dirty="0"/>
              <a:t>Schéma d’administration actuellement recommandé :</a:t>
            </a:r>
            <a:endParaRPr lang="en-US" sz="2800" dirty="0"/>
          </a:p>
          <a:p>
            <a:endParaRPr lang="en-US" sz="2800" dirty="0"/>
          </a:p>
          <a:p>
            <a:endParaRPr lang="en-US" sz="2800" dirty="0"/>
          </a:p>
          <a:p>
            <a:endParaRPr lang="en-US" sz="2800" dirty="0"/>
          </a:p>
          <a:p>
            <a:endParaRPr lang="en-US" sz="2800" dirty="0"/>
          </a:p>
          <a:p>
            <a:endParaRPr lang="en-US" sz="2800" dirty="0"/>
          </a:p>
          <a:p>
            <a:pPr>
              <a:buNone/>
              <a:defRPr b="0" i="0"/>
            </a:pPr>
            <a:r>
              <a:rPr lang="fr-FR" sz="1800" dirty="0"/>
              <a:t>*en l’absence de saignements vaginaux</a:t>
            </a:r>
          </a:p>
          <a:p>
            <a:pPr>
              <a:defRPr b="0" i="0"/>
            </a:pPr>
            <a:endParaRPr lang="x-none" sz="2800" dirty="0"/>
          </a:p>
        </p:txBody>
      </p:sp>
      <p:graphicFrame>
        <p:nvGraphicFramePr>
          <p:cNvPr id="4" name="Table 3"/>
          <p:cNvGraphicFramePr>
            <a:graphicFrameLocks noGrp="1"/>
          </p:cNvGraphicFramePr>
          <p:nvPr>
            <p:extLst>
              <p:ext uri="{D42A27DB-BD31-4B8C-83A1-F6EECF244321}">
                <p14:modId xmlns:p14="http://schemas.microsoft.com/office/powerpoint/2010/main" val="3187204197"/>
              </p:ext>
            </p:extLst>
          </p:nvPr>
        </p:nvGraphicFramePr>
        <p:xfrm>
          <a:off x="685800" y="3657600"/>
          <a:ext cx="7848600" cy="2273808"/>
        </p:xfrm>
        <a:graphic>
          <a:graphicData uri="http://schemas.openxmlformats.org/drawingml/2006/table">
            <a:tbl>
              <a:tblPr firstRow="1" bandRow="1">
                <a:tableStyleId>{5C22544A-7EE6-4342-B048-85BDC9FD1C3A}</a:tableStyleId>
              </a:tblPr>
              <a:tblGrid>
                <a:gridCol w="2616200">
                  <a:extLst>
                    <a:ext uri="{9D8B030D-6E8A-4147-A177-3AD203B41FA5}">
                      <a16:colId xmlns:a16="http://schemas.microsoft.com/office/drawing/2014/main" val="20000"/>
                    </a:ext>
                  </a:extLst>
                </a:gridCol>
                <a:gridCol w="27178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tblGrid>
              <a:tr h="445008">
                <a:tc>
                  <a:txBody>
                    <a:bodyPr/>
                    <a:lstStyle/>
                    <a:p>
                      <a:pPr>
                        <a:defRPr b="0" i="0"/>
                      </a:pPr>
                      <a:r>
                        <a:rPr lang="x-none" b="1" dirty="0"/>
                        <a:t>Dose</a:t>
                      </a:r>
                    </a:p>
                  </a:txBody>
                  <a:tcPr>
                    <a:solidFill>
                      <a:schemeClr val="accent2"/>
                    </a:solidFill>
                  </a:tcPr>
                </a:tc>
                <a:tc>
                  <a:txBody>
                    <a:bodyPr/>
                    <a:lstStyle/>
                    <a:p>
                      <a:pPr>
                        <a:defRPr b="0" i="0"/>
                      </a:pPr>
                      <a:r>
                        <a:rPr lang="x-none" b="1" dirty="0"/>
                        <a:t>Voie</a:t>
                      </a:r>
                    </a:p>
                  </a:txBody>
                  <a:tcPr>
                    <a:solidFill>
                      <a:schemeClr val="accent2"/>
                    </a:solidFill>
                  </a:tcPr>
                </a:tc>
                <a:tc>
                  <a:txBody>
                    <a:bodyPr/>
                    <a:lstStyle/>
                    <a:p>
                      <a:pPr>
                        <a:defRPr b="0" i="0"/>
                      </a:pPr>
                      <a:r>
                        <a:rPr lang="x-none" b="1" dirty="0"/>
                        <a:t>Moment</a:t>
                      </a:r>
                    </a:p>
                  </a:txBody>
                  <a:tcPr>
                    <a:solidFill>
                      <a:schemeClr val="accent2"/>
                    </a:solidFill>
                  </a:tcPr>
                </a:tc>
                <a:extLst>
                  <a:ext uri="{0D108BD9-81ED-4DB2-BD59-A6C34878D82A}">
                    <a16:rowId xmlns:a16="http://schemas.microsoft.com/office/drawing/2014/main" val="10000"/>
                  </a:ext>
                </a:extLst>
              </a:tr>
              <a:tr h="768096">
                <a:tc>
                  <a:txBody>
                    <a:bodyPr/>
                    <a:lstStyle/>
                    <a:p>
                      <a:pPr>
                        <a:defRPr b="0" i="0"/>
                      </a:pPr>
                      <a:r>
                        <a:rPr kumimoji="0" lang="x-none" sz="1800" kern="1200" dirty="0">
                          <a:solidFill>
                            <a:srgbClr val="000000"/>
                          </a:solidFill>
                          <a:latin typeface="+mn-lt"/>
                          <a:ea typeface="+mn-ea"/>
                          <a:cs typeface="+mn-cs"/>
                        </a:rPr>
                        <a:t>Misoprostol 600 µg (trois comprimés à 200 µg)​</a:t>
                      </a:r>
                    </a:p>
                  </a:txBody>
                  <a:tcPr>
                    <a:solidFill>
                      <a:schemeClr val="tx1">
                        <a:lumMod val="60000"/>
                        <a:lumOff val="40000"/>
                      </a:schemeClr>
                    </a:solidFill>
                  </a:tcPr>
                </a:tc>
                <a:tc>
                  <a:txBody>
                    <a:bodyPr/>
                    <a:lstStyle/>
                    <a:p>
                      <a:pPr>
                        <a:defRPr b="0" i="0"/>
                      </a:pPr>
                      <a:r>
                        <a:rPr lang="x-none">
                          <a:solidFill>
                            <a:srgbClr val="000000"/>
                          </a:solidFill>
                        </a:rPr>
                        <a:t>Orale</a:t>
                      </a:r>
                    </a:p>
                  </a:txBody>
                  <a:tcPr>
                    <a:solidFill>
                      <a:schemeClr val="tx1">
                        <a:lumMod val="60000"/>
                        <a:lumOff val="40000"/>
                      </a:schemeClr>
                    </a:solidFill>
                  </a:tcPr>
                </a:tc>
                <a:tc>
                  <a:txBody>
                    <a:bodyPr/>
                    <a:lstStyle/>
                    <a:p>
                      <a:pPr>
                        <a:defRPr b="0" i="0"/>
                      </a:pPr>
                      <a:r>
                        <a:rPr lang="x-none" dirty="0">
                          <a:solidFill>
                            <a:srgbClr val="000000"/>
                          </a:solidFill>
                        </a:rPr>
                        <a:t>Dose unique</a:t>
                      </a:r>
                    </a:p>
                  </a:txBody>
                  <a:tcPr>
                    <a:solidFill>
                      <a:schemeClr val="tx1">
                        <a:lumMod val="60000"/>
                        <a:lumOff val="40000"/>
                      </a:schemeClr>
                    </a:solidFill>
                  </a:tcPr>
                </a:tc>
                <a:extLst>
                  <a:ext uri="{0D108BD9-81ED-4DB2-BD59-A6C34878D82A}">
                    <a16:rowId xmlns:a16="http://schemas.microsoft.com/office/drawing/2014/main" val="10001"/>
                  </a:ext>
                </a:extLst>
              </a:tr>
              <a:tr h="768096">
                <a:tc>
                  <a:txBody>
                    <a:bodyPr/>
                    <a:lstStyle/>
                    <a:p>
                      <a:pPr>
                        <a:defRPr b="0" i="0"/>
                      </a:pPr>
                      <a:r>
                        <a:rPr kumimoji="0" lang="x-none" sz="1800" kern="1200">
                          <a:solidFill>
                            <a:srgbClr val="000000"/>
                          </a:solidFill>
                          <a:latin typeface="+mn-lt"/>
                          <a:ea typeface="+mn-ea"/>
                          <a:cs typeface="+mn-cs"/>
                        </a:rPr>
                        <a:t>Misoprostol 400 µg (deux comprimés à 200 µg)</a:t>
                      </a:r>
                    </a:p>
                  </a:txBody>
                  <a:tcPr>
                    <a:solidFill>
                      <a:schemeClr val="tx1">
                        <a:lumMod val="60000"/>
                        <a:lumOff val="40000"/>
                      </a:schemeClr>
                    </a:solidFill>
                  </a:tcPr>
                </a:tc>
                <a:tc>
                  <a:txBody>
                    <a:bodyPr/>
                    <a:lstStyle/>
                    <a:p>
                      <a:pPr>
                        <a:defRPr b="0" i="0"/>
                      </a:pPr>
                      <a:r>
                        <a:rPr lang="x-none" dirty="0">
                          <a:solidFill>
                            <a:srgbClr val="000000"/>
                          </a:solidFill>
                        </a:rPr>
                        <a:t>Sublingual</a:t>
                      </a:r>
                      <a:r>
                        <a:rPr lang="fr-BE" dirty="0">
                          <a:solidFill>
                            <a:srgbClr val="000000"/>
                          </a:solidFill>
                        </a:rPr>
                        <a:t>e ou vaginal</a:t>
                      </a:r>
                      <a:r>
                        <a:rPr lang="x-none" dirty="0">
                          <a:solidFill>
                            <a:srgbClr val="000000"/>
                          </a:solidFill>
                        </a:rPr>
                        <a:t>e</a:t>
                      </a:r>
                      <a:r>
                        <a:rPr lang="fr-BE" dirty="0">
                          <a:solidFill>
                            <a:srgbClr val="000000"/>
                          </a:solidFill>
                        </a:rPr>
                        <a:t>*</a:t>
                      </a:r>
                      <a:endParaRPr lang="x-none" dirty="0">
                        <a:solidFill>
                          <a:srgbClr val="000000"/>
                        </a:solidFill>
                      </a:endParaRPr>
                    </a:p>
                  </a:txBody>
                  <a:tcPr>
                    <a:solidFill>
                      <a:schemeClr val="tx1">
                        <a:lumMod val="60000"/>
                        <a:lumOff val="40000"/>
                      </a:schemeClr>
                    </a:solidFill>
                  </a:tcPr>
                </a:tc>
                <a:tc>
                  <a:txBody>
                    <a:bodyPr/>
                    <a:lstStyle/>
                    <a:p>
                      <a:pPr>
                        <a:defRPr b="0" i="0"/>
                      </a:pPr>
                      <a:r>
                        <a:rPr lang="x-none" dirty="0">
                          <a:solidFill>
                            <a:srgbClr val="000000"/>
                          </a:solidFill>
                        </a:rPr>
                        <a:t>Dose unique</a:t>
                      </a:r>
                    </a:p>
                  </a:txBody>
                  <a:tcPr>
                    <a:solidFill>
                      <a:schemeClr val="tx1">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16894731"/>
      </p:ext>
    </p:extLst>
  </p:cSld>
  <p:clrMapOvr>
    <a:masterClrMapping/>
  </p:clrMapOvr>
  <p:transition/>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686800" cy="990600"/>
          </a:xfrm>
        </p:spPr>
        <p:txBody>
          <a:bodyPr/>
          <a:lstStyle/>
          <a:p>
            <a:pPr>
              <a:defRPr b="0" i="0"/>
            </a:pPr>
            <a:r>
              <a:rPr lang="x-none" sz="3200" kern="1200" dirty="0">
                <a:solidFill>
                  <a:schemeClr val="tx2"/>
                </a:solidFill>
              </a:rPr>
              <a:t>Administration de misoprostol </a:t>
            </a:r>
            <a:br>
              <a:rPr lang="fr-BE" sz="3200" kern="1200" dirty="0">
                <a:solidFill>
                  <a:schemeClr val="tx2"/>
                </a:solidFill>
              </a:rPr>
            </a:br>
            <a:r>
              <a:rPr lang="x-none" sz="3200" kern="1200" dirty="0">
                <a:solidFill>
                  <a:schemeClr val="tx2"/>
                </a:solidFill>
              </a:rPr>
              <a:t>lors d’avortement incomplet</a:t>
            </a:r>
          </a:p>
        </p:txBody>
      </p:sp>
      <p:sp>
        <p:nvSpPr>
          <p:cNvPr id="3" name="Content Placeholder 2"/>
          <p:cNvSpPr>
            <a:spLocks noGrp="1"/>
          </p:cNvSpPr>
          <p:nvPr>
            <p:ph sz="quarter" idx="1"/>
          </p:nvPr>
        </p:nvSpPr>
        <p:spPr>
          <a:xfrm>
            <a:off x="533400" y="1752600"/>
            <a:ext cx="8232648" cy="4419600"/>
          </a:xfrm>
        </p:spPr>
        <p:txBody>
          <a:bodyPr/>
          <a:lstStyle/>
          <a:p>
            <a:pPr marL="457200" indent="-457200">
              <a:defRPr b="0" i="0"/>
            </a:pPr>
            <a:r>
              <a:rPr lang="x-none" sz="2400"/>
              <a:t>Les voies d’administration recommandées lors d’avortement incomplet sont les voies orale</a:t>
            </a:r>
            <a:r>
              <a:rPr lang="fr-BE" sz="2400" dirty="0"/>
              <a:t>,</a:t>
            </a:r>
            <a:r>
              <a:rPr lang="x-none" sz="2400"/>
              <a:t> sublinguale</a:t>
            </a:r>
            <a:r>
              <a:rPr lang="fr-BE" sz="2400" dirty="0"/>
              <a:t> </a:t>
            </a:r>
            <a:r>
              <a:rPr lang="x-none" sz="2400"/>
              <a:t>et </a:t>
            </a:r>
            <a:r>
              <a:rPr lang="fr-BE" sz="2400" dirty="0"/>
              <a:t>vaginale (en l’absence de saignements vaginaux)</a:t>
            </a:r>
            <a:endParaRPr lang="x-none" sz="2400"/>
          </a:p>
          <a:p>
            <a:pPr marL="457200" indent="-457200">
              <a:defRPr b="0" i="0"/>
            </a:pPr>
            <a:r>
              <a:rPr lang="x-none" sz="2400"/>
              <a:t>Le misoprostol lors d’avortement incomplet peut être pris à domicile ou dans un centre de soins</a:t>
            </a:r>
          </a:p>
          <a:p>
            <a:pPr marL="457200" indent="-457200">
              <a:defRPr b="0" i="0"/>
            </a:pPr>
            <a:r>
              <a:rPr lang="x-none" sz="2400"/>
              <a:t>Se conformer aux procédures du centre ou aux politiques nationales </a:t>
            </a:r>
          </a:p>
          <a:p>
            <a:pPr marL="457200" indent="-457200">
              <a:defRPr b="0" i="0"/>
            </a:pPr>
            <a:r>
              <a:rPr lang="x-none" sz="2400"/>
              <a:t>Tenir compte de la sécurité de la patiente et des aspects pratiques </a:t>
            </a:r>
          </a:p>
        </p:txBody>
      </p:sp>
    </p:spTree>
    <p:extLst>
      <p:ext uri="{BB962C8B-B14F-4D97-AF65-F5344CB8AC3E}">
        <p14:creationId xmlns:p14="http://schemas.microsoft.com/office/powerpoint/2010/main" val="3024544677"/>
      </p:ext>
    </p:extLst>
  </p:cSld>
  <p:clrMapOvr>
    <a:masterClrMapping/>
  </p:clrMapOvr>
  <p:transition/>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144000" cy="990600"/>
          </a:xfrm>
        </p:spPr>
        <p:txBody>
          <a:bodyPr/>
          <a:lstStyle/>
          <a:p>
            <a:pPr>
              <a:lnSpc>
                <a:spcPct val="85000"/>
              </a:lnSpc>
              <a:defRPr b="0" i="0"/>
            </a:pPr>
            <a:r>
              <a:rPr lang="x-none" sz="3200" kern="1200" dirty="0">
                <a:solidFill>
                  <a:schemeClr val="tx2"/>
                </a:solidFill>
              </a:rPr>
              <a:t>Protocole d’administration de </a:t>
            </a:r>
            <a:r>
              <a:rPr lang="x-none" sz="3200" kern="1200">
                <a:solidFill>
                  <a:schemeClr val="tx2"/>
                </a:solidFill>
              </a:rPr>
              <a:t>misoprostol </a:t>
            </a:r>
            <a:br>
              <a:rPr lang="en-US" sz="3200" kern="1200" dirty="0">
                <a:solidFill>
                  <a:schemeClr val="tx2"/>
                </a:solidFill>
              </a:rPr>
            </a:br>
            <a:r>
              <a:rPr lang="x-none" sz="3200" kern="1200">
                <a:solidFill>
                  <a:schemeClr val="tx2"/>
                </a:solidFill>
              </a:rPr>
              <a:t>lors </a:t>
            </a:r>
            <a:r>
              <a:rPr lang="x-none" sz="3200" kern="1200" dirty="0">
                <a:solidFill>
                  <a:schemeClr val="tx2"/>
                </a:solidFill>
              </a:rPr>
              <a:t>d’avortement incomplet</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Administration orale de misoprostol : Avaler trois comprimés (600 µg)</a:t>
            </a:r>
          </a:p>
          <a:p>
            <a:pPr marL="457200" indent="-457200">
              <a:spcBef>
                <a:spcPts val="1200"/>
              </a:spcBef>
              <a:defRPr b="0" i="0"/>
            </a:pPr>
            <a:r>
              <a:rPr lang="x-none" sz="2800" kern="1200">
                <a:solidFill>
                  <a:srgbClr val="000000"/>
                </a:solidFill>
                <a:latin typeface="+mn-lt"/>
                <a:ea typeface="+mn-ea"/>
                <a:cs typeface="+mn-cs"/>
              </a:rPr>
              <a:t>Administration sublinguale de misoprostol : </a:t>
            </a:r>
          </a:p>
          <a:p>
            <a:pPr lvl="1">
              <a:defRPr b="0" i="0"/>
            </a:pPr>
            <a:r>
              <a:rPr lang="x-none" sz="2400" kern="1200">
                <a:solidFill>
                  <a:srgbClr val="000000"/>
                </a:solidFill>
                <a:latin typeface="+mn-lt"/>
                <a:ea typeface="+mn-ea"/>
                <a:cs typeface="+mn-cs"/>
              </a:rPr>
              <a:t>Placer deux comprimés (400 µg) sous la langue</a:t>
            </a:r>
          </a:p>
          <a:p>
            <a:pPr lvl="1">
              <a:defRPr b="0" i="0"/>
            </a:pPr>
            <a:r>
              <a:rPr lang="x-none" sz="2400" kern="1200">
                <a:solidFill>
                  <a:srgbClr val="000000"/>
                </a:solidFill>
                <a:latin typeface="+mn-lt"/>
                <a:ea typeface="+mn-ea"/>
                <a:cs typeface="+mn-cs"/>
              </a:rPr>
              <a:t>Après 30 minutes, avaler les éventuels fragments de comprimés restants</a:t>
            </a:r>
            <a:endParaRPr lang="fr-BE" sz="2400" kern="1200" dirty="0">
              <a:solidFill>
                <a:srgbClr val="000000"/>
              </a:solidFill>
              <a:latin typeface="+mn-lt"/>
              <a:ea typeface="+mn-ea"/>
              <a:cs typeface="+mn-cs"/>
            </a:endParaRPr>
          </a:p>
          <a:p>
            <a:pPr marL="457200" indent="-457200">
              <a:spcBef>
                <a:spcPts val="1200"/>
              </a:spcBef>
              <a:defRPr b="0" i="0"/>
            </a:pPr>
            <a:r>
              <a:rPr lang="fr-FR" sz="2800" dirty="0"/>
              <a:t>Administration vaginale de misoprostol (en l’absence </a:t>
            </a:r>
            <a:r>
              <a:rPr lang="fr-BE" sz="2800" dirty="0"/>
              <a:t>de saignements vaginaux</a:t>
            </a:r>
            <a:r>
              <a:rPr lang="fr-FR" sz="2800" dirty="0"/>
              <a:t>)</a:t>
            </a:r>
            <a:r>
              <a:rPr lang="x-none" sz="2800"/>
              <a:t> </a:t>
            </a:r>
            <a:r>
              <a:rPr lang="fr-FR" sz="2800" dirty="0"/>
              <a:t>: </a:t>
            </a:r>
          </a:p>
          <a:p>
            <a:pPr lvl="1">
              <a:buClr>
                <a:srgbClr val="52247F"/>
              </a:buClr>
              <a:defRPr b="0" i="0"/>
            </a:pPr>
            <a:r>
              <a:rPr lang="x-none" sz="2400"/>
              <a:t>Placer deux comprimés (400 µg) </a:t>
            </a:r>
            <a:r>
              <a:rPr lang="fr-FR" sz="2400" dirty="0"/>
              <a:t>dans le vagin</a:t>
            </a:r>
            <a:endParaRPr lang="x-none" sz="2400"/>
          </a:p>
          <a:p>
            <a:pPr lvl="1">
              <a:defRPr b="0" i="0"/>
            </a:pPr>
            <a:endParaRPr lang="x-none" sz="2800" kern="1200">
              <a:solidFill>
                <a:srgbClr val="000000"/>
              </a:solidFill>
              <a:latin typeface="+mn-lt"/>
              <a:ea typeface="+mn-ea"/>
              <a:cs typeface="+mn-cs"/>
            </a:endParaRPr>
          </a:p>
        </p:txBody>
      </p:sp>
    </p:spTree>
    <p:extLst>
      <p:ext uri="{BB962C8B-B14F-4D97-AF65-F5344CB8AC3E}">
        <p14:creationId xmlns:p14="http://schemas.microsoft.com/office/powerpoint/2010/main" val="2847308945"/>
      </p:ext>
    </p:extLst>
  </p:cSld>
  <p:clrMapOvr>
    <a:masterClrMapping/>
  </p:clrMapOvr>
  <p:transition/>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Effets attendus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Saignements</a:t>
            </a:r>
          </a:p>
          <a:p>
            <a:pPr marL="457200" indent="-457200">
              <a:defRPr b="0" i="0"/>
            </a:pPr>
            <a:r>
              <a:rPr lang="x-none" sz="3200" kern="1200">
                <a:solidFill>
                  <a:srgbClr val="000000"/>
                </a:solidFill>
                <a:latin typeface="+mn-lt"/>
                <a:ea typeface="+mn-ea"/>
                <a:cs typeface="+mn-cs"/>
              </a:rPr>
              <a:t>Crampes</a:t>
            </a:r>
          </a:p>
        </p:txBody>
      </p:sp>
    </p:spTree>
    <p:extLst>
      <p:ext uri="{BB962C8B-B14F-4D97-AF65-F5344CB8AC3E}">
        <p14:creationId xmlns:p14="http://schemas.microsoft.com/office/powerpoint/2010/main" val="2041729202"/>
      </p:ext>
    </p:extLst>
  </p:cSld>
  <p:clrMapOvr>
    <a:masterClrMapping/>
  </p:clrMapOvr>
  <p:transition/>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Saignements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Généralement plus intenses que des règles normales et s’accompagnant de l’évacuation de caillots de sang</a:t>
            </a:r>
          </a:p>
          <a:p>
            <a:pPr marL="457200" indent="-457200">
              <a:defRPr b="0" i="0"/>
            </a:pPr>
            <a:r>
              <a:rPr lang="x-none" sz="2800" kern="1200">
                <a:solidFill>
                  <a:srgbClr val="000000"/>
                </a:solidFill>
                <a:latin typeface="+mn-lt"/>
                <a:ea typeface="+mn-ea"/>
                <a:cs typeface="+mn-cs"/>
              </a:rPr>
              <a:t>Débutent généralement dans les trois heures qui suivent la prise du misoprostol</a:t>
            </a:r>
          </a:p>
          <a:p>
            <a:pPr marL="457200" indent="-457200">
              <a:defRPr b="0" i="0"/>
            </a:pPr>
            <a:r>
              <a:rPr lang="x-none" sz="2800" kern="1200">
                <a:solidFill>
                  <a:srgbClr val="000000"/>
                </a:solidFill>
                <a:latin typeface="+mn-lt"/>
                <a:ea typeface="+mn-ea"/>
                <a:cs typeface="+mn-cs"/>
              </a:rPr>
              <a:t>Diminuent généralement après l’expulsion du produit de la grossesse</a:t>
            </a:r>
          </a:p>
          <a:p>
            <a:pPr marL="457200" indent="-457200">
              <a:defRPr b="0" i="0"/>
            </a:pPr>
            <a:r>
              <a:rPr lang="x-none" sz="2800" kern="1200">
                <a:solidFill>
                  <a:srgbClr val="000000"/>
                </a:solidFill>
                <a:latin typeface="+mn-lt"/>
                <a:ea typeface="+mn-ea"/>
                <a:cs typeface="+mn-cs"/>
              </a:rPr>
              <a:t>Peuvent persister plusieurs semaines</a:t>
            </a:r>
          </a:p>
        </p:txBody>
      </p:sp>
    </p:spTree>
    <p:extLst>
      <p:ext uri="{BB962C8B-B14F-4D97-AF65-F5344CB8AC3E}">
        <p14:creationId xmlns:p14="http://schemas.microsoft.com/office/powerpoint/2010/main" val="1507462696"/>
      </p:ext>
    </p:extLst>
  </p:cSld>
  <p:clrMapOvr>
    <a:masterClrMapping/>
  </p:clrMapOvr>
  <p:transition/>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en-US" dirty="0"/>
              <a:t>C</a:t>
            </a:r>
            <a:r>
              <a:rPr lang="x-none" dirty="0"/>
              <a:t>rampes</a:t>
            </a:r>
          </a:p>
        </p:txBody>
      </p:sp>
      <p:pic>
        <p:nvPicPr>
          <p:cNvPr id="4" name="Picture 1031" descr="cramping"/>
          <p:cNvPicPr>
            <a:picLocks noGrp="1" noChangeAspect="1" noChangeArrowheads="1"/>
          </p:cNvPicPr>
          <p:nvPr>
            <p:ph sz="quarter" idx="1"/>
          </p:nvPr>
        </p:nvPicPr>
        <p:blipFill>
          <a:blip r:embed="rId2"/>
          <a:stretch/>
        </p:blipFill>
        <p:spPr>
          <a:xfrm>
            <a:off x="2667000" y="1752600"/>
            <a:ext cx="3200400" cy="3928767"/>
          </a:xfrm>
          <a:prstGeom prst="rect">
            <a:avLst/>
          </a:prstGeom>
          <a:noFill/>
        </p:spPr>
      </p:pic>
    </p:spTree>
    <p:extLst>
      <p:ext uri="{BB962C8B-B14F-4D97-AF65-F5344CB8AC3E}">
        <p14:creationId xmlns:p14="http://schemas.microsoft.com/office/powerpoint/2010/main" val="257210900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dirty="0">
                <a:ea typeface="ＭＳ Ｐゴシック" pitchFamily="34" charset="-128"/>
              </a:rPr>
              <a:t>But du module</a:t>
            </a:r>
            <a:r>
              <a:rPr lang="fr-FR" sz="4000" dirty="0">
                <a:ea typeface="ＭＳ Ｐゴシック" pitchFamily="34" charset="-128"/>
              </a:rPr>
              <a:t> </a:t>
            </a:r>
            <a:endParaRPr lang="x-none" sz="4000" dirty="0">
              <a:ea typeface="ＭＳ Ｐゴシック" pitchFamily="34" charset="-128"/>
            </a:endParaRPr>
          </a:p>
        </p:txBody>
      </p:sp>
      <p:sp>
        <p:nvSpPr>
          <p:cNvPr id="12291" name="Rectangle 3"/>
          <p:cNvSpPr>
            <a:spLocks noGrp="1" noChangeArrowheads="1"/>
          </p:cNvSpPr>
          <p:nvPr>
            <p:ph sz="quarter" idx="1"/>
          </p:nvPr>
        </p:nvSpPr>
        <p:spPr/>
        <p:txBody>
          <a:bodyPr/>
          <a:lstStyle/>
          <a:p>
            <a:pPr>
              <a:buNone/>
              <a:defRPr b="0" i="0"/>
            </a:pPr>
            <a:r>
              <a:rPr lang="x-none" sz="2800" dirty="0"/>
              <a:t>Ce module traite des connaissances, des compétences et des attitudes requises pour établir des liens optimaux avec les communautés en vue d’améliorer la mise à disposition de soins complets d’avortement, y compris de soins après avortement, ainsi que d’autres services de santé reproductive </a:t>
            </a:r>
          </a:p>
          <a:p>
            <a:pPr eaLnBrk="1" hangingPunct="1">
              <a:lnSpc>
                <a:spcPct val="60000"/>
              </a:lnSpc>
              <a:buSzPct val="125000"/>
              <a:buFont typeface="Arial" charset="0"/>
              <a:buChar char="•"/>
              <a:defRPr b="0" i="0"/>
            </a:pPr>
            <a:endParaRPr lang="en-US" sz="1000" dirty="0">
              <a:solidFill>
                <a:srgbClr val="000000"/>
              </a:solidFill>
              <a:ea typeface="ＭＳ Ｐゴシック" pitchFamily="34" charset="-128"/>
            </a:endParaRPr>
          </a:p>
        </p:txBody>
      </p:sp>
    </p:spTree>
    <p:extLst>
      <p:ext uri="{BB962C8B-B14F-4D97-AF65-F5344CB8AC3E}">
        <p14:creationId xmlns:p14="http://schemas.microsoft.com/office/powerpoint/2010/main" val="787781201"/>
      </p:ext>
    </p:extLst>
  </p:cSld>
  <p:clrMapOvr>
    <a:masterClrMapping/>
  </p:clrMapOvr>
  <p:transition/>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Crampes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Peuvent apparaître dans les trente minutes qui suivent la prise du misoprostol</a:t>
            </a:r>
          </a:p>
          <a:p>
            <a:pPr marL="457200" indent="-457200">
              <a:defRPr b="0" i="0"/>
            </a:pPr>
            <a:r>
              <a:rPr lang="x-none" sz="2800" kern="1200">
                <a:solidFill>
                  <a:srgbClr val="000000"/>
                </a:solidFill>
                <a:latin typeface="+mn-lt"/>
                <a:ea typeface="+mn-ea"/>
                <a:cs typeface="+mn-cs"/>
              </a:rPr>
              <a:t>Le degré de douleur est extrêmement variable d’une femme à l’autre et peut être plus important chez les très jeunes femmes </a:t>
            </a:r>
          </a:p>
          <a:p>
            <a:pPr marL="457200" indent="-457200">
              <a:defRPr b="0" i="0"/>
            </a:pPr>
            <a:r>
              <a:rPr lang="x-none" sz="2800" kern="1200">
                <a:solidFill>
                  <a:srgbClr val="000000"/>
                </a:solidFill>
                <a:latin typeface="+mn-lt"/>
                <a:ea typeface="+mn-ea"/>
                <a:cs typeface="+mn-cs"/>
              </a:rPr>
              <a:t>Surviennent lors des contractions utérines et lors de l’expulsion du produit de la grossesse</a:t>
            </a:r>
          </a:p>
          <a:p>
            <a:pPr marL="457200" indent="-457200">
              <a:defRPr b="0" i="0"/>
            </a:pPr>
            <a:r>
              <a:rPr lang="x-none" sz="2800" kern="1200">
                <a:solidFill>
                  <a:srgbClr val="000000"/>
                </a:solidFill>
                <a:latin typeface="+mn-lt"/>
                <a:ea typeface="+mn-ea"/>
                <a:cs typeface="+mn-cs"/>
              </a:rPr>
              <a:t>Diminuent après l’expulsion du produit de la grossesse</a:t>
            </a:r>
          </a:p>
        </p:txBody>
      </p:sp>
    </p:spTree>
    <p:extLst>
      <p:ext uri="{BB962C8B-B14F-4D97-AF65-F5344CB8AC3E}">
        <p14:creationId xmlns:p14="http://schemas.microsoft.com/office/powerpoint/2010/main" val="371657410"/>
      </p:ext>
    </p:extLst>
  </p:cSld>
  <p:clrMapOvr>
    <a:masterClrMapping/>
  </p:clrMapOvr>
  <p:transition/>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Douleur lors d’une évacuation utérine par des méthodes médicamenteuses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Il est important de traiter la douleur avant qu’elle ne devienne trop intense</a:t>
            </a:r>
          </a:p>
          <a:p>
            <a:pPr marL="457200" indent="-457200">
              <a:defRPr b="0" i="0"/>
            </a:pPr>
            <a:r>
              <a:rPr lang="x-none" sz="2400" kern="1200">
                <a:solidFill>
                  <a:srgbClr val="000000"/>
                </a:solidFill>
                <a:latin typeface="+mn-lt"/>
                <a:ea typeface="+mn-ea"/>
                <a:cs typeface="+mn-cs"/>
              </a:rPr>
              <a:t>La douleur débute habituellement quelques heures après la prise du misoprostol </a:t>
            </a:r>
          </a:p>
          <a:p>
            <a:pPr marL="457200" indent="-457200">
              <a:defRPr b="0" i="0"/>
            </a:pPr>
            <a:r>
              <a:rPr lang="x-none" sz="2400" kern="1200">
                <a:solidFill>
                  <a:srgbClr val="000000"/>
                </a:solidFill>
                <a:latin typeface="+mn-lt"/>
                <a:ea typeface="+mn-ea"/>
                <a:cs typeface="+mn-cs"/>
              </a:rPr>
              <a:t>Les crampes surviennent lors des contractions utérines et de l’expulsion des produits de conception </a:t>
            </a:r>
          </a:p>
          <a:p>
            <a:pPr marL="457200" indent="-457200">
              <a:defRPr b="0" i="0"/>
            </a:pPr>
            <a:r>
              <a:rPr lang="x-none" sz="2400" kern="1200">
                <a:solidFill>
                  <a:srgbClr val="000000"/>
                </a:solidFill>
                <a:latin typeface="+mn-lt"/>
                <a:ea typeface="+mn-ea"/>
                <a:cs typeface="+mn-cs"/>
              </a:rPr>
              <a:t>L’intensité de la douleur est extrêmement variable d’une femme à l’autre </a:t>
            </a:r>
          </a:p>
          <a:p>
            <a:pPr marL="457200" indent="-457200">
              <a:defRPr b="0" i="0"/>
            </a:pPr>
            <a:r>
              <a:rPr lang="x-none" sz="2400" kern="1200">
                <a:solidFill>
                  <a:srgbClr val="000000"/>
                </a:solidFill>
                <a:latin typeface="+mn-lt"/>
                <a:ea typeface="+mn-ea"/>
                <a:cs typeface="+mn-cs"/>
              </a:rPr>
              <a:t>La douleur diminue après la fin de l’évacuation utérine </a:t>
            </a:r>
          </a:p>
          <a:p>
            <a:pPr marL="457200" indent="-457200">
              <a:defRPr b="0" i="0"/>
            </a:pPr>
            <a:r>
              <a:rPr lang="x-none" sz="2400" kern="1200">
                <a:solidFill>
                  <a:srgbClr val="000000"/>
                </a:solidFill>
                <a:latin typeface="+mn-lt"/>
                <a:ea typeface="+mn-ea"/>
                <a:cs typeface="+mn-cs"/>
              </a:rPr>
              <a:t>Les très jeunes femmes et celles qui n’ont encore jamais été enceintes décrivent souvent davantage de douleur que les femmes plus âgées</a:t>
            </a:r>
          </a:p>
        </p:txBody>
      </p:sp>
    </p:spTree>
    <p:extLst>
      <p:ext uri="{BB962C8B-B14F-4D97-AF65-F5344CB8AC3E}">
        <p14:creationId xmlns:p14="http://schemas.microsoft.com/office/powerpoint/2010/main" val="2484163062"/>
      </p:ext>
    </p:extLst>
  </p:cSld>
  <p:clrMapOvr>
    <a:masterClrMapping/>
  </p:clrMapOvr>
  <p:transition/>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Analgésiques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À prendre avant l’apparition des crampes </a:t>
            </a:r>
          </a:p>
          <a:p>
            <a:pPr marL="457200" indent="-457200">
              <a:defRPr b="0" i="0"/>
            </a:pPr>
            <a:r>
              <a:rPr lang="x-none" sz="2800" kern="1200">
                <a:solidFill>
                  <a:srgbClr val="000000"/>
                </a:solidFill>
                <a:latin typeface="+mn-lt"/>
                <a:ea typeface="+mn-ea"/>
                <a:cs typeface="+mn-cs"/>
              </a:rPr>
              <a:t>On peut utiliser des analgésiques non narcotiques ou narcotiques : </a:t>
            </a:r>
          </a:p>
          <a:p>
            <a:pPr lvl="1">
              <a:defRPr b="0" i="0"/>
            </a:pPr>
            <a:r>
              <a:rPr lang="x-none" sz="2400" kern="1200">
                <a:solidFill>
                  <a:srgbClr val="000000"/>
                </a:solidFill>
                <a:latin typeface="+mn-lt"/>
                <a:ea typeface="+mn-ea"/>
                <a:cs typeface="+mn-cs"/>
              </a:rPr>
              <a:t>Les AINS, par exemple l’ibuprofène sont recommandés</a:t>
            </a:r>
          </a:p>
          <a:p>
            <a:pPr lvl="1">
              <a:defRPr b="0" i="0"/>
            </a:pPr>
            <a:r>
              <a:rPr lang="x-none" sz="2400"/>
              <a:t>Les AINS n’interfèrent pas avec l’activité du misoprostol </a:t>
            </a:r>
          </a:p>
          <a:p>
            <a:pPr lvl="1">
              <a:defRPr b="0" i="0"/>
            </a:pPr>
            <a:r>
              <a:rPr lang="x-none" sz="2400" kern="1200">
                <a:solidFill>
                  <a:srgbClr val="000000"/>
                </a:solidFill>
                <a:latin typeface="+mn-lt"/>
                <a:ea typeface="+mn-ea"/>
                <a:cs typeface="+mn-cs"/>
              </a:rPr>
              <a:t>On peut également utiliser des narcotiques comme la codéine </a:t>
            </a:r>
          </a:p>
          <a:p>
            <a:pPr lvl="1">
              <a:defRPr b="0" i="0"/>
            </a:pPr>
            <a:r>
              <a:rPr lang="x-none" sz="2400" kern="1200">
                <a:solidFill>
                  <a:srgbClr val="000000"/>
                </a:solidFill>
                <a:latin typeface="+mn-lt"/>
                <a:ea typeface="+mn-ea"/>
                <a:cs typeface="+mn-cs"/>
              </a:rPr>
              <a:t>Les AINS sont plus efficaces que le paracétamol </a:t>
            </a:r>
          </a:p>
        </p:txBody>
      </p:sp>
    </p:spTree>
    <p:extLst>
      <p:ext uri="{BB962C8B-B14F-4D97-AF65-F5344CB8AC3E}">
        <p14:creationId xmlns:p14="http://schemas.microsoft.com/office/powerpoint/2010/main" val="3834173907"/>
      </p:ext>
    </p:extLst>
  </p:cSld>
  <p:clrMapOvr>
    <a:masterClrMapping/>
  </p:clrMapOvr>
  <p:transition/>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Méthodes supplémentaires de contrôle de la douleur</a:t>
            </a:r>
          </a:p>
        </p:txBody>
      </p:sp>
      <p:sp>
        <p:nvSpPr>
          <p:cNvPr id="3" name="Content Placeholder 2"/>
          <p:cNvSpPr>
            <a:spLocks noGrp="1"/>
          </p:cNvSpPr>
          <p:nvPr>
            <p:ph sz="quarter" idx="1"/>
          </p:nvPr>
        </p:nvSpPr>
        <p:spPr>
          <a:xfrm>
            <a:off x="612648" y="1676400"/>
            <a:ext cx="8153400" cy="4495800"/>
          </a:xfrm>
        </p:spPr>
        <p:txBody>
          <a:bodyPr/>
          <a:lstStyle/>
          <a:p>
            <a:pPr marL="571500" indent="-571500">
              <a:defRPr b="0" i="0"/>
            </a:pPr>
            <a:r>
              <a:rPr lang="x-none" sz="2600" kern="1200">
                <a:solidFill>
                  <a:srgbClr val="000000"/>
                </a:solidFill>
                <a:latin typeface="+mn-lt"/>
                <a:ea typeface="+mn-ea"/>
                <a:cs typeface="+mn-cs"/>
              </a:rPr>
              <a:t>Soutien verbal </a:t>
            </a:r>
          </a:p>
          <a:p>
            <a:pPr lvl="1">
              <a:defRPr b="0" i="0"/>
            </a:pPr>
            <a:r>
              <a:rPr lang="x-none" kern="1200">
                <a:solidFill>
                  <a:srgbClr val="000000"/>
                </a:solidFill>
                <a:latin typeface="+mn-lt"/>
                <a:ea typeface="+mn-ea"/>
                <a:cs typeface="+mn-cs"/>
              </a:rPr>
              <a:t>Informations sur ce à quoi s’attendre </a:t>
            </a:r>
          </a:p>
          <a:p>
            <a:pPr lvl="1">
              <a:defRPr b="0" i="0"/>
            </a:pPr>
            <a:r>
              <a:rPr lang="x-none" kern="1200">
                <a:solidFill>
                  <a:srgbClr val="000000"/>
                </a:solidFill>
                <a:latin typeface="+mn-lt"/>
                <a:ea typeface="+mn-ea"/>
                <a:cs typeface="+mn-cs"/>
              </a:rPr>
              <a:t>Réassurance au cours de l’avortement </a:t>
            </a:r>
          </a:p>
          <a:p>
            <a:pPr marL="571500" indent="-571500">
              <a:defRPr b="0" i="0"/>
            </a:pPr>
            <a:r>
              <a:rPr lang="x-none" sz="2600" kern="1200">
                <a:solidFill>
                  <a:srgbClr val="000000"/>
                </a:solidFill>
                <a:latin typeface="+mn-lt"/>
                <a:ea typeface="+mn-ea"/>
                <a:cs typeface="+mn-cs"/>
              </a:rPr>
              <a:t>Chauffer légèrement l’abdomen ou le bas du dos </a:t>
            </a:r>
          </a:p>
          <a:p>
            <a:pPr lvl="1">
              <a:defRPr b="0" i="0"/>
            </a:pPr>
            <a:r>
              <a:rPr lang="x-none" kern="1200">
                <a:solidFill>
                  <a:srgbClr val="000000"/>
                </a:solidFill>
                <a:latin typeface="+mn-lt"/>
                <a:ea typeface="+mn-ea"/>
                <a:cs typeface="+mn-cs"/>
              </a:rPr>
              <a:t>Bouillotte d’eau chaude</a:t>
            </a:r>
          </a:p>
          <a:p>
            <a:pPr lvl="1">
              <a:defRPr b="0" i="0"/>
            </a:pPr>
            <a:r>
              <a:rPr lang="x-none" kern="1200">
                <a:solidFill>
                  <a:srgbClr val="000000"/>
                </a:solidFill>
                <a:latin typeface="+mn-lt"/>
                <a:ea typeface="+mn-ea"/>
                <a:cs typeface="+mn-cs"/>
              </a:rPr>
              <a:t>Linges tièdes </a:t>
            </a:r>
          </a:p>
        </p:txBody>
      </p:sp>
    </p:spTree>
    <p:extLst>
      <p:ext uri="{BB962C8B-B14F-4D97-AF65-F5344CB8AC3E}">
        <p14:creationId xmlns:p14="http://schemas.microsoft.com/office/powerpoint/2010/main" val="2257852784"/>
      </p:ext>
    </p:extLst>
  </p:cSld>
  <p:clrMapOvr>
    <a:masterClrMapping/>
  </p:clrMapOvr>
  <p:transition/>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Effets indésirables potentiels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Nausées</a:t>
            </a:r>
          </a:p>
          <a:p>
            <a:pPr marL="457200" indent="-457200">
              <a:defRPr b="0" i="0"/>
            </a:pPr>
            <a:r>
              <a:rPr lang="x-none" sz="3200" kern="1200">
                <a:solidFill>
                  <a:srgbClr val="000000"/>
                </a:solidFill>
                <a:latin typeface="+mn-lt"/>
                <a:ea typeface="+mn-ea"/>
                <a:cs typeface="+mn-cs"/>
              </a:rPr>
              <a:t>Vomissements </a:t>
            </a:r>
          </a:p>
          <a:p>
            <a:pPr marL="457200" indent="-457200">
              <a:defRPr b="0" i="0"/>
            </a:pPr>
            <a:r>
              <a:rPr lang="x-none" sz="3200" kern="1200">
                <a:solidFill>
                  <a:srgbClr val="000000"/>
                </a:solidFill>
                <a:latin typeface="+mn-lt"/>
                <a:ea typeface="+mn-ea"/>
                <a:cs typeface="+mn-cs"/>
              </a:rPr>
              <a:t>Diarrhée</a:t>
            </a:r>
          </a:p>
          <a:p>
            <a:pPr marL="457200" indent="-457200">
              <a:defRPr b="0" i="0"/>
            </a:pPr>
            <a:r>
              <a:rPr lang="x-none" sz="3200" kern="1200">
                <a:solidFill>
                  <a:srgbClr val="000000"/>
                </a:solidFill>
                <a:latin typeface="+mn-lt"/>
                <a:ea typeface="+mn-ea"/>
                <a:cs typeface="+mn-cs"/>
              </a:rPr>
              <a:t>Fièvre, bouffées de chaleur ou frissons</a:t>
            </a:r>
          </a:p>
          <a:p>
            <a:pPr marL="457200" indent="-457200">
              <a:defRPr b="0" i="0"/>
            </a:pPr>
            <a:r>
              <a:rPr lang="x-none" sz="3200" kern="1200">
                <a:solidFill>
                  <a:srgbClr val="000000"/>
                </a:solidFill>
                <a:latin typeface="+mn-lt"/>
                <a:ea typeface="+mn-ea"/>
                <a:cs typeface="+mn-cs"/>
              </a:rPr>
              <a:t>Maux de tête</a:t>
            </a:r>
          </a:p>
          <a:p>
            <a:pPr marL="457200" indent="-457200">
              <a:defRPr b="0" i="0"/>
            </a:pPr>
            <a:r>
              <a:rPr lang="x-none" sz="3200" kern="1200">
                <a:solidFill>
                  <a:srgbClr val="000000"/>
                </a:solidFill>
                <a:latin typeface="+mn-lt"/>
                <a:ea typeface="+mn-ea"/>
                <a:cs typeface="+mn-cs"/>
              </a:rPr>
              <a:t>Faiblesse</a:t>
            </a:r>
          </a:p>
          <a:p>
            <a:pPr marL="457200" indent="-457200">
              <a:defRPr b="0" i="0"/>
            </a:pPr>
            <a:r>
              <a:rPr lang="x-none" sz="3200" kern="1200">
                <a:solidFill>
                  <a:srgbClr val="000000"/>
                </a:solidFill>
                <a:latin typeface="+mn-lt"/>
                <a:ea typeface="+mn-ea"/>
                <a:cs typeface="+mn-cs"/>
              </a:rPr>
              <a:t>Vertiges</a:t>
            </a:r>
          </a:p>
        </p:txBody>
      </p:sp>
    </p:spTree>
    <p:extLst>
      <p:ext uri="{BB962C8B-B14F-4D97-AF65-F5344CB8AC3E}">
        <p14:creationId xmlns:p14="http://schemas.microsoft.com/office/powerpoint/2010/main" val="2525772252"/>
      </p:ext>
    </p:extLst>
  </p:cSld>
  <p:clrMapOvr>
    <a:masterClrMapping/>
  </p:clrMapOvr>
  <p:transition/>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Fièvre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en tant qu’effet indésirable </a:t>
            </a:r>
          </a:p>
        </p:txBody>
      </p:sp>
      <p:pic>
        <p:nvPicPr>
          <p:cNvPr id="4" name="Picture 1031" descr="feversideeffect"/>
          <p:cNvPicPr>
            <a:picLocks noGrp="1" noChangeAspect="1" noChangeArrowheads="1"/>
          </p:cNvPicPr>
          <p:nvPr>
            <p:ph sz="quarter" idx="1"/>
          </p:nvPr>
        </p:nvPicPr>
        <p:blipFill>
          <a:blip r:embed="rId3"/>
          <a:stretch/>
        </p:blipFill>
        <p:spPr>
          <a:xfrm>
            <a:off x="1905000" y="1524000"/>
            <a:ext cx="4826000" cy="4343400"/>
          </a:xfrm>
          <a:prstGeom prst="rect">
            <a:avLst/>
          </a:prstGeom>
          <a:noFill/>
        </p:spPr>
      </p:pic>
    </p:spTree>
    <p:extLst>
      <p:ext uri="{BB962C8B-B14F-4D97-AF65-F5344CB8AC3E}">
        <p14:creationId xmlns:p14="http://schemas.microsoft.com/office/powerpoint/2010/main" val="784488069"/>
      </p:ext>
    </p:extLst>
  </p:cSld>
  <p:clrMapOvr>
    <a:masterClrMapping/>
  </p:clrMapOvr>
  <p:transition/>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067800" cy="990600"/>
          </a:xfrm>
        </p:spPr>
        <p:txBody>
          <a:bodyPr/>
          <a:lstStyle/>
          <a:p>
            <a:pPr>
              <a:defRPr b="0" i="0"/>
            </a:pPr>
            <a:r>
              <a:rPr lang="x-none" sz="3000" kern="1200">
                <a:solidFill>
                  <a:schemeClr val="tx2"/>
                </a:solidFill>
                <a:latin typeface="+mj-lt"/>
                <a:ea typeface="+mj-ea"/>
                <a:cs typeface="+mj-cs"/>
              </a:rPr>
              <a:t>Complications d’une évacuation utérine par </a:t>
            </a:r>
            <a:br>
              <a:rPr lang="en-US" sz="3000" kern="1200" dirty="0">
                <a:solidFill>
                  <a:schemeClr val="tx2"/>
                </a:solidFill>
                <a:latin typeface="+mj-lt"/>
                <a:ea typeface="+mj-ea"/>
                <a:cs typeface="+mj-cs"/>
              </a:rPr>
            </a:br>
            <a:r>
              <a:rPr lang="x-none" sz="3000" kern="1200">
                <a:solidFill>
                  <a:schemeClr val="tx2"/>
                </a:solidFill>
                <a:latin typeface="+mj-lt"/>
                <a:ea typeface="+mj-ea"/>
                <a:cs typeface="+mj-cs"/>
              </a:rPr>
              <a:t>des méthodes médicamenteuses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600" kern="1200">
                <a:solidFill>
                  <a:srgbClr val="000000"/>
                </a:solidFill>
                <a:latin typeface="+mn-lt"/>
                <a:ea typeface="+mn-ea"/>
                <a:cs typeface="+mn-cs"/>
              </a:rPr>
              <a:t>Une évacuation utérine par des méthodes médicamenteuses n’est associée qu’à peu de complications graves </a:t>
            </a:r>
          </a:p>
          <a:p>
            <a:pPr marL="457200" indent="-457200">
              <a:defRPr b="0" i="0"/>
            </a:pPr>
            <a:r>
              <a:rPr lang="x-none" sz="2600" kern="1200">
                <a:solidFill>
                  <a:srgbClr val="000000"/>
                </a:solidFill>
                <a:latin typeface="+mn-lt"/>
                <a:ea typeface="+mn-ea"/>
                <a:cs typeface="+mn-cs"/>
              </a:rPr>
              <a:t>Les rares complications sont notamment : </a:t>
            </a:r>
          </a:p>
          <a:p>
            <a:pPr lvl="1">
              <a:defRPr b="0" i="0"/>
            </a:pPr>
            <a:r>
              <a:rPr lang="x-none" kern="1200">
                <a:solidFill>
                  <a:srgbClr val="000000"/>
                </a:solidFill>
                <a:latin typeface="+mn-lt"/>
                <a:ea typeface="+mn-ea"/>
                <a:cs typeface="+mn-cs"/>
              </a:rPr>
              <a:t>avortement incomplet </a:t>
            </a:r>
          </a:p>
          <a:p>
            <a:pPr lvl="1">
              <a:defRPr b="0" i="0"/>
            </a:pPr>
            <a:r>
              <a:rPr lang="x-none" kern="1200">
                <a:solidFill>
                  <a:srgbClr val="000000"/>
                </a:solidFill>
                <a:latin typeface="+mn-lt"/>
                <a:ea typeface="+mn-ea"/>
                <a:cs typeface="+mn-cs"/>
              </a:rPr>
              <a:t>hémorragie </a:t>
            </a:r>
          </a:p>
          <a:p>
            <a:pPr lvl="1">
              <a:defRPr b="0" i="0"/>
            </a:pPr>
            <a:r>
              <a:rPr lang="x-none" kern="1200">
                <a:solidFill>
                  <a:srgbClr val="000000"/>
                </a:solidFill>
                <a:latin typeface="+mn-lt"/>
                <a:ea typeface="+mn-ea"/>
                <a:cs typeface="+mn-cs"/>
              </a:rPr>
              <a:t>infection </a:t>
            </a:r>
          </a:p>
        </p:txBody>
      </p:sp>
    </p:spTree>
    <p:extLst>
      <p:ext uri="{BB962C8B-B14F-4D97-AF65-F5344CB8AC3E}">
        <p14:creationId xmlns:p14="http://schemas.microsoft.com/office/powerpoint/2010/main" val="194837475"/>
      </p:ext>
    </p:extLst>
  </p:cSld>
  <p:clrMapOvr>
    <a:masterClrMapping/>
  </p:clrMapOvr>
  <p:transition/>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defTabSz="914400" rtl="0" eaLnBrk="1" fontAlgn="base" latinLnBrk="0" hangingPunct="1">
              <a:lnSpc>
                <a:spcPct val="85000"/>
              </a:lnSpc>
              <a:spcBef>
                <a:spcPct val="0"/>
              </a:spcBef>
              <a:spcAft>
                <a:spcPct val="0"/>
              </a:spcAft>
              <a:buClrTx/>
              <a:buSzTx/>
              <a:buFontTx/>
              <a:buNone/>
              <a:defRPr b="0" i="0"/>
            </a:pPr>
            <a:r>
              <a:rPr lang="x-none" sz="2800" kern="1200">
                <a:solidFill>
                  <a:schemeClr val="tx2"/>
                </a:solidFill>
                <a:latin typeface="+mj-lt"/>
                <a:ea typeface="+mj-ea"/>
                <a:cs typeface="+mj-cs"/>
              </a:rPr>
              <a:t>Ce que les patientes doivent savoir </a:t>
            </a:r>
            <a:r>
              <a:rPr lang="fr-BE" sz="2800" kern="1200" dirty="0">
                <a:solidFill>
                  <a:schemeClr val="tx2"/>
                </a:solidFill>
                <a:latin typeface="+mj-lt"/>
                <a:ea typeface="+mj-ea"/>
                <a:cs typeface="+mj-cs"/>
              </a:rPr>
              <a:t>lorsqu’elles prennent les médicaments pour avortement médicamenteux à domicile</a:t>
            </a:r>
            <a:endParaRPr lang="x-none" sz="2800" kern="1200">
              <a:solidFill>
                <a:schemeClr val="tx2"/>
              </a:solidFill>
              <a:latin typeface="+mj-lt"/>
              <a:ea typeface="+mj-ea"/>
              <a:cs typeface="+mj-cs"/>
            </a:endParaRP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Schéma de traitement et efficacité </a:t>
            </a:r>
          </a:p>
          <a:p>
            <a:pPr marL="457200" indent="-457200">
              <a:defRPr b="0" i="0"/>
            </a:pPr>
            <a:r>
              <a:rPr lang="x-none" sz="3200" kern="1200">
                <a:solidFill>
                  <a:srgbClr val="000000"/>
                </a:solidFill>
                <a:latin typeface="+mn-lt"/>
                <a:ea typeface="+mn-ea"/>
                <a:cs typeface="+mn-cs"/>
              </a:rPr>
              <a:t>Ce que la patiente est susceptible de ressentir</a:t>
            </a:r>
          </a:p>
          <a:p>
            <a:pPr marL="457200" indent="-457200">
              <a:defRPr b="0" i="0"/>
            </a:pPr>
            <a:r>
              <a:rPr lang="x-none" sz="3200" kern="1200">
                <a:solidFill>
                  <a:srgbClr val="000000"/>
                </a:solidFill>
                <a:latin typeface="+mn-lt"/>
                <a:ea typeface="+mn-ea"/>
                <a:cs typeface="+mn-cs"/>
              </a:rPr>
              <a:t>Durée habituelle de la procédure</a:t>
            </a:r>
          </a:p>
          <a:p>
            <a:pPr marL="457200" indent="-457200">
              <a:defRPr b="0" i="0"/>
            </a:pPr>
            <a:r>
              <a:rPr lang="x-none" sz="3200" kern="1200">
                <a:solidFill>
                  <a:srgbClr val="000000"/>
                </a:solidFill>
                <a:latin typeface="+mn-lt"/>
                <a:ea typeface="+mn-ea"/>
                <a:cs typeface="+mn-cs"/>
              </a:rPr>
              <a:t>Signes d’une évacuation utérine réussie</a:t>
            </a:r>
          </a:p>
          <a:p>
            <a:pPr marL="457200" indent="-457200">
              <a:defRPr b="0" i="0"/>
            </a:pPr>
            <a:r>
              <a:rPr lang="x-none" sz="3200" kern="1200">
                <a:solidFill>
                  <a:srgbClr val="000000"/>
                </a:solidFill>
                <a:latin typeface="+mn-lt"/>
                <a:ea typeface="+mn-ea"/>
                <a:cs typeface="+mn-cs"/>
              </a:rPr>
              <a:t>Effets attendus, effets indésirables potentiels et complications possibles</a:t>
            </a:r>
          </a:p>
        </p:txBody>
      </p:sp>
    </p:spTree>
    <p:extLst>
      <p:ext uri="{BB962C8B-B14F-4D97-AF65-F5344CB8AC3E}">
        <p14:creationId xmlns:p14="http://schemas.microsoft.com/office/powerpoint/2010/main" val="2813841849"/>
      </p:ext>
    </p:extLst>
  </p:cSld>
  <p:clrMapOvr>
    <a:masterClrMapping/>
  </p:clrMapOvr>
  <p:transition/>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534400" cy="990600"/>
          </a:xfrm>
        </p:spPr>
        <p:txBody>
          <a:bodyPr/>
          <a:lstStyle/>
          <a:p>
            <a:pPr>
              <a:lnSpc>
                <a:spcPct val="85000"/>
              </a:lnSpc>
              <a:defRPr b="0" i="0"/>
            </a:pPr>
            <a:r>
              <a:rPr lang="x-none" sz="2800"/>
              <a:t>Ce que les patientes doivent savoir </a:t>
            </a:r>
            <a:r>
              <a:rPr lang="fr-BE" sz="2800" dirty="0"/>
              <a:t>lorsqu’elles prennent les médicaments pour avortement médicamenteux à domicile </a:t>
            </a:r>
            <a:r>
              <a:rPr lang="x-none" sz="2800"/>
              <a:t>(suite)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dirty="0">
                <a:solidFill>
                  <a:srgbClr val="000000"/>
                </a:solidFill>
              </a:rPr>
              <a:t>Signes d’alerte indiquant la nécessité de demander une assistance médicale</a:t>
            </a:r>
          </a:p>
          <a:p>
            <a:pPr marL="457200" indent="-457200">
              <a:defRPr b="0" i="0"/>
            </a:pPr>
            <a:r>
              <a:rPr lang="x-none" sz="3200" kern="1200" dirty="0">
                <a:solidFill>
                  <a:srgbClr val="000000"/>
                </a:solidFill>
              </a:rPr>
              <a:t>Garantie d’accès à des soins d’urgence</a:t>
            </a:r>
          </a:p>
          <a:p>
            <a:pPr marL="457200" indent="-457200">
              <a:defRPr b="0" i="0"/>
            </a:pPr>
            <a:r>
              <a:rPr lang="fr-FR" sz="3200" dirty="0"/>
              <a:t>Besoins en matière de contraception</a:t>
            </a:r>
          </a:p>
          <a:p>
            <a:pPr marL="457200" indent="-457200">
              <a:defRPr b="0" i="0"/>
            </a:pPr>
            <a:r>
              <a:rPr lang="x-none" sz="3200" kern="1200" dirty="0">
                <a:solidFill>
                  <a:srgbClr val="000000"/>
                </a:solidFill>
                <a:latin typeface="+mn-lt"/>
                <a:ea typeface="+mn-ea"/>
                <a:cs typeface="+mn-cs"/>
              </a:rPr>
              <a:t>Où et quand obtenir des soins de suivi si nécessaire</a:t>
            </a:r>
          </a:p>
        </p:txBody>
      </p:sp>
    </p:spTree>
    <p:extLst>
      <p:ext uri="{BB962C8B-B14F-4D97-AF65-F5344CB8AC3E}">
        <p14:creationId xmlns:p14="http://schemas.microsoft.com/office/powerpoint/2010/main" val="2946038536"/>
      </p:ext>
    </p:extLst>
  </p:cSld>
  <p:clrMapOvr>
    <a:masterClrMapping/>
  </p:clrMapOvr>
  <p:transition/>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Fournir une méthode contraceptive </a:t>
            </a:r>
          </a:p>
        </p:txBody>
      </p:sp>
      <p:pic>
        <p:nvPicPr>
          <p:cNvPr id="4" name="Picture 1032" descr="supplycontraception"/>
          <p:cNvPicPr>
            <a:picLocks noGrp="1" noChangeAspect="1" noChangeArrowheads="1"/>
          </p:cNvPicPr>
          <p:nvPr>
            <p:ph sz="quarter" idx="1"/>
          </p:nvPr>
        </p:nvPicPr>
        <p:blipFill>
          <a:blip r:embed="rId2"/>
          <a:stretch/>
        </p:blipFill>
        <p:spPr>
          <a:xfrm>
            <a:off x="1905000" y="1752599"/>
            <a:ext cx="5105400" cy="4453647"/>
          </a:xfrm>
          <a:prstGeom prst="rect">
            <a:avLst/>
          </a:prstGeom>
          <a:noFill/>
        </p:spPr>
      </p:pic>
    </p:spTree>
    <p:extLst>
      <p:ext uri="{BB962C8B-B14F-4D97-AF65-F5344CB8AC3E}">
        <p14:creationId xmlns:p14="http://schemas.microsoft.com/office/powerpoint/2010/main" val="263955011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Méthodes de formation utilisées	</a:t>
            </a:r>
          </a:p>
        </p:txBody>
      </p:sp>
      <p:sp>
        <p:nvSpPr>
          <p:cNvPr id="12291" name="Rectangle 3"/>
          <p:cNvSpPr>
            <a:spLocks noGrp="1" noChangeArrowheads="1"/>
          </p:cNvSpPr>
          <p:nvPr>
            <p:ph sz="quarter" idx="1"/>
          </p:nvPr>
        </p:nvSpPr>
        <p:spPr>
          <a:xfrm>
            <a:off x="609600" y="1752600"/>
            <a:ext cx="8153400" cy="4495800"/>
          </a:xfrm>
        </p:spPr>
        <p:txBody>
          <a:bodyPr/>
          <a:lstStyle/>
          <a:p>
            <a:pPr marL="457200" indent="-457200">
              <a:lnSpc>
                <a:spcPct val="90000"/>
              </a:lnSpc>
              <a:spcAft>
                <a:spcPts val="1200"/>
              </a:spcAft>
              <a:buSzPct val="125000"/>
              <a:defRPr b="0" i="0"/>
            </a:pPr>
            <a:r>
              <a:rPr lang="x-none" sz="2600">
                <a:solidFill>
                  <a:srgbClr val="000000"/>
                </a:solidFill>
                <a:ea typeface="ＭＳ Ｐゴシック" pitchFamily="34" charset="-128"/>
              </a:rPr>
              <a:t>Ce cours </a:t>
            </a:r>
            <a:r>
              <a:rPr lang="x-none" sz="2600">
                <a:solidFill>
                  <a:srgbClr val="000000"/>
                </a:solidFill>
              </a:rPr>
              <a:t>est basé sur les principes de la formation des adultes et le cours d’apprentissage destiné aux adultes</a:t>
            </a:r>
          </a:p>
          <a:p>
            <a:pPr marL="457200" indent="-457200">
              <a:lnSpc>
                <a:spcPct val="90000"/>
              </a:lnSpc>
              <a:spcAft>
                <a:spcPts val="1200"/>
              </a:spcAft>
              <a:buSzPct val="125000"/>
              <a:defRPr b="0" i="0"/>
            </a:pPr>
            <a:r>
              <a:rPr lang="x-none" sz="2600">
                <a:solidFill>
                  <a:srgbClr val="000000"/>
                </a:solidFill>
              </a:rPr>
              <a:t>Différentes méthodes de formation facilitent l’acquisition des connaissances et des compétences pour tous les types d’apprentissage</a:t>
            </a:r>
          </a:p>
          <a:p>
            <a:pPr marL="457200" indent="-457200">
              <a:lnSpc>
                <a:spcPct val="90000"/>
              </a:lnSpc>
              <a:spcAft>
                <a:spcPts val="1200"/>
              </a:spcAft>
              <a:buSzPct val="125000"/>
              <a:defRPr b="0" i="0"/>
            </a:pPr>
            <a:r>
              <a:rPr lang="x-none" sz="2600">
                <a:solidFill>
                  <a:srgbClr val="000000"/>
                </a:solidFill>
              </a:rPr>
              <a:t>La pratique simulée et la pratique clinique utilisant des listes de contrôle des compétences aident les participants à parvenir au niveau de compétence requis</a:t>
            </a:r>
          </a:p>
          <a:p>
            <a:pPr marL="457200" indent="-457200">
              <a:lnSpc>
                <a:spcPct val="90000"/>
              </a:lnSpc>
              <a:spcAft>
                <a:spcPts val="1200"/>
              </a:spcAft>
              <a:buSzPct val="125000"/>
              <a:defRPr b="0" i="0"/>
            </a:pPr>
            <a:endParaRPr lang="en-US" sz="3200" dirty="0">
              <a:solidFill>
                <a:srgbClr val="000000"/>
              </a:solidFill>
              <a:ea typeface="ＭＳ Ｐゴシック" pitchFamily="34" charset="-128"/>
            </a:endParaRPr>
          </a:p>
          <a:p>
            <a:pPr marL="457200" indent="-457200">
              <a:lnSpc>
                <a:spcPct val="60000"/>
              </a:lnSpc>
              <a:buSzPct val="125000"/>
              <a:defRPr b="0" i="0"/>
            </a:pPr>
            <a:endParaRPr lang="en-US" sz="3200" dirty="0">
              <a:solidFill>
                <a:srgbClr val="000000"/>
              </a:solidFill>
              <a:ea typeface="ＭＳ Ｐゴシック" pitchFamily="34" charset="-128"/>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228600" y="1676400"/>
            <a:ext cx="8763000" cy="5029200"/>
          </a:xfrm>
        </p:spPr>
        <p:txBody>
          <a:bodyPr/>
          <a:lstStyle/>
          <a:p>
            <a:pPr>
              <a:buSzPct val="90000"/>
              <a:buNone/>
              <a:defRPr b="0" i="0"/>
            </a:pPr>
            <a:r>
              <a:rPr lang="x-none" sz="2000" dirty="0"/>
              <a:t>À la fin de ce module, les participants devront être capables de : </a:t>
            </a:r>
          </a:p>
          <a:p>
            <a:pPr marL="457200" lvl="0" indent="-457200">
              <a:buSzPct val="90000"/>
              <a:buFont typeface="+mj-lt"/>
              <a:buAutoNum type="arabicPeriod"/>
              <a:defRPr b="0" i="0"/>
            </a:pPr>
            <a:r>
              <a:rPr lang="x-none" sz="2000" dirty="0"/>
              <a:t>Expliquer pourquoi il est important d’établir des liens avec les membres de la communauté et décrire comment y parvenir </a:t>
            </a:r>
          </a:p>
          <a:p>
            <a:pPr marL="457200" lvl="0" indent="-457200">
              <a:buSzPct val="90000"/>
              <a:buFont typeface="+mj-lt"/>
              <a:buAutoNum type="arabicPeriod"/>
              <a:defRPr b="0" i="0"/>
            </a:pPr>
            <a:r>
              <a:rPr lang="x-none" sz="2000" dirty="0"/>
              <a:t>Expliquer la nécessité d’établir des partenariats avec les membres de la communauté et les dirigeants</a:t>
            </a:r>
            <a:r>
              <a:rPr lang="fr-BE" sz="2000" dirty="0"/>
              <a:t> </a:t>
            </a:r>
            <a:r>
              <a:rPr lang="x-none" sz="2000" dirty="0"/>
              <a:t>et chefs communautaires en vue de renforcer les connaissances</a:t>
            </a:r>
            <a:r>
              <a:rPr lang="fr-BE" sz="2000" dirty="0"/>
              <a:t> </a:t>
            </a:r>
            <a:r>
              <a:rPr lang="x-none" sz="2000" dirty="0"/>
              <a:t>et les soins liés à la santé reproductive</a:t>
            </a:r>
          </a:p>
          <a:p>
            <a:pPr marL="457200" lvl="0" indent="-457200">
              <a:buSzPct val="90000"/>
              <a:buFont typeface="+mj-lt"/>
              <a:buAutoNum type="arabicPeriod"/>
              <a:defRPr b="0" i="0"/>
            </a:pPr>
            <a:r>
              <a:rPr lang="x-none" sz="2000" dirty="0"/>
              <a:t>Cartographier la communauté et dresser le profil des services de santé reproductive dans le cadre d’une évaluation de la communauté</a:t>
            </a:r>
          </a:p>
          <a:p>
            <a:pPr marL="457200" lvl="0" indent="-457200">
              <a:buSzPct val="90000"/>
              <a:buFont typeface="+mj-lt"/>
              <a:buAutoNum type="arabicPeriod"/>
              <a:defRPr b="0" i="0"/>
            </a:pPr>
            <a:r>
              <a:rPr lang="x-none" sz="2000" dirty="0"/>
              <a:t>Utiliser une fiche de travail « Plan d’action » pour résoudre un problème de santé à l’échelle de la communauté </a:t>
            </a:r>
          </a:p>
          <a:p>
            <a:pPr marL="457200" lvl="0" indent="-457200">
              <a:buSzPct val="90000"/>
              <a:buFont typeface="+mj-lt"/>
              <a:buAutoNum type="arabicPeriod"/>
              <a:defRPr b="0" i="0"/>
            </a:pPr>
            <a:r>
              <a:rPr lang="x-none" sz="2000" dirty="0"/>
              <a:t>Décrire des stratégies permettant la mise en place de programmes conçus pour travailler en collaboration avec la communauté </a:t>
            </a:r>
          </a:p>
        </p:txBody>
      </p:sp>
    </p:spTree>
    <p:extLst>
      <p:ext uri="{BB962C8B-B14F-4D97-AF65-F5344CB8AC3E}">
        <p14:creationId xmlns:p14="http://schemas.microsoft.com/office/powerpoint/2010/main" val="1185267800"/>
      </p:ext>
    </p:extLst>
  </p:cSld>
  <p:clrMapOvr>
    <a:masterClrMapping/>
  </p:clrMapOvr>
  <p:transition/>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d’alerte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pendant ou après une évacuation 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dirty="0">
                <a:solidFill>
                  <a:srgbClr val="000000"/>
                </a:solidFill>
                <a:latin typeface="+mn-lt"/>
                <a:ea typeface="+mn-ea"/>
                <a:cs typeface="+mn-cs"/>
              </a:rPr>
              <a:t>Saignement excessif (saturation de plus de deux serviettes épaisses par heure pendant deux heures consécutives) </a:t>
            </a:r>
          </a:p>
          <a:p>
            <a:pPr marL="457200" indent="-457200">
              <a:defRPr b="0" i="0"/>
            </a:pPr>
            <a:r>
              <a:rPr lang="x-none" sz="3200" kern="1200" dirty="0">
                <a:solidFill>
                  <a:srgbClr val="000000"/>
                </a:solidFill>
                <a:latin typeface="+mn-lt"/>
                <a:ea typeface="+mn-ea"/>
                <a:cs typeface="+mn-cs"/>
              </a:rPr>
              <a:t>Fièvre persistante : 38˚C ou davantage à n’importe quel moment après le jour de la prise du misoprostol</a:t>
            </a:r>
          </a:p>
          <a:p>
            <a:pPr marL="457200" indent="-457200">
              <a:defRPr b="0" i="0"/>
            </a:pPr>
            <a:r>
              <a:rPr lang="x-none" sz="3200" kern="1200" dirty="0">
                <a:solidFill>
                  <a:srgbClr val="000000"/>
                </a:solidFill>
                <a:latin typeface="+mn-lt"/>
                <a:ea typeface="+mn-ea"/>
                <a:cs typeface="+mn-cs"/>
              </a:rPr>
              <a:t>Pertes vaginales anormales ou malodorantes</a:t>
            </a:r>
          </a:p>
        </p:txBody>
      </p:sp>
    </p:spTree>
    <p:extLst>
      <p:ext uri="{BB962C8B-B14F-4D97-AF65-F5344CB8AC3E}">
        <p14:creationId xmlns:p14="http://schemas.microsoft.com/office/powerpoint/2010/main" val="602845735"/>
      </p:ext>
    </p:extLst>
  </p:cSld>
  <p:clrMapOvr>
    <a:masterClrMapping/>
  </p:clrMapOvr>
  <p:transition/>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Signes d’alerte pendant ou après une évacuation utérine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Douleur abdominale importante survenant à n’importe quel moment après le jour de la prise du misoprostol</a:t>
            </a:r>
          </a:p>
          <a:p>
            <a:pPr marL="457200" indent="-457200">
              <a:defRPr b="0" i="0"/>
            </a:pPr>
            <a:r>
              <a:rPr lang="x-none" sz="2800" kern="1200">
                <a:solidFill>
                  <a:srgbClr val="000000"/>
                </a:solidFill>
                <a:latin typeface="+mn-lt"/>
                <a:ea typeface="+mn-ea"/>
                <a:cs typeface="+mn-cs"/>
              </a:rPr>
              <a:t>Sensation de malaise important avec ou sans fièvre et nausées ou vomissements sévères survenant à n’importe quel moment après le jour de la prise du misoprostol</a:t>
            </a:r>
          </a:p>
          <a:p>
            <a:pPr marL="457200" indent="-457200">
              <a:defRPr b="0" i="0"/>
            </a:pPr>
            <a:r>
              <a:rPr lang="x-none" sz="2800" kern="1200">
                <a:solidFill>
                  <a:srgbClr val="000000"/>
                </a:solidFill>
                <a:latin typeface="+mn-lt"/>
                <a:ea typeface="+mn-ea"/>
                <a:cs typeface="+mn-cs"/>
              </a:rPr>
              <a:t>Absence de saignement dans un délai de un à deux jours après la prise de misoprostol </a:t>
            </a:r>
          </a:p>
        </p:txBody>
      </p:sp>
    </p:spTree>
    <p:extLst>
      <p:ext uri="{BB962C8B-B14F-4D97-AF65-F5344CB8AC3E}">
        <p14:creationId xmlns:p14="http://schemas.microsoft.com/office/powerpoint/2010/main" val="444537258"/>
      </p:ext>
    </p:extLst>
  </p:cSld>
  <p:clrMapOvr>
    <a:masterClrMapping/>
  </p:clrMapOvr>
  <p:transition/>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Soins de suivi</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Demander à la patiente comment s’est déroulée l’évacuation utérine </a:t>
            </a:r>
          </a:p>
          <a:p>
            <a:pPr marL="457200" indent="-457200">
              <a:defRPr b="0" i="0"/>
            </a:pPr>
            <a:r>
              <a:rPr lang="x-none" sz="2400" kern="1200">
                <a:solidFill>
                  <a:srgbClr val="000000"/>
                </a:solidFill>
                <a:latin typeface="+mn-lt"/>
                <a:ea typeface="+mn-ea"/>
                <a:cs typeface="+mn-cs"/>
              </a:rPr>
              <a:t>Déterminer si l’avortement est complet </a:t>
            </a:r>
          </a:p>
          <a:p>
            <a:pPr marL="457200" indent="-457200">
              <a:defRPr b="0" i="0"/>
            </a:pPr>
            <a:r>
              <a:rPr lang="x-none" sz="2400" kern="1200">
                <a:solidFill>
                  <a:srgbClr val="000000"/>
                </a:solidFill>
                <a:latin typeface="+mn-lt"/>
                <a:ea typeface="+mn-ea"/>
                <a:cs typeface="+mn-cs"/>
              </a:rPr>
              <a:t>Pratiquer une aspiration intra-utérine pour mettre fin à la procédure en cas de poursuite de la grossesse </a:t>
            </a:r>
          </a:p>
          <a:p>
            <a:pPr marL="457200" indent="-457200">
              <a:defRPr b="0" i="0"/>
            </a:pPr>
            <a:r>
              <a:rPr lang="x-none" sz="2400" kern="1200">
                <a:solidFill>
                  <a:srgbClr val="000000"/>
                </a:solidFill>
                <a:latin typeface="+mn-lt"/>
                <a:ea typeface="+mn-ea"/>
                <a:cs typeface="+mn-cs"/>
              </a:rPr>
              <a:t>Informer la patiente de ce à quoi elle doit s’attendre après la fin ou la poursuite du traitement</a:t>
            </a:r>
          </a:p>
          <a:p>
            <a:pPr marL="457200" indent="-457200">
              <a:defRPr b="0" i="0"/>
            </a:pPr>
            <a:r>
              <a:rPr lang="x-none" sz="2400" kern="1200">
                <a:solidFill>
                  <a:srgbClr val="000000"/>
                </a:solidFill>
                <a:latin typeface="+mn-lt"/>
                <a:ea typeface="+mn-ea"/>
                <a:cs typeface="+mn-cs"/>
              </a:rPr>
              <a:t>Passer en revue les résultats des éventuelles analyses de laboratoire </a:t>
            </a:r>
          </a:p>
          <a:p>
            <a:pPr marL="457200" indent="-457200">
              <a:defRPr b="0" i="0"/>
            </a:pPr>
            <a:r>
              <a:rPr lang="x-none" sz="2400" kern="1200">
                <a:solidFill>
                  <a:srgbClr val="000000"/>
                </a:solidFill>
                <a:latin typeface="+mn-lt"/>
                <a:ea typeface="+mn-ea"/>
                <a:cs typeface="+mn-cs"/>
              </a:rPr>
              <a:t>Fournir une méthode contraceptive si la patiente le souhaite et ne l’a pas encore reçue</a:t>
            </a:r>
          </a:p>
        </p:txBody>
      </p:sp>
    </p:spTree>
    <p:extLst>
      <p:ext uri="{BB962C8B-B14F-4D97-AF65-F5344CB8AC3E}">
        <p14:creationId xmlns:p14="http://schemas.microsoft.com/office/powerpoint/2010/main" val="2079512739"/>
      </p:ext>
    </p:extLst>
  </p:cSld>
  <p:clrMapOvr>
    <a:masterClrMapping/>
  </p:clrMapOvr>
  <p:transition/>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Évaluer le caractère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complet de l’évacuation 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Demander à la patiente si elle a l’impression que l’avortement est terminé </a:t>
            </a:r>
          </a:p>
          <a:p>
            <a:pPr marL="457200" indent="-457200">
              <a:defRPr b="0" i="0"/>
            </a:pPr>
            <a:r>
              <a:rPr lang="x-none" sz="2800" kern="1200">
                <a:solidFill>
                  <a:srgbClr val="000000"/>
                </a:solidFill>
                <a:latin typeface="+mn-lt"/>
                <a:ea typeface="+mn-ea"/>
                <a:cs typeface="+mn-cs"/>
              </a:rPr>
              <a:t>Relever l’historique : quantité et durée du saignement, crampes, passage de caillots </a:t>
            </a:r>
          </a:p>
          <a:p>
            <a:pPr marL="457200" indent="-457200">
              <a:defRPr b="0" i="0"/>
            </a:pPr>
            <a:r>
              <a:rPr lang="x-none" sz="2800" kern="1200">
                <a:solidFill>
                  <a:srgbClr val="000000"/>
                </a:solidFill>
                <a:latin typeface="+mn-lt"/>
                <a:ea typeface="+mn-ea"/>
                <a:cs typeface="+mn-cs"/>
              </a:rPr>
              <a:t>Procéder à un examen clinique </a:t>
            </a:r>
          </a:p>
          <a:p>
            <a:pPr marL="457200" indent="-457200">
              <a:defRPr b="0" i="0"/>
            </a:pPr>
            <a:r>
              <a:rPr lang="x-none" sz="2800" kern="1200">
                <a:solidFill>
                  <a:srgbClr val="000000"/>
                </a:solidFill>
                <a:latin typeface="+mn-lt"/>
                <a:ea typeface="+mn-ea"/>
                <a:cs typeface="+mn-cs"/>
              </a:rPr>
              <a:t>En cas de doute sur le caractère complet de l’évacuation utérine, pratiquer une échographie ou proposer une aspiration intra-utérine</a:t>
            </a:r>
          </a:p>
        </p:txBody>
      </p:sp>
    </p:spTree>
    <p:extLst>
      <p:ext uri="{BB962C8B-B14F-4D97-AF65-F5344CB8AC3E}">
        <p14:creationId xmlns:p14="http://schemas.microsoft.com/office/powerpoint/2010/main" val="2848933450"/>
      </p:ext>
    </p:extLst>
  </p:cSld>
  <p:clrMapOvr>
    <a:masterClrMapping/>
  </p:clrMapOvr>
  <p:transition/>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Échec de l’évacuation 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En cas d’évacuation utérine incomplète, les options de traitement sont les suivantes : </a:t>
            </a:r>
          </a:p>
          <a:p>
            <a:pPr marL="1096963" lvl="1" indent="-457200"/>
            <a:r>
              <a:rPr lang="x-none" sz="2800" kern="1200">
                <a:solidFill>
                  <a:srgbClr val="000000"/>
                </a:solidFill>
                <a:latin typeface="+mn-lt"/>
                <a:ea typeface="+mn-ea"/>
                <a:cs typeface="+mn-cs"/>
              </a:rPr>
              <a:t>Prise en charge attentiste, continuer à attendre l’expulsion des produits de conception</a:t>
            </a:r>
            <a:r>
              <a:rPr lang="en-US" sz="2900" dirty="0"/>
              <a:t> </a:t>
            </a:r>
          </a:p>
          <a:p>
            <a:pPr marL="1096963" lvl="1" indent="-457200"/>
            <a:r>
              <a:rPr lang="x-none" sz="2800" kern="1200">
                <a:solidFill>
                  <a:srgbClr val="000000"/>
                </a:solidFill>
                <a:latin typeface="+mn-lt"/>
                <a:ea typeface="+mn-ea"/>
                <a:cs typeface="+mn-cs"/>
              </a:rPr>
              <a:t>Nouvelle dose de misoprostol par voie vaginale</a:t>
            </a:r>
            <a:r>
              <a:rPr lang="en-US" sz="2900" dirty="0"/>
              <a:t> </a:t>
            </a:r>
          </a:p>
          <a:p>
            <a:pPr marL="1096963" lvl="1" indent="-457200"/>
            <a:r>
              <a:rPr lang="x-none" sz="2800" kern="1200">
                <a:solidFill>
                  <a:srgbClr val="000000"/>
                </a:solidFill>
                <a:latin typeface="+mn-lt"/>
                <a:ea typeface="+mn-ea"/>
                <a:cs typeface="+mn-cs"/>
              </a:rPr>
              <a:t>Aspiration intra-utérine</a:t>
            </a:r>
            <a:r>
              <a:rPr lang="en-US" sz="2900" dirty="0"/>
              <a:t> </a:t>
            </a:r>
          </a:p>
        </p:txBody>
      </p:sp>
    </p:spTree>
    <p:extLst>
      <p:ext uri="{BB962C8B-B14F-4D97-AF65-F5344CB8AC3E}">
        <p14:creationId xmlns:p14="http://schemas.microsoft.com/office/powerpoint/2010/main" val="1296036630"/>
      </p:ext>
    </p:extLst>
  </p:cSld>
  <p:clrMapOvr>
    <a:masterClrMapping/>
  </p:clrMapOvr>
  <p:transition/>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Scénario 1 (soins complets d’avortement)</a:t>
            </a:r>
          </a:p>
        </p:txBody>
      </p:sp>
      <p:sp>
        <p:nvSpPr>
          <p:cNvPr id="3" name="Content Placeholder 2"/>
          <p:cNvSpPr>
            <a:spLocks noGrp="1"/>
          </p:cNvSpPr>
          <p:nvPr>
            <p:ph sz="quarter" idx="1"/>
          </p:nvPr>
        </p:nvSpPr>
        <p:spPr>
          <a:xfrm>
            <a:off x="612648" y="1752600"/>
            <a:ext cx="8153400" cy="4495800"/>
          </a:xfrm>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Font typeface="Arial" pitchFamily="34" charset="0"/>
              <a:buNone/>
              <a:defRPr b="0" i="0"/>
            </a:pPr>
            <a:r>
              <a:rPr lang="x-none" sz="2400" kern="1200">
                <a:solidFill>
                  <a:srgbClr val="000000"/>
                </a:solidFill>
                <a:latin typeface="+mn-lt"/>
                <a:ea typeface="+mn-ea"/>
                <a:cs typeface="+mn-cs"/>
              </a:rPr>
              <a:t>Une femme de 35 ans ayant deux enfants se présente au centre avec huit semaines d’aménorrhée et des saignements vaginaux diffus. Le test de grossesse est positif. Son utérus est plus petit qu’attendu. Elle opte pour un avortement médicamenteux et on lui donne 200 mg de mifépristone à prendre oralement et on lui remet 800 µg de misoprostol à administrer par voie vaginale chez elle le troisième jour. Elle revient quatre jours plus tard et dit n’avoir pratiquement pas présenté de saignements et souffrir de légères douleurs abdominales. </a:t>
            </a:r>
          </a:p>
        </p:txBody>
      </p:sp>
    </p:spTree>
    <p:extLst>
      <p:ext uri="{BB962C8B-B14F-4D97-AF65-F5344CB8AC3E}">
        <p14:creationId xmlns:p14="http://schemas.microsoft.com/office/powerpoint/2010/main" val="886101365"/>
      </p:ext>
    </p:extLst>
  </p:cSld>
  <p:clrMapOvr>
    <a:masterClrMapping/>
  </p:clrMapOvr>
  <p:transition/>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Scénario 2 (soins complets d’avortement)</a:t>
            </a:r>
          </a:p>
        </p:txBody>
      </p:sp>
      <p:sp>
        <p:nvSpPr>
          <p:cNvPr id="3" name="Content Placeholder 2"/>
          <p:cNvSpPr>
            <a:spLocks noGrp="1"/>
          </p:cNvSpPr>
          <p:nvPr>
            <p:ph sz="quarter" idx="1"/>
          </p:nvPr>
        </p:nvSpPr>
        <p:spPr>
          <a:xfrm>
            <a:off x="612648" y="1752600"/>
            <a:ext cx="8153400" cy="4495800"/>
          </a:xfrm>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Font typeface="Arial" pitchFamily="34" charset="0"/>
              <a:buNone/>
              <a:defRPr b="0" i="0"/>
            </a:pPr>
            <a:r>
              <a:rPr lang="x-none" sz="2400" kern="1200">
                <a:solidFill>
                  <a:srgbClr val="000000"/>
                </a:solidFill>
                <a:latin typeface="+mn-lt"/>
                <a:ea typeface="+mn-ea"/>
                <a:cs typeface="+mn-cs"/>
              </a:rPr>
              <a:t>Une jeune femme nullipare âgée de 19 ans se présente au centre. Elle a présenté des saignements importants pendant deux jours et ses dernières règles remontent à dix semaines mais la taille utérine correspond à une grossesse de sept semaines. Elle choisit de prendre du misoprostol pour un avortement incomplet et avale 600 µg de misoprostol. Quatre heures plus tard, elle appelle pour se plaindre de douleurs atroces. Elle ne dispose pas chez elle d’analgésiques soumis à prescription. </a:t>
            </a:r>
          </a:p>
        </p:txBody>
      </p:sp>
    </p:spTree>
    <p:extLst>
      <p:ext uri="{BB962C8B-B14F-4D97-AF65-F5344CB8AC3E}">
        <p14:creationId xmlns:p14="http://schemas.microsoft.com/office/powerpoint/2010/main" val="1712436226"/>
      </p:ext>
    </p:extLst>
  </p:cSld>
  <p:clrMapOvr>
    <a:masterClrMapping/>
  </p:clrMapOvr>
  <p:transition/>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Scénario 3 (soins complets d’avortement)</a:t>
            </a:r>
          </a:p>
        </p:txBody>
      </p:sp>
      <p:sp>
        <p:nvSpPr>
          <p:cNvPr id="3" name="Content Placeholder 2"/>
          <p:cNvSpPr>
            <a:spLocks noGrp="1"/>
          </p:cNvSpPr>
          <p:nvPr>
            <p:ph sz="quarter" idx="1"/>
          </p:nvPr>
        </p:nvSpPr>
        <p:spPr>
          <a:xfrm>
            <a:off x="609600" y="1752600"/>
            <a:ext cx="8153400" cy="4495800"/>
          </a:xfrm>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Font typeface="Arial" pitchFamily="34" charset="0"/>
              <a:buNone/>
              <a:defRPr b="0" i="0"/>
            </a:pPr>
            <a:r>
              <a:rPr lang="x-none" sz="2200" kern="1200">
                <a:solidFill>
                  <a:srgbClr val="000000"/>
                </a:solidFill>
                <a:latin typeface="+mn-lt"/>
                <a:ea typeface="+mn-ea"/>
                <a:cs typeface="+mn-cs"/>
              </a:rPr>
              <a:t>Une femme de 24 ans ayant deux enfants a subi précédemment un avortement. Elle se présente au centre après neuf semaines d’aménorrhée. Le test de grossesse est positif. À l’examen, son utérus est compatible avec une grossesse de neuf semaines. Elle opte pour un avortement médicamenteux et reçoit 200 mg de mifépristone oralement et 800 µg de misoprostol à insérer par voie vaginale le troisième jour. Elle revient six jours plus tard. Elle dit avoir évacué des caillots et avoir eu de fortes crampes peu après avoir inséré le misoprostol mais que ces derniers jours, elle n’a plus présenté que de légers saignements diffus. </a:t>
            </a:r>
          </a:p>
        </p:txBody>
      </p:sp>
    </p:spTree>
    <p:extLst>
      <p:ext uri="{BB962C8B-B14F-4D97-AF65-F5344CB8AC3E}">
        <p14:creationId xmlns:p14="http://schemas.microsoft.com/office/powerpoint/2010/main" val="3917975066"/>
      </p:ext>
    </p:extLst>
  </p:cSld>
  <p:clrMapOvr>
    <a:masterClrMapping/>
  </p:clrMapOvr>
  <p:transition/>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Scénario 3 (soins complets d’avortement) (suite)</a:t>
            </a:r>
          </a:p>
        </p:txBody>
      </p:sp>
      <p:sp>
        <p:nvSpPr>
          <p:cNvPr id="3" name="Content Placeholder 2"/>
          <p:cNvSpPr>
            <a:spLocks noGrp="1"/>
          </p:cNvSpPr>
          <p:nvPr>
            <p:ph sz="quarter" idx="1"/>
          </p:nvPr>
        </p:nvSpPr>
        <p:spPr>
          <a:xfrm>
            <a:off x="612648" y="1676400"/>
            <a:ext cx="8153400" cy="4495800"/>
          </a:xfrm>
        </p:spPr>
        <p:txBody>
          <a:bodyPr/>
          <a:lstStyle/>
          <a:p>
            <a:pPr marL="0" marR="0" lvl="0" indent="0" algn="l" defTabSz="914400" rtl="0" eaLnBrk="1" fontAlgn="base" latinLnBrk="0" hangingPunct="1">
              <a:lnSpc>
                <a:spcPct val="100000"/>
              </a:lnSpc>
              <a:spcBef>
                <a:spcPts val="700"/>
              </a:spcBef>
              <a:spcAft>
                <a:spcPct val="0"/>
              </a:spcAft>
              <a:buClr>
                <a:schemeClr val="accent2"/>
              </a:buClr>
              <a:buSzPct val="150000"/>
              <a:buFont typeface="Arial" pitchFamily="34" charset="0"/>
              <a:buNone/>
              <a:defRPr b="0" i="0"/>
            </a:pPr>
            <a:r>
              <a:rPr lang="x-none" sz="2200" kern="1200">
                <a:solidFill>
                  <a:srgbClr val="000000"/>
                </a:solidFill>
                <a:latin typeface="+mn-lt"/>
                <a:ea typeface="+mn-ea"/>
                <a:cs typeface="+mn-cs"/>
              </a:rPr>
              <a:t>À l’examen, son utérus semble plus petit que lors de sa première visite. Vous lui dites que tout est terminé et qu’elle peut rentrer chez elle. Deux semaines plus tard, elle rappelle et se plaint de se sentir faible et fatiguée. En l’interrogeant plus en détail, elle dit continuer à présenter des saignements irréguliers, avec occasionnellement des saignements diffus mais assez souvent des saignements abondants intermittents « comparables à des règles abondantes ». Vous la faites revenir au centre ; elle est pâle et souffre d’étourdissements lorsqu’elle se met debout. À l’examen pelvien, vous constatez des saignements ressemblant à des menstruations normales ; son utérus n’est ni sensible ni augmenté de volume. </a:t>
            </a:r>
          </a:p>
        </p:txBody>
      </p:sp>
    </p:spTree>
    <p:extLst>
      <p:ext uri="{BB962C8B-B14F-4D97-AF65-F5344CB8AC3E}">
        <p14:creationId xmlns:p14="http://schemas.microsoft.com/office/powerpoint/2010/main" val="1047840305"/>
      </p:ext>
    </p:extLst>
  </p:cSld>
  <p:clrMapOvr>
    <a:masterClrMapping/>
  </p:clrMapOvr>
  <p:transition/>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QUATORZE</a:t>
            </a:r>
          </a:p>
        </p:txBody>
      </p:sp>
      <p:sp>
        <p:nvSpPr>
          <p:cNvPr id="11267" name="Title 1"/>
          <p:cNvSpPr>
            <a:spLocks noGrp="1"/>
          </p:cNvSpPr>
          <p:nvPr>
            <p:ph type="body" idx="1"/>
          </p:nvPr>
        </p:nvSpPr>
        <p:spPr/>
        <p:txBody>
          <a:bodyPr/>
          <a:lstStyle/>
          <a:p>
            <a:pPr>
              <a:defRPr b="0" i="0"/>
            </a:pPr>
            <a:r>
              <a:rPr lang="x-none" sz="4000"/>
              <a:t>Complications :</a:t>
            </a:r>
          </a:p>
          <a:p>
            <a:pPr>
              <a:defRPr b="0" i="0"/>
            </a:pPr>
            <a:r>
              <a:rPr lang="x-none" sz="4000"/>
              <a:t>soins complets d’avortement</a:t>
            </a:r>
          </a:p>
        </p:txBody>
      </p:sp>
    </p:spTree>
    <p:extLst>
      <p:ext uri="{BB962C8B-B14F-4D97-AF65-F5344CB8AC3E}">
        <p14:creationId xmlns:p14="http://schemas.microsoft.com/office/powerpoint/2010/main" val="243442302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610600" cy="990600"/>
          </a:xfrm>
        </p:spPr>
        <p:txBody>
          <a:bodyPr/>
          <a:lstStyle/>
          <a:p>
            <a:pPr>
              <a:defRPr b="0" i="0"/>
            </a:pPr>
            <a:r>
              <a:rPr lang="x-none" sz="3000"/>
              <a:t>Pour créer des relations solides avec des membres de la communauté, il faut… </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2600"/>
              <a:t>Dispenser des soins de qualité optimale dans le respect et la confidentialité</a:t>
            </a:r>
          </a:p>
          <a:p>
            <a:pPr marL="457200" indent="-457200">
              <a:defRPr b="0" i="0"/>
            </a:pPr>
            <a:r>
              <a:rPr lang="x-none" sz="2600"/>
              <a:t>Informer les représentants de la communauté et les consulter</a:t>
            </a:r>
          </a:p>
          <a:p>
            <a:pPr marL="457200" indent="-457200">
              <a:defRPr b="0" i="0"/>
            </a:pPr>
            <a:r>
              <a:rPr lang="x-none" sz="2600"/>
              <a:t>Mettre en place des mécanismes permanents en vue d’impliquer la participation de la communauté</a:t>
            </a:r>
          </a:p>
          <a:p>
            <a:pPr marL="457200" indent="-457200">
              <a:defRPr b="0" i="0"/>
            </a:pPr>
            <a:r>
              <a:rPr lang="x-none" sz="2600"/>
              <a:t>Mettre en place des programmes de sensibilisation à destination de la communauté par l’intermédiaire des auxiliaires de santé</a:t>
            </a:r>
          </a:p>
          <a:p>
            <a:pPr>
              <a:buNone/>
              <a:defRPr b="0" i="0"/>
            </a:pPr>
            <a:endParaRPr lang="en-US" sz="2600" dirty="0"/>
          </a:p>
        </p:txBody>
      </p:sp>
    </p:spTree>
    <p:extLst>
      <p:ext uri="{BB962C8B-B14F-4D97-AF65-F5344CB8AC3E}">
        <p14:creationId xmlns:p14="http://schemas.microsoft.com/office/powerpoint/2010/main" val="4129127252"/>
      </p:ext>
    </p:extLst>
  </p:cSld>
  <p:clrMapOvr>
    <a:masterClrMapping/>
  </p:clrMapOvr>
  <p:transition/>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676400"/>
            <a:ext cx="8153400" cy="4495800"/>
          </a:xfrm>
        </p:spPr>
        <p:txBody>
          <a:bodyPr/>
          <a:lstStyle/>
          <a:p>
            <a:pPr>
              <a:buNone/>
              <a:defRPr b="0" i="0"/>
            </a:pPr>
            <a:r>
              <a:rPr lang="x-none" sz="3200" kern="1200">
                <a:solidFill>
                  <a:srgbClr val="000000"/>
                </a:solidFill>
                <a:latin typeface="+mn-lt"/>
                <a:ea typeface="+mn-ea"/>
                <a:cs typeface="+mn-cs"/>
              </a:rPr>
              <a:t>Ce module prépare les participants à identifier et à prendre en charge les complications susceptibles de survenir pendant ou après une aspiration intra-utérine ou une évacuation utérine par des méthodes médicamenteuses </a:t>
            </a:r>
          </a:p>
          <a:p>
            <a:pPr>
              <a:buNone/>
              <a:defRPr b="0" i="0"/>
            </a:pPr>
            <a:endParaRPr lang="en-US" sz="3200" dirty="0"/>
          </a:p>
        </p:txBody>
      </p:sp>
    </p:spTree>
    <p:extLst>
      <p:ext uri="{BB962C8B-B14F-4D97-AF65-F5344CB8AC3E}">
        <p14:creationId xmlns:p14="http://schemas.microsoft.com/office/powerpoint/2010/main" val="4164802430"/>
      </p:ext>
    </p:extLst>
  </p:cSld>
  <p:clrMapOvr>
    <a:masterClrMapping/>
  </p:clrMapOvr>
  <p:transition/>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752600"/>
            <a:ext cx="8153400" cy="4495800"/>
          </a:xfrm>
        </p:spPr>
        <p:txBody>
          <a:bodyPr/>
          <a:lstStyle/>
          <a:p>
            <a:pPr marL="514350" lvl="0" indent="-514350">
              <a:buSzTx/>
              <a:buFont typeface="+mj-lt"/>
              <a:buAutoNum type="arabicPeriod"/>
              <a:defRPr b="0" i="0"/>
            </a:pPr>
            <a:r>
              <a:rPr lang="x-none" sz="2800" kern="1200" dirty="0">
                <a:solidFill>
                  <a:srgbClr val="000000"/>
                </a:solidFill>
              </a:rPr>
              <a:t>Identifier les signes et symptômes de complications consécutives à un avortement </a:t>
            </a:r>
          </a:p>
          <a:p>
            <a:pPr marL="514350" lvl="0" indent="-514350">
              <a:buSzTx/>
              <a:buFont typeface="+mj-lt"/>
              <a:buAutoNum type="arabicPeriod"/>
              <a:defRPr b="0" i="0"/>
            </a:pPr>
            <a:r>
              <a:rPr lang="x-none" sz="2800" kern="1200" dirty="0">
                <a:solidFill>
                  <a:srgbClr val="000000"/>
                </a:solidFill>
              </a:rPr>
              <a:t>Identifier les étapes du diagnostic et du traitement des complications ou du renvoi de la patiente vers des services compétents </a:t>
            </a:r>
          </a:p>
          <a:p>
            <a:pPr marL="514350" lvl="0" indent="-514350">
              <a:buSzTx/>
              <a:buFont typeface="+mj-lt"/>
              <a:buAutoNum type="arabicPeriod"/>
              <a:defRPr b="0" i="0"/>
            </a:pPr>
            <a:r>
              <a:rPr lang="x-none" sz="2800" kern="1200" dirty="0">
                <a:solidFill>
                  <a:srgbClr val="000000"/>
                </a:solidFill>
              </a:rPr>
              <a:t>Identifier les principes des soins de suivi pour les patientes ayant présenté des complications </a:t>
            </a:r>
          </a:p>
          <a:p>
            <a:pPr marL="514350" lvl="0" indent="-514350">
              <a:buSzTx/>
              <a:buFont typeface="+mj-lt"/>
              <a:buAutoNum type="arabicPeriod"/>
              <a:defRPr b="0" i="0"/>
            </a:pPr>
            <a:r>
              <a:rPr lang="x-none" sz="2800" kern="1200" dirty="0">
                <a:solidFill>
                  <a:srgbClr val="000000"/>
                </a:solidFill>
              </a:rPr>
              <a:t>Expliquer comment tirer les leçons des événements indésirables</a:t>
            </a:r>
          </a:p>
        </p:txBody>
      </p:sp>
    </p:spTree>
    <p:extLst>
      <p:ext uri="{BB962C8B-B14F-4D97-AF65-F5344CB8AC3E}">
        <p14:creationId xmlns:p14="http://schemas.microsoft.com/office/powerpoint/2010/main" val="4114462865"/>
      </p:ext>
    </p:extLst>
  </p:cSld>
  <p:clrMapOvr>
    <a:masterClrMapping/>
  </p:clrMapOvr>
  <p:transition/>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L’avortement est une procédure sûre</a:t>
            </a:r>
          </a:p>
        </p:txBody>
      </p:sp>
      <p:sp>
        <p:nvSpPr>
          <p:cNvPr id="3" name="Content Placeholder 2"/>
          <p:cNvSpPr>
            <a:spLocks noGrp="1"/>
          </p:cNvSpPr>
          <p:nvPr>
            <p:ph sz="quarter" idx="1"/>
          </p:nvPr>
        </p:nvSpPr>
        <p:spPr>
          <a:xfrm>
            <a:off x="612648" y="1676400"/>
            <a:ext cx="8153400" cy="4495800"/>
          </a:xfrm>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Font typeface="Arial" pitchFamily="34" charset="0"/>
              <a:buNone/>
              <a:defRPr b="0" i="0"/>
            </a:pPr>
            <a:r>
              <a:rPr lang="x-none" sz="2800" kern="1200">
                <a:solidFill>
                  <a:srgbClr val="000000"/>
                </a:solidFill>
                <a:latin typeface="+mn-lt"/>
                <a:ea typeface="+mn-ea"/>
                <a:cs typeface="+mn-cs"/>
              </a:rPr>
              <a:t>« Lorsqu’il est réalisé par des prestataires de soins compétents en utilisant des techniques médicales et des médicaments adéquats et dans de bonnes conditions d’hygiène, l’avortement provoqué est une procédure médicale extrêmement sûre. » OMS, 2012</a:t>
            </a:r>
          </a:p>
        </p:txBody>
      </p:sp>
    </p:spTree>
    <p:extLst>
      <p:ext uri="{BB962C8B-B14F-4D97-AF65-F5344CB8AC3E}">
        <p14:creationId xmlns:p14="http://schemas.microsoft.com/office/powerpoint/2010/main" val="3663528736"/>
      </p:ext>
    </p:extLst>
  </p:cSld>
  <p:clrMapOvr>
    <a:masterClrMapping/>
  </p:clrMapOvr>
  <p:transition/>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Types de complications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Préexistantes</a:t>
            </a:r>
          </a:p>
          <a:p>
            <a:pPr marL="457200" indent="-457200">
              <a:defRPr b="0" i="0"/>
            </a:pPr>
            <a:r>
              <a:rPr lang="x-none" sz="3200" kern="1200">
                <a:solidFill>
                  <a:srgbClr val="000000"/>
                </a:solidFill>
                <a:latin typeface="+mn-lt"/>
                <a:ea typeface="+mn-ea"/>
                <a:cs typeface="+mn-cs"/>
              </a:rPr>
              <a:t>Liées à la procédure</a:t>
            </a:r>
          </a:p>
          <a:p>
            <a:pPr marL="457200" indent="-457200">
              <a:defRPr b="0" i="0"/>
            </a:pPr>
            <a:r>
              <a:rPr lang="x-none" sz="3200" kern="1200">
                <a:solidFill>
                  <a:srgbClr val="000000"/>
                </a:solidFill>
                <a:latin typeface="+mn-lt"/>
                <a:ea typeface="+mn-ea"/>
                <a:cs typeface="+mn-cs"/>
              </a:rPr>
              <a:t>Liées à la grossesse</a:t>
            </a:r>
          </a:p>
        </p:txBody>
      </p:sp>
    </p:spTree>
    <p:extLst>
      <p:ext uri="{BB962C8B-B14F-4D97-AF65-F5344CB8AC3E}">
        <p14:creationId xmlns:p14="http://schemas.microsoft.com/office/powerpoint/2010/main" val="3568598856"/>
      </p:ext>
    </p:extLst>
  </p:cSld>
  <p:clrMapOvr>
    <a:masterClrMapping/>
  </p:clrMapOvr>
  <p:transition/>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Fréquence des événements indésirables</a:t>
            </a:r>
            <a:br>
              <a:rPr lang="fr-FR" sz="3600" kern="1200" dirty="0">
                <a:solidFill>
                  <a:schemeClr val="tx2"/>
                </a:solidFill>
                <a:latin typeface="+mj-lt"/>
                <a:ea typeface="+mj-ea"/>
                <a:cs typeface="+mj-cs"/>
              </a:rPr>
            </a:br>
            <a:endParaRPr lang="x-none" sz="2000" kern="1200" dirty="0">
              <a:solidFill>
                <a:srgbClr val="FF0000"/>
              </a:solidFill>
              <a:latin typeface="+mj-lt"/>
              <a:ea typeface="+mj-ea"/>
              <a:cs typeface="+mj-cs"/>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585483380"/>
              </p:ext>
            </p:extLst>
          </p:nvPr>
        </p:nvGraphicFramePr>
        <p:xfrm>
          <a:off x="381000" y="1661160"/>
          <a:ext cx="8305800" cy="5024120"/>
        </p:xfrm>
        <a:graphic>
          <a:graphicData uri="http://schemas.openxmlformats.org/drawingml/2006/table">
            <a:tbl>
              <a:tblPr firstRow="1" bandRow="1">
                <a:tableStyleId>{5C22544A-7EE6-4342-B048-85BDC9FD1C3A}</a:tableStyleId>
              </a:tblPr>
              <a:tblGrid>
                <a:gridCol w="70866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tblGrid>
              <a:tr h="381000">
                <a:tc>
                  <a:txBody>
                    <a:bodyPr/>
                    <a:lstStyle/>
                    <a:p>
                      <a:pPr marL="0" marR="0">
                        <a:spcBef>
                          <a:spcPct val="0"/>
                        </a:spcBef>
                        <a:spcAft>
                          <a:spcPct val="0"/>
                        </a:spcAft>
                        <a:defRPr b="0" i="0"/>
                      </a:pPr>
                      <a:r>
                        <a:rPr lang="fr-FR" sz="1600" b="1" noProof="0" dirty="0">
                          <a:solidFill>
                            <a:schemeClr val="bg1"/>
                          </a:solidFill>
                          <a:latin typeface="+mn-lt"/>
                          <a:ea typeface="Times New Roman"/>
                          <a:cs typeface="GCNCLB+TimesNewRomanPS"/>
                        </a:rPr>
                        <a:t>Événements indésirables</a:t>
                      </a:r>
                    </a:p>
                  </a:txBody>
                  <a:tcPr marL="68580" marR="68580" marT="0" marB="0">
                    <a:solidFill>
                      <a:schemeClr val="tx2"/>
                    </a:solidFill>
                  </a:tcPr>
                </a:tc>
                <a:tc>
                  <a:txBody>
                    <a:bodyPr/>
                    <a:lstStyle/>
                    <a:p>
                      <a:pPr marL="0" marR="0">
                        <a:spcBef>
                          <a:spcPct val="0"/>
                        </a:spcBef>
                        <a:spcAft>
                          <a:spcPct val="0"/>
                        </a:spcAft>
                        <a:defRPr b="0" i="0"/>
                      </a:pPr>
                      <a:r>
                        <a:rPr lang="fr-FR" sz="1600" b="1" noProof="0" dirty="0">
                          <a:solidFill>
                            <a:schemeClr val="bg1"/>
                          </a:solidFill>
                          <a:latin typeface="+mn-lt"/>
                          <a:ea typeface="Times New Roman"/>
                          <a:cs typeface="GCNCLB+TimesNewRomanPS"/>
                        </a:rPr>
                        <a:t>Fréquence</a:t>
                      </a:r>
                    </a:p>
                  </a:txBody>
                  <a:tcPr marL="68580" marR="68580" marT="0" marB="0">
                    <a:solidFill>
                      <a:schemeClr val="tx2"/>
                    </a:solidFill>
                  </a:tcPr>
                </a:tc>
                <a:extLst>
                  <a:ext uri="{0D108BD9-81ED-4DB2-BD59-A6C34878D82A}">
                    <a16:rowId xmlns:a16="http://schemas.microsoft.com/office/drawing/2014/main" val="10000"/>
                  </a:ext>
                </a:extLst>
              </a:tr>
              <a:tr h="558800">
                <a:tc>
                  <a:txBody>
                    <a:bodyPr/>
                    <a:lstStyle/>
                    <a:p>
                      <a:pPr marL="0" marR="0">
                        <a:spcBef>
                          <a:spcPct val="0"/>
                        </a:spcBef>
                        <a:spcAft>
                          <a:spcPct val="0"/>
                        </a:spcAft>
                        <a:defRPr b="0" i="0"/>
                      </a:pPr>
                      <a:r>
                        <a:rPr lang="fr-FR" sz="1600" noProof="0" dirty="0">
                          <a:solidFill>
                            <a:srgbClr val="000000"/>
                          </a:solidFill>
                          <a:latin typeface="+mn-lt"/>
                          <a:ea typeface="Times New Roman"/>
                          <a:cs typeface="GCNCLB+TimesNewRomanPS"/>
                        </a:rPr>
                        <a:t>Échec</a:t>
                      </a:r>
                      <a:r>
                        <a:rPr lang="fr-FR" sz="1600" baseline="0" noProof="0" dirty="0">
                          <a:solidFill>
                            <a:srgbClr val="000000"/>
                          </a:solidFill>
                          <a:latin typeface="+mn-lt"/>
                          <a:ea typeface="Times New Roman"/>
                          <a:cs typeface="GCNCLB+TimesNewRomanPS"/>
                        </a:rPr>
                        <a:t> de l’avortement avant 13 semaines </a:t>
                      </a:r>
                      <a:r>
                        <a:rPr lang="fr-FR" sz="1600" noProof="0" dirty="0">
                          <a:solidFill>
                            <a:srgbClr val="000000"/>
                          </a:solidFill>
                          <a:latin typeface="+mn-lt"/>
                          <a:ea typeface="Times New Roman"/>
                          <a:cs typeface="GCNCLB+TimesNewRomanPS"/>
                        </a:rPr>
                        <a:t>avec le misoprostol seul</a:t>
                      </a:r>
                    </a:p>
                    <a:p>
                      <a:pPr marL="0" marR="0">
                        <a:spcBef>
                          <a:spcPct val="0"/>
                        </a:spcBef>
                        <a:spcAft>
                          <a:spcPct val="0"/>
                        </a:spcAft>
                        <a:defRPr b="0" i="0"/>
                      </a:pPr>
                      <a:r>
                        <a:rPr lang="fr-FR" sz="1600" noProof="0" dirty="0">
                          <a:solidFill>
                            <a:srgbClr val="000000"/>
                          </a:solidFill>
                          <a:latin typeface="+mn-lt"/>
                          <a:ea typeface="Times New Roman"/>
                          <a:cs typeface="GCNCLB+TimesNewRomanPS"/>
                        </a:rPr>
                        <a:t>(nécessitant pour n’importe quelle raison une aspiration intra-utérine)</a:t>
                      </a:r>
                    </a:p>
                  </a:txBody>
                  <a:tcPr marL="68580" marR="68580" marT="0" marB="0" anchor="ctr">
                    <a:solidFill>
                      <a:schemeClr val="tx1">
                        <a:lumMod val="60000"/>
                        <a:lumOff val="40000"/>
                      </a:schemeClr>
                    </a:solidFill>
                  </a:tcPr>
                </a:tc>
                <a:tc>
                  <a:txBody>
                    <a:bodyPr/>
                    <a:lstStyle/>
                    <a:p>
                      <a:pPr marL="0" marR="0" algn="ctr">
                        <a:spcBef>
                          <a:spcPct val="0"/>
                        </a:spcBef>
                        <a:spcAft>
                          <a:spcPct val="0"/>
                        </a:spcAft>
                        <a:defRPr b="0" i="0"/>
                      </a:pPr>
                      <a:r>
                        <a:rPr lang="fr-FR" sz="1600" noProof="0" dirty="0">
                          <a:solidFill>
                            <a:srgbClr val="000000"/>
                          </a:solidFill>
                          <a:latin typeface="+mn-lt"/>
                          <a:ea typeface="Times New Roman"/>
                          <a:cs typeface="GCNCLB+TimesNewRomanPS"/>
                        </a:rPr>
                        <a:t>15%</a:t>
                      </a:r>
                    </a:p>
                  </a:txBody>
                  <a:tcPr marL="68580" marR="68580" marT="0" marB="0" anchor="ctr">
                    <a:solidFill>
                      <a:schemeClr val="tx1">
                        <a:lumMod val="60000"/>
                        <a:lumOff val="40000"/>
                      </a:schemeClr>
                    </a:solidFill>
                  </a:tcPr>
                </a:tc>
                <a:extLst>
                  <a:ext uri="{0D108BD9-81ED-4DB2-BD59-A6C34878D82A}">
                    <a16:rowId xmlns:a16="http://schemas.microsoft.com/office/drawing/2014/main" val="10001"/>
                  </a:ext>
                </a:extLst>
              </a:tr>
              <a:tr h="558800">
                <a:tc>
                  <a:txBody>
                    <a:bodyPr/>
                    <a:lstStyle/>
                    <a:p>
                      <a:pPr marL="0" marR="0">
                        <a:spcBef>
                          <a:spcPct val="0"/>
                        </a:spcBef>
                        <a:spcAft>
                          <a:spcPct val="0"/>
                        </a:spcAft>
                        <a:defRPr b="0" i="0"/>
                      </a:pPr>
                      <a:r>
                        <a:rPr lang="fr-FR" sz="1600" noProof="0" dirty="0">
                          <a:solidFill>
                            <a:srgbClr val="000000"/>
                          </a:solidFill>
                          <a:latin typeface="+mn-lt"/>
                          <a:ea typeface="Times New Roman"/>
                          <a:cs typeface="GCNCLB+TimesNewRomanPS"/>
                        </a:rPr>
                        <a:t>Échec</a:t>
                      </a:r>
                      <a:r>
                        <a:rPr lang="fr-FR" sz="1600" baseline="0" noProof="0" dirty="0">
                          <a:solidFill>
                            <a:srgbClr val="000000"/>
                          </a:solidFill>
                          <a:latin typeface="+mn-lt"/>
                          <a:ea typeface="Times New Roman"/>
                          <a:cs typeface="GCNCLB+TimesNewRomanPS"/>
                        </a:rPr>
                        <a:t> de l’avortement avant 13 semaines </a:t>
                      </a:r>
                      <a:r>
                        <a:rPr lang="fr-FR" sz="1600" noProof="0" dirty="0">
                          <a:solidFill>
                            <a:srgbClr val="000000"/>
                          </a:solidFill>
                          <a:latin typeface="+mn-lt"/>
                          <a:ea typeface="Times New Roman"/>
                          <a:cs typeface="GCNCLB+TimesNewRomanPS"/>
                        </a:rPr>
                        <a:t>avec l’association mifépristone + misoprostol (nécessitant pour n’importe quelle raison une aspiration intra-utérine)</a:t>
                      </a:r>
                    </a:p>
                  </a:txBody>
                  <a:tcPr marL="68580" marR="68580" marT="0" marB="0" anchor="ctr">
                    <a:solidFill>
                      <a:schemeClr val="tx1">
                        <a:lumMod val="60000"/>
                        <a:lumOff val="40000"/>
                      </a:schemeClr>
                    </a:solidFill>
                  </a:tcPr>
                </a:tc>
                <a:tc>
                  <a:txBody>
                    <a:bodyPr/>
                    <a:lstStyle/>
                    <a:p>
                      <a:pPr marL="0" marR="0" algn="ctr">
                        <a:spcBef>
                          <a:spcPct val="0"/>
                        </a:spcBef>
                        <a:spcAft>
                          <a:spcPct val="0"/>
                        </a:spcAft>
                        <a:defRPr b="0" i="0"/>
                      </a:pPr>
                      <a:r>
                        <a:rPr lang="fr-FR" sz="1600" noProof="0" dirty="0">
                          <a:solidFill>
                            <a:srgbClr val="000000"/>
                          </a:solidFill>
                          <a:latin typeface="+mn-lt"/>
                          <a:ea typeface="Times New Roman"/>
                          <a:cs typeface="GCNCLB+TimesNewRomanPS"/>
                        </a:rPr>
                        <a:t>5%</a:t>
                      </a:r>
                    </a:p>
                  </a:txBody>
                  <a:tcPr marL="68580" marR="68580" marT="0" marB="0" anchor="ctr">
                    <a:solidFill>
                      <a:schemeClr val="tx1">
                        <a:lumMod val="60000"/>
                        <a:lumOff val="40000"/>
                      </a:schemeClr>
                    </a:solidFill>
                  </a:tcPr>
                </a:tc>
                <a:extLst>
                  <a:ext uri="{0D108BD9-81ED-4DB2-BD59-A6C34878D82A}">
                    <a16:rowId xmlns:a16="http://schemas.microsoft.com/office/drawing/2014/main" val="10002"/>
                  </a:ext>
                </a:extLst>
              </a:tr>
              <a:tr h="558800">
                <a:tc>
                  <a:txBody>
                    <a:bodyPr/>
                    <a:lstStyle/>
                    <a:p>
                      <a:pPr marL="0" marR="0">
                        <a:spcBef>
                          <a:spcPct val="0"/>
                        </a:spcBef>
                        <a:spcAft>
                          <a:spcPct val="0"/>
                        </a:spcAft>
                        <a:defRPr b="0" i="0"/>
                      </a:pPr>
                      <a:r>
                        <a:rPr lang="fr-FR" sz="1600" noProof="0" dirty="0">
                          <a:solidFill>
                            <a:srgbClr val="000000"/>
                          </a:solidFill>
                          <a:latin typeface="+mn-lt"/>
                          <a:ea typeface="Times New Roman"/>
                          <a:cs typeface="GCNCLB+TimesNewRomanPS"/>
                        </a:rPr>
                        <a:t>Infection consécutive à un avortement médicamenteux </a:t>
                      </a:r>
                      <a:r>
                        <a:rPr lang="fr-FR" sz="1600" baseline="0" noProof="0" dirty="0">
                          <a:solidFill>
                            <a:srgbClr val="000000"/>
                          </a:solidFill>
                          <a:latin typeface="+mn-lt"/>
                          <a:ea typeface="Times New Roman"/>
                          <a:cs typeface="GCNCLB+TimesNewRomanPS"/>
                        </a:rPr>
                        <a:t>avant 13 semaines </a:t>
                      </a:r>
                      <a:endParaRPr lang="fr-FR" sz="1600" noProof="0" dirty="0">
                        <a:solidFill>
                          <a:srgbClr val="000000"/>
                        </a:solidFill>
                        <a:latin typeface="+mn-lt"/>
                        <a:ea typeface="Times New Roman"/>
                        <a:cs typeface="GCNCLB+TimesNewRomanPS"/>
                      </a:endParaRPr>
                    </a:p>
                  </a:txBody>
                  <a:tcPr marL="68580" marR="68580" marT="0" marB="0" anchor="ctr">
                    <a:solidFill>
                      <a:schemeClr val="tx1">
                        <a:lumMod val="60000"/>
                        <a:lumOff val="40000"/>
                      </a:schemeClr>
                    </a:solidFill>
                  </a:tcPr>
                </a:tc>
                <a:tc>
                  <a:txBody>
                    <a:bodyPr/>
                    <a:lstStyle/>
                    <a:p>
                      <a:pPr marL="0" marR="0" algn="ctr">
                        <a:spcBef>
                          <a:spcPct val="0"/>
                        </a:spcBef>
                        <a:spcAft>
                          <a:spcPct val="0"/>
                        </a:spcAft>
                        <a:defRPr b="0" i="0"/>
                      </a:pPr>
                      <a:r>
                        <a:rPr lang="fr-FR" sz="1600" noProof="0" dirty="0">
                          <a:solidFill>
                            <a:srgbClr val="000000"/>
                          </a:solidFill>
                          <a:latin typeface="+mn-lt"/>
                          <a:ea typeface="Times New Roman"/>
                          <a:cs typeface="GCNCLB+TimesNewRomanPS"/>
                        </a:rPr>
                        <a:t>0,5%</a:t>
                      </a:r>
                    </a:p>
                  </a:txBody>
                  <a:tcPr marL="68580" marR="68580" marT="0" marB="0" anchor="ctr">
                    <a:solidFill>
                      <a:schemeClr val="tx1">
                        <a:lumMod val="60000"/>
                        <a:lumOff val="40000"/>
                      </a:schemeClr>
                    </a:solidFill>
                  </a:tcPr>
                </a:tc>
                <a:extLst>
                  <a:ext uri="{0D108BD9-81ED-4DB2-BD59-A6C34878D82A}">
                    <a16:rowId xmlns:a16="http://schemas.microsoft.com/office/drawing/2014/main" val="10003"/>
                  </a:ext>
                </a:extLst>
              </a:tr>
              <a:tr h="558800">
                <a:tc>
                  <a:txBody>
                    <a:bodyPr/>
                    <a:lstStyle/>
                    <a:p>
                      <a:pPr marL="0" marR="0">
                        <a:spcBef>
                          <a:spcPct val="0"/>
                        </a:spcBef>
                        <a:spcAft>
                          <a:spcPct val="0"/>
                        </a:spcAft>
                        <a:defRPr b="0" i="0"/>
                      </a:pPr>
                      <a:r>
                        <a:rPr lang="fr-FR" sz="1600" noProof="0" dirty="0">
                          <a:solidFill>
                            <a:srgbClr val="000000"/>
                          </a:solidFill>
                          <a:latin typeface="+mn-lt"/>
                          <a:ea typeface="Times New Roman"/>
                          <a:cs typeface="GCNCLB+TimesNewRomanPS"/>
                        </a:rPr>
                        <a:t>Tout événement indésirable après un avortement par aspiration intra-utérine </a:t>
                      </a:r>
                      <a:r>
                        <a:rPr lang="fr-FR" sz="1600" baseline="0" noProof="0" dirty="0">
                          <a:solidFill>
                            <a:srgbClr val="000000"/>
                          </a:solidFill>
                          <a:latin typeface="+mn-lt"/>
                          <a:ea typeface="Times New Roman"/>
                          <a:cs typeface="GCNCLB+TimesNewRomanPS"/>
                        </a:rPr>
                        <a:t>avant 13 semaines </a:t>
                      </a:r>
                      <a:endParaRPr lang="fr-FR" sz="1600" noProof="0" dirty="0">
                        <a:solidFill>
                          <a:srgbClr val="000000"/>
                        </a:solidFill>
                        <a:latin typeface="+mn-lt"/>
                        <a:ea typeface="Times New Roman"/>
                        <a:cs typeface="GCNCLB+TimesNewRomanPS"/>
                      </a:endParaRPr>
                    </a:p>
                  </a:txBody>
                  <a:tcPr marL="68580" marR="68580" marT="0" marB="0" anchor="ctr">
                    <a:solidFill>
                      <a:schemeClr val="tx1">
                        <a:lumMod val="60000"/>
                        <a:lumOff val="40000"/>
                      </a:schemeClr>
                    </a:solidFill>
                  </a:tcPr>
                </a:tc>
                <a:tc>
                  <a:txBody>
                    <a:bodyPr/>
                    <a:lstStyle/>
                    <a:p>
                      <a:pPr marL="0" marR="0" algn="ctr">
                        <a:spcBef>
                          <a:spcPct val="0"/>
                        </a:spcBef>
                        <a:spcAft>
                          <a:spcPct val="0"/>
                        </a:spcAft>
                        <a:defRPr b="0" i="0"/>
                      </a:pPr>
                      <a:r>
                        <a:rPr lang="fr-FR" sz="1600" noProof="0" dirty="0">
                          <a:solidFill>
                            <a:srgbClr val="000000"/>
                          </a:solidFill>
                          <a:latin typeface="+mn-lt"/>
                          <a:ea typeface="Times New Roman"/>
                          <a:cs typeface="GCNCLB+TimesNewRomanPS"/>
                        </a:rPr>
                        <a:t>&lt;1,5%</a:t>
                      </a:r>
                    </a:p>
                  </a:txBody>
                  <a:tcPr marL="68580" marR="68580" marT="0" marB="0" anchor="ctr">
                    <a:solidFill>
                      <a:schemeClr val="tx1">
                        <a:lumMod val="60000"/>
                        <a:lumOff val="40000"/>
                      </a:schemeClr>
                    </a:solidFill>
                  </a:tcPr>
                </a:tc>
                <a:extLst>
                  <a:ext uri="{0D108BD9-81ED-4DB2-BD59-A6C34878D82A}">
                    <a16:rowId xmlns:a16="http://schemas.microsoft.com/office/drawing/2014/main" val="10004"/>
                  </a:ext>
                </a:extLst>
              </a:tr>
              <a:tr h="558800">
                <a:tc>
                  <a:txBody>
                    <a:bodyPr/>
                    <a:lstStyle/>
                    <a:p>
                      <a:pPr marL="0" marR="0">
                        <a:spcBef>
                          <a:spcPct val="0"/>
                        </a:spcBef>
                        <a:spcAft>
                          <a:spcPct val="0"/>
                        </a:spcAft>
                        <a:defRPr b="0" i="0"/>
                      </a:pPr>
                      <a:r>
                        <a:rPr lang="fr-FR" sz="1600" noProof="0" dirty="0">
                          <a:solidFill>
                            <a:srgbClr val="000000"/>
                          </a:solidFill>
                          <a:latin typeface="+mn-lt"/>
                          <a:ea typeface="Times New Roman"/>
                          <a:cs typeface="GCNCLB+TimesNewRomanPS"/>
                        </a:rPr>
                        <a:t>Événement indésirable grave après un avortement par aspiration intra-utérine </a:t>
                      </a:r>
                      <a:r>
                        <a:rPr lang="fr-FR" sz="1600" baseline="0" noProof="0" dirty="0">
                          <a:solidFill>
                            <a:srgbClr val="000000"/>
                          </a:solidFill>
                          <a:latin typeface="+mn-lt"/>
                          <a:ea typeface="Times New Roman"/>
                          <a:cs typeface="GCNCLB+TimesNewRomanPS"/>
                        </a:rPr>
                        <a:t>avant 13 semaines </a:t>
                      </a:r>
                      <a:endParaRPr lang="fr-FR" sz="1600" noProof="0" dirty="0">
                        <a:solidFill>
                          <a:srgbClr val="000000"/>
                        </a:solidFill>
                        <a:latin typeface="+mn-lt"/>
                        <a:ea typeface="Times New Roman"/>
                        <a:cs typeface="GCNCLB+TimesNewRomanPS"/>
                      </a:endParaRPr>
                    </a:p>
                  </a:txBody>
                  <a:tcPr marL="68580" marR="68580" marT="0" marB="0" anchor="ctr">
                    <a:solidFill>
                      <a:schemeClr val="tx1">
                        <a:lumMod val="60000"/>
                        <a:lumOff val="40000"/>
                      </a:schemeClr>
                    </a:solidFill>
                  </a:tcPr>
                </a:tc>
                <a:tc>
                  <a:txBody>
                    <a:bodyPr/>
                    <a:lstStyle/>
                    <a:p>
                      <a:pPr marL="0" marR="0" algn="ctr">
                        <a:spcBef>
                          <a:spcPct val="0"/>
                        </a:spcBef>
                        <a:spcAft>
                          <a:spcPct val="0"/>
                        </a:spcAft>
                        <a:defRPr b="0" i="0"/>
                      </a:pPr>
                      <a:r>
                        <a:rPr lang="fr-FR" sz="1600" noProof="0" dirty="0">
                          <a:solidFill>
                            <a:srgbClr val="000000"/>
                          </a:solidFill>
                          <a:latin typeface="+mn-lt"/>
                          <a:ea typeface="Times New Roman"/>
                          <a:cs typeface="GCNCLB+TimesNewRomanPS"/>
                        </a:rPr>
                        <a:t>&lt;0,2%</a:t>
                      </a:r>
                    </a:p>
                  </a:txBody>
                  <a:tcPr marL="68580" marR="68580" marT="0" marB="0" anchor="ctr">
                    <a:solidFill>
                      <a:schemeClr val="tx1">
                        <a:lumMod val="60000"/>
                        <a:lumOff val="40000"/>
                      </a:schemeClr>
                    </a:solidFill>
                  </a:tcPr>
                </a:tc>
                <a:extLst>
                  <a:ext uri="{0D108BD9-81ED-4DB2-BD59-A6C34878D82A}">
                    <a16:rowId xmlns:a16="http://schemas.microsoft.com/office/drawing/2014/main" val="10005"/>
                  </a:ext>
                </a:extLst>
              </a:tr>
              <a:tr h="558800">
                <a:tc>
                  <a:txBody>
                    <a:bodyPr/>
                    <a:lstStyle/>
                    <a:p>
                      <a:pPr marL="0" marR="0">
                        <a:spcBef>
                          <a:spcPct val="0"/>
                        </a:spcBef>
                        <a:spcAft>
                          <a:spcPct val="0"/>
                        </a:spcAft>
                        <a:defRPr b="0" i="0"/>
                      </a:pPr>
                      <a:r>
                        <a:rPr lang="fr-FR" sz="1600" noProof="0" dirty="0">
                          <a:solidFill>
                            <a:srgbClr val="000000"/>
                          </a:solidFill>
                          <a:latin typeface="+mn-lt"/>
                          <a:ea typeface="Times New Roman"/>
                          <a:cs typeface="GCNCLB+TimesNewRomanPS"/>
                        </a:rPr>
                        <a:t>Avortement médicamenteux à partir de 13 semaines nécessitant une évacuation chirurgicale</a:t>
                      </a:r>
                    </a:p>
                  </a:txBody>
                  <a:tcPr marL="68580" marR="68580" marT="0" marB="0" anchor="ctr">
                    <a:solidFill>
                      <a:schemeClr val="tx1">
                        <a:lumMod val="60000"/>
                        <a:lumOff val="40000"/>
                      </a:schemeClr>
                    </a:solidFill>
                  </a:tcPr>
                </a:tc>
                <a:tc>
                  <a:txBody>
                    <a:bodyPr/>
                    <a:lstStyle/>
                    <a:p>
                      <a:pPr marL="0" marR="0" algn="ctr">
                        <a:spcBef>
                          <a:spcPct val="0"/>
                        </a:spcBef>
                        <a:spcAft>
                          <a:spcPct val="0"/>
                        </a:spcAft>
                        <a:defRPr b="0" i="0"/>
                      </a:pPr>
                      <a:r>
                        <a:rPr lang="fr-FR" sz="1600" noProof="0" dirty="0">
                          <a:solidFill>
                            <a:srgbClr val="000000"/>
                          </a:solidFill>
                          <a:latin typeface="+mn-lt"/>
                          <a:ea typeface="Times New Roman"/>
                          <a:cs typeface="GCNCLB+TimesNewRomanPS"/>
                        </a:rPr>
                        <a:t>8%</a:t>
                      </a:r>
                    </a:p>
                  </a:txBody>
                  <a:tcPr marL="68580" marR="68580" marT="0" marB="0" anchor="ctr">
                    <a:solidFill>
                      <a:schemeClr val="tx1">
                        <a:lumMod val="60000"/>
                        <a:lumOff val="40000"/>
                      </a:schemeClr>
                    </a:solidFill>
                  </a:tcPr>
                </a:tc>
                <a:extLst>
                  <a:ext uri="{0D108BD9-81ED-4DB2-BD59-A6C34878D82A}">
                    <a16:rowId xmlns:a16="http://schemas.microsoft.com/office/drawing/2014/main" val="10006"/>
                  </a:ext>
                </a:extLst>
              </a:tr>
              <a:tr h="558800">
                <a:tc>
                  <a:txBody>
                    <a:bodyPr/>
                    <a:lstStyle/>
                    <a:p>
                      <a:pPr marL="0" marR="0">
                        <a:spcBef>
                          <a:spcPct val="0"/>
                        </a:spcBef>
                        <a:spcAft>
                          <a:spcPct val="0"/>
                        </a:spcAft>
                        <a:defRPr b="0" i="0"/>
                      </a:pPr>
                      <a:r>
                        <a:rPr lang="fr-FR" sz="1600" noProof="0" dirty="0">
                          <a:solidFill>
                            <a:srgbClr val="000000"/>
                          </a:solidFill>
                          <a:latin typeface="+mn-lt"/>
                          <a:ea typeface="Times New Roman"/>
                          <a:cs typeface="GCNCLB+TimesNewRomanPS"/>
                        </a:rPr>
                        <a:t>Complications graves d’un avortement médicamenteux à partir de 13 semaines (transfusion, hémorragie, laparotomie)</a:t>
                      </a:r>
                    </a:p>
                  </a:txBody>
                  <a:tcPr marL="68580" marR="68580" marT="0" marB="0" anchor="ctr">
                    <a:solidFill>
                      <a:schemeClr val="tx1">
                        <a:lumMod val="60000"/>
                        <a:lumOff val="40000"/>
                      </a:schemeClr>
                    </a:solidFill>
                  </a:tcPr>
                </a:tc>
                <a:tc>
                  <a:txBody>
                    <a:bodyPr/>
                    <a:lstStyle/>
                    <a:p>
                      <a:pPr marL="0" marR="0" algn="ctr">
                        <a:spcBef>
                          <a:spcPct val="0"/>
                        </a:spcBef>
                        <a:spcAft>
                          <a:spcPct val="0"/>
                        </a:spcAft>
                        <a:defRPr b="0" i="0"/>
                      </a:pPr>
                      <a:r>
                        <a:rPr lang="fr-FR" sz="1600" noProof="0" dirty="0">
                          <a:solidFill>
                            <a:srgbClr val="000000"/>
                          </a:solidFill>
                          <a:latin typeface="+mn-lt"/>
                          <a:ea typeface="Times New Roman"/>
                          <a:cs typeface="GCNCLB+TimesNewRomanPS"/>
                        </a:rPr>
                        <a:t>&lt;1%</a:t>
                      </a:r>
                    </a:p>
                  </a:txBody>
                  <a:tcPr marL="68580" marR="68580" marT="0" marB="0" anchor="ctr">
                    <a:solidFill>
                      <a:schemeClr val="tx1">
                        <a:lumMod val="60000"/>
                        <a:lumOff val="40000"/>
                      </a:schemeClr>
                    </a:solidFill>
                  </a:tcPr>
                </a:tc>
                <a:extLst>
                  <a:ext uri="{0D108BD9-81ED-4DB2-BD59-A6C34878D82A}">
                    <a16:rowId xmlns:a16="http://schemas.microsoft.com/office/drawing/2014/main" val="10007"/>
                  </a:ext>
                </a:extLst>
              </a:tr>
              <a:tr h="558800">
                <a:tc>
                  <a:txBody>
                    <a:bodyPr/>
                    <a:lstStyle/>
                    <a:p>
                      <a:pPr marL="0" marR="0">
                        <a:spcBef>
                          <a:spcPct val="0"/>
                        </a:spcBef>
                        <a:spcAft>
                          <a:spcPct val="0"/>
                        </a:spcAft>
                        <a:defRPr b="0" i="0"/>
                      </a:pPr>
                      <a:r>
                        <a:rPr lang="fr-FR" sz="1600" noProof="0" dirty="0">
                          <a:solidFill>
                            <a:srgbClr val="000000"/>
                          </a:solidFill>
                          <a:latin typeface="+mn-lt"/>
                          <a:ea typeface="Times New Roman"/>
                          <a:cs typeface="GCNCLB+TimesNewRomanPS"/>
                        </a:rPr>
                        <a:t>Complications graves d’une dilatation et évacuation  </a:t>
                      </a:r>
                    </a:p>
                  </a:txBody>
                  <a:tcPr marL="68580" marR="68580" marT="0" marB="0" anchor="ctr">
                    <a:solidFill>
                      <a:schemeClr val="tx1">
                        <a:lumMod val="60000"/>
                        <a:lumOff val="40000"/>
                      </a:schemeClr>
                    </a:solidFill>
                  </a:tcPr>
                </a:tc>
                <a:tc>
                  <a:txBody>
                    <a:bodyPr/>
                    <a:lstStyle/>
                    <a:p>
                      <a:pPr marL="0" marR="0" algn="ctr">
                        <a:spcBef>
                          <a:spcPct val="0"/>
                        </a:spcBef>
                        <a:spcAft>
                          <a:spcPct val="0"/>
                        </a:spcAft>
                        <a:defRPr b="0" i="0"/>
                      </a:pPr>
                      <a:r>
                        <a:rPr lang="fr-FR" sz="1600" noProof="0" dirty="0">
                          <a:solidFill>
                            <a:srgbClr val="000000"/>
                          </a:solidFill>
                          <a:latin typeface="+mn-lt"/>
                          <a:ea typeface="Times New Roman"/>
                          <a:cs typeface="GCNCLB+TimesNewRomanPS"/>
                        </a:rPr>
                        <a:t>2%</a:t>
                      </a:r>
                    </a:p>
                  </a:txBody>
                  <a:tcPr marL="68580" marR="68580" marT="0" marB="0" anchor="ctr">
                    <a:solidFill>
                      <a:schemeClr val="tx1">
                        <a:lumMod val="60000"/>
                        <a:lumOff val="4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849896142"/>
      </p:ext>
    </p:extLst>
  </p:cSld>
  <p:clrMapOvr>
    <a:masterClrMapping/>
  </p:clrMapOvr>
  <p:transition/>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Fréquence de décès</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91486070"/>
              </p:ext>
            </p:extLst>
          </p:nvPr>
        </p:nvGraphicFramePr>
        <p:xfrm>
          <a:off x="838200" y="1752600"/>
          <a:ext cx="7924800" cy="2971799"/>
        </p:xfrm>
        <a:graphic>
          <a:graphicData uri="http://schemas.openxmlformats.org/drawingml/2006/table">
            <a:tbl>
              <a:tblPr firstRow="1" bandRow="1">
                <a:tableStyleId>{5C22544A-7EE6-4342-B048-85BDC9FD1C3A}</a:tableStyleId>
              </a:tblPr>
              <a:tblGrid>
                <a:gridCol w="5554766">
                  <a:extLst>
                    <a:ext uri="{9D8B030D-6E8A-4147-A177-3AD203B41FA5}">
                      <a16:colId xmlns:a16="http://schemas.microsoft.com/office/drawing/2014/main" val="20000"/>
                    </a:ext>
                  </a:extLst>
                </a:gridCol>
                <a:gridCol w="2370034">
                  <a:extLst>
                    <a:ext uri="{9D8B030D-6E8A-4147-A177-3AD203B41FA5}">
                      <a16:colId xmlns:a16="http://schemas.microsoft.com/office/drawing/2014/main" val="20001"/>
                    </a:ext>
                  </a:extLst>
                </a:gridCol>
              </a:tblGrid>
              <a:tr h="546452">
                <a:tc>
                  <a:txBody>
                    <a:bodyPr/>
                    <a:lstStyle/>
                    <a:p>
                      <a:pPr marL="0" marR="0">
                        <a:spcBef>
                          <a:spcPct val="0"/>
                        </a:spcBef>
                        <a:spcAft>
                          <a:spcPct val="0"/>
                        </a:spcAft>
                        <a:defRPr b="0" i="0"/>
                      </a:pPr>
                      <a:r>
                        <a:rPr lang="x-none" sz="1800" b="1">
                          <a:solidFill>
                            <a:schemeClr val="bg1"/>
                          </a:solidFill>
                          <a:latin typeface="+mn-lt"/>
                          <a:ea typeface="Times New Roman"/>
                          <a:cs typeface="GCNCLB+TimesNewRomanPS"/>
                        </a:rPr>
                        <a:t>Méthode</a:t>
                      </a:r>
                    </a:p>
                  </a:txBody>
                  <a:tcPr marL="68580" marR="68580" marT="0" marB="0" anchor="ctr">
                    <a:solidFill>
                      <a:schemeClr val="tx2"/>
                    </a:solidFill>
                  </a:tcPr>
                </a:tc>
                <a:tc>
                  <a:txBody>
                    <a:bodyPr/>
                    <a:lstStyle/>
                    <a:p>
                      <a:pPr marL="0" marR="0">
                        <a:spcBef>
                          <a:spcPct val="0"/>
                        </a:spcBef>
                        <a:spcAft>
                          <a:spcPct val="0"/>
                        </a:spcAft>
                        <a:defRPr b="0" i="0"/>
                      </a:pPr>
                      <a:r>
                        <a:rPr lang="x-none" sz="1800" b="1">
                          <a:solidFill>
                            <a:schemeClr val="bg1"/>
                          </a:solidFill>
                          <a:latin typeface="+mn-lt"/>
                          <a:ea typeface="Times New Roman"/>
                          <a:cs typeface="GCNCLB+TimesNewRomanPS"/>
                        </a:rPr>
                        <a:t>Fréquence de décès</a:t>
                      </a:r>
                    </a:p>
                  </a:txBody>
                  <a:tcPr marL="68580" marR="68580" marT="0" marB="0" anchor="ctr">
                    <a:solidFill>
                      <a:schemeClr val="tx2"/>
                    </a:solidFill>
                  </a:tcPr>
                </a:tc>
                <a:extLst>
                  <a:ext uri="{0D108BD9-81ED-4DB2-BD59-A6C34878D82A}">
                    <a16:rowId xmlns:a16="http://schemas.microsoft.com/office/drawing/2014/main" val="10000"/>
                  </a:ext>
                </a:extLst>
              </a:tr>
              <a:tr h="808449">
                <a:tc>
                  <a:txBody>
                    <a:bodyPr/>
                    <a:lstStyle/>
                    <a:p>
                      <a:pPr marL="0" marR="0">
                        <a:spcBef>
                          <a:spcPct val="0"/>
                        </a:spcBef>
                        <a:spcAft>
                          <a:spcPct val="0"/>
                        </a:spcAft>
                        <a:defRPr b="0" i="0"/>
                      </a:pPr>
                      <a:r>
                        <a:rPr lang="x-none" sz="1800">
                          <a:solidFill>
                            <a:srgbClr val="000000"/>
                          </a:solidFill>
                          <a:latin typeface="+mn-lt"/>
                          <a:ea typeface="Times New Roman"/>
                          <a:cs typeface="GCNCLB+TimesNewRomanPS"/>
                        </a:rPr>
                        <a:t>Avortement par aspiration intra-utérine  </a:t>
                      </a:r>
                    </a:p>
                  </a:txBody>
                  <a:tcPr marL="68580" marR="68580" marT="0" marB="0" anchor="ctr">
                    <a:solidFill>
                      <a:schemeClr val="tx1">
                        <a:lumMod val="60000"/>
                        <a:lumOff val="40000"/>
                      </a:schemeClr>
                    </a:solidFill>
                  </a:tcPr>
                </a:tc>
                <a:tc>
                  <a:txBody>
                    <a:bodyPr/>
                    <a:lstStyle/>
                    <a:p>
                      <a:pPr marL="0" marR="0">
                        <a:spcBef>
                          <a:spcPct val="0"/>
                        </a:spcBef>
                        <a:spcAft>
                          <a:spcPct val="0"/>
                        </a:spcAft>
                        <a:defRPr b="0" i="0"/>
                      </a:pPr>
                      <a:r>
                        <a:rPr lang="x-none" sz="1800">
                          <a:solidFill>
                            <a:srgbClr val="000000"/>
                          </a:solidFill>
                          <a:latin typeface="+mn-lt"/>
                          <a:ea typeface="Times New Roman"/>
                          <a:cs typeface="GCNCLB+TimesNewRomanPS"/>
                        </a:rPr>
                        <a:t>1/1.000.000</a:t>
                      </a:r>
                      <a:br>
                        <a:rPr lang="fr-BE" sz="1800" dirty="0">
                          <a:solidFill>
                            <a:srgbClr val="000000"/>
                          </a:solidFill>
                          <a:latin typeface="+mn-lt"/>
                          <a:ea typeface="Times New Roman"/>
                          <a:cs typeface="GCNCLB+TimesNewRomanPS"/>
                        </a:rPr>
                      </a:br>
                      <a:r>
                        <a:rPr lang="x-none" sz="1800">
                          <a:solidFill>
                            <a:srgbClr val="000000"/>
                          </a:solidFill>
                          <a:latin typeface="+mn-lt"/>
                          <a:ea typeface="Times New Roman"/>
                          <a:cs typeface="GCNCLB+TimesNewRomanPS"/>
                        </a:rPr>
                        <a:t>(0,0001%)</a:t>
                      </a:r>
                    </a:p>
                  </a:txBody>
                  <a:tcPr marL="68580" marR="68580" marT="0" marB="0" anchor="ctr">
                    <a:solidFill>
                      <a:schemeClr val="tx1">
                        <a:lumMod val="60000"/>
                        <a:lumOff val="40000"/>
                      </a:schemeClr>
                    </a:solidFill>
                  </a:tcPr>
                </a:tc>
                <a:extLst>
                  <a:ext uri="{0D108BD9-81ED-4DB2-BD59-A6C34878D82A}">
                    <a16:rowId xmlns:a16="http://schemas.microsoft.com/office/drawing/2014/main" val="10001"/>
                  </a:ext>
                </a:extLst>
              </a:tr>
              <a:tr h="808449">
                <a:tc>
                  <a:txBody>
                    <a:bodyPr/>
                    <a:lstStyle/>
                    <a:p>
                      <a:pPr marL="0" marR="0">
                        <a:spcBef>
                          <a:spcPct val="0"/>
                        </a:spcBef>
                        <a:spcAft>
                          <a:spcPct val="0"/>
                        </a:spcAft>
                        <a:defRPr b="0" i="0"/>
                      </a:pPr>
                      <a:r>
                        <a:rPr lang="x-none" sz="1800">
                          <a:solidFill>
                            <a:srgbClr val="000000"/>
                          </a:solidFill>
                          <a:latin typeface="+mn-lt"/>
                          <a:ea typeface="Times New Roman"/>
                          <a:cs typeface="GCNCLB+TimesNewRomanPS"/>
                        </a:rPr>
                        <a:t>Avortement médicamenteux </a:t>
                      </a:r>
                      <a:r>
                        <a:rPr lang="fr-BE" sz="1800" dirty="0">
                          <a:solidFill>
                            <a:srgbClr val="000000"/>
                          </a:solidFill>
                          <a:latin typeface="+mn-lt"/>
                          <a:ea typeface="Times New Roman"/>
                          <a:cs typeface="GCNCLB+TimesNewRomanPS"/>
                        </a:rPr>
                        <a:t>avant 13 semaines</a:t>
                      </a:r>
                      <a:endParaRPr lang="x-none" sz="1800">
                        <a:solidFill>
                          <a:srgbClr val="000000"/>
                        </a:solidFill>
                        <a:latin typeface="+mn-lt"/>
                        <a:ea typeface="Times New Roman"/>
                        <a:cs typeface="GCNCLB+TimesNewRomanPS"/>
                      </a:endParaRPr>
                    </a:p>
                  </a:txBody>
                  <a:tcPr marL="68580" marR="68580" marT="0" marB="0" anchor="ctr">
                    <a:solidFill>
                      <a:schemeClr val="tx1">
                        <a:lumMod val="60000"/>
                        <a:lumOff val="40000"/>
                      </a:schemeClr>
                    </a:solidFill>
                  </a:tcPr>
                </a:tc>
                <a:tc>
                  <a:txBody>
                    <a:bodyPr/>
                    <a:lstStyle/>
                    <a:p>
                      <a:pPr marL="0" marR="0">
                        <a:spcBef>
                          <a:spcPct val="0"/>
                        </a:spcBef>
                        <a:spcAft>
                          <a:spcPct val="0"/>
                        </a:spcAft>
                        <a:defRPr b="0" i="0"/>
                      </a:pPr>
                      <a:r>
                        <a:rPr lang="x-none" sz="1800">
                          <a:solidFill>
                            <a:srgbClr val="000000"/>
                          </a:solidFill>
                          <a:latin typeface="+mn-lt"/>
                          <a:ea typeface="Times New Roman"/>
                          <a:cs typeface="GCNCLB+TimesNewRomanPS"/>
                        </a:rPr>
                        <a:t>1/100.000</a:t>
                      </a:r>
                      <a:br>
                        <a:rPr lang="fr-BE" sz="1800" dirty="0">
                          <a:solidFill>
                            <a:srgbClr val="000000"/>
                          </a:solidFill>
                          <a:latin typeface="+mn-lt"/>
                          <a:ea typeface="Times New Roman"/>
                          <a:cs typeface="GCNCLB+TimesNewRomanPS"/>
                        </a:rPr>
                      </a:br>
                      <a:r>
                        <a:rPr lang="x-none" sz="1800">
                          <a:solidFill>
                            <a:srgbClr val="000000"/>
                          </a:solidFill>
                          <a:latin typeface="+mn-lt"/>
                          <a:ea typeface="Times New Roman"/>
                          <a:cs typeface="GCNCLB+TimesNewRomanPS"/>
                        </a:rPr>
                        <a:t>(0,001%)</a:t>
                      </a:r>
                    </a:p>
                  </a:txBody>
                  <a:tcPr marL="68580" marR="68580" marT="0" marB="0" anchor="ctr">
                    <a:solidFill>
                      <a:schemeClr val="tx1">
                        <a:lumMod val="60000"/>
                        <a:lumOff val="40000"/>
                      </a:schemeClr>
                    </a:solidFill>
                  </a:tcPr>
                </a:tc>
                <a:extLst>
                  <a:ext uri="{0D108BD9-81ED-4DB2-BD59-A6C34878D82A}">
                    <a16:rowId xmlns:a16="http://schemas.microsoft.com/office/drawing/2014/main" val="10002"/>
                  </a:ext>
                </a:extLst>
              </a:tr>
              <a:tr h="808449">
                <a:tc>
                  <a:txBody>
                    <a:bodyPr/>
                    <a:lstStyle/>
                    <a:p>
                      <a:pPr marL="0" marR="0">
                        <a:spcBef>
                          <a:spcPct val="0"/>
                        </a:spcBef>
                        <a:spcAft>
                          <a:spcPct val="0"/>
                        </a:spcAft>
                        <a:defRPr b="0" i="0"/>
                      </a:pPr>
                      <a:r>
                        <a:rPr lang="x-none" sz="1800">
                          <a:solidFill>
                            <a:srgbClr val="000000"/>
                          </a:solidFill>
                          <a:latin typeface="+mn-lt"/>
                          <a:ea typeface="Times New Roman"/>
                          <a:cs typeface="GCNCLB+TimesNewRomanPS"/>
                        </a:rPr>
                        <a:t>Dilatation et évacuation </a:t>
                      </a:r>
                    </a:p>
                  </a:txBody>
                  <a:tcPr marL="68580" marR="68580" marT="0" marB="0" anchor="ctr">
                    <a:solidFill>
                      <a:schemeClr val="tx1">
                        <a:lumMod val="60000"/>
                        <a:lumOff val="40000"/>
                      </a:schemeClr>
                    </a:solidFill>
                  </a:tcPr>
                </a:tc>
                <a:tc>
                  <a:txBody>
                    <a:bodyPr/>
                    <a:lstStyle/>
                    <a:p>
                      <a:pPr marL="0" marR="0">
                        <a:spcBef>
                          <a:spcPct val="0"/>
                        </a:spcBef>
                        <a:spcAft>
                          <a:spcPct val="0"/>
                        </a:spcAft>
                        <a:defRPr b="0" i="0"/>
                      </a:pPr>
                      <a:r>
                        <a:rPr lang="x-none" sz="1800">
                          <a:solidFill>
                            <a:srgbClr val="000000"/>
                          </a:solidFill>
                          <a:latin typeface="+mn-lt"/>
                          <a:ea typeface="Times New Roman"/>
                          <a:cs typeface="GCNCLB+TimesNewRomanPS"/>
                        </a:rPr>
                        <a:t>3,3/100.000 </a:t>
                      </a:r>
                      <a:br>
                        <a:rPr lang="fr-BE" sz="1800" dirty="0">
                          <a:solidFill>
                            <a:srgbClr val="000000"/>
                          </a:solidFill>
                          <a:latin typeface="+mn-lt"/>
                          <a:ea typeface="Times New Roman"/>
                          <a:cs typeface="GCNCLB+TimesNewRomanPS"/>
                        </a:rPr>
                      </a:br>
                      <a:r>
                        <a:rPr lang="x-none" sz="1800">
                          <a:solidFill>
                            <a:srgbClr val="000000"/>
                          </a:solidFill>
                          <a:latin typeface="+mn-lt"/>
                          <a:ea typeface="Times New Roman"/>
                          <a:cs typeface="GCNCLB+TimesNewRomanPS"/>
                        </a:rPr>
                        <a:t>(0,0033%)</a:t>
                      </a:r>
                    </a:p>
                  </a:txBody>
                  <a:tcPr marL="68580" marR="68580" marT="0" marB="0" anchor="ctr">
                    <a:solidFill>
                      <a:schemeClr val="tx1">
                        <a:lumMod val="60000"/>
                        <a:lumOff val="4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64510980"/>
      </p:ext>
    </p:extLst>
  </p:cSld>
  <p:clrMapOvr>
    <a:masterClrMapping/>
  </p:clrMapOvr>
  <p:transition/>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Évaluation et prise en charge des complications</a:t>
            </a:r>
            <a:endParaRPr lang="x-none" sz="3600" kern="1200" dirty="0">
              <a:solidFill>
                <a:srgbClr val="FF0000"/>
              </a:solidFill>
              <a:latin typeface="+mj-lt"/>
              <a:ea typeface="+mj-ea"/>
              <a:cs typeface="+mj-cs"/>
            </a:endParaRP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2400" kern="1200">
                <a:solidFill>
                  <a:srgbClr val="000000"/>
                </a:solidFill>
                <a:latin typeface="+mn-lt"/>
                <a:ea typeface="+mn-ea"/>
                <a:cs typeface="+mn-cs"/>
              </a:rPr>
              <a:t>Le prestataire doit :</a:t>
            </a:r>
          </a:p>
          <a:p>
            <a:pPr marL="457200" indent="-457200">
              <a:defRPr b="0" i="0"/>
            </a:pPr>
            <a:r>
              <a:rPr lang="x-none" sz="2400" kern="1200">
                <a:solidFill>
                  <a:srgbClr val="000000"/>
                </a:solidFill>
                <a:latin typeface="+mn-lt"/>
                <a:ea typeface="+mn-ea"/>
                <a:cs typeface="+mn-cs"/>
              </a:rPr>
              <a:t>Procéder à une évaluation initiale et à une prise en charge rapides du choc si la patiente vient pour des soins après avortement</a:t>
            </a:r>
          </a:p>
          <a:p>
            <a:pPr marL="457200" indent="-457200">
              <a:defRPr b="0" i="0"/>
            </a:pPr>
            <a:r>
              <a:rPr lang="x-none" sz="2400" kern="1200">
                <a:solidFill>
                  <a:srgbClr val="000000"/>
                </a:solidFill>
                <a:latin typeface="+mn-lt"/>
                <a:ea typeface="+mn-ea"/>
                <a:cs typeface="+mn-cs"/>
              </a:rPr>
              <a:t>Évaluer en permanence la patiente pour les complications</a:t>
            </a:r>
          </a:p>
          <a:p>
            <a:pPr marL="457200" indent="-457200">
              <a:defRPr b="0" i="0"/>
            </a:pPr>
            <a:r>
              <a:rPr lang="x-none" sz="2400" kern="1200">
                <a:solidFill>
                  <a:srgbClr val="000000"/>
                </a:solidFill>
                <a:latin typeface="+mn-lt"/>
                <a:ea typeface="+mn-ea"/>
                <a:cs typeface="+mn-cs"/>
              </a:rPr>
              <a:t>Prendre en charge les complications en assurant le contrôle de la douleur, puis en dispensant un traitement immédiat ou en stabilisant la patiente en vue de son </a:t>
            </a:r>
            <a:r>
              <a:rPr lang="fr-BE" sz="2400" kern="1200" dirty="0">
                <a:solidFill>
                  <a:srgbClr val="000000"/>
                </a:solidFill>
                <a:latin typeface="+mn-lt"/>
                <a:ea typeface="+mn-ea"/>
                <a:cs typeface="+mn-cs"/>
              </a:rPr>
              <a:t>transfert </a:t>
            </a:r>
            <a:r>
              <a:rPr lang="x-none" sz="2400" kern="1200">
                <a:solidFill>
                  <a:srgbClr val="000000"/>
                </a:solidFill>
                <a:latin typeface="+mn-lt"/>
                <a:ea typeface="+mn-ea"/>
                <a:cs typeface="+mn-cs"/>
              </a:rPr>
              <a:t>vers des structures compétentes</a:t>
            </a:r>
          </a:p>
        </p:txBody>
      </p:sp>
    </p:spTree>
    <p:extLst>
      <p:ext uri="{BB962C8B-B14F-4D97-AF65-F5344CB8AC3E}">
        <p14:creationId xmlns:p14="http://schemas.microsoft.com/office/powerpoint/2010/main" val="2064571504"/>
      </p:ext>
    </p:extLst>
  </p:cSld>
  <p:clrMapOvr>
    <a:masterClrMapping/>
  </p:clrMapOvr>
  <p:transition/>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et symptômes d’un avortement incomplet : immédiats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Saignements vaginaux importants</a:t>
            </a:r>
          </a:p>
          <a:p>
            <a:pPr marL="457200" indent="-457200">
              <a:defRPr b="0" i="0"/>
            </a:pPr>
            <a:r>
              <a:rPr lang="x-none" sz="3200" kern="1200">
                <a:solidFill>
                  <a:srgbClr val="000000"/>
                </a:solidFill>
                <a:latin typeface="+mn-lt"/>
                <a:ea typeface="+mn-ea"/>
                <a:cs typeface="+mn-cs"/>
              </a:rPr>
              <a:t>Évacuation de moins de tissus que la quantité attendue </a:t>
            </a:r>
          </a:p>
          <a:p>
            <a:pPr marL="457200" indent="-457200">
              <a:defRPr b="0" i="0"/>
            </a:pPr>
            <a:r>
              <a:rPr lang="x-none" sz="3200" kern="1200">
                <a:solidFill>
                  <a:srgbClr val="000000"/>
                </a:solidFill>
                <a:latin typeface="+mn-lt"/>
                <a:ea typeface="+mn-ea"/>
                <a:cs typeface="+mn-cs"/>
              </a:rPr>
              <a:t>Parfois douleur abdominale intense </a:t>
            </a:r>
          </a:p>
        </p:txBody>
      </p:sp>
    </p:spTree>
    <p:extLst>
      <p:ext uri="{BB962C8B-B14F-4D97-AF65-F5344CB8AC3E}">
        <p14:creationId xmlns:p14="http://schemas.microsoft.com/office/powerpoint/2010/main" val="3580862965"/>
      </p:ext>
    </p:extLst>
  </p:cSld>
  <p:clrMapOvr>
    <a:masterClrMapping/>
  </p:clrMapOvr>
  <p:transition/>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Signes et symptômes d’un avortement incomplet : tardifs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Sensibilité utérine </a:t>
            </a:r>
          </a:p>
          <a:p>
            <a:pPr marL="457200" indent="-457200">
              <a:defRPr b="0" i="0"/>
            </a:pPr>
            <a:r>
              <a:rPr lang="x-none" sz="3200" kern="1200">
                <a:solidFill>
                  <a:srgbClr val="000000"/>
                </a:solidFill>
                <a:latin typeface="+mn-lt"/>
                <a:ea typeface="+mn-ea"/>
                <a:cs typeface="+mn-cs"/>
              </a:rPr>
              <a:t>Fièvre, douleur, infection </a:t>
            </a:r>
          </a:p>
          <a:p>
            <a:pPr marL="457200" indent="-457200">
              <a:defRPr b="0" i="0"/>
            </a:pPr>
            <a:r>
              <a:rPr lang="x-none" sz="3200" kern="1200">
                <a:solidFill>
                  <a:srgbClr val="000000"/>
                </a:solidFill>
                <a:latin typeface="+mn-lt"/>
                <a:ea typeface="+mn-ea"/>
                <a:cs typeface="+mn-cs"/>
              </a:rPr>
              <a:t>Élévation du nombre de globules blancs </a:t>
            </a:r>
          </a:p>
        </p:txBody>
      </p:sp>
    </p:spTree>
    <p:extLst>
      <p:ext uri="{BB962C8B-B14F-4D97-AF65-F5344CB8AC3E}">
        <p14:creationId xmlns:p14="http://schemas.microsoft.com/office/powerpoint/2010/main" val="3974835028"/>
      </p:ext>
    </p:extLst>
  </p:cSld>
  <p:clrMapOvr>
    <a:masterClrMapping/>
  </p:clrMapOvr>
  <p:transition/>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Causes de ces signes et symptômes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Rétention des tissus de la grossesse après une évacuation utérine</a:t>
            </a:r>
          </a:p>
          <a:p>
            <a:pPr marL="457200" indent="-457200">
              <a:defRPr b="0" i="0"/>
            </a:pPr>
            <a:r>
              <a:rPr lang="x-none" sz="3200" kern="1200">
                <a:solidFill>
                  <a:srgbClr val="000000"/>
                </a:solidFill>
                <a:latin typeface="+mn-lt"/>
                <a:ea typeface="+mn-ea"/>
                <a:cs typeface="+mn-cs"/>
              </a:rPr>
              <a:t>Infection utérine (endométrite), particulièrement probable en présence d’une infection des voies génitales </a:t>
            </a:r>
          </a:p>
        </p:txBody>
      </p:sp>
    </p:spTree>
    <p:extLst>
      <p:ext uri="{BB962C8B-B14F-4D97-AF65-F5344CB8AC3E}">
        <p14:creationId xmlns:p14="http://schemas.microsoft.com/office/powerpoint/2010/main" val="2016312199"/>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La cartographie communautaire doit inclure :</a:t>
            </a:r>
          </a:p>
        </p:txBody>
      </p:sp>
      <p:sp>
        <p:nvSpPr>
          <p:cNvPr id="3" name="Content Placeholder 2"/>
          <p:cNvSpPr>
            <a:spLocks noGrp="1"/>
          </p:cNvSpPr>
          <p:nvPr>
            <p:ph sz="quarter" idx="1"/>
          </p:nvPr>
        </p:nvSpPr>
        <p:spPr>
          <a:xfrm>
            <a:off x="457200" y="1752600"/>
            <a:ext cx="8308848" cy="4343400"/>
          </a:xfrm>
        </p:spPr>
        <p:txBody>
          <a:bodyPr/>
          <a:lstStyle/>
          <a:p>
            <a:pPr marL="457200" indent="-457200">
              <a:defRPr b="0" i="0"/>
            </a:pPr>
            <a:r>
              <a:rPr lang="x-none" sz="3200" dirty="0"/>
              <a:t>Les hôpitaux, les cliniques, les centres et les postes de santé, notamment : </a:t>
            </a:r>
          </a:p>
          <a:p>
            <a:pPr marL="1096963" lvl="1" indent="-457200">
              <a:defRPr b="0" i="0"/>
            </a:pPr>
            <a:r>
              <a:rPr lang="x-none" sz="3200" dirty="0"/>
              <a:t>les services de santé reproductive </a:t>
            </a:r>
          </a:p>
          <a:p>
            <a:pPr marL="1096963" lvl="1" indent="-457200">
              <a:defRPr b="0" i="0"/>
            </a:pPr>
            <a:r>
              <a:rPr lang="x-none" sz="3200" dirty="0"/>
              <a:t>les services obstétricaux d’urgence (par exemple transfusion sanguine, intervention chirurgicale) </a:t>
            </a:r>
          </a:p>
          <a:p>
            <a:pPr marL="457200" indent="-457200">
              <a:defRPr b="0" i="0"/>
            </a:pPr>
            <a:endParaRPr lang="en-US" sz="3200" dirty="0"/>
          </a:p>
        </p:txBody>
      </p:sp>
    </p:spTree>
    <p:extLst>
      <p:ext uri="{BB962C8B-B14F-4D97-AF65-F5344CB8AC3E}">
        <p14:creationId xmlns:p14="http://schemas.microsoft.com/office/powerpoint/2010/main" val="3013220787"/>
      </p:ext>
    </p:extLst>
  </p:cSld>
  <p:clrMapOvr>
    <a:masterClrMapping/>
  </p:clrMapOvr>
  <p:transition/>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Traitement d’un avortement incomplet</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Se traite habituellement par aspiration intra-utérine</a:t>
            </a:r>
          </a:p>
          <a:p>
            <a:pPr marL="457200" indent="-457200">
              <a:defRPr b="0" i="0"/>
            </a:pPr>
            <a:r>
              <a:rPr lang="x-none" sz="2800" kern="1200">
                <a:solidFill>
                  <a:srgbClr val="000000"/>
                </a:solidFill>
                <a:latin typeface="+mn-lt"/>
                <a:ea typeface="+mn-ea"/>
                <a:cs typeface="+mn-cs"/>
              </a:rPr>
              <a:t>On peut administrer du misoprostol ou opter pour une prise en charge attentiste s’accompagnant d’une surveillance attentive</a:t>
            </a:r>
          </a:p>
          <a:p>
            <a:pPr marL="457200" indent="-457200">
              <a:defRPr b="0" i="0"/>
            </a:pPr>
            <a:r>
              <a:rPr lang="x-none" sz="2800" kern="1200">
                <a:solidFill>
                  <a:srgbClr val="000000"/>
                </a:solidFill>
                <a:latin typeface="+mn-lt"/>
                <a:ea typeface="+mn-ea"/>
                <a:cs typeface="+mn-cs"/>
              </a:rPr>
              <a:t>Si la patiente présente des saignements abondants ou des signes et symptômes d’infection, procéder immédiatement à une aspiration intra-utérine</a:t>
            </a:r>
          </a:p>
        </p:txBody>
      </p:sp>
    </p:spTree>
    <p:extLst>
      <p:ext uri="{BB962C8B-B14F-4D97-AF65-F5344CB8AC3E}">
        <p14:creationId xmlns:p14="http://schemas.microsoft.com/office/powerpoint/2010/main" val="3689466538"/>
      </p:ext>
    </p:extLst>
  </p:cSld>
  <p:clrMapOvr>
    <a:masterClrMapping/>
  </p:clrMapOvr>
  <p:transition/>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et symptômes d’une infection utérine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Douleur pelvienne inférieure ou abdominale</a:t>
            </a:r>
          </a:p>
          <a:p>
            <a:pPr marL="457200" indent="-457200">
              <a:defRPr b="0" i="0"/>
            </a:pPr>
            <a:r>
              <a:rPr lang="x-none" sz="2800" kern="1200">
                <a:solidFill>
                  <a:srgbClr val="000000"/>
                </a:solidFill>
                <a:latin typeface="+mn-lt"/>
                <a:ea typeface="+mn-ea"/>
                <a:cs typeface="+mn-cs"/>
              </a:rPr>
              <a:t>Fièvre et frissons</a:t>
            </a:r>
          </a:p>
          <a:p>
            <a:pPr marL="457200" indent="-457200">
              <a:defRPr b="0" i="0"/>
            </a:pPr>
            <a:r>
              <a:rPr lang="x-none" sz="2800" kern="1200">
                <a:solidFill>
                  <a:srgbClr val="000000"/>
                </a:solidFill>
                <a:latin typeface="+mn-lt"/>
                <a:ea typeface="+mn-ea"/>
                <a:cs typeface="+mn-cs"/>
              </a:rPr>
              <a:t>Sensibilité utérine ou douleur au niveau du bas-ventre à la palpation</a:t>
            </a:r>
          </a:p>
          <a:p>
            <a:pPr marL="457200" indent="-457200">
              <a:defRPr b="0" i="0"/>
            </a:pPr>
            <a:r>
              <a:rPr lang="x-none" sz="2800" kern="1200">
                <a:solidFill>
                  <a:srgbClr val="000000"/>
                </a:solidFill>
                <a:latin typeface="+mn-lt"/>
                <a:ea typeface="+mn-ea"/>
                <a:cs typeface="+mn-cs"/>
              </a:rPr>
              <a:t>Douleur lors de la mobilisation du col</a:t>
            </a:r>
            <a:endParaRPr lang="fr-BE" sz="2800" kern="1200" dirty="0">
              <a:solidFill>
                <a:srgbClr val="000000"/>
              </a:solidFill>
              <a:latin typeface="+mn-lt"/>
              <a:ea typeface="+mn-ea"/>
              <a:cs typeface="+mn-cs"/>
            </a:endParaRPr>
          </a:p>
          <a:p>
            <a:pPr marL="457200" indent="-457200">
              <a:defRPr b="0" i="0"/>
            </a:pPr>
            <a:r>
              <a:rPr lang="x-none" sz="2800"/>
              <a:t>Pertes vaginales ou cervicales anormales ou malodorantes</a:t>
            </a:r>
            <a:endParaRPr lang="x-none" sz="2800" kern="1200">
              <a:solidFill>
                <a:srgbClr val="000000"/>
              </a:solidFill>
              <a:latin typeface="+mn-lt"/>
              <a:ea typeface="+mn-ea"/>
              <a:cs typeface="+mn-cs"/>
            </a:endParaRPr>
          </a:p>
        </p:txBody>
      </p:sp>
    </p:spTree>
    <p:extLst>
      <p:ext uri="{BB962C8B-B14F-4D97-AF65-F5344CB8AC3E}">
        <p14:creationId xmlns:p14="http://schemas.microsoft.com/office/powerpoint/2010/main" val="3827932991"/>
      </p:ext>
    </p:extLst>
  </p:cSld>
  <p:clrMapOvr>
    <a:masterClrMapping/>
  </p:clrMapOvr>
  <p:transition/>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et symptômes d’une poursuite de la grossesse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Lors d’aspiration intra-utérine, quantité de produits de conception moindre qu’attendue</a:t>
            </a:r>
          </a:p>
          <a:p>
            <a:pPr marL="457200" indent="-457200">
              <a:defRPr b="0" i="0"/>
            </a:pPr>
            <a:r>
              <a:rPr lang="x-none" sz="2800" kern="1200">
                <a:solidFill>
                  <a:srgbClr val="000000"/>
                </a:solidFill>
                <a:latin typeface="+mn-lt"/>
                <a:ea typeface="+mn-ea"/>
                <a:cs typeface="+mn-cs"/>
              </a:rPr>
              <a:t>Persistance des symptômes de grossesse </a:t>
            </a:r>
          </a:p>
          <a:p>
            <a:pPr marL="457200" indent="-457200">
              <a:defRPr b="0" i="0"/>
            </a:pPr>
            <a:r>
              <a:rPr lang="x-none" sz="2800" kern="1200">
                <a:solidFill>
                  <a:srgbClr val="000000"/>
                </a:solidFill>
                <a:latin typeface="+mn-lt"/>
                <a:ea typeface="+mn-ea"/>
                <a:cs typeface="+mn-cs"/>
              </a:rPr>
              <a:t>Saignements vaginaux moins importants qu’attendus </a:t>
            </a:r>
          </a:p>
          <a:p>
            <a:pPr marL="457200" indent="-457200">
              <a:defRPr b="0" i="0"/>
            </a:pPr>
            <a:r>
              <a:rPr lang="x-none" sz="2800" kern="1200">
                <a:solidFill>
                  <a:srgbClr val="000000"/>
                </a:solidFill>
                <a:latin typeface="+mn-lt"/>
                <a:ea typeface="+mn-ea"/>
                <a:cs typeface="+mn-cs"/>
              </a:rPr>
              <a:t>Augmentation de la taille de l’utérus après l’évacuation utérine </a:t>
            </a:r>
          </a:p>
        </p:txBody>
      </p:sp>
    </p:spTree>
    <p:extLst>
      <p:ext uri="{BB962C8B-B14F-4D97-AF65-F5344CB8AC3E}">
        <p14:creationId xmlns:p14="http://schemas.microsoft.com/office/powerpoint/2010/main" val="3536478549"/>
      </p:ext>
    </p:extLst>
  </p:cSld>
  <p:clrMapOvr>
    <a:masterClrMapping/>
  </p:clrMapOvr>
  <p:transition/>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FR" sz="3600" kern="1200" dirty="0">
                <a:solidFill>
                  <a:schemeClr val="tx2"/>
                </a:solidFill>
                <a:latin typeface="+mj-lt"/>
                <a:ea typeface="+mj-ea"/>
                <a:cs typeface="+mj-cs"/>
              </a:rPr>
              <a:t>Poursuite de la grossesse </a:t>
            </a:r>
          </a:p>
        </p:txBody>
      </p:sp>
      <p:sp>
        <p:nvSpPr>
          <p:cNvPr id="3" name="Content Placeholder 2"/>
          <p:cNvSpPr>
            <a:spLocks noGrp="1"/>
          </p:cNvSpPr>
          <p:nvPr>
            <p:ph sz="quarter" idx="1"/>
          </p:nvPr>
        </p:nvSpPr>
        <p:spPr/>
        <p:txBody>
          <a:bodyPr/>
          <a:lstStyle/>
          <a:p>
            <a:pPr marL="457200" indent="-457200">
              <a:defRPr b="0" i="0"/>
            </a:pPr>
            <a:r>
              <a:rPr lang="fr-FR" sz="2800" kern="1200" dirty="0">
                <a:solidFill>
                  <a:srgbClr val="000000"/>
                </a:solidFill>
                <a:latin typeface="+mn-lt"/>
                <a:ea typeface="+mn-ea"/>
                <a:cs typeface="+mn-cs"/>
              </a:rPr>
              <a:t>Également désignés sous le nom </a:t>
            </a:r>
            <a:r>
              <a:rPr lang="fr-FR" sz="2800" dirty="0"/>
              <a:t>d’é</a:t>
            </a:r>
            <a:r>
              <a:rPr lang="fr-FR" sz="2800" kern="1200" dirty="0">
                <a:solidFill>
                  <a:srgbClr val="000000"/>
                </a:solidFill>
                <a:latin typeface="+mn-lt"/>
                <a:ea typeface="+mn-ea"/>
                <a:cs typeface="+mn-cs"/>
              </a:rPr>
              <a:t>chec de l’avortement</a:t>
            </a:r>
            <a:endParaRPr lang="fr-FR" sz="2000" kern="1200" dirty="0">
              <a:solidFill>
                <a:srgbClr val="000000"/>
              </a:solidFill>
              <a:latin typeface="+mn-lt"/>
              <a:ea typeface="+mn-ea"/>
              <a:cs typeface="+mn-cs"/>
            </a:endParaRPr>
          </a:p>
          <a:p>
            <a:pPr marL="457200" indent="-457200">
              <a:defRPr b="0" i="0"/>
            </a:pPr>
            <a:r>
              <a:rPr lang="fr-FR" sz="2800" kern="1200" dirty="0">
                <a:solidFill>
                  <a:srgbClr val="000000"/>
                </a:solidFill>
                <a:latin typeface="+mn-lt"/>
                <a:ea typeface="+mn-ea"/>
                <a:cs typeface="+mn-cs"/>
              </a:rPr>
              <a:t>La grossesse se poursuit en raison de : </a:t>
            </a:r>
          </a:p>
          <a:p>
            <a:pPr lvl="1">
              <a:defRPr b="0" i="0"/>
            </a:pPr>
            <a:r>
              <a:rPr lang="fr-FR" sz="2400" kern="1200" dirty="0">
                <a:solidFill>
                  <a:srgbClr val="000000"/>
                </a:solidFill>
                <a:latin typeface="+mn-lt"/>
                <a:ea typeface="+mn-ea"/>
                <a:cs typeface="+mn-cs"/>
              </a:rPr>
              <a:t>Évacuation utérine inefficace </a:t>
            </a:r>
          </a:p>
          <a:p>
            <a:pPr lvl="1">
              <a:spcBef>
                <a:spcPts val="300"/>
              </a:spcBef>
              <a:defRPr b="0" i="0"/>
            </a:pPr>
            <a:r>
              <a:rPr lang="fr-FR" sz="2400" kern="1200" dirty="0">
                <a:solidFill>
                  <a:srgbClr val="000000"/>
                </a:solidFill>
                <a:latin typeface="+mn-lt"/>
                <a:ea typeface="+mn-ea"/>
                <a:cs typeface="+mn-cs"/>
              </a:rPr>
              <a:t>Absence d’évacuation du sac gestationnel</a:t>
            </a:r>
          </a:p>
          <a:p>
            <a:pPr lvl="1">
              <a:spcBef>
                <a:spcPts val="300"/>
              </a:spcBef>
              <a:defRPr b="0" i="0"/>
            </a:pPr>
            <a:r>
              <a:rPr lang="fr-FR" sz="2400" kern="1200" dirty="0">
                <a:solidFill>
                  <a:srgbClr val="000000"/>
                </a:solidFill>
                <a:latin typeface="+mn-lt"/>
                <a:ea typeface="+mn-ea"/>
                <a:cs typeface="+mn-cs"/>
              </a:rPr>
              <a:t>Grossesse extra-utérine </a:t>
            </a:r>
          </a:p>
          <a:p>
            <a:pPr marL="457200" indent="-457200">
              <a:defRPr b="0" i="0"/>
            </a:pPr>
            <a:r>
              <a:rPr lang="fr-FR" sz="2800" kern="1200" dirty="0">
                <a:solidFill>
                  <a:srgbClr val="000000"/>
                </a:solidFill>
                <a:latin typeface="+mn-lt"/>
                <a:ea typeface="+mn-ea"/>
                <a:cs typeface="+mn-cs"/>
              </a:rPr>
              <a:t>Un âge gestationnel peu avancé (moins de six semaines), le manque d’expérience de l’opérateur et des anomalies de l’utérus peuvent rendre plus difficile l’évacuation du sac gestationnel par aspiration intra-utérine</a:t>
            </a:r>
          </a:p>
        </p:txBody>
      </p:sp>
    </p:spTree>
    <p:extLst>
      <p:ext uri="{BB962C8B-B14F-4D97-AF65-F5344CB8AC3E}">
        <p14:creationId xmlns:p14="http://schemas.microsoft.com/office/powerpoint/2010/main" val="1360796173"/>
      </p:ext>
    </p:extLst>
  </p:cSld>
  <p:clrMapOvr>
    <a:masterClrMapping/>
  </p:clrMapOvr>
  <p:transition/>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Hémorragie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Rare après un avortement sécurisé</a:t>
            </a:r>
          </a:p>
          <a:p>
            <a:pPr marL="457200" indent="-457200">
              <a:defRPr b="0" i="0"/>
            </a:pPr>
            <a:r>
              <a:rPr lang="x-none" sz="3200" kern="1200">
                <a:solidFill>
                  <a:srgbClr val="000000"/>
                </a:solidFill>
                <a:latin typeface="+mn-lt"/>
                <a:ea typeface="+mn-ea"/>
                <a:cs typeface="+mn-cs"/>
              </a:rPr>
              <a:t>Peut survenir en cas d’avortement incomplet, d’infection ou d’atonie utérine</a:t>
            </a:r>
          </a:p>
        </p:txBody>
      </p:sp>
    </p:spTree>
    <p:extLst>
      <p:ext uri="{BB962C8B-B14F-4D97-AF65-F5344CB8AC3E}">
        <p14:creationId xmlns:p14="http://schemas.microsoft.com/office/powerpoint/2010/main" val="3518835361"/>
      </p:ext>
    </p:extLst>
  </p:cSld>
  <p:clrMapOvr>
    <a:masterClrMapping/>
  </p:clrMapOvr>
  <p:transition/>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et symptômes d’atonie 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Saignements vaginaux abondants </a:t>
            </a:r>
          </a:p>
          <a:p>
            <a:pPr marL="457200" indent="-457200">
              <a:defRPr b="0" i="0"/>
            </a:pPr>
            <a:r>
              <a:rPr lang="x-none" sz="3200" kern="1200">
                <a:solidFill>
                  <a:srgbClr val="000000"/>
                </a:solidFill>
                <a:latin typeface="+mn-lt"/>
                <a:ea typeface="+mn-ea"/>
                <a:cs typeface="+mn-cs"/>
              </a:rPr>
              <a:t>Utérus dilaté, ramolli, bourbeux </a:t>
            </a:r>
          </a:p>
        </p:txBody>
      </p:sp>
    </p:spTree>
    <p:extLst>
      <p:ext uri="{BB962C8B-B14F-4D97-AF65-F5344CB8AC3E}">
        <p14:creationId xmlns:p14="http://schemas.microsoft.com/office/powerpoint/2010/main" val="220271538"/>
      </p:ext>
    </p:extLst>
  </p:cSld>
  <p:clrMapOvr>
    <a:masterClrMapping/>
  </p:clrMapOvr>
  <p:transition/>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Facteurs favorisant une atonie 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Faible tonus musculaire au niveau de l’utérus, insuffisant pour mettre fin aux saignements </a:t>
            </a:r>
          </a:p>
          <a:p>
            <a:pPr marL="457200" indent="-457200">
              <a:defRPr b="0" i="0"/>
            </a:pPr>
            <a:r>
              <a:rPr lang="x-none" sz="3200" kern="1200">
                <a:solidFill>
                  <a:srgbClr val="000000"/>
                </a:solidFill>
                <a:latin typeface="+mn-lt"/>
                <a:ea typeface="+mn-ea"/>
                <a:cs typeface="+mn-cs"/>
              </a:rPr>
              <a:t>Plus fréquent chez les femmes multipares et en cas de grossesse plus avancée </a:t>
            </a:r>
          </a:p>
        </p:txBody>
      </p:sp>
    </p:spTree>
    <p:extLst>
      <p:ext uri="{BB962C8B-B14F-4D97-AF65-F5344CB8AC3E}">
        <p14:creationId xmlns:p14="http://schemas.microsoft.com/office/powerpoint/2010/main" val="363646507"/>
      </p:ext>
    </p:extLst>
  </p:cSld>
  <p:clrMapOvr>
    <a:masterClrMapping/>
  </p:clrMapOvr>
  <p:transition/>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Étapes du traitement d’une hémorragie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Massage bimanuel</a:t>
            </a:r>
          </a:p>
          <a:p>
            <a:pPr marL="457200" indent="-457200">
              <a:defRPr b="0" i="0"/>
            </a:pPr>
            <a:r>
              <a:rPr lang="x-none"/>
              <a:t>Administration d’utérotoniques</a:t>
            </a:r>
          </a:p>
          <a:p>
            <a:pPr marL="457200" indent="-457200">
              <a:defRPr b="0" i="0"/>
            </a:pPr>
            <a:r>
              <a:rPr lang="x-none"/>
              <a:t>Aspiration utérine</a:t>
            </a:r>
          </a:p>
          <a:p>
            <a:pPr marL="457200" indent="-457200">
              <a:defRPr b="0" i="0"/>
            </a:pPr>
            <a:r>
              <a:rPr lang="x-none"/>
              <a:t>Tamponnement utérin</a:t>
            </a:r>
          </a:p>
          <a:p>
            <a:pPr marL="457200" indent="-457200">
              <a:defRPr b="0" i="0"/>
            </a:pPr>
            <a:r>
              <a:rPr lang="x-none"/>
              <a:t>Hystérectomie s’il s’avère impossible d’arrêter le saignement par d’autres mesures</a:t>
            </a:r>
          </a:p>
          <a:p>
            <a:pPr marL="457200" indent="-457200">
              <a:defRPr b="0" i="0"/>
            </a:pPr>
            <a:endParaRPr lang="en-US" dirty="0"/>
          </a:p>
        </p:txBody>
      </p:sp>
    </p:spTree>
    <p:extLst>
      <p:ext uri="{BB962C8B-B14F-4D97-AF65-F5344CB8AC3E}">
        <p14:creationId xmlns:p14="http://schemas.microsoft.com/office/powerpoint/2010/main" val="963242168"/>
      </p:ext>
    </p:extLst>
  </p:cSld>
  <p:clrMapOvr>
    <a:masterClrMapping/>
  </p:clrMapOvr>
  <p:transition/>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Utérotoniques pour contrôler le saignement ou assurer la stabilisation</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Après l’aspiration utérine :</a:t>
            </a:r>
          </a:p>
          <a:p>
            <a:pPr lvl="1">
              <a:defRPr b="0" i="0"/>
            </a:pPr>
            <a:r>
              <a:rPr lang="x-none"/>
              <a:t>Méthylergonovine 0,2 mg par voie intramusculaire ou intracervicale, ne pas utiliser chez les patientes souffrant d’hypertension</a:t>
            </a:r>
          </a:p>
          <a:p>
            <a:pPr lvl="1">
              <a:defRPr b="0" i="0"/>
            </a:pPr>
            <a:r>
              <a:rPr lang="x-none"/>
              <a:t>Misoprostol 800 µg par voie sublinguale ou rectale</a:t>
            </a:r>
          </a:p>
          <a:p>
            <a:pPr lvl="1">
              <a:defRPr b="0" i="0"/>
            </a:pPr>
            <a:r>
              <a:rPr lang="x-none"/>
              <a:t>Ocytocine </a:t>
            </a:r>
            <a:r>
              <a:rPr lang="fr-BE" dirty="0"/>
              <a:t>10 à 4</a:t>
            </a:r>
            <a:r>
              <a:rPr lang="x-none"/>
              <a:t>0 unités dans </a:t>
            </a:r>
            <a:r>
              <a:rPr lang="fr-BE" dirty="0"/>
              <a:t>500 à 1000 ml </a:t>
            </a:r>
            <a:r>
              <a:rPr lang="x-none"/>
              <a:t>de fluide IV </a:t>
            </a:r>
            <a:r>
              <a:rPr lang="fr-BE" dirty="0"/>
              <a:t>OU 10</a:t>
            </a:r>
            <a:r>
              <a:rPr lang="x-none"/>
              <a:t> unités </a:t>
            </a:r>
            <a:r>
              <a:rPr lang="fr-BE" dirty="0"/>
              <a:t>par voie intramusculaire</a:t>
            </a:r>
            <a:endParaRPr lang="x-none"/>
          </a:p>
          <a:p>
            <a:pPr lvl="1">
              <a:defRPr b="0" i="0"/>
            </a:pPr>
            <a:r>
              <a:rPr lang="x-none"/>
              <a:t>Tamponnement intra-utérin</a:t>
            </a:r>
          </a:p>
          <a:p>
            <a:pPr>
              <a:defRPr b="0" i="0"/>
            </a:pPr>
            <a:endParaRPr lang="en-US" dirty="0"/>
          </a:p>
        </p:txBody>
      </p:sp>
    </p:spTree>
    <p:extLst>
      <p:ext uri="{BB962C8B-B14F-4D97-AF65-F5344CB8AC3E}">
        <p14:creationId xmlns:p14="http://schemas.microsoft.com/office/powerpoint/2010/main" val="3407520842"/>
      </p:ext>
    </p:extLst>
  </p:cSld>
  <p:clrMapOvr>
    <a:masterClrMapping/>
  </p:clrMapOvr>
  <p:transition/>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Grossesse extra-utérine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Généralement détectée lors de l’évaluation clinique</a:t>
            </a:r>
          </a:p>
          <a:p>
            <a:pPr marL="457200" indent="-457200">
              <a:defRPr b="0" i="0"/>
            </a:pPr>
            <a:r>
              <a:rPr lang="x-none" sz="2400" kern="1200">
                <a:solidFill>
                  <a:srgbClr val="000000"/>
                </a:solidFill>
                <a:latin typeface="+mn-lt"/>
                <a:ea typeface="+mn-ea"/>
                <a:cs typeface="+mn-cs"/>
              </a:rPr>
              <a:t>Peut demeurer non diagnostiquée, même après une évacuation utérine par des méthodes médicamenteuses puisque, dans ce cas, les produits de conception ne sont pas examinés</a:t>
            </a:r>
          </a:p>
          <a:p>
            <a:pPr marL="457200" indent="-457200">
              <a:defRPr b="0" i="0"/>
            </a:pPr>
            <a:r>
              <a:rPr lang="x-none" sz="2400" kern="1200">
                <a:solidFill>
                  <a:srgbClr val="000000"/>
                </a:solidFill>
                <a:latin typeface="+mn-lt"/>
                <a:ea typeface="+mn-ea"/>
                <a:cs typeface="+mn-cs"/>
              </a:rPr>
              <a:t>Les médicaments utilisés pour une évacuation utérine par des méthodes médicamenteuses ne traitent pas une grossesse extra-utérine</a:t>
            </a:r>
          </a:p>
          <a:p>
            <a:pPr marL="457200" indent="-457200">
              <a:defRPr b="0" i="0"/>
            </a:pPr>
            <a:r>
              <a:rPr lang="x-none" sz="2400" kern="1200">
                <a:solidFill>
                  <a:srgbClr val="000000"/>
                </a:solidFill>
                <a:latin typeface="+mn-lt"/>
                <a:ea typeface="+mn-ea"/>
                <a:cs typeface="+mn-cs"/>
              </a:rPr>
              <a:t>Est une situation représentant une menace pour le pronostic vital : transférer ou traiter immédiatement la patiente</a:t>
            </a:r>
          </a:p>
        </p:txBody>
      </p:sp>
    </p:spTree>
    <p:extLst>
      <p:ext uri="{BB962C8B-B14F-4D97-AF65-F5344CB8AC3E}">
        <p14:creationId xmlns:p14="http://schemas.microsoft.com/office/powerpoint/2010/main" val="2563518757"/>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La cartographie communautaire doit inclure</a:t>
            </a:r>
            <a:r>
              <a:rPr lang="fr-BE" dirty="0"/>
              <a:t> :</a:t>
            </a:r>
            <a:r>
              <a:rPr lang="x-none"/>
              <a:t> (suite)</a:t>
            </a:r>
          </a:p>
        </p:txBody>
      </p:sp>
      <p:sp>
        <p:nvSpPr>
          <p:cNvPr id="3" name="Content Placeholder 2"/>
          <p:cNvSpPr>
            <a:spLocks noGrp="1"/>
          </p:cNvSpPr>
          <p:nvPr>
            <p:ph sz="quarter" idx="1"/>
          </p:nvPr>
        </p:nvSpPr>
        <p:spPr>
          <a:xfrm>
            <a:off x="304800" y="1600200"/>
            <a:ext cx="8534400" cy="4495800"/>
          </a:xfrm>
        </p:spPr>
        <p:txBody>
          <a:bodyPr/>
          <a:lstStyle/>
          <a:p>
            <a:pPr marL="457200" indent="-457200">
              <a:defRPr b="0" i="0"/>
            </a:pPr>
            <a:r>
              <a:rPr lang="x-none" sz="2800"/>
              <a:t>Les endroits où les membres de la communauté peuvent : </a:t>
            </a:r>
          </a:p>
          <a:p>
            <a:pPr lvl="1">
              <a:defRPr b="0" i="0"/>
            </a:pPr>
            <a:r>
              <a:rPr lang="x-none" sz="2400"/>
              <a:t>obtenir des informations relatives à la prévention des grossesses et à l’interruption de grossesse (par exemple cliniques, lignes d’assistance téléphonique directe, centres communautaires ou centres de jeunesse, écoles) </a:t>
            </a:r>
          </a:p>
          <a:p>
            <a:pPr lvl="1">
              <a:defRPr b="0" i="0"/>
            </a:pPr>
            <a:r>
              <a:rPr lang="x-none" sz="2400"/>
              <a:t>se procurer des contraceptifs (par exemple pharmacies) </a:t>
            </a:r>
          </a:p>
          <a:p>
            <a:pPr lvl="1">
              <a:defRPr b="0" i="0"/>
            </a:pPr>
            <a:r>
              <a:rPr lang="x-none" sz="2400"/>
              <a:t>bénéficier de procédures techniques liées à la santé reproductive telles qu’aspiration manuelle intra-utérine (AMIU) et avortement médicamenteux</a:t>
            </a:r>
          </a:p>
          <a:p>
            <a:pPr lvl="1">
              <a:defRPr b="0" i="0"/>
            </a:pPr>
            <a:r>
              <a:rPr lang="x-none" sz="2400"/>
              <a:t>être transportés pour des soins d’urgence </a:t>
            </a:r>
          </a:p>
          <a:p>
            <a:pPr marL="457200" indent="-457200">
              <a:defRPr b="0" i="0"/>
            </a:pPr>
            <a:endParaRPr lang="en-US" sz="3200" dirty="0"/>
          </a:p>
        </p:txBody>
      </p:sp>
    </p:spTree>
    <p:extLst>
      <p:ext uri="{BB962C8B-B14F-4D97-AF65-F5344CB8AC3E}">
        <p14:creationId xmlns:p14="http://schemas.microsoft.com/office/powerpoint/2010/main" val="107497654"/>
      </p:ext>
    </p:extLst>
  </p:cSld>
  <p:clrMapOvr>
    <a:masterClrMapping/>
  </p:clrMapOvr>
  <p:transition/>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et symptômes possibles d’une grossesse extra-utérine</a:t>
            </a:r>
          </a:p>
        </p:txBody>
      </p:sp>
      <p:sp>
        <p:nvSpPr>
          <p:cNvPr id="3" name="Content Placeholder 2"/>
          <p:cNvSpPr>
            <a:spLocks noGrp="1"/>
          </p:cNvSpPr>
          <p:nvPr>
            <p:ph sz="quarter" idx="1"/>
          </p:nvPr>
        </p:nvSpPr>
        <p:spPr>
          <a:xfrm>
            <a:off x="685800" y="1676400"/>
            <a:ext cx="8305800" cy="5105400"/>
          </a:xfrm>
        </p:spPr>
        <p:txBody>
          <a:bodyPr/>
          <a:lstStyle/>
          <a:p>
            <a:pPr>
              <a:buNone/>
              <a:defRPr b="0" i="0"/>
            </a:pPr>
            <a:r>
              <a:rPr lang="x-none" sz="2200"/>
              <a:t>Après une aspiration intra-utérine :</a:t>
            </a:r>
          </a:p>
          <a:p>
            <a:pPr marL="342900" indent="-342900">
              <a:defRPr b="0" i="0"/>
            </a:pPr>
            <a:r>
              <a:rPr lang="fr-BE" sz="2200" dirty="0"/>
              <a:t>A</a:t>
            </a:r>
            <a:r>
              <a:rPr lang="x-none" sz="2200"/>
              <a:t>bsence de villosités ou de couche déciduale lors de l’examen des produits de conception</a:t>
            </a:r>
          </a:p>
          <a:p>
            <a:pPr>
              <a:buNone/>
              <a:defRPr b="0" i="0"/>
            </a:pPr>
            <a:endParaRPr lang="fr-BE" sz="1400" dirty="0"/>
          </a:p>
          <a:p>
            <a:pPr>
              <a:buNone/>
              <a:defRPr b="0" i="0"/>
            </a:pPr>
            <a:r>
              <a:rPr lang="x-none" sz="2200"/>
              <a:t>Après un avortement médicamenteux :</a:t>
            </a:r>
          </a:p>
          <a:p>
            <a:pPr marL="342900" indent="-342900">
              <a:defRPr b="0" i="0"/>
            </a:pPr>
            <a:r>
              <a:rPr lang="x-none" sz="2200"/>
              <a:t>Saignements vaginaux minimes </a:t>
            </a:r>
          </a:p>
          <a:p>
            <a:pPr marL="342900" indent="-342900">
              <a:defRPr b="0" i="0"/>
            </a:pPr>
            <a:r>
              <a:rPr lang="x-none" sz="2200"/>
              <a:t>Taille utérine inférieure à celle attendue</a:t>
            </a:r>
          </a:p>
          <a:p>
            <a:pPr marL="342900" indent="-342900">
              <a:defRPr b="0" i="0"/>
            </a:pPr>
            <a:r>
              <a:rPr lang="x-none" sz="2200"/>
              <a:t>Douleur ou crampes abdominal</a:t>
            </a:r>
            <a:r>
              <a:rPr lang="en-US" sz="2200" dirty="0"/>
              <a:t>e</a:t>
            </a:r>
            <a:r>
              <a:rPr lang="x-none" sz="2200"/>
              <a:t>s</a:t>
            </a:r>
            <a:r>
              <a:rPr lang="en-US" sz="2200" dirty="0"/>
              <a:t> basses</a:t>
            </a:r>
            <a:r>
              <a:rPr lang="x-none" sz="2200"/>
              <a:t> soudaines, intenses et persistantes s’accompagnant parfois de :</a:t>
            </a:r>
          </a:p>
          <a:p>
            <a:pPr lvl="1">
              <a:defRPr b="0" i="0"/>
            </a:pPr>
            <a:r>
              <a:rPr lang="x-none" sz="1800"/>
              <a:t>Saignement vaginal irrégulier ou saignements diffus</a:t>
            </a:r>
          </a:p>
          <a:p>
            <a:pPr lvl="1">
              <a:defRPr b="0" i="0"/>
            </a:pPr>
            <a:r>
              <a:rPr lang="x-none" sz="1800"/>
              <a:t>Masse annexielle palpable</a:t>
            </a:r>
          </a:p>
          <a:p>
            <a:pPr marL="342900" indent="-342900">
              <a:defRPr b="0" i="0"/>
            </a:pPr>
            <a:r>
              <a:rPr lang="x-none" sz="2200"/>
              <a:t>Évanouissement, douleur à l’épaule, accélération de la pulsation cardiaque ou étourdissements (hémorragie interne)</a:t>
            </a:r>
          </a:p>
        </p:txBody>
      </p:sp>
    </p:spTree>
    <p:extLst>
      <p:ext uri="{BB962C8B-B14F-4D97-AF65-F5344CB8AC3E}">
        <p14:creationId xmlns:p14="http://schemas.microsoft.com/office/powerpoint/2010/main" val="3350847980"/>
      </p:ext>
    </p:extLst>
  </p:cSld>
  <p:clrMapOvr>
    <a:masterClrMapping/>
  </p:clrMapOvr>
  <p:transition/>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et symptômes de lésions cervicales, utérines ou abdominales </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2800" kern="1200">
                <a:solidFill>
                  <a:srgbClr val="000000"/>
                </a:solidFill>
                <a:latin typeface="+mn-lt"/>
                <a:ea typeface="+mn-ea"/>
                <a:cs typeface="+mn-cs"/>
              </a:rPr>
              <a:t>Au cours de la procédure : </a:t>
            </a:r>
          </a:p>
          <a:p>
            <a:pPr marL="457200" indent="-457200">
              <a:defRPr b="0" i="0"/>
            </a:pPr>
            <a:r>
              <a:rPr lang="x-none" sz="2800" kern="1200">
                <a:solidFill>
                  <a:srgbClr val="000000"/>
                </a:solidFill>
                <a:latin typeface="+mn-lt"/>
                <a:ea typeface="+mn-ea"/>
                <a:cs typeface="+mn-cs"/>
              </a:rPr>
              <a:t>Saignements vaginaux excessifs </a:t>
            </a:r>
          </a:p>
          <a:p>
            <a:pPr marL="457200" indent="-457200">
              <a:defRPr b="0" i="0"/>
            </a:pPr>
            <a:r>
              <a:rPr lang="x-none" sz="2800" kern="1200">
                <a:solidFill>
                  <a:srgbClr val="000000"/>
                </a:solidFill>
                <a:latin typeface="+mn-lt"/>
                <a:ea typeface="+mn-ea"/>
                <a:cs typeface="+mn-cs"/>
              </a:rPr>
              <a:t>Douleur soudaine et excessive </a:t>
            </a:r>
          </a:p>
          <a:p>
            <a:pPr marL="457200" indent="-457200">
              <a:defRPr b="0" i="0"/>
            </a:pPr>
            <a:r>
              <a:rPr lang="x-none" sz="2800" kern="1200">
                <a:solidFill>
                  <a:srgbClr val="000000"/>
                </a:solidFill>
                <a:latin typeface="+mn-lt"/>
                <a:ea typeface="+mn-ea"/>
                <a:cs typeface="+mn-cs"/>
              </a:rPr>
              <a:t>L’instrument s’insère plus profondément qu’attendu </a:t>
            </a:r>
          </a:p>
          <a:p>
            <a:pPr marL="457200" indent="-457200">
              <a:defRPr b="0" i="0"/>
            </a:pPr>
            <a:r>
              <a:rPr lang="x-none" sz="2800" kern="1200">
                <a:solidFill>
                  <a:srgbClr val="000000"/>
                </a:solidFill>
                <a:latin typeface="+mn-lt"/>
                <a:ea typeface="+mn-ea"/>
                <a:cs typeface="+mn-cs"/>
              </a:rPr>
              <a:t>La puissance d’aspiration diminue </a:t>
            </a:r>
          </a:p>
          <a:p>
            <a:pPr marL="457200" indent="-457200">
              <a:defRPr b="0" i="0"/>
            </a:pPr>
            <a:r>
              <a:rPr lang="x-none" sz="2800" kern="1200">
                <a:solidFill>
                  <a:srgbClr val="000000"/>
                </a:solidFill>
                <a:latin typeface="+mn-lt"/>
                <a:ea typeface="+mn-ea"/>
                <a:cs typeface="+mn-cs"/>
              </a:rPr>
              <a:t>Présence de graisse ou d’intestin dans le produit d’aspiration </a:t>
            </a:r>
          </a:p>
        </p:txBody>
      </p:sp>
    </p:spTree>
    <p:extLst>
      <p:ext uri="{BB962C8B-B14F-4D97-AF65-F5344CB8AC3E}">
        <p14:creationId xmlns:p14="http://schemas.microsoft.com/office/powerpoint/2010/main" val="3568440174"/>
      </p:ext>
    </p:extLst>
  </p:cSld>
  <p:clrMapOvr>
    <a:masterClrMapping/>
  </p:clrMapOvr>
  <p:transition/>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9067800" cy="990600"/>
          </a:xfrm>
        </p:spPr>
        <p:txBody>
          <a:bodyPr/>
          <a:lstStyle/>
          <a:p>
            <a:pPr>
              <a:defRPr b="0" i="0"/>
            </a:pPr>
            <a:r>
              <a:rPr lang="x-none" sz="3000" kern="1200">
                <a:solidFill>
                  <a:schemeClr val="tx2"/>
                </a:solidFill>
                <a:latin typeface="+mj-lt"/>
                <a:ea typeface="+mj-ea"/>
                <a:cs typeface="+mj-cs"/>
              </a:rPr>
              <a:t>Signes et symptômes de lésions cervicales, utérines ou abdominales (suite) </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2800" kern="1200">
                <a:solidFill>
                  <a:srgbClr val="000000"/>
                </a:solidFill>
                <a:latin typeface="+mn-lt"/>
                <a:ea typeface="+mn-ea"/>
                <a:cs typeface="+mn-cs"/>
              </a:rPr>
              <a:t>Après la procédure : </a:t>
            </a:r>
          </a:p>
          <a:p>
            <a:pPr marL="457200" indent="-457200">
              <a:defRPr b="0" i="0"/>
            </a:pPr>
            <a:r>
              <a:rPr lang="x-none" sz="2800" kern="1200">
                <a:solidFill>
                  <a:srgbClr val="000000"/>
                </a:solidFill>
                <a:latin typeface="+mn-lt"/>
                <a:ea typeface="+mn-ea"/>
                <a:cs typeface="+mn-cs"/>
              </a:rPr>
              <a:t>Douleur abdominale persistante</a:t>
            </a:r>
          </a:p>
          <a:p>
            <a:pPr marL="457200" indent="-457200">
              <a:defRPr b="0" i="0"/>
            </a:pPr>
            <a:r>
              <a:rPr lang="x-none" sz="2800" kern="1200">
                <a:solidFill>
                  <a:srgbClr val="000000"/>
                </a:solidFill>
                <a:latin typeface="+mn-lt"/>
                <a:ea typeface="+mn-ea"/>
                <a:cs typeface="+mn-cs"/>
              </a:rPr>
              <a:t>Pulsation cardiaque accélérée</a:t>
            </a:r>
          </a:p>
          <a:p>
            <a:pPr marL="457200" indent="-457200">
              <a:defRPr b="0" i="0"/>
            </a:pPr>
            <a:r>
              <a:rPr lang="x-none" sz="2800" kern="1200">
                <a:solidFill>
                  <a:srgbClr val="000000"/>
                </a:solidFill>
                <a:latin typeface="+mn-lt"/>
                <a:ea typeface="+mn-ea"/>
                <a:cs typeface="+mn-cs"/>
              </a:rPr>
              <a:t>Chute de la tension artérielle </a:t>
            </a:r>
          </a:p>
          <a:p>
            <a:pPr marL="457200" indent="-457200">
              <a:defRPr b="0" i="0"/>
            </a:pPr>
            <a:r>
              <a:rPr lang="x-none" sz="2800" kern="1200">
                <a:solidFill>
                  <a:srgbClr val="000000"/>
                </a:solidFill>
                <a:latin typeface="+mn-lt"/>
                <a:ea typeface="+mn-ea"/>
                <a:cs typeface="+mn-cs"/>
              </a:rPr>
              <a:t>Sensibilité pelvienne </a:t>
            </a:r>
          </a:p>
          <a:p>
            <a:pPr marL="457200" indent="-457200">
              <a:defRPr b="0" i="0"/>
            </a:pPr>
            <a:r>
              <a:rPr lang="x-none" sz="2800" kern="1200">
                <a:solidFill>
                  <a:srgbClr val="000000"/>
                </a:solidFill>
                <a:latin typeface="+mn-lt"/>
                <a:ea typeface="+mn-ea"/>
                <a:cs typeface="+mn-cs"/>
              </a:rPr>
              <a:t>Fièvre, élévation du nombre de globules blancs </a:t>
            </a:r>
          </a:p>
        </p:txBody>
      </p:sp>
    </p:spTree>
    <p:extLst>
      <p:ext uri="{BB962C8B-B14F-4D97-AF65-F5344CB8AC3E}">
        <p14:creationId xmlns:p14="http://schemas.microsoft.com/office/powerpoint/2010/main" val="3436812819"/>
      </p:ext>
    </p:extLst>
  </p:cSld>
  <p:clrMapOvr>
    <a:masterClrMapping/>
  </p:clrMapOvr>
  <p:transition/>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Causes des lésions cervicales, utérines ou abdominales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Petites lacérations du col utérin occasionnées par la pince de Pozzi, par le dilatateur ou par les instruments ou objets éventuellement introduits dans le vagin lors d’un avortement non sécurisé</a:t>
            </a:r>
          </a:p>
          <a:p>
            <a:pPr marL="457200" indent="-457200">
              <a:defRPr b="0" i="0"/>
            </a:pPr>
            <a:r>
              <a:rPr lang="x-none" sz="2800" kern="1200">
                <a:solidFill>
                  <a:srgbClr val="000000"/>
                </a:solidFill>
                <a:latin typeface="+mn-lt"/>
                <a:ea typeface="+mn-ea"/>
                <a:cs typeface="+mn-cs"/>
              </a:rPr>
              <a:t>Perforation utérine provoquée par : </a:t>
            </a:r>
          </a:p>
          <a:p>
            <a:pPr lvl="1">
              <a:defRPr b="0" i="0"/>
            </a:pPr>
            <a:r>
              <a:rPr lang="x-none" sz="2400" kern="1200">
                <a:solidFill>
                  <a:srgbClr val="000000"/>
                </a:solidFill>
                <a:latin typeface="+mn-lt"/>
                <a:ea typeface="+mn-ea"/>
                <a:cs typeface="+mn-cs"/>
              </a:rPr>
              <a:t>Application d’une force excessive lors de la dilatation (par exemple en cas de sténose du col utérin) </a:t>
            </a:r>
          </a:p>
          <a:p>
            <a:pPr lvl="1">
              <a:defRPr b="0" i="0"/>
            </a:pPr>
            <a:r>
              <a:rPr lang="x-none" sz="2400" kern="1200">
                <a:solidFill>
                  <a:srgbClr val="000000"/>
                </a:solidFill>
                <a:latin typeface="+mn-lt"/>
                <a:ea typeface="+mn-ea"/>
                <a:cs typeface="+mn-cs"/>
              </a:rPr>
              <a:t>Position inhabituelle de l’utérus (par exemple rétroversion importante) </a:t>
            </a:r>
          </a:p>
          <a:p>
            <a:pPr lvl="1">
              <a:defRPr b="0" i="0"/>
            </a:pPr>
            <a:r>
              <a:rPr lang="x-none" sz="2400" kern="1200">
                <a:solidFill>
                  <a:srgbClr val="000000"/>
                </a:solidFill>
                <a:latin typeface="+mn-lt"/>
                <a:ea typeface="+mn-ea"/>
                <a:cs typeface="+mn-cs"/>
              </a:rPr>
              <a:t>Taille réelle de l’utérus différente de celle attendue </a:t>
            </a:r>
          </a:p>
        </p:txBody>
      </p:sp>
    </p:spTree>
    <p:extLst>
      <p:ext uri="{BB962C8B-B14F-4D97-AF65-F5344CB8AC3E}">
        <p14:creationId xmlns:p14="http://schemas.microsoft.com/office/powerpoint/2010/main" val="3673721761"/>
      </p:ext>
    </p:extLst>
  </p:cSld>
  <p:clrMapOvr>
    <a:masterClrMapping/>
  </p:clrMapOvr>
  <p:transition/>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sz="3600" kern="1200" dirty="0">
                <a:solidFill>
                  <a:schemeClr val="tx2"/>
                </a:solidFill>
                <a:latin typeface="+mj-lt"/>
                <a:ea typeface="+mj-ea"/>
                <a:cs typeface="+mj-cs"/>
              </a:rPr>
              <a:t>Traitement</a:t>
            </a:r>
            <a:r>
              <a:rPr lang="x-none" sz="3600" kern="1200">
                <a:solidFill>
                  <a:schemeClr val="tx2"/>
                </a:solidFill>
                <a:latin typeface="+mj-lt"/>
                <a:ea typeface="+mj-ea"/>
                <a:cs typeface="+mj-cs"/>
              </a:rPr>
              <a:t> des lacérations cervicales ou vaginales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Assurer un contrôle adéquat de la douleur, installer la patiente dans une position adéquate et veiller à un bon éclairage</a:t>
            </a:r>
          </a:p>
          <a:p>
            <a:pPr marL="457200" indent="-457200">
              <a:defRPr b="0" i="0"/>
            </a:pPr>
            <a:r>
              <a:rPr lang="x-none" sz="2400" kern="1200">
                <a:solidFill>
                  <a:srgbClr val="000000"/>
                </a:solidFill>
                <a:latin typeface="+mn-lt"/>
                <a:ea typeface="+mn-ea"/>
                <a:cs typeface="+mn-cs"/>
              </a:rPr>
              <a:t>Appliquer une solution antiseptique au niveau du col de l’utérus et du vagin</a:t>
            </a:r>
          </a:p>
          <a:p>
            <a:pPr marL="457200" indent="-457200">
              <a:defRPr b="0" i="0"/>
            </a:pPr>
            <a:r>
              <a:rPr lang="x-none" sz="2400" kern="1200">
                <a:solidFill>
                  <a:srgbClr val="000000"/>
                </a:solidFill>
                <a:latin typeface="+mn-lt"/>
                <a:ea typeface="+mn-ea"/>
                <a:cs typeface="+mn-cs"/>
              </a:rPr>
              <a:t>Vérifier s’il n’y a pas plusieurs lacérations </a:t>
            </a:r>
          </a:p>
          <a:p>
            <a:pPr marL="457200" indent="-457200">
              <a:defRPr b="0" i="0"/>
            </a:pPr>
            <a:r>
              <a:rPr lang="x-none" sz="2400" kern="1200">
                <a:solidFill>
                  <a:srgbClr val="000000"/>
                </a:solidFill>
                <a:latin typeface="+mn-lt"/>
                <a:ea typeface="+mn-ea"/>
                <a:cs typeface="+mn-cs"/>
              </a:rPr>
              <a:t>Arrêter le saignement par l’une des mesures suivantes :</a:t>
            </a:r>
          </a:p>
          <a:p>
            <a:pPr lvl="1">
              <a:defRPr b="0" i="0"/>
            </a:pPr>
            <a:r>
              <a:rPr lang="x-none" sz="2400" kern="1200">
                <a:solidFill>
                  <a:srgbClr val="000000"/>
                </a:solidFill>
                <a:latin typeface="+mn-lt"/>
                <a:ea typeface="+mn-ea"/>
                <a:cs typeface="+mn-cs"/>
              </a:rPr>
              <a:t>Placer une pince circulaire sur la déchirure </a:t>
            </a:r>
          </a:p>
          <a:p>
            <a:pPr lvl="1">
              <a:defRPr b="0" i="0"/>
            </a:pPr>
            <a:r>
              <a:rPr lang="x-none" sz="2400" u="none" kern="1200">
                <a:solidFill>
                  <a:srgbClr val="000000"/>
                </a:solidFill>
                <a:latin typeface="+mn-lt"/>
                <a:ea typeface="+mn-ea"/>
                <a:cs typeface="+mn-cs"/>
              </a:rPr>
              <a:t>Appliquer du nitrate d’argent ou</a:t>
            </a:r>
          </a:p>
          <a:p>
            <a:pPr lvl="1">
              <a:defRPr b="0" i="0"/>
            </a:pPr>
            <a:r>
              <a:rPr lang="x-none" sz="2400" kern="1200">
                <a:solidFill>
                  <a:srgbClr val="000000"/>
                </a:solidFill>
                <a:latin typeface="+mn-lt"/>
                <a:ea typeface="+mn-ea"/>
                <a:cs typeface="+mn-cs"/>
              </a:rPr>
              <a:t>Suturer par une suture continue en fil résorbable</a:t>
            </a:r>
          </a:p>
        </p:txBody>
      </p:sp>
    </p:spTree>
    <p:extLst>
      <p:ext uri="{BB962C8B-B14F-4D97-AF65-F5344CB8AC3E}">
        <p14:creationId xmlns:p14="http://schemas.microsoft.com/office/powerpoint/2010/main" val="3382286578"/>
      </p:ext>
    </p:extLst>
  </p:cSld>
  <p:clrMapOvr>
    <a:masterClrMapping/>
  </p:clrMapOvr>
  <p:transition/>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dirty="0"/>
              <a:t>Traitement</a:t>
            </a:r>
            <a:r>
              <a:rPr lang="x-none"/>
              <a:t> des lacérations cervicales ou vaginales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rPr>
              <a:t>Réparer par laparotomie les éventuelles déchirures profondes ou les lacérations suturées qui continuent à saigner</a:t>
            </a:r>
          </a:p>
          <a:p>
            <a:pPr marL="457200" indent="-457200">
              <a:defRPr b="0" i="0"/>
            </a:pPr>
            <a:r>
              <a:rPr lang="x-none" sz="2800" kern="1200">
                <a:solidFill>
                  <a:srgbClr val="000000"/>
                </a:solidFill>
              </a:rPr>
              <a:t>On peut utiliser un tamponnement vaginal pour le traitement d’urgence du saignement</a:t>
            </a:r>
          </a:p>
        </p:txBody>
      </p:sp>
    </p:spTree>
    <p:extLst>
      <p:ext uri="{BB962C8B-B14F-4D97-AF65-F5344CB8AC3E}">
        <p14:creationId xmlns:p14="http://schemas.microsoft.com/office/powerpoint/2010/main" val="1528041786"/>
      </p:ext>
    </p:extLst>
  </p:cSld>
  <p:clrMapOvr>
    <a:masterClrMapping/>
  </p:clrMapOvr>
  <p:transition/>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Traitement d’une perforation utérine</a:t>
            </a:r>
          </a:p>
        </p:txBody>
      </p:sp>
      <p:sp>
        <p:nvSpPr>
          <p:cNvPr id="3" name="Content Placeholder 2"/>
          <p:cNvSpPr>
            <a:spLocks noGrp="1"/>
          </p:cNvSpPr>
          <p:nvPr>
            <p:ph sz="quarter" idx="1"/>
          </p:nvPr>
        </p:nvSpPr>
        <p:spPr>
          <a:xfrm>
            <a:off x="612648" y="1600200"/>
            <a:ext cx="8153400" cy="4953000"/>
          </a:xfrm>
        </p:spPr>
        <p:txBody>
          <a:bodyPr/>
          <a:lstStyle/>
          <a:p>
            <a:pPr>
              <a:buNone/>
              <a:defRPr b="0" i="0"/>
            </a:pPr>
            <a:r>
              <a:rPr lang="x-none" sz="2400" kern="1200">
                <a:solidFill>
                  <a:srgbClr val="000000"/>
                </a:solidFill>
                <a:latin typeface="+mn-lt"/>
                <a:ea typeface="+mn-ea"/>
                <a:cs typeface="+mn-cs"/>
              </a:rPr>
              <a:t>Si :</a:t>
            </a:r>
          </a:p>
          <a:p>
            <a:pPr marL="457200" indent="-457200">
              <a:defRPr b="0" i="0"/>
            </a:pPr>
            <a:r>
              <a:rPr lang="x-none" sz="2400" kern="1200">
                <a:solidFill>
                  <a:srgbClr val="000000"/>
                </a:solidFill>
                <a:latin typeface="+mn-lt"/>
                <a:ea typeface="+mn-ea"/>
                <a:cs typeface="+mn-cs"/>
              </a:rPr>
              <a:t>La patiente est stable</a:t>
            </a:r>
          </a:p>
          <a:p>
            <a:pPr marL="457200" indent="-457200">
              <a:defRPr b="0" i="0"/>
            </a:pPr>
            <a:r>
              <a:rPr lang="x-none" sz="2400" kern="1200">
                <a:solidFill>
                  <a:srgbClr val="000000"/>
                </a:solidFill>
                <a:latin typeface="+mn-lt"/>
                <a:ea typeface="+mn-ea"/>
                <a:cs typeface="+mn-cs"/>
              </a:rPr>
              <a:t>Il n’y a pas d’autres signes de lésion intra-abdominale et</a:t>
            </a:r>
          </a:p>
          <a:p>
            <a:pPr marL="457200" indent="-457200">
              <a:defRPr b="0" i="0"/>
            </a:pPr>
            <a:r>
              <a:rPr lang="x-none" sz="2400" kern="1200">
                <a:solidFill>
                  <a:srgbClr val="000000"/>
                </a:solidFill>
                <a:latin typeface="+mn-lt"/>
                <a:ea typeface="+mn-ea"/>
                <a:cs typeface="+mn-cs"/>
              </a:rPr>
              <a:t>L’évacuation est terminée</a:t>
            </a:r>
          </a:p>
          <a:p>
            <a:pPr>
              <a:buNone/>
              <a:defRPr b="0" i="0"/>
            </a:pPr>
            <a:endParaRPr lang="en-US" sz="2400" kern="1200" dirty="0">
              <a:solidFill>
                <a:srgbClr val="000000"/>
              </a:solidFill>
              <a:latin typeface="+mn-lt"/>
              <a:ea typeface="+mn-ea"/>
              <a:cs typeface="+mn-cs"/>
            </a:endParaRPr>
          </a:p>
          <a:p>
            <a:pPr>
              <a:buNone/>
              <a:defRPr b="0" i="0"/>
            </a:pPr>
            <a:r>
              <a:rPr lang="x-none" sz="2400" kern="1200">
                <a:solidFill>
                  <a:srgbClr val="000000"/>
                </a:solidFill>
                <a:latin typeface="+mn-lt"/>
                <a:ea typeface="+mn-ea"/>
                <a:cs typeface="+mn-cs"/>
              </a:rPr>
              <a:t>Alors : on peut hospitaliser la patiente et la surveiller attentivement pour les signes et symptômes de lésion intra-abdominale ou d’hémorragie</a:t>
            </a:r>
          </a:p>
        </p:txBody>
      </p:sp>
    </p:spTree>
    <p:extLst>
      <p:ext uri="{BB962C8B-B14F-4D97-AF65-F5344CB8AC3E}">
        <p14:creationId xmlns:p14="http://schemas.microsoft.com/office/powerpoint/2010/main" val="2914347963"/>
      </p:ext>
    </p:extLst>
  </p:cSld>
  <p:clrMapOvr>
    <a:masterClrMapping/>
  </p:clrMapOvr>
  <p:transition/>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990600"/>
          </a:xfrm>
        </p:spPr>
        <p:txBody>
          <a:bodyPr/>
          <a:lstStyle/>
          <a:p>
            <a:pPr>
              <a:defRPr b="0" i="0"/>
            </a:pPr>
            <a:r>
              <a:rPr lang="x-none" sz="3600" kern="1200">
                <a:solidFill>
                  <a:schemeClr val="tx2"/>
                </a:solidFill>
                <a:latin typeface="+mj-lt"/>
                <a:ea typeface="+mj-ea"/>
                <a:cs typeface="+mj-cs"/>
              </a:rPr>
              <a:t>Signes et symptômes d’hématométrie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Utérus augmenté de volume, ferme et douloureux </a:t>
            </a:r>
          </a:p>
          <a:p>
            <a:pPr marL="457200" indent="-457200">
              <a:defRPr b="0" i="0"/>
            </a:pPr>
            <a:r>
              <a:rPr lang="x-none" sz="3200" kern="1200">
                <a:solidFill>
                  <a:srgbClr val="000000"/>
                </a:solidFill>
                <a:latin typeface="+mn-lt"/>
                <a:ea typeface="+mn-ea"/>
                <a:cs typeface="+mn-cs"/>
              </a:rPr>
              <a:t>Pression pelvienne </a:t>
            </a:r>
          </a:p>
          <a:p>
            <a:pPr marL="457200" indent="-457200">
              <a:defRPr b="0" i="0"/>
            </a:pPr>
            <a:r>
              <a:rPr lang="x-none" sz="3200" kern="1200">
                <a:solidFill>
                  <a:srgbClr val="000000"/>
                </a:solidFill>
                <a:latin typeface="+mn-lt"/>
                <a:ea typeface="+mn-ea"/>
                <a:cs typeface="+mn-cs"/>
              </a:rPr>
              <a:t>Crampes et douleur intenses </a:t>
            </a:r>
          </a:p>
          <a:p>
            <a:pPr marL="457200" indent="-457200">
              <a:defRPr b="0" i="0"/>
            </a:pPr>
            <a:r>
              <a:rPr lang="x-none" sz="3200" kern="1200">
                <a:solidFill>
                  <a:srgbClr val="000000"/>
                </a:solidFill>
                <a:latin typeface="+mn-lt"/>
                <a:ea typeface="+mn-ea"/>
                <a:cs typeface="+mn-cs"/>
              </a:rPr>
              <a:t>Étourdissements </a:t>
            </a:r>
          </a:p>
          <a:p>
            <a:pPr marL="457200" indent="-457200">
              <a:defRPr b="0" i="0"/>
            </a:pPr>
            <a:r>
              <a:rPr lang="x-none" sz="3200" kern="1200">
                <a:solidFill>
                  <a:srgbClr val="000000"/>
                </a:solidFill>
                <a:latin typeface="+mn-lt"/>
                <a:ea typeface="+mn-ea"/>
                <a:cs typeface="+mn-cs"/>
              </a:rPr>
              <a:t>Légère fièvre </a:t>
            </a:r>
          </a:p>
          <a:p>
            <a:pPr marL="457200" indent="-457200">
              <a:defRPr b="0" i="0"/>
            </a:pPr>
            <a:r>
              <a:rPr lang="x-none" sz="3200" kern="1200">
                <a:solidFill>
                  <a:srgbClr val="000000"/>
                </a:solidFill>
                <a:latin typeface="+mn-lt"/>
                <a:ea typeface="+mn-ea"/>
                <a:cs typeface="+mn-cs"/>
              </a:rPr>
              <a:t>Saignements vaginaux peu importants </a:t>
            </a:r>
          </a:p>
        </p:txBody>
      </p:sp>
    </p:spTree>
    <p:extLst>
      <p:ext uri="{BB962C8B-B14F-4D97-AF65-F5344CB8AC3E}">
        <p14:creationId xmlns:p14="http://schemas.microsoft.com/office/powerpoint/2010/main" val="275501264"/>
      </p:ext>
    </p:extLst>
  </p:cSld>
  <p:clrMapOvr>
    <a:masterClrMapping/>
  </p:clrMapOvr>
  <p:transition/>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990600"/>
          </a:xfrm>
        </p:spPr>
        <p:txBody>
          <a:bodyPr/>
          <a:lstStyle/>
          <a:p>
            <a:pPr>
              <a:defRPr b="0" i="0"/>
            </a:pPr>
            <a:r>
              <a:rPr lang="x-none" sz="3600" kern="1200">
                <a:solidFill>
                  <a:schemeClr val="tx2"/>
                </a:solidFill>
                <a:latin typeface="+mj-lt"/>
                <a:ea typeface="+mj-ea"/>
                <a:cs typeface="+mj-cs"/>
              </a:rPr>
              <a:t>Signes et symptômes de réaction vasovagale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Évanouissement, perte de conscience </a:t>
            </a:r>
          </a:p>
          <a:p>
            <a:pPr marL="457200" indent="-457200">
              <a:defRPr b="0" i="0"/>
            </a:pPr>
            <a:r>
              <a:rPr lang="x-none" sz="3200" kern="1200">
                <a:solidFill>
                  <a:srgbClr val="000000"/>
                </a:solidFill>
                <a:latin typeface="+mn-lt"/>
                <a:ea typeface="+mn-ea"/>
                <a:cs typeface="+mn-cs"/>
              </a:rPr>
              <a:t>Peau froide ou humide </a:t>
            </a:r>
          </a:p>
          <a:p>
            <a:pPr marL="457200" indent="-457200">
              <a:defRPr b="0" i="0"/>
            </a:pPr>
            <a:r>
              <a:rPr lang="x-none" sz="3200" kern="1200">
                <a:solidFill>
                  <a:srgbClr val="000000"/>
                </a:solidFill>
                <a:latin typeface="+mn-lt"/>
                <a:ea typeface="+mn-ea"/>
                <a:cs typeface="+mn-cs"/>
              </a:rPr>
              <a:t>Vertiges</a:t>
            </a:r>
          </a:p>
          <a:p>
            <a:pPr marL="457200" indent="-457200">
              <a:defRPr b="0" i="0"/>
            </a:pPr>
            <a:r>
              <a:rPr lang="x-none" sz="3200" kern="1200">
                <a:solidFill>
                  <a:srgbClr val="000000"/>
                </a:solidFill>
                <a:latin typeface="+mn-lt"/>
                <a:ea typeface="+mn-ea"/>
                <a:cs typeface="+mn-cs"/>
              </a:rPr>
              <a:t>Nausées</a:t>
            </a:r>
          </a:p>
          <a:p>
            <a:pPr marL="457200" indent="-457200">
              <a:defRPr b="0" i="0"/>
            </a:pPr>
            <a:r>
              <a:rPr lang="x-none" sz="3200" kern="1200">
                <a:solidFill>
                  <a:srgbClr val="000000"/>
                </a:solidFill>
                <a:latin typeface="+mn-lt"/>
                <a:ea typeface="+mn-ea"/>
                <a:cs typeface="+mn-cs"/>
              </a:rPr>
              <a:t>Chute modérée de la tension artérielle, du pouls </a:t>
            </a:r>
          </a:p>
        </p:txBody>
      </p:sp>
    </p:spTree>
    <p:extLst>
      <p:ext uri="{BB962C8B-B14F-4D97-AF65-F5344CB8AC3E}">
        <p14:creationId xmlns:p14="http://schemas.microsoft.com/office/powerpoint/2010/main" val="579960492"/>
      </p:ext>
    </p:extLst>
  </p:cSld>
  <p:clrMapOvr>
    <a:masterClrMapping/>
  </p:clrMapOvr>
  <p:transition/>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990600"/>
          </a:xfrm>
        </p:spPr>
        <p:txBody>
          <a:bodyPr/>
          <a:lstStyle/>
          <a:p>
            <a:pPr>
              <a:defRPr b="0" i="0"/>
            </a:pPr>
            <a:r>
              <a:rPr lang="x-none" sz="3600" kern="1200">
                <a:solidFill>
                  <a:schemeClr val="tx2"/>
                </a:solidFill>
                <a:latin typeface="+mj-lt"/>
                <a:ea typeface="+mj-ea"/>
                <a:cs typeface="+mj-cs"/>
              </a:rPr>
              <a:t>Cause des réactions vasovagales </a:t>
            </a:r>
          </a:p>
        </p:txBody>
      </p:sp>
      <p:sp>
        <p:nvSpPr>
          <p:cNvPr id="3" name="Content Placeholder 2"/>
          <p:cNvSpPr>
            <a:spLocks noGrp="1"/>
          </p:cNvSpPr>
          <p:nvPr>
            <p:ph sz="quarter" idx="1"/>
          </p:nvPr>
        </p:nvSpPr>
        <p:spPr>
          <a:xfrm>
            <a:off x="612648" y="1752600"/>
            <a:ext cx="8153400" cy="4495800"/>
          </a:xfrm>
        </p:spPr>
        <p:txBody>
          <a:bodyPr/>
          <a:lstStyle/>
          <a:p>
            <a:pPr marL="342900" lvl="2">
              <a:spcBef>
                <a:spcPts val="700"/>
              </a:spcBef>
              <a:buSzPct val="150000"/>
              <a:buFont typeface="Arial" pitchFamily="34" charset="0"/>
              <a:buChar char="•"/>
              <a:defRPr b="0" i="0"/>
            </a:pPr>
            <a:r>
              <a:rPr lang="x-none" sz="3200" kern="1200">
                <a:solidFill>
                  <a:srgbClr val="000000"/>
                </a:solidFill>
                <a:latin typeface="+mn-lt"/>
                <a:ea typeface="+mn-ea"/>
                <a:cs typeface="+mn-cs"/>
              </a:rPr>
              <a:t>Résultat de la stimulation du nerf vague au cours de l’aspiration intra-utérine. </a:t>
            </a:r>
          </a:p>
        </p:txBody>
      </p:sp>
    </p:spTree>
    <p:extLst>
      <p:ext uri="{BB962C8B-B14F-4D97-AF65-F5344CB8AC3E}">
        <p14:creationId xmlns:p14="http://schemas.microsoft.com/office/powerpoint/2010/main" val="1393781203"/>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La cartographie communautaire doit inclure</a:t>
            </a:r>
            <a:r>
              <a:rPr lang="fr-BE" dirty="0"/>
              <a:t> :</a:t>
            </a:r>
            <a:r>
              <a:rPr lang="x-none"/>
              <a:t> (suite)</a:t>
            </a:r>
          </a:p>
        </p:txBody>
      </p:sp>
      <p:sp>
        <p:nvSpPr>
          <p:cNvPr id="3" name="Content Placeholder 2"/>
          <p:cNvSpPr>
            <a:spLocks noGrp="1"/>
          </p:cNvSpPr>
          <p:nvPr>
            <p:ph sz="quarter" idx="1"/>
          </p:nvPr>
        </p:nvSpPr>
        <p:spPr>
          <a:xfrm>
            <a:off x="612648" y="1676400"/>
            <a:ext cx="8153400" cy="5105400"/>
          </a:xfrm>
        </p:spPr>
        <p:txBody>
          <a:bodyPr/>
          <a:lstStyle/>
          <a:p>
            <a:pPr marL="457200" indent="-457200">
              <a:defRPr b="0" i="0"/>
            </a:pPr>
            <a:r>
              <a:rPr lang="x-none" sz="2400" dirty="0"/>
              <a:t>Les personnes sans formation qui pratiquent des avortements ou proposent des substances abortives, si elles sont connues</a:t>
            </a:r>
          </a:p>
          <a:p>
            <a:pPr marL="457200" indent="-457200">
              <a:defRPr b="0" i="0"/>
            </a:pPr>
            <a:r>
              <a:rPr lang="x-none" sz="2400" dirty="0"/>
              <a:t>Des organismes communautaires qui ne dépendent pas des services de santé mais qui s’occupent de questions relatives à la santé et/ou aux droits sexuels et reproductifs (par exemple associations féminines, groupements de jeunesse) </a:t>
            </a:r>
          </a:p>
          <a:p>
            <a:pPr marL="457200" indent="-457200">
              <a:defRPr b="0" i="0"/>
            </a:pPr>
            <a:r>
              <a:rPr lang="x-none" sz="2400" dirty="0"/>
              <a:t>Les marchés, les parcs et autres lieux publics où les gens se rassemblent</a:t>
            </a:r>
          </a:p>
          <a:p>
            <a:pPr marL="457200" indent="-457200">
              <a:defRPr b="0" i="0"/>
            </a:pPr>
            <a:r>
              <a:rPr lang="x-none" sz="2400" dirty="0"/>
              <a:t>Les endroits où les jeunes se rassemblent entre eux</a:t>
            </a:r>
          </a:p>
        </p:txBody>
      </p:sp>
    </p:spTree>
    <p:extLst>
      <p:ext uri="{BB962C8B-B14F-4D97-AF65-F5344CB8AC3E}">
        <p14:creationId xmlns:p14="http://schemas.microsoft.com/office/powerpoint/2010/main" val="20900397"/>
      </p:ext>
    </p:extLst>
  </p:cSld>
  <p:clrMapOvr>
    <a:masterClrMapping/>
  </p:clrMapOvr>
  <p:transition/>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000" kern="1200">
                <a:solidFill>
                  <a:schemeClr val="tx2"/>
                </a:solidFill>
                <a:latin typeface="+mj-lt"/>
                <a:ea typeface="+mj-ea"/>
                <a:cs typeface="+mj-cs"/>
              </a:rPr>
              <a:t>Signes et symptômes de</a:t>
            </a:r>
            <a:r>
              <a:rPr lang="en-US" sz="3000" kern="1200" dirty="0">
                <a:solidFill>
                  <a:schemeClr val="tx2"/>
                </a:solidFill>
                <a:latin typeface="+mj-lt"/>
                <a:ea typeface="+mj-ea"/>
                <a:cs typeface="+mj-cs"/>
              </a:rPr>
              <a:t> </a:t>
            </a:r>
            <a:r>
              <a:rPr lang="x-none" sz="3000" kern="1200">
                <a:solidFill>
                  <a:schemeClr val="tx2"/>
                </a:solidFill>
                <a:latin typeface="+mj-lt"/>
                <a:ea typeface="+mj-ea"/>
                <a:cs typeface="+mj-cs"/>
              </a:rPr>
              <a:t>complications associées aux médicaments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Étourdissements </a:t>
            </a:r>
          </a:p>
          <a:p>
            <a:pPr marL="457200" indent="-457200">
              <a:defRPr b="0" i="0"/>
            </a:pPr>
            <a:r>
              <a:rPr lang="x-none" sz="3200" kern="1200">
                <a:solidFill>
                  <a:srgbClr val="000000"/>
                </a:solidFill>
                <a:latin typeface="+mn-lt"/>
                <a:ea typeface="+mn-ea"/>
                <a:cs typeface="+mn-cs"/>
              </a:rPr>
              <a:t>Spasmes musculaires ou convulsions </a:t>
            </a:r>
          </a:p>
          <a:p>
            <a:pPr marL="457200" indent="-457200">
              <a:defRPr b="0" i="0"/>
            </a:pPr>
            <a:r>
              <a:rPr lang="x-none" sz="3200" kern="1200">
                <a:solidFill>
                  <a:srgbClr val="000000"/>
                </a:solidFill>
                <a:latin typeface="+mn-lt"/>
                <a:ea typeface="+mn-ea"/>
                <a:cs typeface="+mn-cs"/>
              </a:rPr>
              <a:t>Perte de conscience </a:t>
            </a:r>
          </a:p>
          <a:p>
            <a:pPr marL="457200" indent="-457200">
              <a:defRPr b="0" i="0"/>
            </a:pPr>
            <a:r>
              <a:rPr lang="x-none" sz="3200" kern="1200">
                <a:solidFill>
                  <a:srgbClr val="000000"/>
                </a:solidFill>
                <a:latin typeface="+mn-lt"/>
                <a:ea typeface="+mn-ea"/>
                <a:cs typeface="+mn-cs"/>
              </a:rPr>
              <a:t>Chute de la tension artérielle ou du pouls </a:t>
            </a:r>
          </a:p>
          <a:p>
            <a:pPr marL="457200" indent="-457200">
              <a:defRPr b="0" i="0"/>
            </a:pPr>
            <a:r>
              <a:rPr lang="x-none" sz="3200" kern="1200">
                <a:solidFill>
                  <a:srgbClr val="000000"/>
                </a:solidFill>
                <a:latin typeface="+mn-lt"/>
                <a:ea typeface="+mn-ea"/>
                <a:cs typeface="+mn-cs"/>
              </a:rPr>
              <a:t>Dépression respiratoire </a:t>
            </a:r>
          </a:p>
        </p:txBody>
      </p:sp>
    </p:spTree>
    <p:extLst>
      <p:ext uri="{BB962C8B-B14F-4D97-AF65-F5344CB8AC3E}">
        <p14:creationId xmlns:p14="http://schemas.microsoft.com/office/powerpoint/2010/main" val="3994460195"/>
      </p:ext>
    </p:extLst>
  </p:cSld>
  <p:clrMapOvr>
    <a:masterClrMapping/>
  </p:clrMapOvr>
  <p:transition/>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Facteurs favorisant les complications associées aux médicaments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Surdosage </a:t>
            </a:r>
          </a:p>
          <a:p>
            <a:pPr marL="457200" indent="-457200">
              <a:defRPr b="0" i="0"/>
            </a:pPr>
            <a:r>
              <a:rPr lang="x-none" sz="3200" kern="1200">
                <a:solidFill>
                  <a:srgbClr val="000000"/>
                </a:solidFill>
                <a:latin typeface="+mn-lt"/>
                <a:ea typeface="+mn-ea"/>
                <a:cs typeface="+mn-cs"/>
              </a:rPr>
              <a:t>Injection intravasculaire </a:t>
            </a:r>
          </a:p>
          <a:p>
            <a:pPr marL="457200" indent="-457200">
              <a:defRPr b="0" i="0"/>
            </a:pPr>
            <a:r>
              <a:rPr lang="x-none" sz="3200" kern="1200">
                <a:solidFill>
                  <a:srgbClr val="000000"/>
                </a:solidFill>
                <a:latin typeface="+mn-lt"/>
                <a:ea typeface="+mn-ea"/>
                <a:cs typeface="+mn-cs"/>
              </a:rPr>
              <a:t>Réaction d’hypersensibilité </a:t>
            </a:r>
          </a:p>
          <a:p>
            <a:pPr marL="457200" indent="-457200">
              <a:defRPr b="0" i="0"/>
            </a:pPr>
            <a:r>
              <a:rPr lang="x-none" sz="3200" kern="1200">
                <a:solidFill>
                  <a:srgbClr val="000000"/>
                </a:solidFill>
                <a:latin typeface="+mn-lt"/>
                <a:ea typeface="+mn-ea"/>
                <a:cs typeface="+mn-cs"/>
              </a:rPr>
              <a:t>Anesthésie générale </a:t>
            </a:r>
          </a:p>
        </p:txBody>
      </p:sp>
    </p:spTree>
    <p:extLst>
      <p:ext uri="{BB962C8B-B14F-4D97-AF65-F5344CB8AC3E}">
        <p14:creationId xmlns:p14="http://schemas.microsoft.com/office/powerpoint/2010/main" val="1373322561"/>
      </p:ext>
    </p:extLst>
  </p:cSld>
  <p:clrMapOvr>
    <a:masterClrMapping/>
  </p:clrMapOvr>
  <p:transition/>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rPr>
              <a:t>Traitement des complications associées aux médicaments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u="none" kern="1200">
                <a:solidFill>
                  <a:srgbClr val="000000"/>
                </a:solidFill>
                <a:latin typeface="+mn-lt"/>
                <a:ea typeface="+mn-ea"/>
                <a:cs typeface="+mn-cs"/>
              </a:rPr>
              <a:t>Antidotes</a:t>
            </a:r>
          </a:p>
          <a:p>
            <a:pPr marL="457200" indent="-457200">
              <a:defRPr b="0" i="0"/>
            </a:pPr>
            <a:r>
              <a:rPr lang="x-none" sz="3200" u="none" kern="1200">
                <a:solidFill>
                  <a:srgbClr val="000000"/>
                </a:solidFill>
                <a:latin typeface="+mn-lt"/>
                <a:ea typeface="+mn-ea"/>
                <a:cs typeface="+mn-cs"/>
              </a:rPr>
              <a:t>Traiter la dépression respiratoire et cardiaque </a:t>
            </a:r>
          </a:p>
          <a:p>
            <a:pPr marL="457200" indent="-457200">
              <a:defRPr b="0" i="0"/>
            </a:pPr>
            <a:r>
              <a:rPr lang="x-none" sz="3200" u="none" kern="1200">
                <a:solidFill>
                  <a:srgbClr val="000000"/>
                </a:solidFill>
                <a:latin typeface="+mn-lt"/>
                <a:ea typeface="+mn-ea"/>
                <a:cs typeface="+mn-cs"/>
              </a:rPr>
              <a:t>Stabiliser les convulsions</a:t>
            </a:r>
          </a:p>
        </p:txBody>
      </p:sp>
    </p:spTree>
    <p:extLst>
      <p:ext uri="{BB962C8B-B14F-4D97-AF65-F5344CB8AC3E}">
        <p14:creationId xmlns:p14="http://schemas.microsoft.com/office/powerpoint/2010/main" val="1694501313"/>
      </p:ext>
    </p:extLst>
  </p:cSld>
  <p:clrMapOvr>
    <a:masterClrMapping/>
  </p:clrMapOvr>
  <p:transition/>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Douleur persistante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Douleur intense qui persiste au-delà de 4 à 6 heures après la prise du misoprostol ou </a:t>
            </a:r>
          </a:p>
          <a:p>
            <a:pPr marL="457200" indent="-457200">
              <a:defRPr b="0" i="0"/>
            </a:pPr>
            <a:r>
              <a:rPr lang="x-none" sz="3200" kern="1200">
                <a:solidFill>
                  <a:srgbClr val="000000"/>
                </a:solidFill>
                <a:latin typeface="+mn-lt"/>
                <a:ea typeface="+mn-ea"/>
                <a:cs typeface="+mn-cs"/>
              </a:rPr>
              <a:t>Douleur intense non soulagée par de l’ibuprofène et des narcotiques légers</a:t>
            </a:r>
          </a:p>
        </p:txBody>
      </p:sp>
    </p:spTree>
    <p:extLst>
      <p:ext uri="{BB962C8B-B14F-4D97-AF65-F5344CB8AC3E}">
        <p14:creationId xmlns:p14="http://schemas.microsoft.com/office/powerpoint/2010/main" val="1515458708"/>
      </p:ext>
    </p:extLst>
  </p:cSld>
  <p:clrMapOvr>
    <a:masterClrMapping/>
  </p:clrMapOvr>
  <p:transition/>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Causes possibles de douleur persistante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fr-FR" sz="3200" kern="1200" dirty="0">
                <a:solidFill>
                  <a:srgbClr val="000000"/>
                </a:solidFill>
                <a:latin typeface="+mn-lt"/>
                <a:ea typeface="+mn-ea"/>
                <a:cs typeface="+mn-cs"/>
              </a:rPr>
              <a:t>Tissus de la grossesse retenus au niveau de l’orifice cervical</a:t>
            </a:r>
          </a:p>
          <a:p>
            <a:pPr marL="457200" indent="-457200">
              <a:defRPr b="0" i="0"/>
            </a:pPr>
            <a:r>
              <a:rPr lang="fr-FR" sz="3200" kern="1200" dirty="0">
                <a:solidFill>
                  <a:srgbClr val="000000"/>
                </a:solidFill>
                <a:latin typeface="+mn-lt"/>
                <a:ea typeface="+mn-ea"/>
                <a:cs typeface="+mn-cs"/>
              </a:rPr>
              <a:t>Grossesse extra-utérine</a:t>
            </a:r>
          </a:p>
          <a:p>
            <a:pPr marL="457200" indent="-457200">
              <a:defRPr b="0" i="0"/>
            </a:pPr>
            <a:r>
              <a:rPr lang="fr-FR" sz="3200" kern="1200" dirty="0">
                <a:solidFill>
                  <a:srgbClr val="000000"/>
                </a:solidFill>
                <a:latin typeface="+mn-lt"/>
                <a:ea typeface="+mn-ea"/>
                <a:cs typeface="+mn-cs"/>
              </a:rPr>
              <a:t>Infection des voies génitales supérieures</a:t>
            </a:r>
          </a:p>
        </p:txBody>
      </p:sp>
    </p:spTree>
    <p:extLst>
      <p:ext uri="{BB962C8B-B14F-4D97-AF65-F5344CB8AC3E}">
        <p14:creationId xmlns:p14="http://schemas.microsoft.com/office/powerpoint/2010/main" val="2604547492"/>
      </p:ext>
    </p:extLst>
  </p:cSld>
  <p:clrMapOvr>
    <a:masterClrMapping/>
  </p:clrMapOvr>
  <p:transition/>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Réactions allergiques</a:t>
            </a:r>
          </a:p>
        </p:txBody>
      </p:sp>
      <p:sp>
        <p:nvSpPr>
          <p:cNvPr id="3" name="Content Placeholder 2"/>
          <p:cNvSpPr>
            <a:spLocks noGrp="1"/>
          </p:cNvSpPr>
          <p:nvPr>
            <p:ph sz="quarter" idx="1"/>
          </p:nvPr>
        </p:nvSpPr>
        <p:spPr/>
        <p:txBody>
          <a:bodyPr/>
          <a:lstStyle/>
          <a:p>
            <a:pPr marL="457200" indent="-457200">
              <a:defRPr b="0" i="0"/>
            </a:pPr>
            <a:r>
              <a:rPr lang="x-none" sz="2800" kern="1200">
                <a:solidFill>
                  <a:srgbClr val="000000"/>
                </a:solidFill>
                <a:latin typeface="+mn-lt"/>
                <a:ea typeface="+mn-ea"/>
                <a:cs typeface="+mn-cs"/>
              </a:rPr>
              <a:t>Les symptômes possibles sont un gonflement de mains ou </a:t>
            </a:r>
            <a:r>
              <a:rPr lang="fr-BE" sz="2800" kern="1200" dirty="0">
                <a:solidFill>
                  <a:srgbClr val="000000"/>
                </a:solidFill>
                <a:latin typeface="+mn-lt"/>
                <a:ea typeface="+mn-ea"/>
                <a:cs typeface="+mn-cs"/>
              </a:rPr>
              <a:t>des </a:t>
            </a:r>
            <a:r>
              <a:rPr lang="x-none" sz="2800" kern="1200">
                <a:solidFill>
                  <a:srgbClr val="000000"/>
                </a:solidFill>
                <a:latin typeface="+mn-lt"/>
                <a:ea typeface="+mn-ea"/>
                <a:cs typeface="+mn-cs"/>
              </a:rPr>
              <a:t>pieds, des éruptions cutanées ou une respiration sifflante</a:t>
            </a:r>
          </a:p>
          <a:p>
            <a:pPr marL="457200" indent="-457200">
              <a:defRPr b="0" i="0"/>
            </a:pPr>
            <a:r>
              <a:rPr lang="x-none" sz="2800" kern="1200">
                <a:solidFill>
                  <a:srgbClr val="000000"/>
                </a:solidFill>
                <a:latin typeface="+mn-lt"/>
                <a:ea typeface="+mn-ea"/>
                <a:cs typeface="+mn-cs"/>
              </a:rPr>
              <a:t>Traiter de la manière usuelle, par exemple par un antihistaminique</a:t>
            </a:r>
          </a:p>
          <a:p>
            <a:pPr marL="457200" indent="-457200">
              <a:defRPr b="0" i="0"/>
            </a:pPr>
            <a:r>
              <a:rPr lang="x-none" sz="2800" kern="1200">
                <a:solidFill>
                  <a:srgbClr val="000000"/>
                </a:solidFill>
                <a:latin typeface="+mn-lt"/>
                <a:ea typeface="+mn-ea"/>
                <a:cs typeface="+mn-cs"/>
              </a:rPr>
              <a:t>Les réactions allergiques graves (très rares) nécessitent un traitement d’urgence</a:t>
            </a:r>
          </a:p>
        </p:txBody>
      </p:sp>
    </p:spTree>
    <p:extLst>
      <p:ext uri="{BB962C8B-B14F-4D97-AF65-F5344CB8AC3E}">
        <p14:creationId xmlns:p14="http://schemas.microsoft.com/office/powerpoint/2010/main" val="3721992965"/>
      </p:ext>
    </p:extLst>
  </p:cSld>
  <p:clrMapOvr>
    <a:masterClrMapping/>
  </p:clrMapOvr>
  <p:transition/>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990600"/>
          </a:xfrm>
        </p:spPr>
        <p:txBody>
          <a:bodyPr/>
          <a:lstStyle/>
          <a:p>
            <a:pPr>
              <a:defRPr b="0" i="0"/>
            </a:pPr>
            <a:r>
              <a:rPr lang="x-none" sz="3600" kern="1200">
                <a:solidFill>
                  <a:schemeClr val="tx2"/>
                </a:solidFill>
                <a:latin typeface="+mj-lt"/>
                <a:ea typeface="+mj-ea"/>
                <a:cs typeface="+mj-cs"/>
              </a:rPr>
              <a:t>Un avortement n’est associé à aucun problème à long terme</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3200" kern="1200">
                <a:solidFill>
                  <a:srgbClr val="000000"/>
                </a:solidFill>
                <a:latin typeface="+mn-lt"/>
                <a:ea typeface="+mn-ea"/>
                <a:cs typeface="+mn-cs"/>
              </a:rPr>
              <a:t>Les recherches ont démontré l’absence de relation entre avortement provoqué sécurisé au cours du premier trimestre et :</a:t>
            </a:r>
          </a:p>
          <a:p>
            <a:pPr marL="457200" indent="-457200">
              <a:defRPr b="0" i="0"/>
            </a:pPr>
            <a:r>
              <a:rPr lang="x-none" sz="3200" kern="1200">
                <a:solidFill>
                  <a:srgbClr val="000000"/>
                </a:solidFill>
                <a:latin typeface="+mn-lt"/>
                <a:ea typeface="+mn-ea"/>
                <a:cs typeface="+mn-cs"/>
              </a:rPr>
              <a:t>cancer du sein</a:t>
            </a:r>
          </a:p>
          <a:p>
            <a:pPr marL="457200" indent="-457200">
              <a:defRPr b="0" i="0"/>
            </a:pPr>
            <a:r>
              <a:rPr lang="x-none" sz="3200" kern="1200">
                <a:solidFill>
                  <a:srgbClr val="000000"/>
                </a:solidFill>
                <a:latin typeface="+mn-lt"/>
                <a:ea typeface="+mn-ea"/>
                <a:cs typeface="+mn-cs"/>
              </a:rPr>
              <a:t>infertilité ultérieure</a:t>
            </a:r>
          </a:p>
          <a:p>
            <a:pPr marL="457200" indent="-457200">
              <a:defRPr b="0" i="0"/>
            </a:pPr>
            <a:r>
              <a:rPr lang="x-none" sz="3200"/>
              <a:t>réactions psychologiques graves</a:t>
            </a:r>
          </a:p>
        </p:txBody>
      </p:sp>
    </p:spTree>
    <p:extLst>
      <p:ext uri="{BB962C8B-B14F-4D97-AF65-F5344CB8AC3E}">
        <p14:creationId xmlns:p14="http://schemas.microsoft.com/office/powerpoint/2010/main" val="2371839326"/>
      </p:ext>
    </p:extLst>
  </p:cSld>
  <p:clrMapOvr>
    <a:masterClrMapping/>
  </p:clrMapOvr>
  <p:transition/>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Causes de complications dans le</a:t>
            </a:r>
            <a:r>
              <a:rPr lang="x-none" i="1"/>
              <a:t> </a:t>
            </a:r>
            <a:r>
              <a:rPr lang="x-none"/>
              <a:t>cadre des soins après avortement</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Lésion lors de la procédure d’avortement</a:t>
            </a:r>
          </a:p>
          <a:p>
            <a:pPr marL="457200" indent="-457200">
              <a:defRPr b="0" i="0"/>
            </a:pPr>
            <a:r>
              <a:rPr lang="x-none" sz="3200" kern="1200">
                <a:solidFill>
                  <a:srgbClr val="000000"/>
                </a:solidFill>
                <a:latin typeface="+mn-lt"/>
                <a:ea typeface="+mn-ea"/>
                <a:cs typeface="+mn-cs"/>
              </a:rPr>
              <a:t>Évacuation utérine incomplète</a:t>
            </a:r>
          </a:p>
          <a:p>
            <a:pPr marL="457200" indent="-457200">
              <a:defRPr b="0" i="0"/>
            </a:pPr>
            <a:r>
              <a:rPr lang="x-none" sz="3200" kern="1200">
                <a:solidFill>
                  <a:srgbClr val="000000"/>
                </a:solidFill>
                <a:latin typeface="+mn-lt"/>
                <a:ea typeface="+mn-ea"/>
                <a:cs typeface="+mn-cs"/>
              </a:rPr>
              <a:t>Infection </a:t>
            </a:r>
          </a:p>
        </p:txBody>
      </p:sp>
    </p:spTree>
    <p:extLst>
      <p:ext uri="{BB962C8B-B14F-4D97-AF65-F5344CB8AC3E}">
        <p14:creationId xmlns:p14="http://schemas.microsoft.com/office/powerpoint/2010/main" val="1266016383"/>
      </p:ext>
    </p:extLst>
  </p:cSld>
  <p:clrMapOvr>
    <a:masterClrMapping/>
  </p:clrMapOvr>
  <p:transition/>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Complications graves possibles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Choc</a:t>
            </a:r>
          </a:p>
          <a:p>
            <a:pPr marL="457200" indent="-457200">
              <a:defRPr b="0" i="0"/>
            </a:pPr>
            <a:r>
              <a:rPr lang="x-none" sz="3200" kern="1200">
                <a:solidFill>
                  <a:srgbClr val="000000"/>
                </a:solidFill>
                <a:latin typeface="+mn-lt"/>
                <a:ea typeface="+mn-ea"/>
                <a:cs typeface="+mn-cs"/>
              </a:rPr>
              <a:t>Hémorragie</a:t>
            </a:r>
          </a:p>
          <a:p>
            <a:pPr marL="457200" indent="-457200">
              <a:defRPr b="0" i="0"/>
            </a:pPr>
            <a:r>
              <a:rPr lang="x-none" sz="3200" kern="1200">
                <a:solidFill>
                  <a:srgbClr val="000000"/>
                </a:solidFill>
                <a:latin typeface="+mn-lt"/>
                <a:ea typeface="+mn-ea"/>
                <a:cs typeface="+mn-cs"/>
              </a:rPr>
              <a:t>Infection généralisée</a:t>
            </a:r>
          </a:p>
          <a:p>
            <a:pPr marL="457200" indent="-457200">
              <a:defRPr b="0" i="0"/>
            </a:pPr>
            <a:r>
              <a:rPr lang="x-none" sz="3200" kern="1200">
                <a:solidFill>
                  <a:srgbClr val="000000"/>
                </a:solidFill>
                <a:latin typeface="+mn-lt"/>
                <a:ea typeface="+mn-ea"/>
                <a:cs typeface="+mn-cs"/>
              </a:rPr>
              <a:t>Lésion intra-abdominale</a:t>
            </a:r>
          </a:p>
        </p:txBody>
      </p:sp>
    </p:spTree>
    <p:extLst>
      <p:ext uri="{BB962C8B-B14F-4D97-AF65-F5344CB8AC3E}">
        <p14:creationId xmlns:p14="http://schemas.microsoft.com/office/powerpoint/2010/main" val="1785768814"/>
      </p:ext>
    </p:extLst>
  </p:cSld>
  <p:clrMapOvr>
    <a:masterClrMapping/>
  </p:clrMapOvr>
  <p:transition/>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En cas d’urgence</a:t>
            </a:r>
          </a:p>
        </p:txBody>
      </p:sp>
      <p:sp>
        <p:nvSpPr>
          <p:cNvPr id="3" name="Content Placeholder 2"/>
          <p:cNvSpPr>
            <a:spLocks noGrp="1"/>
          </p:cNvSpPr>
          <p:nvPr>
            <p:ph sz="quarter" idx="1"/>
          </p:nvPr>
        </p:nvSpPr>
        <p:spPr>
          <a:xfrm>
            <a:off x="612648" y="1676400"/>
            <a:ext cx="8153400" cy="4495800"/>
          </a:xfrm>
        </p:spPr>
        <p:txBody>
          <a:bodyPr/>
          <a:lstStyle/>
          <a:p>
            <a:pPr marL="342900" indent="-342900">
              <a:defRPr b="0" i="0"/>
            </a:pPr>
            <a:r>
              <a:rPr lang="x-none" sz="2000" kern="1200">
                <a:solidFill>
                  <a:srgbClr val="000000"/>
                </a:solidFill>
                <a:latin typeface="+mn-lt"/>
                <a:ea typeface="+mn-ea"/>
                <a:cs typeface="+mn-cs"/>
              </a:rPr>
              <a:t>L’évaluation approfondie et le consentement éclairé peuvent être </a:t>
            </a:r>
            <a:r>
              <a:rPr lang="fr-BE" sz="2000" kern="1200" dirty="0">
                <a:solidFill>
                  <a:srgbClr val="000000"/>
                </a:solidFill>
                <a:latin typeface="+mn-lt"/>
                <a:ea typeface="+mn-ea"/>
                <a:cs typeface="+mn-cs"/>
              </a:rPr>
              <a:t>retardés </a:t>
            </a:r>
            <a:r>
              <a:rPr lang="x-none" sz="2000" kern="1200">
                <a:solidFill>
                  <a:srgbClr val="000000"/>
                </a:solidFill>
                <a:latin typeface="+mn-lt"/>
                <a:ea typeface="+mn-ea"/>
                <a:cs typeface="+mn-cs"/>
              </a:rPr>
              <a:t>jusqu’après le traitement indispensable pour sauver la vie de la patiente </a:t>
            </a:r>
          </a:p>
          <a:p>
            <a:pPr marL="342900" indent="-342900">
              <a:defRPr b="0" i="0"/>
            </a:pPr>
            <a:r>
              <a:rPr lang="x-none" sz="2000" kern="1200">
                <a:solidFill>
                  <a:srgbClr val="000000"/>
                </a:solidFill>
                <a:latin typeface="+mn-lt"/>
                <a:ea typeface="+mn-ea"/>
                <a:cs typeface="+mn-cs"/>
              </a:rPr>
              <a:t>Les centres doivent avoir un plan de prise en charge des urgences incluant :</a:t>
            </a:r>
          </a:p>
          <a:p>
            <a:pPr lvl="1">
              <a:defRPr b="0" i="0"/>
            </a:pPr>
            <a:r>
              <a:rPr lang="x-none" sz="2000" kern="1200">
                <a:solidFill>
                  <a:srgbClr val="000000"/>
                </a:solidFill>
                <a:latin typeface="+mn-lt"/>
                <a:ea typeface="+mn-ea"/>
                <a:cs typeface="+mn-cs"/>
              </a:rPr>
              <a:t>Service de garde téléphonique</a:t>
            </a:r>
          </a:p>
          <a:p>
            <a:pPr lvl="1">
              <a:defRPr b="0" i="0"/>
            </a:pPr>
            <a:r>
              <a:rPr lang="x-none" sz="2000" kern="1200">
                <a:solidFill>
                  <a:srgbClr val="000000"/>
                </a:solidFill>
                <a:latin typeface="+mn-lt"/>
                <a:ea typeface="+mn-ea"/>
                <a:cs typeface="+mn-cs"/>
              </a:rPr>
              <a:t>Renvoi</a:t>
            </a:r>
          </a:p>
          <a:p>
            <a:pPr lvl="1">
              <a:defRPr b="0" i="0"/>
            </a:pPr>
            <a:r>
              <a:rPr lang="x-none" sz="2000" kern="1200">
                <a:solidFill>
                  <a:srgbClr val="000000"/>
                </a:solidFill>
                <a:latin typeface="+mn-lt"/>
                <a:ea typeface="+mn-ea"/>
                <a:cs typeface="+mn-cs"/>
              </a:rPr>
              <a:t>Transmission d’informations</a:t>
            </a:r>
          </a:p>
          <a:p>
            <a:pPr lvl="1">
              <a:defRPr b="0" i="0"/>
            </a:pPr>
            <a:r>
              <a:rPr lang="x-none" sz="2000" kern="1200">
                <a:solidFill>
                  <a:srgbClr val="000000"/>
                </a:solidFill>
                <a:latin typeface="+mn-lt"/>
                <a:ea typeface="+mn-ea"/>
                <a:cs typeface="+mn-cs"/>
              </a:rPr>
              <a:t>Entraînement aux urgences</a:t>
            </a:r>
          </a:p>
          <a:p>
            <a:pPr lvl="1">
              <a:defRPr b="0" i="0"/>
            </a:pPr>
            <a:r>
              <a:rPr lang="x-none" sz="2000" kern="1200">
                <a:solidFill>
                  <a:srgbClr val="000000"/>
                </a:solidFill>
                <a:latin typeface="+mn-lt"/>
                <a:ea typeface="+mn-ea"/>
                <a:cs typeface="+mn-cs"/>
              </a:rPr>
              <a:t>Fournitures</a:t>
            </a:r>
          </a:p>
          <a:p>
            <a:pPr lvl="1">
              <a:defRPr b="0" i="0"/>
            </a:pPr>
            <a:r>
              <a:rPr lang="x-none" sz="2000" kern="1200">
                <a:solidFill>
                  <a:srgbClr val="000000"/>
                </a:solidFill>
                <a:latin typeface="+mn-lt"/>
                <a:ea typeface="+mn-ea"/>
                <a:cs typeface="+mn-cs"/>
              </a:rPr>
              <a:t>Contacts avec la communauté concernant le renvoi, le suivi et la discussion des questions sur la manière dont les centres prennent en charge les complications</a:t>
            </a:r>
          </a:p>
        </p:txBody>
      </p:sp>
    </p:spTree>
    <p:extLst>
      <p:ext uri="{BB962C8B-B14F-4D97-AF65-F5344CB8AC3E}">
        <p14:creationId xmlns:p14="http://schemas.microsoft.com/office/powerpoint/2010/main" val="1948358994"/>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9067800" cy="990600"/>
          </a:xfrm>
        </p:spPr>
        <p:txBody>
          <a:bodyPr/>
          <a:lstStyle/>
          <a:p>
            <a:pPr algn="ctr">
              <a:defRPr b="0" i="0"/>
            </a:pPr>
            <a:r>
              <a:rPr lang="x-none"/>
              <a:t>Rencontre avec les chefs communautaires</a:t>
            </a:r>
          </a:p>
        </p:txBody>
      </p:sp>
      <p:pic>
        <p:nvPicPr>
          <p:cNvPr id="4" name="Picture 8" descr="meetcommleaders"/>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tretch/>
        </p:blipFill>
        <p:spPr>
          <a:xfrm>
            <a:off x="1600200" y="1752600"/>
            <a:ext cx="5832475" cy="3875356"/>
          </a:xfrm>
          <a:prstGeom prst="rect">
            <a:avLst/>
          </a:prstGeom>
          <a:noFill/>
        </p:spPr>
      </p:pic>
    </p:spTree>
    <p:extLst>
      <p:ext uri="{BB962C8B-B14F-4D97-AF65-F5344CB8AC3E}">
        <p14:creationId xmlns:p14="http://schemas.microsoft.com/office/powerpoint/2010/main" val="3815094216"/>
      </p:ext>
    </p:extLst>
  </p:cSld>
  <p:clrMapOvr>
    <a:masterClrMapping/>
  </p:clrMapOvr>
  <p:transition/>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Service de garde téléphonique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dirty="0"/>
              <a:t>Une personne ayant des connaissances cliniques suffisantes doit être disponible 24 heures sur 24 pour :</a:t>
            </a:r>
          </a:p>
          <a:p>
            <a:pPr lvl="1">
              <a:defRPr b="0" i="0"/>
            </a:pPr>
            <a:r>
              <a:rPr lang="fr-BE" dirty="0"/>
              <a:t>r</a:t>
            </a:r>
            <a:r>
              <a:rPr lang="x-none" dirty="0"/>
              <a:t>épondre aux questions des patientes et les rassurer</a:t>
            </a:r>
          </a:p>
          <a:p>
            <a:pPr lvl="1">
              <a:defRPr b="0" i="0"/>
            </a:pPr>
            <a:r>
              <a:rPr lang="fr-FR" dirty="0"/>
              <a:t>dispenser des soins ou organiser le transfert</a:t>
            </a:r>
          </a:p>
          <a:p>
            <a:pPr>
              <a:defRPr b="0" i="0"/>
            </a:pPr>
            <a:endParaRPr lang="en-US" dirty="0"/>
          </a:p>
        </p:txBody>
      </p:sp>
    </p:spTree>
    <p:extLst>
      <p:ext uri="{BB962C8B-B14F-4D97-AF65-F5344CB8AC3E}">
        <p14:creationId xmlns:p14="http://schemas.microsoft.com/office/powerpoint/2010/main" val="3206382188"/>
      </p:ext>
    </p:extLst>
  </p:cSld>
  <p:clrMapOvr>
    <a:masterClrMapping/>
  </p:clrMapOvr>
  <p:transition/>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Qualités d’un système de </a:t>
            </a:r>
            <a:r>
              <a:rPr lang="fr-BE" dirty="0"/>
              <a:t>transfert </a:t>
            </a:r>
            <a:r>
              <a:rPr lang="x-none"/>
              <a:t>adéquat</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a:t>Personnel et moyen de transport prêts 24 heures sur 24</a:t>
            </a:r>
          </a:p>
          <a:p>
            <a:pPr marL="457200" indent="-457200">
              <a:defRPr b="0" i="0"/>
            </a:pPr>
            <a:r>
              <a:rPr lang="x-none" sz="2800" baseline="0"/>
              <a:t>Plans et protocoles de </a:t>
            </a:r>
            <a:r>
              <a:rPr lang="fr-BE" sz="2800" baseline="0" dirty="0"/>
              <a:t>transfert </a:t>
            </a:r>
            <a:r>
              <a:rPr lang="x-none" sz="2800" baseline="0"/>
              <a:t>existants au sein des centres et entre centres</a:t>
            </a:r>
          </a:p>
          <a:p>
            <a:pPr marL="457200" indent="-457200">
              <a:defRPr b="0" i="0"/>
            </a:pPr>
            <a:r>
              <a:rPr lang="x-none" sz="2800" baseline="0"/>
              <a:t>Transmission à l’hôpital vers lequel la patiente est transférée des informations sur son état et le traitement qui lui a été administré et retransmission par l’hôpital des informations sur les soins qui lui ont été dispensés</a:t>
            </a:r>
          </a:p>
        </p:txBody>
      </p:sp>
    </p:spTree>
    <p:extLst>
      <p:ext uri="{BB962C8B-B14F-4D97-AF65-F5344CB8AC3E}">
        <p14:creationId xmlns:p14="http://schemas.microsoft.com/office/powerpoint/2010/main" val="120049439"/>
      </p:ext>
    </p:extLst>
  </p:cSld>
  <p:clrMapOvr>
    <a:masterClrMapping/>
  </p:clrMapOvr>
  <p:transition/>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Comment les communautés peuvent faciliter le </a:t>
            </a:r>
            <a:r>
              <a:rPr lang="fr-BE" dirty="0"/>
              <a:t>transfert</a:t>
            </a:r>
            <a:endParaRPr lang="x-none"/>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a:t>Envisager toutes les ressources nécessaires pour fournir une assistance</a:t>
            </a:r>
          </a:p>
          <a:p>
            <a:pPr marL="457200" indent="-457200">
              <a:defRPr b="0" i="0"/>
            </a:pPr>
            <a:r>
              <a:rPr lang="x-none" sz="2800"/>
              <a:t>Des voitures de police, les véhicules de communautés religieuses ou d’organismes divers et des taxis peuvent assurer le transport</a:t>
            </a:r>
          </a:p>
          <a:p>
            <a:pPr marL="457200" indent="-457200">
              <a:defRPr b="0" i="0"/>
            </a:pPr>
            <a:r>
              <a:rPr lang="x-none" sz="2800" baseline="0"/>
              <a:t>Prévoir à l’avance</a:t>
            </a:r>
          </a:p>
          <a:p>
            <a:pPr marL="457200" indent="-457200">
              <a:defRPr b="0" i="0"/>
            </a:pPr>
            <a:r>
              <a:rPr lang="x-none" sz="2800" baseline="0"/>
              <a:t>Des personnes de contact locales peuvent jouer le rôle d’intermédiaires pour le </a:t>
            </a:r>
            <a:r>
              <a:rPr lang="fr-BE" sz="2800" baseline="0" dirty="0"/>
              <a:t>transfert</a:t>
            </a:r>
            <a:endParaRPr lang="x-none" sz="2800" baseline="0"/>
          </a:p>
        </p:txBody>
      </p:sp>
    </p:spTree>
    <p:extLst>
      <p:ext uri="{BB962C8B-B14F-4D97-AF65-F5344CB8AC3E}">
        <p14:creationId xmlns:p14="http://schemas.microsoft.com/office/powerpoint/2010/main" val="4094402481"/>
      </p:ext>
    </p:extLst>
  </p:cSld>
  <p:clrMapOvr>
    <a:masterClrMapping/>
  </p:clrMapOvr>
  <p:transition/>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Transport vers un centre médical</a:t>
            </a:r>
          </a:p>
        </p:txBody>
      </p:sp>
      <p:pic>
        <p:nvPicPr>
          <p:cNvPr id="4" name="Picture 5" descr="transport2medfacility"/>
          <p:cNvPicPr>
            <a:picLocks noGrp="1" noChangeAspect="1" noChangeArrowheads="1"/>
          </p:cNvPicPr>
          <p:nvPr>
            <p:ph sz="quarter" idx="1"/>
          </p:nvPr>
        </p:nvPicPr>
        <p:blipFill>
          <a:blip r:embed="rId2"/>
          <a:stretch/>
        </p:blipFill>
        <p:spPr>
          <a:xfrm>
            <a:off x="1828800" y="1676400"/>
            <a:ext cx="5181600" cy="4110736"/>
          </a:xfrm>
          <a:prstGeom prst="rect">
            <a:avLst/>
          </a:prstGeom>
          <a:noFill/>
        </p:spPr>
      </p:pic>
    </p:spTree>
    <p:extLst>
      <p:ext uri="{BB962C8B-B14F-4D97-AF65-F5344CB8AC3E}">
        <p14:creationId xmlns:p14="http://schemas.microsoft.com/office/powerpoint/2010/main" val="1003351656"/>
      </p:ext>
    </p:extLst>
  </p:cSld>
  <p:clrMapOvr>
    <a:masterClrMapping/>
  </p:clrMapOvr>
  <p:transition/>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Transmission d’informations</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a:t>Les prestataires de soins doivent appeler l’hôpital de référence pour l’informer des points suivants :</a:t>
            </a:r>
          </a:p>
          <a:p>
            <a:pPr lvl="1">
              <a:defRPr b="0" i="0"/>
            </a:pPr>
            <a:r>
              <a:rPr lang="x-none"/>
              <a:t>La patiente est en route</a:t>
            </a:r>
          </a:p>
          <a:p>
            <a:pPr lvl="1">
              <a:defRPr b="0" i="0"/>
            </a:pPr>
            <a:r>
              <a:rPr lang="x-none"/>
              <a:t>Pourquoi elle leur est envoyée</a:t>
            </a:r>
          </a:p>
          <a:p>
            <a:pPr lvl="1">
              <a:defRPr b="0" i="0"/>
            </a:pPr>
            <a:r>
              <a:rPr lang="x-none"/>
              <a:t>Ses antécédents</a:t>
            </a:r>
          </a:p>
          <a:p>
            <a:pPr lvl="1">
              <a:defRPr b="0" i="0"/>
            </a:pPr>
            <a:r>
              <a:rPr lang="x-none"/>
              <a:t>Les mesures qui ont été prises</a:t>
            </a:r>
          </a:p>
          <a:p>
            <a:pPr lvl="1">
              <a:defRPr b="0" i="0"/>
            </a:pPr>
            <a:r>
              <a:rPr lang="x-none"/>
              <a:t>Son état actuel</a:t>
            </a:r>
          </a:p>
          <a:p>
            <a:pPr>
              <a:defRPr b="0" i="0"/>
            </a:pPr>
            <a:endParaRPr lang="en-US"/>
          </a:p>
        </p:txBody>
      </p:sp>
    </p:spTree>
    <p:extLst>
      <p:ext uri="{BB962C8B-B14F-4D97-AF65-F5344CB8AC3E}">
        <p14:creationId xmlns:p14="http://schemas.microsoft.com/office/powerpoint/2010/main" val="4189264753"/>
      </p:ext>
    </p:extLst>
  </p:cSld>
  <p:clrMapOvr>
    <a:masterClrMapping/>
  </p:clrMapOvr>
  <p:transition/>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Entraînement aux urgences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Le personnel du centre doit régulièrement revoir et pratiquer :</a:t>
            </a:r>
          </a:p>
          <a:p>
            <a:pPr lvl="1">
              <a:defRPr b="0" i="0"/>
            </a:pPr>
            <a:r>
              <a:rPr lang="x-none"/>
              <a:t>Le traitement d’une hémorragie et d’un choc</a:t>
            </a:r>
          </a:p>
          <a:p>
            <a:pPr lvl="1">
              <a:defRPr b="0" i="0"/>
            </a:pPr>
            <a:r>
              <a:rPr lang="x-none"/>
              <a:t>La mise en place d’une perfusion intraveineuse de fluides</a:t>
            </a:r>
          </a:p>
          <a:p>
            <a:pPr lvl="1">
              <a:defRPr b="0" i="0"/>
            </a:pPr>
            <a:r>
              <a:rPr lang="x-none"/>
              <a:t>L’administration d’oxygène (si disponible)</a:t>
            </a:r>
          </a:p>
          <a:p>
            <a:pPr lvl="1">
              <a:defRPr b="0" i="0"/>
            </a:pPr>
            <a:r>
              <a:rPr lang="x-none"/>
              <a:t>La réanimation cardiopulmonaire</a:t>
            </a:r>
          </a:p>
          <a:p>
            <a:pPr>
              <a:defRPr b="0" i="0"/>
            </a:pPr>
            <a:endParaRPr lang="en-US" dirty="0"/>
          </a:p>
        </p:txBody>
      </p:sp>
    </p:spTree>
    <p:extLst>
      <p:ext uri="{BB962C8B-B14F-4D97-AF65-F5344CB8AC3E}">
        <p14:creationId xmlns:p14="http://schemas.microsoft.com/office/powerpoint/2010/main" val="1482205919"/>
      </p:ext>
    </p:extLst>
  </p:cSld>
  <p:clrMapOvr>
    <a:masterClrMapping/>
  </p:clrMapOvr>
  <p:transition/>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Fournitures d’urgence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Les centres doivent disposer d’une mallette contenant les médicaments et fournitures d’urgence</a:t>
            </a:r>
          </a:p>
          <a:p>
            <a:pPr marL="457200" indent="-457200">
              <a:defRPr b="0" i="0"/>
            </a:pPr>
            <a:r>
              <a:rPr lang="x-none"/>
              <a:t>Vérifier chaque mois l’état des stocks et les dates de péremption</a:t>
            </a:r>
          </a:p>
          <a:p>
            <a:pPr>
              <a:defRPr b="0" i="0"/>
            </a:pPr>
            <a:endParaRPr lang="en-US" dirty="0"/>
          </a:p>
        </p:txBody>
      </p:sp>
    </p:spTree>
    <p:extLst>
      <p:ext uri="{BB962C8B-B14F-4D97-AF65-F5344CB8AC3E}">
        <p14:creationId xmlns:p14="http://schemas.microsoft.com/office/powerpoint/2010/main" val="2293474481"/>
      </p:ext>
    </p:extLst>
  </p:cSld>
  <p:clrMapOvr>
    <a:masterClrMapping/>
  </p:clrMapOvr>
  <p:transition/>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Liens vers la communauté</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dirty="0"/>
              <a:t>Les prestataires de soins et les centres peuvent travailler en collaboration avec des membres des communautés et des groupes pour :</a:t>
            </a:r>
          </a:p>
          <a:p>
            <a:pPr lvl="1">
              <a:defRPr b="0" i="0"/>
            </a:pPr>
            <a:r>
              <a:rPr lang="x-none" sz="2000" dirty="0"/>
              <a:t>Identifier les signes et symptômes de complications consécutives à un avortement</a:t>
            </a:r>
          </a:p>
          <a:p>
            <a:pPr lvl="1">
              <a:defRPr b="0" i="0"/>
            </a:pPr>
            <a:r>
              <a:rPr lang="x-none" sz="2000" dirty="0"/>
              <a:t>Savoir où et comment obtenir des soins d’urgence</a:t>
            </a:r>
          </a:p>
          <a:p>
            <a:pPr lvl="1">
              <a:defRPr b="0" i="0"/>
            </a:pPr>
            <a:r>
              <a:rPr lang="x-none" sz="2000" dirty="0"/>
              <a:t>Éviter tout retard dans le transport des patientes vers des services de soins d’urgence</a:t>
            </a:r>
          </a:p>
          <a:p>
            <a:pPr lvl="1">
              <a:defRPr b="0" i="0"/>
            </a:pPr>
            <a:r>
              <a:rPr lang="x-none" sz="2000" dirty="0"/>
              <a:t>Renvoyer les patientes vers des services d’urgence, assurer les soins de suivi et aiguiller les patientes vers d’autres services de santé génésique</a:t>
            </a:r>
          </a:p>
          <a:p>
            <a:pPr>
              <a:defRPr b="0" i="0"/>
            </a:pPr>
            <a:endParaRPr lang="en-US" sz="2400" dirty="0"/>
          </a:p>
        </p:txBody>
      </p:sp>
    </p:spTree>
    <p:extLst>
      <p:ext uri="{BB962C8B-B14F-4D97-AF65-F5344CB8AC3E}">
        <p14:creationId xmlns:p14="http://schemas.microsoft.com/office/powerpoint/2010/main" val="2631050185"/>
      </p:ext>
    </p:extLst>
  </p:cSld>
  <p:clrMapOvr>
    <a:masterClrMapping/>
  </p:clrMapOvr>
  <p:transition/>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991600" cy="990600"/>
          </a:xfrm>
        </p:spPr>
        <p:txBody>
          <a:bodyPr/>
          <a:lstStyle/>
          <a:p>
            <a:pPr>
              <a:defRPr b="0" i="0"/>
            </a:pPr>
            <a:r>
              <a:rPr lang="x-none" sz="3200" kern="1200">
                <a:solidFill>
                  <a:schemeClr val="tx2"/>
                </a:solidFill>
                <a:latin typeface="+mj-lt"/>
                <a:ea typeface="+mj-ea"/>
                <a:cs typeface="+mj-cs"/>
              </a:rPr>
              <a:t>Soins de suivi après le traitement de complications consécutives à un avortement</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400" kern="1200">
                <a:solidFill>
                  <a:srgbClr val="000000"/>
                </a:solidFill>
                <a:latin typeface="+mn-lt"/>
                <a:ea typeface="+mn-ea"/>
                <a:cs typeface="+mn-cs"/>
              </a:rPr>
              <a:t>La patiente doit :</a:t>
            </a:r>
          </a:p>
          <a:p>
            <a:pPr marL="457200" indent="-457200">
              <a:defRPr b="0" i="0"/>
            </a:pPr>
            <a:r>
              <a:rPr lang="x-none" sz="2400" kern="1200">
                <a:solidFill>
                  <a:srgbClr val="000000"/>
                </a:solidFill>
                <a:latin typeface="+mn-lt"/>
                <a:ea typeface="+mn-ea"/>
                <a:cs typeface="+mn-cs"/>
              </a:rPr>
              <a:t>Faire l’objet d’un suivi clinique</a:t>
            </a:r>
          </a:p>
          <a:p>
            <a:pPr marL="457200" indent="-457200">
              <a:defRPr b="0" i="0"/>
            </a:pPr>
            <a:r>
              <a:rPr lang="x-none" sz="2400" kern="1200">
                <a:solidFill>
                  <a:srgbClr val="000000"/>
                </a:solidFill>
                <a:latin typeface="+mn-lt"/>
                <a:ea typeface="+mn-ea"/>
                <a:cs typeface="+mn-cs"/>
              </a:rPr>
              <a:t>Bénéficier d’un soutien psychologique</a:t>
            </a:r>
          </a:p>
          <a:p>
            <a:pPr marL="457200" indent="-457200">
              <a:defRPr b="0" i="0"/>
            </a:pPr>
            <a:r>
              <a:rPr lang="x-none" sz="2400" kern="1200">
                <a:solidFill>
                  <a:srgbClr val="000000"/>
                </a:solidFill>
                <a:latin typeface="+mn-lt"/>
                <a:ea typeface="+mn-ea"/>
                <a:cs typeface="+mn-cs"/>
              </a:rPr>
              <a:t>Recevoir des informations orales et écrites sur : </a:t>
            </a:r>
          </a:p>
          <a:p>
            <a:pPr lvl="1">
              <a:defRPr b="0" i="0"/>
            </a:pPr>
            <a:r>
              <a:rPr lang="x-none" sz="2000" kern="1200">
                <a:solidFill>
                  <a:srgbClr val="000000"/>
                </a:solidFill>
                <a:latin typeface="+mn-lt"/>
                <a:ea typeface="+mn-ea"/>
                <a:cs typeface="+mn-cs"/>
              </a:rPr>
              <a:t>son état de santé, y compris les altérations à long terme</a:t>
            </a:r>
          </a:p>
          <a:p>
            <a:pPr lvl="1">
              <a:defRPr b="0" i="0"/>
            </a:pPr>
            <a:r>
              <a:rPr lang="x-none" sz="2000" kern="1200">
                <a:solidFill>
                  <a:srgbClr val="000000"/>
                </a:solidFill>
                <a:latin typeface="+mn-lt"/>
                <a:ea typeface="+mn-ea"/>
                <a:cs typeface="+mn-cs"/>
              </a:rPr>
              <a:t>les médicaments à prendre</a:t>
            </a:r>
          </a:p>
          <a:p>
            <a:pPr lvl="1">
              <a:defRPr b="0" i="0"/>
            </a:pPr>
            <a:r>
              <a:rPr lang="x-none" sz="2000" kern="1200">
                <a:solidFill>
                  <a:srgbClr val="000000"/>
                </a:solidFill>
                <a:latin typeface="+mn-lt"/>
                <a:ea typeface="+mn-ea"/>
                <a:cs typeface="+mn-cs"/>
              </a:rPr>
              <a:t>les méthodes contraceptives </a:t>
            </a:r>
          </a:p>
          <a:p>
            <a:pPr lvl="1">
              <a:defRPr b="0" i="0"/>
            </a:pPr>
            <a:r>
              <a:rPr lang="x-none" sz="2000" kern="1200">
                <a:solidFill>
                  <a:srgbClr val="000000"/>
                </a:solidFill>
                <a:latin typeface="+mn-lt"/>
                <a:ea typeface="+mn-ea"/>
                <a:cs typeface="+mn-cs"/>
              </a:rPr>
              <a:t>les soins de suivi</a:t>
            </a:r>
          </a:p>
          <a:p>
            <a:pPr lvl="1">
              <a:defRPr b="0" i="0"/>
            </a:pPr>
            <a:r>
              <a:rPr lang="x-none" sz="2000" kern="1200">
                <a:solidFill>
                  <a:srgbClr val="000000"/>
                </a:solidFill>
                <a:latin typeface="+mn-lt"/>
                <a:ea typeface="+mn-ea"/>
                <a:cs typeface="+mn-cs"/>
              </a:rPr>
              <a:t>ce à quoi elle doit s’attendre et que faire si elle nécessite des soins d’urgence</a:t>
            </a:r>
          </a:p>
        </p:txBody>
      </p:sp>
    </p:spTree>
    <p:extLst>
      <p:ext uri="{BB962C8B-B14F-4D97-AF65-F5344CB8AC3E}">
        <p14:creationId xmlns:p14="http://schemas.microsoft.com/office/powerpoint/2010/main" val="1686960567"/>
      </p:ext>
    </p:extLst>
  </p:cSld>
  <p:clrMapOvr>
    <a:masterClrMapping/>
  </p:clrMapOvr>
  <p:transition/>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Événements indésirables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000" kern="1200" dirty="0">
                <a:solidFill>
                  <a:srgbClr val="000000"/>
                </a:solidFill>
              </a:rPr>
              <a:t>Complications que présente une patiente au cours du traitement et qui ne sont pas la conséquence du problème pour lequel elle est venue demander des soins</a:t>
            </a:r>
          </a:p>
          <a:p>
            <a:pPr marL="457200" indent="-457200">
              <a:defRPr b="0" i="0"/>
            </a:pPr>
            <a:r>
              <a:rPr lang="x-none" sz="2000" dirty="0"/>
              <a:t>On estime qu’un patient sur dix admis dans un établissement hospitalier pour quelque raison que ce soit est confronté à l’un ou l’autre événement indésirable</a:t>
            </a:r>
          </a:p>
          <a:p>
            <a:pPr marL="457200" indent="-457200">
              <a:defRPr b="0" i="0"/>
            </a:pPr>
            <a:r>
              <a:rPr lang="x-none" sz="2000" kern="1200" dirty="0">
                <a:solidFill>
                  <a:srgbClr val="000000"/>
                </a:solidFill>
              </a:rPr>
              <a:t>Rares dans le cadre des s</a:t>
            </a:r>
            <a:r>
              <a:rPr lang="en-US" sz="2000" dirty="0" err="1"/>
              <a:t>ervice</a:t>
            </a:r>
            <a:r>
              <a:rPr lang="x-none" sz="2000" kern="1200" dirty="0">
                <a:solidFill>
                  <a:srgbClr val="000000"/>
                </a:solidFill>
              </a:rPr>
              <a:t>s usuels d’avortement et de contraception</a:t>
            </a:r>
          </a:p>
          <a:p>
            <a:pPr marL="457200" indent="-457200">
              <a:defRPr b="0" i="0"/>
            </a:pPr>
            <a:r>
              <a:rPr lang="x-none" sz="2000" u="none" kern="1200" dirty="0">
                <a:solidFill>
                  <a:srgbClr val="000000"/>
                </a:solidFill>
              </a:rPr>
              <a:t>Les événements indésirables graves peuvent provoquer des lésions représentant une menace pour le pronostic vital ou même la mort</a:t>
            </a:r>
          </a:p>
        </p:txBody>
      </p:sp>
    </p:spTree>
    <p:extLst>
      <p:ext uri="{BB962C8B-B14F-4D97-AF65-F5344CB8AC3E}">
        <p14:creationId xmlns:p14="http://schemas.microsoft.com/office/powerpoint/2010/main" val="3022979944"/>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Plans pour une action communautaire</a:t>
            </a:r>
          </a:p>
        </p:txBody>
      </p:sp>
      <p:pic>
        <p:nvPicPr>
          <p:cNvPr id="4" name="Picture 7" descr="communitydialogue"/>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p:blipFill>
        <p:spPr>
          <a:xfrm>
            <a:off x="1219200" y="1828800"/>
            <a:ext cx="6278707" cy="3683508"/>
          </a:xfrm>
          <a:noFill/>
        </p:spPr>
      </p:pic>
    </p:spTree>
    <p:extLst>
      <p:ext uri="{BB962C8B-B14F-4D97-AF65-F5344CB8AC3E}">
        <p14:creationId xmlns:p14="http://schemas.microsoft.com/office/powerpoint/2010/main" val="2593169737"/>
      </p:ext>
    </p:extLst>
  </p:cSld>
  <p:clrMapOvr>
    <a:masterClrMapping/>
  </p:clrMapOvr>
  <p:transition/>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Types d’événements indésirables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000" kern="1200">
                <a:solidFill>
                  <a:srgbClr val="000000"/>
                </a:solidFill>
                <a:latin typeface="+mn-lt"/>
                <a:ea typeface="+mn-ea"/>
                <a:cs typeface="+mn-cs"/>
              </a:rPr>
              <a:t>Événement indésirable (EI)/complication – problème nécessitant une intervention ou une prise en charge allant au-delà de ce qui est normalement nécessaire pour une procédure ou une anesthésie</a:t>
            </a:r>
          </a:p>
          <a:p>
            <a:pPr marL="457200" indent="-457200">
              <a:defRPr b="0" i="0"/>
            </a:pPr>
            <a:r>
              <a:rPr lang="x-none" sz="2000" kern="1200">
                <a:solidFill>
                  <a:srgbClr val="000000"/>
                </a:solidFill>
                <a:latin typeface="+mn-lt"/>
                <a:ea typeface="+mn-ea"/>
                <a:cs typeface="+mn-cs"/>
              </a:rPr>
              <a:t>Événement indésirable grave (EIG) – pouvant provoquer la mort, des lésions représentant une menace pour le pronostic vital, une détérioration permanente ou nécessitant une intervention médicale ou chirurgicale pour éviter une détérioration permanente</a:t>
            </a:r>
          </a:p>
          <a:p>
            <a:pPr marL="457200" indent="-457200">
              <a:defRPr b="0" i="0"/>
            </a:pPr>
            <a:r>
              <a:rPr lang="x-none" sz="2000" kern="1200">
                <a:solidFill>
                  <a:srgbClr val="000000"/>
                </a:solidFill>
                <a:latin typeface="+mn-lt"/>
                <a:ea typeface="+mn-ea"/>
                <a:cs typeface="+mn-cs"/>
              </a:rPr>
              <a:t>Quasi-incident – susceptible d’être dommageable au patient mais ne l’a pas été grâce à la chance, à la prévention ou à une atténuation</a:t>
            </a:r>
          </a:p>
        </p:txBody>
      </p:sp>
    </p:spTree>
    <p:extLst>
      <p:ext uri="{BB962C8B-B14F-4D97-AF65-F5344CB8AC3E}">
        <p14:creationId xmlns:p14="http://schemas.microsoft.com/office/powerpoint/2010/main" val="1663371707"/>
      </p:ext>
    </p:extLst>
  </p:cSld>
  <p:clrMapOvr>
    <a:masterClrMapping/>
  </p:clrMapOvr>
  <p:transition/>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000" kern="1200" dirty="0">
                <a:solidFill>
                  <a:schemeClr val="tx2"/>
                </a:solidFill>
                <a:latin typeface="+mj-lt"/>
                <a:ea typeface="+mj-ea"/>
                <a:cs typeface="+mj-cs"/>
              </a:rPr>
              <a:t>Exemples d’événements indésirables</a:t>
            </a:r>
            <a:r>
              <a:rPr lang="fr-BE" sz="3000" kern="1200" dirty="0">
                <a:solidFill>
                  <a:schemeClr val="tx2"/>
                </a:solidFill>
                <a:latin typeface="+mj-lt"/>
                <a:ea typeface="+mj-ea"/>
                <a:cs typeface="+mj-cs"/>
              </a:rPr>
              <a:t> graves</a:t>
            </a:r>
            <a:endParaRPr lang="x-none" sz="3000" kern="1200" dirty="0">
              <a:solidFill>
                <a:schemeClr val="tx2"/>
              </a:solidFill>
              <a:latin typeface="+mj-lt"/>
              <a:ea typeface="+mj-ea"/>
              <a:cs typeface="+mj-cs"/>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080503286"/>
              </p:ext>
            </p:extLst>
          </p:nvPr>
        </p:nvGraphicFramePr>
        <p:xfrm>
          <a:off x="612775" y="1600200"/>
          <a:ext cx="8153400" cy="4155440"/>
        </p:xfrm>
        <a:graphic>
          <a:graphicData uri="http://schemas.openxmlformats.org/drawingml/2006/table">
            <a:tbl>
              <a:tblPr firstRow="1" bandRow="1">
                <a:tableStyleId>{5C22544A-7EE6-4342-B048-85BDC9FD1C3A}</a:tableStyleId>
              </a:tblPr>
              <a:tblGrid>
                <a:gridCol w="4076700">
                  <a:extLst>
                    <a:ext uri="{9D8B030D-6E8A-4147-A177-3AD203B41FA5}">
                      <a16:colId xmlns:a16="http://schemas.microsoft.com/office/drawing/2014/main" val="20000"/>
                    </a:ext>
                  </a:extLst>
                </a:gridCol>
                <a:gridCol w="4076700">
                  <a:extLst>
                    <a:ext uri="{9D8B030D-6E8A-4147-A177-3AD203B41FA5}">
                      <a16:colId xmlns:a16="http://schemas.microsoft.com/office/drawing/2014/main" val="20001"/>
                    </a:ext>
                  </a:extLst>
                </a:gridCol>
              </a:tblGrid>
              <a:tr h="370840">
                <a:tc>
                  <a:txBody>
                    <a:bodyPr/>
                    <a:lstStyle/>
                    <a:p>
                      <a:pPr>
                        <a:defRPr b="0" i="0"/>
                      </a:pPr>
                      <a:r>
                        <a:rPr lang="x-none" sz="1600" b="1">
                          <a:latin typeface="+mn-lt"/>
                        </a:rPr>
                        <a:t>Aspiration intra-utérine</a:t>
                      </a:r>
                    </a:p>
                  </a:txBody>
                  <a:tcPr>
                    <a:solidFill>
                      <a:schemeClr val="tx2"/>
                    </a:solidFill>
                  </a:tcPr>
                </a:tc>
                <a:tc>
                  <a:txBody>
                    <a:bodyPr/>
                    <a:lstStyle/>
                    <a:p>
                      <a:pPr>
                        <a:defRPr b="0" i="0"/>
                      </a:pPr>
                      <a:r>
                        <a:rPr lang="x-none" sz="1600" b="1">
                          <a:latin typeface="+mn-lt"/>
                        </a:rPr>
                        <a:t>Avortement médicamenteux</a:t>
                      </a:r>
                    </a:p>
                  </a:txBody>
                  <a:tcPr>
                    <a:solidFill>
                      <a:schemeClr val="tx2"/>
                    </a:solidFill>
                  </a:tcPr>
                </a:tc>
                <a:extLst>
                  <a:ext uri="{0D108BD9-81ED-4DB2-BD59-A6C34878D82A}">
                    <a16:rowId xmlns:a16="http://schemas.microsoft.com/office/drawing/2014/main" val="10000"/>
                  </a:ext>
                </a:extLst>
              </a:tr>
              <a:tr h="370840">
                <a:tc>
                  <a:txBody>
                    <a:bodyPr/>
                    <a:lstStyle/>
                    <a:p>
                      <a:pPr marL="0" marR="0">
                        <a:spcBef>
                          <a:spcPct val="0"/>
                        </a:spcBef>
                        <a:spcAft>
                          <a:spcPct val="0"/>
                        </a:spcAft>
                        <a:defRPr b="0" i="0"/>
                      </a:pPr>
                      <a:r>
                        <a:rPr lang="x-none" sz="1600">
                          <a:solidFill>
                            <a:srgbClr val="000000"/>
                          </a:solidFill>
                          <a:latin typeface="+mn-lt"/>
                          <a:ea typeface="Calibri"/>
                          <a:cs typeface="Times New Roman"/>
                        </a:rPr>
                        <a:t>Perforation nécessitant une intervention chirurgicale</a:t>
                      </a:r>
                    </a:p>
                  </a:txBody>
                  <a:tcPr marL="68580" marR="68580" marT="0" marB="0">
                    <a:solidFill>
                      <a:schemeClr val="tx1">
                        <a:lumMod val="60000"/>
                        <a:lumOff val="40000"/>
                      </a:schemeClr>
                    </a:solidFill>
                  </a:tcPr>
                </a:tc>
                <a:tc>
                  <a:txBody>
                    <a:bodyPr/>
                    <a:lstStyle/>
                    <a:p>
                      <a:pPr marL="0" marR="0">
                        <a:spcBef>
                          <a:spcPct val="0"/>
                        </a:spcBef>
                        <a:spcAft>
                          <a:spcPct val="0"/>
                        </a:spcAft>
                        <a:defRPr b="0" i="0"/>
                      </a:pPr>
                      <a:endParaRPr lang="x-none" sz="1600">
                        <a:solidFill>
                          <a:srgbClr val="000000"/>
                        </a:solidFill>
                        <a:latin typeface="+mn-lt"/>
                        <a:ea typeface="Calibri"/>
                        <a:cs typeface="Times New Roman"/>
                      </a:endParaRPr>
                    </a:p>
                  </a:txBody>
                  <a:tcPr marL="68580" marR="68580" marT="0" marB="0">
                    <a:solidFill>
                      <a:schemeClr val="tx1">
                        <a:lumMod val="60000"/>
                        <a:lumOff val="40000"/>
                      </a:schemeClr>
                    </a:solidFill>
                  </a:tcPr>
                </a:tc>
                <a:extLst>
                  <a:ext uri="{0D108BD9-81ED-4DB2-BD59-A6C34878D82A}">
                    <a16:rowId xmlns:a16="http://schemas.microsoft.com/office/drawing/2014/main" val="10001"/>
                  </a:ext>
                </a:extLst>
              </a:tr>
              <a:tr h="370840">
                <a:tc>
                  <a:txBody>
                    <a:bodyPr/>
                    <a:lstStyle/>
                    <a:p>
                      <a:pPr marL="0" marR="0">
                        <a:spcBef>
                          <a:spcPct val="0"/>
                        </a:spcBef>
                        <a:spcAft>
                          <a:spcPct val="0"/>
                        </a:spcAft>
                        <a:defRPr b="0" i="0"/>
                      </a:pPr>
                      <a:r>
                        <a:rPr lang="x-none" sz="1600">
                          <a:solidFill>
                            <a:srgbClr val="000000"/>
                          </a:solidFill>
                          <a:latin typeface="+mn-lt"/>
                          <a:ea typeface="Calibri"/>
                          <a:cs typeface="Times New Roman"/>
                        </a:rPr>
                        <a:t>Complications liées à l’anesthésie nécessitant une hospitalisation ou entraînant des convulsions</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600">
                          <a:solidFill>
                            <a:srgbClr val="000000"/>
                          </a:solidFill>
                          <a:latin typeface="+mn-lt"/>
                          <a:ea typeface="Calibri"/>
                          <a:cs typeface="Times New Roman"/>
                        </a:rPr>
                        <a:t>Réactions vis-à-vis des médicaments nécessitant un traitement d’urgence</a:t>
                      </a:r>
                    </a:p>
                  </a:txBody>
                  <a:tcPr marL="68580" marR="68580" marT="0" marB="0">
                    <a:solidFill>
                      <a:schemeClr val="tx1">
                        <a:lumMod val="60000"/>
                        <a:lumOff val="40000"/>
                      </a:schemeClr>
                    </a:solidFill>
                  </a:tcPr>
                </a:tc>
                <a:extLst>
                  <a:ext uri="{0D108BD9-81ED-4DB2-BD59-A6C34878D82A}">
                    <a16:rowId xmlns:a16="http://schemas.microsoft.com/office/drawing/2014/main" val="10002"/>
                  </a:ext>
                </a:extLst>
              </a:tr>
              <a:tr h="370840">
                <a:tc>
                  <a:txBody>
                    <a:bodyPr/>
                    <a:lstStyle/>
                    <a:p>
                      <a:pPr marL="0" marR="0">
                        <a:spcBef>
                          <a:spcPct val="0"/>
                        </a:spcBef>
                        <a:spcAft>
                          <a:spcPct val="0"/>
                        </a:spcAft>
                        <a:defRPr b="0" i="0"/>
                      </a:pPr>
                      <a:r>
                        <a:rPr lang="x-none" sz="1600">
                          <a:solidFill>
                            <a:srgbClr val="000000"/>
                          </a:solidFill>
                          <a:latin typeface="+mn-lt"/>
                          <a:ea typeface="Calibri"/>
                          <a:cs typeface="Times New Roman"/>
                        </a:rPr>
                        <a:t>Saignement nécessitant une transfusion sanguine</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600">
                          <a:solidFill>
                            <a:srgbClr val="000000"/>
                          </a:solidFill>
                          <a:latin typeface="+mn-lt"/>
                          <a:ea typeface="Calibri"/>
                          <a:cs typeface="Times New Roman"/>
                        </a:rPr>
                        <a:t>Saignement nécessitant une transfusion sanguine</a:t>
                      </a:r>
                    </a:p>
                  </a:txBody>
                  <a:tcPr marL="68580" marR="68580" marT="0" marB="0">
                    <a:solidFill>
                      <a:schemeClr val="tx1">
                        <a:lumMod val="60000"/>
                        <a:lumOff val="40000"/>
                      </a:schemeClr>
                    </a:solidFill>
                  </a:tcPr>
                </a:tc>
                <a:extLst>
                  <a:ext uri="{0D108BD9-81ED-4DB2-BD59-A6C34878D82A}">
                    <a16:rowId xmlns:a16="http://schemas.microsoft.com/office/drawing/2014/main" val="10003"/>
                  </a:ext>
                </a:extLst>
              </a:tr>
              <a:tr h="370840">
                <a:tc>
                  <a:txBody>
                    <a:bodyPr/>
                    <a:lstStyle/>
                    <a:p>
                      <a:pPr marL="0" marR="0">
                        <a:spcBef>
                          <a:spcPct val="0"/>
                        </a:spcBef>
                        <a:spcAft>
                          <a:spcPct val="0"/>
                        </a:spcAft>
                        <a:defRPr b="0" i="0"/>
                      </a:pPr>
                      <a:r>
                        <a:rPr lang="x-none" sz="1600">
                          <a:solidFill>
                            <a:srgbClr val="000000"/>
                          </a:solidFill>
                          <a:latin typeface="+mn-lt"/>
                          <a:ea typeface="Calibri"/>
                          <a:cs typeface="Times New Roman"/>
                        </a:rPr>
                        <a:t>Infection nécessitant une antibiothérapie intraveineuse et/ou une hospitalisation</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600">
                          <a:solidFill>
                            <a:srgbClr val="000000"/>
                          </a:solidFill>
                          <a:latin typeface="+mn-lt"/>
                          <a:ea typeface="Calibri"/>
                          <a:cs typeface="Times New Roman"/>
                        </a:rPr>
                        <a:t>Infection nécessitant une antibiothérapie intraveineuse et/ou une hospitalisation</a:t>
                      </a:r>
                    </a:p>
                  </a:txBody>
                  <a:tcPr marL="68580" marR="68580" marT="0" marB="0">
                    <a:solidFill>
                      <a:schemeClr val="tx1">
                        <a:lumMod val="60000"/>
                        <a:lumOff val="40000"/>
                      </a:schemeClr>
                    </a:solidFill>
                  </a:tcPr>
                </a:tc>
                <a:extLst>
                  <a:ext uri="{0D108BD9-81ED-4DB2-BD59-A6C34878D82A}">
                    <a16:rowId xmlns:a16="http://schemas.microsoft.com/office/drawing/2014/main" val="10004"/>
                  </a:ext>
                </a:extLst>
              </a:tr>
              <a:tr h="370840">
                <a:tc>
                  <a:txBody>
                    <a:bodyPr/>
                    <a:lstStyle/>
                    <a:p>
                      <a:pPr marL="0" marR="0">
                        <a:spcBef>
                          <a:spcPct val="0"/>
                        </a:spcBef>
                        <a:spcAft>
                          <a:spcPct val="0"/>
                        </a:spcAft>
                        <a:defRPr b="0" i="0"/>
                      </a:pPr>
                      <a:r>
                        <a:rPr lang="x-none" sz="1600">
                          <a:solidFill>
                            <a:srgbClr val="000000"/>
                          </a:solidFill>
                          <a:latin typeface="+mn-lt"/>
                          <a:ea typeface="Calibri"/>
                          <a:cs typeface="Times New Roman"/>
                        </a:rPr>
                        <a:t>Intervention de chirurgie intra-abdominale non prévue </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600">
                          <a:solidFill>
                            <a:srgbClr val="000000"/>
                          </a:solidFill>
                          <a:latin typeface="+mn-lt"/>
                          <a:ea typeface="Calibri"/>
                          <a:cs typeface="Times New Roman"/>
                        </a:rPr>
                        <a:t>Intervention de chirurgie intra-abdominale non prévue </a:t>
                      </a:r>
                    </a:p>
                  </a:txBody>
                  <a:tcPr marL="68580" marR="68580" marT="0" marB="0">
                    <a:solidFill>
                      <a:schemeClr val="tx1">
                        <a:lumMod val="60000"/>
                        <a:lumOff val="40000"/>
                      </a:schemeClr>
                    </a:solidFill>
                  </a:tcPr>
                </a:tc>
                <a:extLst>
                  <a:ext uri="{0D108BD9-81ED-4DB2-BD59-A6C34878D82A}">
                    <a16:rowId xmlns:a16="http://schemas.microsoft.com/office/drawing/2014/main" val="10005"/>
                  </a:ext>
                </a:extLst>
              </a:tr>
              <a:tr h="370840">
                <a:tc>
                  <a:txBody>
                    <a:bodyPr/>
                    <a:lstStyle/>
                    <a:p>
                      <a:pPr marL="0" marR="0">
                        <a:spcBef>
                          <a:spcPct val="0"/>
                        </a:spcBef>
                        <a:spcAft>
                          <a:spcPct val="0"/>
                        </a:spcAft>
                        <a:defRPr b="0" i="0"/>
                      </a:pPr>
                      <a:r>
                        <a:rPr lang="x-none" sz="1600">
                          <a:solidFill>
                            <a:srgbClr val="000000"/>
                          </a:solidFill>
                          <a:latin typeface="+mn-lt"/>
                          <a:ea typeface="Calibri"/>
                          <a:cs typeface="Times New Roman"/>
                        </a:rPr>
                        <a:t>Grossesse extra-utérine non diagnostiquée au moment de la procédure </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600">
                          <a:solidFill>
                            <a:srgbClr val="000000"/>
                          </a:solidFill>
                          <a:latin typeface="+mn-lt"/>
                          <a:ea typeface="Calibri"/>
                          <a:cs typeface="Times New Roman"/>
                        </a:rPr>
                        <a:t>Grossesse extra-utérine non diagnostiquée au moment de l’avortement médicamenteux</a:t>
                      </a:r>
                    </a:p>
                  </a:txBody>
                  <a:tcPr marL="68580" marR="68580" marT="0" marB="0">
                    <a:solidFill>
                      <a:schemeClr val="tx1">
                        <a:lumMod val="60000"/>
                        <a:lumOff val="40000"/>
                      </a:schemeClr>
                    </a:solidFill>
                  </a:tcPr>
                </a:tc>
                <a:extLst>
                  <a:ext uri="{0D108BD9-81ED-4DB2-BD59-A6C34878D82A}">
                    <a16:rowId xmlns:a16="http://schemas.microsoft.com/office/drawing/2014/main" val="10006"/>
                  </a:ext>
                </a:extLst>
              </a:tr>
              <a:tr h="370840">
                <a:tc>
                  <a:txBody>
                    <a:bodyPr/>
                    <a:lstStyle/>
                    <a:p>
                      <a:pPr marL="0" marR="0">
                        <a:spcBef>
                          <a:spcPct val="0"/>
                        </a:spcBef>
                        <a:spcAft>
                          <a:spcPct val="0"/>
                        </a:spcAft>
                        <a:defRPr b="0" i="0"/>
                      </a:pPr>
                      <a:r>
                        <a:rPr lang="x-none" sz="1600">
                          <a:solidFill>
                            <a:srgbClr val="000000"/>
                          </a:solidFill>
                          <a:latin typeface="+mn-lt"/>
                          <a:ea typeface="Calibri"/>
                          <a:cs typeface="Times New Roman"/>
                        </a:rPr>
                        <a:t>Décès</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600" dirty="0">
                          <a:solidFill>
                            <a:srgbClr val="000000"/>
                          </a:solidFill>
                          <a:latin typeface="+mn-lt"/>
                          <a:ea typeface="Calibri"/>
                          <a:cs typeface="Times New Roman"/>
                        </a:rPr>
                        <a:t>Décès</a:t>
                      </a:r>
                    </a:p>
                  </a:txBody>
                  <a:tcPr marL="68580" marR="68580" marT="0" marB="0">
                    <a:solidFill>
                      <a:schemeClr val="tx1">
                        <a:lumMod val="60000"/>
                        <a:lumOff val="40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23310430"/>
      </p:ext>
    </p:extLst>
  </p:cSld>
  <p:clrMapOvr>
    <a:masterClrMapping/>
  </p:clrMapOvr>
  <p:transition/>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Raisons de la survenue d’événements indésirables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Rarement dus à une seule personne ou à un événement unique</a:t>
            </a:r>
          </a:p>
          <a:p>
            <a:pPr marL="457200" indent="-457200">
              <a:defRPr b="0" i="0"/>
            </a:pPr>
            <a:r>
              <a:rPr lang="x-none" sz="3200" u="none" kern="1200">
                <a:solidFill>
                  <a:srgbClr val="000000"/>
                </a:solidFill>
                <a:latin typeface="+mn-lt"/>
                <a:ea typeface="+mn-ea"/>
                <a:cs typeface="+mn-cs"/>
              </a:rPr>
              <a:t>Résultent généralement plutôt d’une combinaison de :</a:t>
            </a:r>
          </a:p>
          <a:p>
            <a:pPr lvl="1">
              <a:defRPr b="0" i="0"/>
            </a:pPr>
            <a:r>
              <a:rPr lang="x-none" sz="2800" kern="1200">
                <a:solidFill>
                  <a:srgbClr val="000000"/>
                </a:solidFill>
                <a:latin typeface="+mn-lt"/>
                <a:ea typeface="+mn-ea"/>
                <a:cs typeface="+mn-cs"/>
              </a:rPr>
              <a:t>facteurs liés à la patiente</a:t>
            </a:r>
          </a:p>
          <a:p>
            <a:pPr lvl="1">
              <a:defRPr b="0" i="0"/>
            </a:pPr>
            <a:r>
              <a:rPr lang="x-none" sz="2800" kern="1200">
                <a:solidFill>
                  <a:srgbClr val="000000"/>
                </a:solidFill>
                <a:latin typeface="+mn-lt"/>
                <a:ea typeface="+mn-ea"/>
                <a:cs typeface="+mn-cs"/>
              </a:rPr>
              <a:t>erreur humaine</a:t>
            </a:r>
          </a:p>
          <a:p>
            <a:pPr lvl="1">
              <a:defRPr b="0" i="0"/>
            </a:pPr>
            <a:r>
              <a:rPr lang="x-none" sz="2800" kern="1200">
                <a:solidFill>
                  <a:srgbClr val="000000"/>
                </a:solidFill>
                <a:latin typeface="+mn-lt"/>
                <a:ea typeface="+mn-ea"/>
                <a:cs typeface="+mn-cs"/>
              </a:rPr>
              <a:t>erreur impliquant le centre</a:t>
            </a:r>
          </a:p>
        </p:txBody>
      </p:sp>
    </p:spTree>
    <p:extLst>
      <p:ext uri="{BB962C8B-B14F-4D97-AF65-F5344CB8AC3E}">
        <p14:creationId xmlns:p14="http://schemas.microsoft.com/office/powerpoint/2010/main" val="1477450331"/>
      </p:ext>
    </p:extLst>
  </p:cSld>
  <p:clrMapOvr>
    <a:masterClrMapping/>
  </p:clrMapOvr>
  <p:transition/>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La sécurité dépend de :</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1635570"/>
              </p:ext>
            </p:extLst>
          </p:nvPr>
        </p:nvGraphicFramePr>
        <p:xfrm>
          <a:off x="612775" y="1600200"/>
          <a:ext cx="81534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30591273"/>
      </p:ext>
    </p:extLst>
  </p:cSld>
  <p:clrMapOvr>
    <a:masterClrMapping/>
  </p:clrMapOvr>
  <p:transition/>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Rapport des événements indésirables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dirty="0">
                <a:solidFill>
                  <a:srgbClr val="000000"/>
                </a:solidFill>
                <a:latin typeface="+mn-lt"/>
                <a:ea typeface="+mn-ea"/>
                <a:cs typeface="+mn-cs"/>
              </a:rPr>
              <a:t>Après qu’on ait soigné la patiente, l’événement doit être :</a:t>
            </a:r>
          </a:p>
          <a:p>
            <a:pPr marL="1096963" lvl="1" indent="-457200">
              <a:defRPr b="0" i="0"/>
            </a:pPr>
            <a:r>
              <a:rPr lang="x-none" sz="2400" kern="1200" dirty="0">
                <a:solidFill>
                  <a:srgbClr val="000000"/>
                </a:solidFill>
                <a:latin typeface="+mn-lt"/>
                <a:ea typeface="+mn-ea"/>
                <a:cs typeface="+mn-cs"/>
              </a:rPr>
              <a:t>Documenté – informations complètes dans le dossier médical de la patiente et dans le registre de l’institution</a:t>
            </a:r>
          </a:p>
          <a:p>
            <a:pPr marL="1096963" lvl="1" indent="-457200">
              <a:defRPr b="0" i="0"/>
            </a:pPr>
            <a:r>
              <a:rPr lang="x-none" sz="2400" kern="1200" dirty="0">
                <a:solidFill>
                  <a:srgbClr val="000000"/>
                </a:solidFill>
                <a:latin typeface="+mn-lt"/>
                <a:ea typeface="+mn-ea"/>
                <a:cs typeface="+mn-cs"/>
              </a:rPr>
              <a:t>Signalé – aux autorités locales conformément aux directives en vigueur</a:t>
            </a:r>
          </a:p>
          <a:p>
            <a:pPr marL="1096963" lvl="1" indent="-457200">
              <a:defRPr b="0" i="0"/>
            </a:pPr>
            <a:r>
              <a:rPr lang="x-none" sz="2400" kern="1200" dirty="0">
                <a:solidFill>
                  <a:srgbClr val="000000"/>
                </a:solidFill>
                <a:latin typeface="+mn-lt"/>
                <a:ea typeface="+mn-ea"/>
                <a:cs typeface="+mn-cs"/>
              </a:rPr>
              <a:t>Analysé – de manière à ce que l’expérience contribue à améliorer la qualité des soins</a:t>
            </a:r>
          </a:p>
          <a:p>
            <a:pPr marL="457200" indent="-457200">
              <a:defRPr b="0" i="0"/>
            </a:pPr>
            <a:endParaRPr lang="en-US" sz="2800" dirty="0"/>
          </a:p>
        </p:txBody>
      </p:sp>
    </p:spTree>
    <p:extLst>
      <p:ext uri="{BB962C8B-B14F-4D97-AF65-F5344CB8AC3E}">
        <p14:creationId xmlns:p14="http://schemas.microsoft.com/office/powerpoint/2010/main" val="178686454"/>
      </p:ext>
    </p:extLst>
  </p:cSld>
  <p:clrMapOvr>
    <a:masterClrMapping/>
  </p:clrMapOvr>
  <p:transition/>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Analyse des causes fondamentales</a:t>
            </a:r>
          </a:p>
        </p:txBody>
      </p:sp>
      <p:sp>
        <p:nvSpPr>
          <p:cNvPr id="3" name="Content Placeholder 2"/>
          <p:cNvSpPr>
            <a:spLocks noGrp="1"/>
          </p:cNvSpPr>
          <p:nvPr>
            <p:ph sz="quarter" idx="1"/>
          </p:nvPr>
        </p:nvSpPr>
        <p:spPr/>
        <p:txBody>
          <a:bodyPr/>
          <a:lstStyle/>
          <a:p>
            <a:pPr marL="457200" indent="-457200">
              <a:defRPr b="0" i="0"/>
            </a:pPr>
            <a:r>
              <a:rPr lang="x-none" sz="2000" kern="1200">
                <a:solidFill>
                  <a:srgbClr val="000000"/>
                </a:solidFill>
                <a:latin typeface="+mn-lt"/>
                <a:ea typeface="+mn-ea"/>
                <a:cs typeface="+mn-cs"/>
              </a:rPr>
              <a:t>L’analyse des causes fondamentales est une technique pour tirer les leçons des événements indésirables</a:t>
            </a:r>
          </a:p>
          <a:p>
            <a:pPr marL="457200" indent="-457200">
              <a:defRPr b="0" i="0"/>
            </a:pPr>
            <a:r>
              <a:rPr lang="x-none" sz="2000" kern="1200">
                <a:solidFill>
                  <a:srgbClr val="000000"/>
                </a:solidFill>
                <a:latin typeface="+mn-lt"/>
                <a:ea typeface="+mn-ea"/>
                <a:cs typeface="+mn-cs"/>
              </a:rPr>
              <a:t>Discussion en équipe avec tous les membres du personnel concernés</a:t>
            </a:r>
          </a:p>
          <a:p>
            <a:pPr marL="457200" indent="-457200">
              <a:defRPr b="0" i="0"/>
            </a:pPr>
            <a:r>
              <a:rPr lang="x-none" sz="2000" kern="1200">
                <a:solidFill>
                  <a:srgbClr val="000000"/>
                </a:solidFill>
                <a:latin typeface="+mn-lt"/>
                <a:ea typeface="+mn-ea"/>
                <a:cs typeface="+mn-cs"/>
              </a:rPr>
              <a:t>Discussion non punitive menée dans un « esprit d’apprentissage »</a:t>
            </a:r>
          </a:p>
          <a:p>
            <a:pPr marL="457200" indent="-457200">
              <a:defRPr b="0" i="0"/>
            </a:pPr>
            <a:r>
              <a:rPr lang="x-none" sz="2000" kern="1200">
                <a:solidFill>
                  <a:srgbClr val="000000"/>
                </a:solidFill>
                <a:latin typeface="+mn-lt"/>
                <a:ea typeface="+mn-ea"/>
                <a:cs typeface="+mn-cs"/>
              </a:rPr>
              <a:t>Demander :</a:t>
            </a:r>
          </a:p>
          <a:p>
            <a:pPr lvl="1">
              <a:defRPr b="0" i="0"/>
            </a:pPr>
            <a:r>
              <a:rPr lang="x-none" sz="1800" kern="1200">
                <a:solidFill>
                  <a:srgbClr val="000000"/>
                </a:solidFill>
                <a:latin typeface="+mn-lt"/>
                <a:ea typeface="+mn-ea"/>
                <a:cs typeface="+mn-cs"/>
              </a:rPr>
              <a:t>Que s’est-il passé ?</a:t>
            </a:r>
          </a:p>
          <a:p>
            <a:pPr lvl="1">
              <a:defRPr b="0" i="0"/>
            </a:pPr>
            <a:r>
              <a:rPr lang="x-none" sz="1800" kern="1200">
                <a:solidFill>
                  <a:srgbClr val="000000"/>
                </a:solidFill>
                <a:latin typeface="+mn-lt"/>
                <a:ea typeface="+mn-ea"/>
                <a:cs typeface="+mn-cs"/>
              </a:rPr>
              <a:t>Pourquoi cela s’est-il produit ?</a:t>
            </a:r>
          </a:p>
          <a:p>
            <a:pPr lvl="1">
              <a:defRPr b="0" i="0"/>
            </a:pPr>
            <a:r>
              <a:rPr lang="x-none" sz="1800" kern="1200">
                <a:solidFill>
                  <a:srgbClr val="000000"/>
                </a:solidFill>
                <a:latin typeface="+mn-lt"/>
                <a:ea typeface="+mn-ea"/>
                <a:cs typeface="+mn-cs"/>
              </a:rPr>
              <a:t>Que pourrait-on modifier pour éviter des événements similaires à l’avenir ?</a:t>
            </a:r>
          </a:p>
        </p:txBody>
      </p:sp>
    </p:spTree>
    <p:extLst>
      <p:ext uri="{BB962C8B-B14F-4D97-AF65-F5344CB8AC3E}">
        <p14:creationId xmlns:p14="http://schemas.microsoft.com/office/powerpoint/2010/main" val="1970946729"/>
      </p:ext>
    </p:extLst>
  </p:cSld>
  <p:clrMapOvr>
    <a:masterClrMapping/>
  </p:clrMapOvr>
  <p:transition/>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Diagramme en arêtes de poisson</a:t>
            </a:r>
          </a:p>
        </p:txBody>
      </p:sp>
      <p:pic>
        <p:nvPicPr>
          <p:cNvPr id="6" name="Picture 5">
            <a:extLst>
              <a:ext uri="{FF2B5EF4-FFF2-40B4-BE49-F238E27FC236}">
                <a16:creationId xmlns:a16="http://schemas.microsoft.com/office/drawing/2014/main" id="{22E8D002-DA16-6D48-866D-41EE703542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532" y="1502664"/>
            <a:ext cx="7918703" cy="5279136"/>
          </a:xfrm>
          <a:prstGeom prst="rect">
            <a:avLst/>
          </a:prstGeom>
        </p:spPr>
      </p:pic>
    </p:spTree>
    <p:extLst>
      <p:ext uri="{BB962C8B-B14F-4D97-AF65-F5344CB8AC3E}">
        <p14:creationId xmlns:p14="http://schemas.microsoft.com/office/powerpoint/2010/main" val="2868410848"/>
      </p:ext>
    </p:extLst>
  </p:cSld>
  <p:clrMapOvr>
    <a:masterClrMapping/>
  </p:clrMapOvr>
  <p:transition/>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Les cinq pourquoi</a:t>
            </a:r>
          </a:p>
        </p:txBody>
      </p:sp>
      <p:pic>
        <p:nvPicPr>
          <p:cNvPr id="5" name="Picture 4">
            <a:extLst>
              <a:ext uri="{FF2B5EF4-FFF2-40B4-BE49-F238E27FC236}">
                <a16:creationId xmlns:a16="http://schemas.microsoft.com/office/drawing/2014/main" id="{2AEC30F1-21AF-3F4E-ADDD-3482011FFE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1981200"/>
            <a:ext cx="7315200" cy="4481960"/>
          </a:xfrm>
          <a:prstGeom prst="rect">
            <a:avLst/>
          </a:prstGeom>
        </p:spPr>
      </p:pic>
    </p:spTree>
    <p:extLst>
      <p:ext uri="{BB962C8B-B14F-4D97-AF65-F5344CB8AC3E}">
        <p14:creationId xmlns:p14="http://schemas.microsoft.com/office/powerpoint/2010/main" val="136258388"/>
      </p:ext>
    </p:extLst>
  </p:cSld>
  <p:clrMapOvr>
    <a:masterClrMapping/>
  </p:clrMapOvr>
  <p:transition/>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915400" cy="990600"/>
          </a:xfrm>
        </p:spPr>
        <p:txBody>
          <a:bodyPr/>
          <a:lstStyle/>
          <a:p>
            <a:pPr>
              <a:defRPr b="0" i="0"/>
            </a:pPr>
            <a:r>
              <a:rPr lang="x-none" sz="3200"/>
              <a:t>Analyse de l’arborescence du problème</a:t>
            </a:r>
          </a:p>
        </p:txBody>
      </p:sp>
      <p:pic>
        <p:nvPicPr>
          <p:cNvPr id="3074" name="Picture 2"/>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p:blipFill>
        <p:spPr>
          <a:xfrm>
            <a:off x="1143000" y="1524000"/>
            <a:ext cx="6772275" cy="50792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4541803"/>
      </p:ext>
    </p:extLst>
  </p:cSld>
  <p:clrMapOvr>
    <a:masterClrMapping/>
  </p:clrMapOvr>
  <p:transition/>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2648" y="228600"/>
            <a:ext cx="8531352" cy="990600"/>
          </a:xfrm>
        </p:spPr>
        <p:txBody>
          <a:bodyPr/>
          <a:lstStyle/>
          <a:p>
            <a:r>
              <a:rPr lang="x-none"/>
              <a:t>Analyse de l’arborescence du problème</a:t>
            </a:r>
            <a:endParaRPr lang="fr-FR" dirty="0"/>
          </a:p>
        </p:txBody>
      </p:sp>
      <p:pic>
        <p:nvPicPr>
          <p:cNvPr id="5" name="Picture 4" descr="A picture containing drawing&#10;&#10;Description automatically generated">
            <a:extLst>
              <a:ext uri="{FF2B5EF4-FFF2-40B4-BE49-F238E27FC236}">
                <a16:creationId xmlns:a16="http://schemas.microsoft.com/office/drawing/2014/main" id="{BA0E4434-9FE7-E240-A411-408BC40E90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6900" y="1575619"/>
            <a:ext cx="5410200" cy="5363560"/>
          </a:xfrm>
          <a:prstGeom prst="rect">
            <a:avLst/>
          </a:prstGeom>
        </p:spPr>
      </p:pic>
    </p:spTree>
    <p:extLst>
      <p:ext uri="{BB962C8B-B14F-4D97-AF65-F5344CB8AC3E}">
        <p14:creationId xmlns:p14="http://schemas.microsoft.com/office/powerpoint/2010/main" val="799576888"/>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Comité consultatif communautaire</a:t>
            </a:r>
          </a:p>
        </p:txBody>
      </p:sp>
      <p:sp>
        <p:nvSpPr>
          <p:cNvPr id="3" name="Content Placeholder 2"/>
          <p:cNvSpPr>
            <a:spLocks noGrp="1"/>
          </p:cNvSpPr>
          <p:nvPr>
            <p:ph sz="quarter" idx="1"/>
          </p:nvPr>
        </p:nvSpPr>
        <p:spPr>
          <a:xfrm>
            <a:off x="609600" y="1828800"/>
            <a:ext cx="8153400" cy="4495800"/>
          </a:xfrm>
        </p:spPr>
        <p:txBody>
          <a:bodyPr/>
          <a:lstStyle/>
          <a:p>
            <a:pPr marL="457200" indent="-457200">
              <a:defRPr b="0" i="0"/>
            </a:pPr>
            <a:r>
              <a:rPr lang="x-none" sz="3200" dirty="0"/>
              <a:t>12 à 20 personnes issues de la communauté</a:t>
            </a:r>
          </a:p>
          <a:p>
            <a:pPr marL="457200" indent="-457200">
              <a:defRPr b="0" i="0"/>
            </a:pPr>
            <a:r>
              <a:rPr lang="x-none" sz="3200" dirty="0"/>
              <a:t>Joue le rôle de comité directeur pour le projet ou les services</a:t>
            </a:r>
          </a:p>
          <a:p>
            <a:pPr marL="457200" indent="-457200">
              <a:defRPr b="0" i="0"/>
            </a:pPr>
            <a:r>
              <a:rPr lang="x-none" sz="3200" dirty="0"/>
              <a:t>Doit inclure des jeunes, ainsi que des membres influents de différents secteurs</a:t>
            </a:r>
          </a:p>
          <a:p>
            <a:pPr marL="457200" indent="-457200">
              <a:defRPr b="0" i="0"/>
            </a:pPr>
            <a:endParaRPr lang="en-US" sz="3200" dirty="0"/>
          </a:p>
        </p:txBody>
      </p:sp>
    </p:spTree>
    <p:extLst>
      <p:ext uri="{BB962C8B-B14F-4D97-AF65-F5344CB8AC3E}">
        <p14:creationId xmlns:p14="http://schemas.microsoft.com/office/powerpoint/2010/main" val="3118163479"/>
      </p:ext>
    </p:extLst>
  </p:cSld>
  <p:clrMapOvr>
    <a:masterClrMapping/>
  </p:clrMapOvr>
  <p:transition/>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kern="1200">
                <a:solidFill>
                  <a:schemeClr val="tx2"/>
                </a:solidFill>
                <a:latin typeface="+mj-lt"/>
                <a:ea typeface="+mj-ea"/>
                <a:cs typeface="+mj-cs"/>
              </a:rPr>
              <a:t>Cas clinique n° 1 : Traitement d’un avortement incomplet avec infection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a:t>Administrer une antibiothérapie à large spectre. La posologie et la voie d’administration dépendent de la gravité de l’infection.</a:t>
            </a:r>
          </a:p>
          <a:p>
            <a:pPr marL="457200" indent="-457200">
              <a:defRPr b="0" i="0"/>
            </a:pPr>
            <a:r>
              <a:rPr lang="x-none" sz="3200" baseline="0"/>
              <a:t>Évacuer ou réévacuer l’utérus.</a:t>
            </a:r>
          </a:p>
        </p:txBody>
      </p:sp>
    </p:spTree>
    <p:extLst>
      <p:ext uri="{BB962C8B-B14F-4D97-AF65-F5344CB8AC3E}">
        <p14:creationId xmlns:p14="http://schemas.microsoft.com/office/powerpoint/2010/main" val="256318823"/>
      </p:ext>
    </p:extLst>
  </p:cSld>
  <p:clrMapOvr>
    <a:masterClrMapping/>
  </p:clrMapOvr>
  <p:transition/>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a:t>Cas clinique n° 2 : </a:t>
            </a:r>
            <a:br>
              <a:rPr lang="fr-BE" sz="3200" dirty="0"/>
            </a:br>
            <a:r>
              <a:rPr lang="x-none" sz="3200"/>
              <a:t>Traitement de l’atonie 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Pratiquer un massage utérin </a:t>
            </a:r>
          </a:p>
          <a:p>
            <a:pPr marL="457200" indent="-457200">
              <a:defRPr b="0" i="0"/>
            </a:pPr>
            <a:r>
              <a:rPr lang="x-none" sz="3200" kern="1200">
                <a:solidFill>
                  <a:srgbClr val="000000"/>
                </a:solidFill>
                <a:latin typeface="+mn-lt"/>
                <a:ea typeface="+mn-ea"/>
                <a:cs typeface="+mn-cs"/>
              </a:rPr>
              <a:t>Administrer des utérotoniques </a:t>
            </a:r>
          </a:p>
          <a:p>
            <a:pPr marL="457200" indent="-457200">
              <a:defRPr b="0" i="0"/>
            </a:pPr>
            <a:r>
              <a:rPr lang="x-none" sz="3200"/>
              <a:t>Effectuer une aspiration intra-utérine</a:t>
            </a:r>
          </a:p>
          <a:p>
            <a:pPr marL="457200" indent="-457200">
              <a:defRPr b="0" i="0"/>
            </a:pPr>
            <a:r>
              <a:rPr lang="x-none" sz="3200"/>
              <a:t>Intervention supplémentaire si nécessaire</a:t>
            </a:r>
          </a:p>
          <a:p>
            <a:pPr marL="457200" indent="-457200">
              <a:defRPr b="0" i="0"/>
            </a:pPr>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874790429"/>
      </p:ext>
    </p:extLst>
  </p:cSld>
  <p:clrMapOvr>
    <a:masterClrMapping/>
  </p:clrMapOvr>
  <p:transition/>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a:t>Cas clinique n° 3 : </a:t>
            </a:r>
            <a:br>
              <a:rPr lang="fr-BE" sz="3200" dirty="0"/>
            </a:br>
            <a:r>
              <a:rPr lang="x-none" sz="3200"/>
              <a:t>Traitement d’une hémorragie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u="none" kern="1200">
                <a:solidFill>
                  <a:srgbClr val="000000"/>
                </a:solidFill>
                <a:latin typeface="+mn-lt"/>
                <a:ea typeface="+mn-ea"/>
                <a:cs typeface="+mn-cs"/>
              </a:rPr>
              <a:t>Administrer des traitements de soutien si nécessaire (oxygène, fluides IV et/ou transfusion)</a:t>
            </a:r>
          </a:p>
          <a:p>
            <a:pPr marL="457200" indent="-457200">
              <a:defRPr b="0" i="0"/>
            </a:pPr>
            <a:r>
              <a:rPr lang="x-none" sz="3200" kern="1200">
                <a:solidFill>
                  <a:srgbClr val="000000"/>
                </a:solidFill>
                <a:latin typeface="+mn-lt"/>
                <a:ea typeface="+mn-ea"/>
                <a:cs typeface="+mn-cs"/>
              </a:rPr>
              <a:t>Effectuer une aspiration intra-utérine </a:t>
            </a:r>
          </a:p>
          <a:p>
            <a:pPr marL="457200" indent="-457200">
              <a:defRPr b="0" i="0"/>
            </a:pPr>
            <a:r>
              <a:rPr lang="x-none" sz="3200" kern="1200">
                <a:solidFill>
                  <a:srgbClr val="000000"/>
                </a:solidFill>
                <a:latin typeface="+mn-lt"/>
                <a:ea typeface="+mn-ea"/>
                <a:cs typeface="+mn-cs"/>
              </a:rPr>
              <a:t>Si nécessaire, référer et faire transférer la patiente pour assurer son traitement </a:t>
            </a:r>
          </a:p>
        </p:txBody>
      </p:sp>
    </p:spTree>
    <p:extLst>
      <p:ext uri="{BB962C8B-B14F-4D97-AF65-F5344CB8AC3E}">
        <p14:creationId xmlns:p14="http://schemas.microsoft.com/office/powerpoint/2010/main" val="1449590054"/>
      </p:ext>
    </p:extLst>
  </p:cSld>
  <p:clrMapOvr>
    <a:masterClrMapping/>
  </p:clrMapOvr>
  <p:transition/>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9144000" cy="990600"/>
          </a:xfrm>
        </p:spPr>
        <p:txBody>
          <a:bodyPr/>
          <a:lstStyle/>
          <a:p>
            <a:pPr>
              <a:defRPr b="0" i="0"/>
            </a:pPr>
            <a:r>
              <a:rPr lang="x-none" sz="2600" kern="1200">
                <a:solidFill>
                  <a:schemeClr val="tx2"/>
                </a:solidFill>
                <a:latin typeface="+mj-lt"/>
                <a:ea typeface="+mj-ea"/>
                <a:cs typeface="+mj-cs"/>
              </a:rPr>
              <a:t>Cas clinique n° 4 : Prise en charge d’une infection probablement due à la rétention de tissus dans l’utérus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Instaurer une antibiothérapie </a:t>
            </a:r>
          </a:p>
          <a:p>
            <a:pPr marL="457200" indent="-457200">
              <a:defRPr b="0" i="0"/>
            </a:pPr>
            <a:r>
              <a:rPr lang="x-none" sz="2800" kern="1200">
                <a:solidFill>
                  <a:srgbClr val="000000"/>
                </a:solidFill>
                <a:latin typeface="+mn-lt"/>
                <a:ea typeface="+mn-ea"/>
                <a:cs typeface="+mn-cs"/>
              </a:rPr>
              <a:t>Effectuer une aspiration intra-utérine en cas de signes ou symptômes de rétention de tissus</a:t>
            </a:r>
          </a:p>
        </p:txBody>
      </p:sp>
    </p:spTree>
    <p:extLst>
      <p:ext uri="{BB962C8B-B14F-4D97-AF65-F5344CB8AC3E}">
        <p14:creationId xmlns:p14="http://schemas.microsoft.com/office/powerpoint/2010/main" val="3964923274"/>
      </p:ext>
    </p:extLst>
  </p:cSld>
  <p:clrMapOvr>
    <a:masterClrMapping/>
  </p:clrMapOvr>
  <p:transition/>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kern="1200">
                <a:solidFill>
                  <a:schemeClr val="tx2"/>
                </a:solidFill>
                <a:latin typeface="+mj-lt"/>
                <a:ea typeface="+mj-ea"/>
                <a:cs typeface="+mj-cs"/>
              </a:rPr>
              <a:t>Cas clinique n° 5 : </a:t>
            </a:r>
            <a:br>
              <a:rPr lang="fr-BE" sz="3200" kern="1200" dirty="0">
                <a:solidFill>
                  <a:schemeClr val="tx2"/>
                </a:solidFill>
                <a:latin typeface="+mj-lt"/>
                <a:ea typeface="+mj-ea"/>
                <a:cs typeface="+mj-cs"/>
              </a:rPr>
            </a:br>
            <a:r>
              <a:rPr lang="x-none" sz="3200" kern="1200">
                <a:solidFill>
                  <a:schemeClr val="tx2"/>
                </a:solidFill>
                <a:latin typeface="+mj-lt"/>
                <a:ea typeface="+mj-ea"/>
                <a:cs typeface="+mj-cs"/>
              </a:rPr>
              <a:t>Grossesse extra-utérine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En cas de suspicion de grossesse extra-utérine, traiter la patiente ou la transférer dès que possible vers un établissement hospitalier capable de confirmer le diagnostic et d’instaurer un traitement </a:t>
            </a:r>
          </a:p>
          <a:p>
            <a:pPr marL="457200" indent="-457200">
              <a:defRPr b="0" i="0"/>
            </a:pPr>
            <a:r>
              <a:rPr lang="x-none" sz="2800" kern="1200">
                <a:solidFill>
                  <a:srgbClr val="000000"/>
                </a:solidFill>
                <a:latin typeface="+mn-lt"/>
                <a:ea typeface="+mn-ea"/>
                <a:cs typeface="+mn-cs"/>
              </a:rPr>
              <a:t>En cas de rupture d’une grossesse extra-utérine, procéder immédiatement à une intervention chirurgicale ou la faire effectuer de toute urgence dans un établissement hospitalier compétent</a:t>
            </a:r>
          </a:p>
        </p:txBody>
      </p:sp>
    </p:spTree>
    <p:extLst>
      <p:ext uri="{BB962C8B-B14F-4D97-AF65-F5344CB8AC3E}">
        <p14:creationId xmlns:p14="http://schemas.microsoft.com/office/powerpoint/2010/main" val="3294192228"/>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Responsabilités d’un comité consultatif communautaire</a:t>
            </a:r>
          </a:p>
        </p:txBody>
      </p:sp>
      <p:sp>
        <p:nvSpPr>
          <p:cNvPr id="3" name="Content Placeholder 2"/>
          <p:cNvSpPr>
            <a:spLocks noGrp="1"/>
          </p:cNvSpPr>
          <p:nvPr>
            <p:ph sz="quarter" idx="1"/>
          </p:nvPr>
        </p:nvSpPr>
        <p:spPr>
          <a:xfrm>
            <a:off x="612648" y="1676400"/>
            <a:ext cx="8153400" cy="4419600"/>
          </a:xfrm>
        </p:spPr>
        <p:txBody>
          <a:bodyPr/>
          <a:lstStyle/>
          <a:p>
            <a:pPr marL="457200" indent="-457200">
              <a:defRPr b="0" i="0"/>
            </a:pPr>
            <a:r>
              <a:rPr lang="x-none" sz="3200" dirty="0"/>
              <a:t>Promotion des droits</a:t>
            </a:r>
          </a:p>
          <a:p>
            <a:pPr marL="457200" indent="-457200">
              <a:defRPr b="0" i="0"/>
            </a:pPr>
            <a:r>
              <a:rPr lang="x-none" sz="3200" dirty="0"/>
              <a:t>Informations et sensibilisation de la communauté</a:t>
            </a:r>
          </a:p>
          <a:p>
            <a:pPr marL="457200" indent="-457200">
              <a:defRPr b="0" i="0"/>
            </a:pPr>
            <a:r>
              <a:rPr lang="x-none" sz="3200" dirty="0"/>
              <a:t>Fourniture d’avis et d’orientations pour le projet ou les services</a:t>
            </a:r>
          </a:p>
          <a:p>
            <a:pPr marL="457200" indent="-457200">
              <a:defRPr b="0" i="0"/>
            </a:pPr>
            <a:endParaRPr lang="en-US" sz="3200" dirty="0"/>
          </a:p>
        </p:txBody>
      </p:sp>
    </p:spTree>
    <p:extLst>
      <p:ext uri="{BB962C8B-B14F-4D97-AF65-F5344CB8AC3E}">
        <p14:creationId xmlns:p14="http://schemas.microsoft.com/office/powerpoint/2010/main" val="3134984103"/>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067800" cy="990600"/>
          </a:xfrm>
        </p:spPr>
        <p:txBody>
          <a:bodyPr/>
          <a:lstStyle/>
          <a:p>
            <a:pPr algn="ctr">
              <a:defRPr b="0" i="0"/>
            </a:pPr>
            <a:r>
              <a:rPr lang="x-none"/>
              <a:t>Interventions possibles de la communauté</a:t>
            </a:r>
          </a:p>
        </p:txBody>
      </p:sp>
      <p:sp>
        <p:nvSpPr>
          <p:cNvPr id="3" name="Content Placeholder 2"/>
          <p:cNvSpPr>
            <a:spLocks noGrp="1"/>
          </p:cNvSpPr>
          <p:nvPr>
            <p:ph sz="quarter" idx="1"/>
          </p:nvPr>
        </p:nvSpPr>
        <p:spPr>
          <a:xfrm>
            <a:off x="612648" y="1676400"/>
            <a:ext cx="8153400" cy="4419600"/>
          </a:xfrm>
        </p:spPr>
        <p:txBody>
          <a:bodyPr/>
          <a:lstStyle/>
          <a:p>
            <a:pPr marL="457200" indent="-457200">
              <a:defRPr b="0" i="0"/>
            </a:pPr>
            <a:r>
              <a:rPr lang="x-none" sz="3200" dirty="0"/>
              <a:t>Renforcer la sensibilisation et l’éducation</a:t>
            </a:r>
          </a:p>
          <a:p>
            <a:pPr marL="457200" indent="-457200">
              <a:defRPr b="0" i="0"/>
            </a:pPr>
            <a:r>
              <a:rPr lang="x-none" sz="3200" dirty="0"/>
              <a:t>Garantir un transfert rapide des femmes souffrant de complications liées à l’avortement</a:t>
            </a:r>
          </a:p>
          <a:p>
            <a:pPr marL="457200" indent="-457200">
              <a:defRPr b="0" i="0"/>
            </a:pPr>
            <a:r>
              <a:rPr lang="x-none" sz="3200" dirty="0"/>
              <a:t>Contrôler la qualité de services</a:t>
            </a:r>
          </a:p>
          <a:p>
            <a:pPr marL="457200" indent="-457200">
              <a:defRPr b="0" i="0"/>
            </a:pPr>
            <a:r>
              <a:rPr lang="x-none" sz="3200" dirty="0"/>
              <a:t>Plaider en faveur d’une amélioration des politiques</a:t>
            </a:r>
          </a:p>
          <a:p>
            <a:pPr marL="457200" indent="-457200">
              <a:defRPr b="0" i="0"/>
            </a:pPr>
            <a:endParaRPr lang="en-US" sz="3200" dirty="0"/>
          </a:p>
        </p:txBody>
      </p:sp>
    </p:spTree>
    <p:extLst>
      <p:ext uri="{BB962C8B-B14F-4D97-AF65-F5344CB8AC3E}">
        <p14:creationId xmlns:p14="http://schemas.microsoft.com/office/powerpoint/2010/main" val="120833061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Rôles du formateur</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2600"/>
              <a:t>Fournir des informations </a:t>
            </a:r>
          </a:p>
          <a:p>
            <a:pPr marL="457200" indent="-457200">
              <a:defRPr b="0" i="0"/>
            </a:pPr>
            <a:r>
              <a:rPr lang="x-none" sz="2600"/>
              <a:t>Poser des questions et répondre aux questions posées </a:t>
            </a:r>
          </a:p>
          <a:p>
            <a:pPr marL="457200" indent="-457200">
              <a:defRPr b="0" i="0"/>
            </a:pPr>
            <a:r>
              <a:rPr lang="x-none" sz="2600"/>
              <a:t>Animer les discussions et les activités </a:t>
            </a:r>
          </a:p>
          <a:p>
            <a:pPr marL="457200" indent="-457200">
              <a:defRPr b="0" i="0"/>
            </a:pPr>
            <a:r>
              <a:rPr lang="x-none" sz="2600"/>
              <a:t>Faire en sorte que le groupe respecte les tâches et les durées imparties</a:t>
            </a:r>
          </a:p>
          <a:p>
            <a:pPr marL="457200" indent="-457200">
              <a:defRPr b="0" i="0"/>
            </a:pPr>
            <a:r>
              <a:rPr lang="x-none" sz="2600"/>
              <a:t>Modéliser des techniques de formation efficaces et des compétences cliniques adéquates</a:t>
            </a:r>
          </a:p>
          <a:p>
            <a:pPr marL="457200" indent="-457200">
              <a:defRPr b="0" i="0"/>
            </a:pPr>
            <a:r>
              <a:rPr lang="x-none" sz="2600"/>
              <a:t>Maintenir un environnement d’apprentissage productif </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Étude de cas</a:t>
            </a:r>
          </a:p>
        </p:txBody>
      </p:sp>
      <p:sp>
        <p:nvSpPr>
          <p:cNvPr id="3" name="Content Placeholder 2"/>
          <p:cNvSpPr>
            <a:spLocks noGrp="1"/>
          </p:cNvSpPr>
          <p:nvPr>
            <p:ph sz="quarter" idx="1"/>
          </p:nvPr>
        </p:nvSpPr>
        <p:spPr>
          <a:xfrm>
            <a:off x="612648" y="1676400"/>
            <a:ext cx="8150352" cy="4876800"/>
          </a:xfrm>
        </p:spPr>
        <p:txBody>
          <a:bodyPr/>
          <a:lstStyle/>
          <a:p>
            <a:pPr>
              <a:buNone/>
              <a:defRPr b="0" i="0"/>
            </a:pPr>
            <a:r>
              <a:rPr lang="x-none" sz="2400"/>
              <a:t>Un administrateur d’hôpital et trois prestataires de soins de santé reproductive de haut niveau ont animé un forum au sein de la communauté afin de recueillir le point de vue des membres de la communauté sur l’avortement.</a:t>
            </a:r>
          </a:p>
          <a:p>
            <a:pPr>
              <a:buNone/>
              <a:defRPr b="0" i="0"/>
            </a:pPr>
            <a:endParaRPr lang="en-US" sz="2400" dirty="0"/>
          </a:p>
          <a:p>
            <a:pPr>
              <a:buNone/>
              <a:defRPr b="0" i="0"/>
            </a:pPr>
            <a:r>
              <a:rPr lang="x-none" sz="2400"/>
              <a:t>Ils ont découvert qu’un homme se faisant passer pour un médecin proposait des procédures d’avortement non sécurisés à coûts réduits dans la partie sud de la ville. Une femme pauvre de la communauté est décédée des suites d’un avortement que cet homme avait pratiqué. Elle ignorait qu’il n’avait pas de formation médicale. </a:t>
            </a:r>
          </a:p>
          <a:p>
            <a:pPr>
              <a:buNone/>
              <a:defRPr b="0" i="0"/>
            </a:pPr>
            <a:endParaRPr lang="en-US" sz="2400" dirty="0"/>
          </a:p>
        </p:txBody>
      </p:sp>
    </p:spTree>
    <p:extLst>
      <p:ext uri="{BB962C8B-B14F-4D97-AF65-F5344CB8AC3E}">
        <p14:creationId xmlns:p14="http://schemas.microsoft.com/office/powerpoint/2010/main" val="816004294"/>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CINQ</a:t>
            </a:r>
          </a:p>
        </p:txBody>
      </p:sp>
      <p:sp>
        <p:nvSpPr>
          <p:cNvPr id="11267" name="Title 1"/>
          <p:cNvSpPr>
            <a:spLocks noGrp="1"/>
          </p:cNvSpPr>
          <p:nvPr>
            <p:ph type="body" idx="1"/>
          </p:nvPr>
        </p:nvSpPr>
        <p:spPr/>
        <p:txBody>
          <a:bodyPr/>
          <a:lstStyle/>
          <a:p>
            <a:pPr eaLnBrk="1" hangingPunct="1">
              <a:defRPr b="0" i="0"/>
            </a:pPr>
            <a:r>
              <a:rPr lang="x-none" sz="4000">
                <a:ea typeface="ＭＳ Ｐゴシック" pitchFamily="34" charset="-128"/>
              </a:rPr>
              <a:t>Méthodes d’évacuation utérine</a:t>
            </a:r>
          </a:p>
        </p:txBody>
      </p:sp>
    </p:spTree>
    <p:extLst>
      <p:ext uri="{BB962C8B-B14F-4D97-AF65-F5344CB8AC3E}">
        <p14:creationId xmlns:p14="http://schemas.microsoft.com/office/powerpoint/2010/main" val="2859730598"/>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752600"/>
            <a:ext cx="8153400" cy="4343400"/>
          </a:xfrm>
        </p:spPr>
        <p:txBody>
          <a:bodyPr/>
          <a:lstStyle/>
          <a:p>
            <a:pPr>
              <a:lnSpc>
                <a:spcPct val="90000"/>
              </a:lnSpc>
              <a:spcAft>
                <a:spcPts val="1200"/>
              </a:spcAft>
              <a:buSzPct val="125000"/>
              <a:buNone/>
              <a:defRPr b="0" i="0"/>
            </a:pPr>
            <a:r>
              <a:rPr lang="x-none" sz="2800"/>
              <a:t>Ce module décrit la sécurité, l’efficacité, le coût et l’acceptabilité des différentes méthodes d’évacuation utérine recommandées </a:t>
            </a:r>
            <a:r>
              <a:rPr lang="fr-BE" sz="2800" dirty="0"/>
              <a:t>avant treize semaines de grossesse</a:t>
            </a:r>
            <a:r>
              <a:rPr lang="x-none" sz="2800"/>
              <a:t>. </a:t>
            </a:r>
          </a:p>
          <a:p>
            <a:pPr>
              <a:lnSpc>
                <a:spcPct val="90000"/>
              </a:lnSpc>
              <a:spcAft>
                <a:spcPts val="1200"/>
              </a:spcAft>
              <a:buSzPct val="125000"/>
              <a:buNone/>
              <a:defRPr b="0" i="0"/>
            </a:pPr>
            <a:r>
              <a:rPr lang="x-none" sz="2800"/>
              <a:t>Il traite également de l’importance de remplacer le curetage par les méthodes d’évacuation utérine recommandées, plus particulièrement l’aspiration intra-utérine (AIU) et les méthodes médicamenteuses. </a:t>
            </a:r>
          </a:p>
        </p:txBody>
      </p:sp>
    </p:spTree>
    <p:extLst>
      <p:ext uri="{BB962C8B-B14F-4D97-AF65-F5344CB8AC3E}">
        <p14:creationId xmlns:p14="http://schemas.microsoft.com/office/powerpoint/2010/main" val="2351923279"/>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p:txBody>
          <a:bodyPr/>
          <a:lstStyle/>
          <a:p>
            <a:pPr>
              <a:buNone/>
              <a:defRPr b="0" i="0"/>
            </a:pPr>
            <a:r>
              <a:rPr lang="x-none" sz="2800"/>
              <a:t>À la fin de ce module, les participants devront être capables de : </a:t>
            </a:r>
          </a:p>
          <a:p>
            <a:pPr marL="514350" lvl="0" indent="-514350">
              <a:buSzPct val="90000"/>
              <a:buFont typeface="+mj-lt"/>
              <a:buAutoNum type="arabicPeriod"/>
              <a:defRPr b="0" i="0"/>
            </a:pPr>
            <a:r>
              <a:rPr lang="x-none" sz="2800"/>
              <a:t>Décrire les méthodes d’évacuation utérine recommandées </a:t>
            </a:r>
          </a:p>
          <a:p>
            <a:pPr marL="514350" lvl="0" indent="-514350">
              <a:buSzPct val="90000"/>
              <a:buFont typeface="+mj-lt"/>
              <a:buAutoNum type="arabicPeriod"/>
              <a:defRPr b="0" i="0"/>
            </a:pPr>
            <a:r>
              <a:rPr lang="x-none" sz="2800"/>
              <a:t>Décrire les facteurs qui affectent le choix de la méthode d’évacuation utérine à utiliser </a:t>
            </a:r>
          </a:p>
          <a:p>
            <a:pPr marL="514350" lvl="0" indent="-514350">
              <a:buSzPct val="90000"/>
              <a:buFont typeface="+mj-lt"/>
              <a:buAutoNum type="arabicPeriod"/>
              <a:defRPr b="0" i="0"/>
            </a:pPr>
            <a:r>
              <a:rPr lang="x-none" sz="2800"/>
              <a:t>Fournir des arguments en faveur du remplacement du curetage par l’aspiration intra-utérine et les méthodes médicamenteuses</a:t>
            </a:r>
          </a:p>
          <a:p>
            <a:pPr>
              <a:defRPr b="0" i="0"/>
            </a:pPr>
            <a:endParaRPr lang="en-US" dirty="0"/>
          </a:p>
        </p:txBody>
      </p:sp>
    </p:spTree>
    <p:extLst>
      <p:ext uri="{BB962C8B-B14F-4D97-AF65-F5344CB8AC3E}">
        <p14:creationId xmlns:p14="http://schemas.microsoft.com/office/powerpoint/2010/main" val="3764742422"/>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Méthodes d’évacuation utérine</a:t>
            </a:r>
          </a:p>
        </p:txBody>
      </p:sp>
      <p:sp>
        <p:nvSpPr>
          <p:cNvPr id="3" name="Content Placeholder 2"/>
          <p:cNvSpPr>
            <a:spLocks noGrp="1"/>
          </p:cNvSpPr>
          <p:nvPr>
            <p:ph sz="quarter" idx="1"/>
          </p:nvPr>
        </p:nvSpPr>
        <p:spPr>
          <a:xfrm>
            <a:off x="612648" y="1676400"/>
            <a:ext cx="8153400" cy="4495800"/>
          </a:xfrm>
        </p:spPr>
        <p:txBody>
          <a:bodyPr/>
          <a:lstStyle/>
          <a:p>
            <a:pPr lvl="0">
              <a:lnSpc>
                <a:spcPct val="90000"/>
              </a:lnSpc>
              <a:buNone/>
              <a:defRPr b="0" i="0"/>
            </a:pPr>
            <a:r>
              <a:rPr lang="x-none" sz="3200" dirty="0"/>
              <a:t>Une évacuation utérine consiste à éliminer le contenu de l’utérus. </a:t>
            </a:r>
          </a:p>
          <a:p>
            <a:pPr lvl="0">
              <a:lnSpc>
                <a:spcPct val="90000"/>
              </a:lnSpc>
              <a:buNone/>
              <a:defRPr b="0" i="0"/>
            </a:pPr>
            <a:r>
              <a:rPr lang="x-none" sz="3200" dirty="0"/>
              <a:t>Méthodes recommandées pour une évacuation utérine </a:t>
            </a:r>
            <a:r>
              <a:rPr lang="fr-BE" sz="3200" dirty="0"/>
              <a:t>avant </a:t>
            </a:r>
            <a:r>
              <a:rPr lang="x-none" sz="3200" dirty="0"/>
              <a:t>13 semaines</a:t>
            </a:r>
            <a:r>
              <a:rPr lang="fr-BE" sz="3200" dirty="0"/>
              <a:t> de grossesse</a:t>
            </a:r>
            <a:r>
              <a:rPr lang="x-none" sz="3200" dirty="0"/>
              <a:t> : </a:t>
            </a:r>
          </a:p>
          <a:p>
            <a:pPr marL="457200" indent="-457200"/>
            <a:r>
              <a:rPr lang="x-none" sz="3200" dirty="0"/>
              <a:t>Aspiration intra-utérine</a:t>
            </a:r>
            <a:endParaRPr lang="en-US" sz="3200" dirty="0"/>
          </a:p>
          <a:p>
            <a:pPr marL="457200" indent="-457200"/>
            <a:r>
              <a:rPr lang="x-none" sz="3200" dirty="0"/>
              <a:t>Méthodes médicamenteuses</a:t>
            </a:r>
            <a:endParaRPr lang="en-US" sz="3200" dirty="0"/>
          </a:p>
          <a:p>
            <a:pPr>
              <a:buNone/>
              <a:defRPr b="0" i="0"/>
            </a:pPr>
            <a:endParaRPr lang="en-US" sz="3200" dirty="0"/>
          </a:p>
        </p:txBody>
      </p:sp>
    </p:spTree>
    <p:extLst>
      <p:ext uri="{BB962C8B-B14F-4D97-AF65-F5344CB8AC3E}">
        <p14:creationId xmlns:p14="http://schemas.microsoft.com/office/powerpoint/2010/main" val="567192959"/>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Méthode obsolète : curetage</a:t>
            </a:r>
          </a:p>
        </p:txBody>
      </p:sp>
      <p:sp>
        <p:nvSpPr>
          <p:cNvPr id="3" name="Content Placeholder 2"/>
          <p:cNvSpPr>
            <a:spLocks noGrp="1"/>
          </p:cNvSpPr>
          <p:nvPr>
            <p:ph sz="quarter" idx="1"/>
          </p:nvPr>
        </p:nvSpPr>
        <p:spPr>
          <a:xfrm>
            <a:off x="457200" y="1676400"/>
            <a:ext cx="8308848" cy="4953000"/>
          </a:xfrm>
        </p:spPr>
        <p:txBody>
          <a:bodyPr/>
          <a:lstStyle/>
          <a:p>
            <a:pPr marL="457200" indent="-457200">
              <a:defRPr b="0" i="0"/>
            </a:pPr>
            <a:r>
              <a:rPr lang="x-none" sz="2000"/>
              <a:t>OMS : « La technique par dilatation et curetage est une méthode d’avortement chirurgical obsolète et doit être remplacée par l’aspiration intra-utérine et/ou par des méthodes médicamenteuses. »</a:t>
            </a:r>
          </a:p>
          <a:p>
            <a:pPr marL="457200" indent="-457200">
              <a:defRPr b="0" i="0"/>
            </a:pPr>
            <a:r>
              <a:rPr lang="x-none" sz="2000"/>
              <a:t>La Fédération Internationale de Gynécologie et d’Obstétrique (FIGO) soutient l’aspiration utérine et les méthodes médicamenteuses de préférence au curetage</a:t>
            </a:r>
          </a:p>
          <a:p>
            <a:pPr marL="457200" indent="-457200">
              <a:defRPr b="0" i="0"/>
            </a:pPr>
            <a:r>
              <a:rPr lang="x-none" sz="2000"/>
              <a:t>Les systèmes de santé doivent remplacer le curetage par l’aspiration utérine et les méthodes médicamenteuses</a:t>
            </a:r>
          </a:p>
          <a:p>
            <a:pPr marL="457200" indent="-457200">
              <a:defRPr b="0" i="0"/>
            </a:pPr>
            <a:r>
              <a:rPr lang="x-none" sz="2000"/>
              <a:t>Par rapport à l’aspiration utérine, le curetage est associé à une perte de sang plus importante, à davantage de douleur et à une durée plus importante de la procédure</a:t>
            </a:r>
          </a:p>
        </p:txBody>
      </p:sp>
    </p:spTree>
    <p:extLst>
      <p:ext uri="{BB962C8B-B14F-4D97-AF65-F5344CB8AC3E}">
        <p14:creationId xmlns:p14="http://schemas.microsoft.com/office/powerpoint/2010/main" val="3870917908"/>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Quelle est la meilleure méthode ?</a:t>
            </a:r>
          </a:p>
        </p:txBody>
      </p:sp>
      <p:sp>
        <p:nvSpPr>
          <p:cNvPr id="3" name="Content Placeholder 2"/>
          <p:cNvSpPr>
            <a:spLocks noGrp="1"/>
          </p:cNvSpPr>
          <p:nvPr>
            <p:ph sz="quarter" idx="1"/>
          </p:nvPr>
        </p:nvSpPr>
        <p:spPr>
          <a:xfrm>
            <a:off x="612648" y="1600200"/>
            <a:ext cx="8153400" cy="4953000"/>
          </a:xfrm>
        </p:spPr>
        <p:txBody>
          <a:bodyPr/>
          <a:lstStyle/>
          <a:p>
            <a:pPr>
              <a:buNone/>
              <a:defRPr b="0" i="0"/>
            </a:pPr>
            <a:r>
              <a:rPr lang="x-none" sz="3200"/>
              <a:t>Facteurs à prendre en considération :</a:t>
            </a:r>
          </a:p>
          <a:p>
            <a:pPr marL="457200" indent="-457200">
              <a:defRPr b="0" i="0"/>
            </a:pPr>
            <a:r>
              <a:rPr lang="x-none" sz="3200"/>
              <a:t>Sécurité</a:t>
            </a:r>
          </a:p>
          <a:p>
            <a:pPr marL="457200" indent="-457200">
              <a:defRPr b="0" i="0"/>
            </a:pPr>
            <a:r>
              <a:rPr lang="x-none" sz="3200"/>
              <a:t>Efficacité </a:t>
            </a:r>
          </a:p>
          <a:p>
            <a:pPr marL="1096963" lvl="1" indent="-457200">
              <a:defRPr b="0" i="0"/>
            </a:pPr>
            <a:r>
              <a:rPr lang="x-none"/>
              <a:t>Coût </a:t>
            </a:r>
          </a:p>
          <a:p>
            <a:pPr marL="1096963" lvl="1" indent="-457200">
              <a:defRPr b="0" i="0"/>
            </a:pPr>
            <a:r>
              <a:rPr lang="x-none"/>
              <a:t>Compétences du personnel </a:t>
            </a:r>
          </a:p>
          <a:p>
            <a:pPr marL="1096963" lvl="1" indent="-457200">
              <a:defRPr b="0" i="0"/>
            </a:pPr>
            <a:r>
              <a:rPr lang="x-none"/>
              <a:t>Équipement, fournitures et médicaments disponibles</a:t>
            </a:r>
          </a:p>
          <a:p>
            <a:pPr marL="457200" indent="-457200">
              <a:defRPr b="0" i="0"/>
            </a:pPr>
            <a:r>
              <a:rPr lang="x-none" sz="3200"/>
              <a:t>État clinique de la patiente </a:t>
            </a:r>
          </a:p>
          <a:p>
            <a:pPr marL="1096963" lvl="1" indent="-457200">
              <a:defRPr b="0" i="0"/>
            </a:pPr>
            <a:r>
              <a:rPr lang="x-none"/>
              <a:t>Préférences personnelles de la patiente </a:t>
            </a:r>
          </a:p>
          <a:p>
            <a:pPr>
              <a:buNone/>
              <a:defRPr b="0" i="0"/>
            </a:pPr>
            <a:endParaRPr lang="en-US" sz="3200" dirty="0"/>
          </a:p>
        </p:txBody>
      </p:sp>
    </p:spTree>
    <p:extLst>
      <p:ext uri="{BB962C8B-B14F-4D97-AF65-F5344CB8AC3E}">
        <p14:creationId xmlns:p14="http://schemas.microsoft.com/office/powerpoint/2010/main" val="3619117984"/>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2FAC908-F3D1-4344-9E8A-B01E24088B77}"/>
              </a:ext>
            </a:extLst>
          </p:cNvPr>
          <p:cNvSpPr>
            <a:spLocks noGrp="1"/>
          </p:cNvSpPr>
          <p:nvPr>
            <p:ph type="title"/>
          </p:nvPr>
        </p:nvSpPr>
        <p:spPr/>
        <p:txBody>
          <a:bodyPr/>
          <a:lstStyle/>
          <a:p>
            <a:r>
              <a:rPr lang="fr-FR" dirty="0"/>
              <a:t>Avortement à partir de treize semaines de grossesse </a:t>
            </a:r>
          </a:p>
        </p:txBody>
      </p:sp>
      <p:sp>
        <p:nvSpPr>
          <p:cNvPr id="3" name="Espace réservé du contenu 2">
            <a:extLst>
              <a:ext uri="{FF2B5EF4-FFF2-40B4-BE49-F238E27FC236}">
                <a16:creationId xmlns:a16="http://schemas.microsoft.com/office/drawing/2014/main" id="{43BB750C-745F-4098-AC3C-072609B6FAA6}"/>
              </a:ext>
            </a:extLst>
          </p:cNvPr>
          <p:cNvSpPr>
            <a:spLocks noGrp="1"/>
          </p:cNvSpPr>
          <p:nvPr>
            <p:ph sz="quarter" idx="1"/>
          </p:nvPr>
        </p:nvSpPr>
        <p:spPr/>
        <p:txBody>
          <a:bodyPr/>
          <a:lstStyle/>
          <a:p>
            <a:pPr>
              <a:buNone/>
            </a:pPr>
            <a:r>
              <a:rPr lang="fr-FR" sz="2800" dirty="0"/>
              <a:t>L’OMS recommande :</a:t>
            </a:r>
          </a:p>
          <a:p>
            <a:pPr marL="457200" indent="-457200"/>
            <a:r>
              <a:rPr lang="fr-FR" sz="2800" dirty="0"/>
              <a:t>Dilatation et évacuation</a:t>
            </a:r>
          </a:p>
          <a:p>
            <a:pPr marL="457200" indent="-457200"/>
            <a:r>
              <a:rPr lang="fr-FR" sz="2800" dirty="0"/>
              <a:t>Avortement médicamenteux</a:t>
            </a:r>
          </a:p>
          <a:p>
            <a:endParaRPr lang="fr-FR" dirty="0"/>
          </a:p>
        </p:txBody>
      </p:sp>
    </p:spTree>
    <p:extLst>
      <p:ext uri="{BB962C8B-B14F-4D97-AF65-F5344CB8AC3E}">
        <p14:creationId xmlns:p14="http://schemas.microsoft.com/office/powerpoint/2010/main" val="2571092196"/>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Aspirateur </a:t>
            </a:r>
            <a:r>
              <a:rPr lang="en-US" dirty="0"/>
              <a:t>Ipas </a:t>
            </a:r>
            <a:r>
              <a:rPr lang="x-none" dirty="0"/>
              <a:t>AMIU Plus avec canules </a:t>
            </a:r>
            <a:r>
              <a:rPr lang="en-US" dirty="0"/>
              <a:t>Ipas </a:t>
            </a:r>
            <a:r>
              <a:rPr lang="x-none"/>
              <a:t>EasyGrip </a:t>
            </a:r>
            <a:endParaRPr lang="x-none" dirty="0"/>
          </a:p>
        </p:txBody>
      </p:sp>
      <p:pic>
        <p:nvPicPr>
          <p:cNvPr id="4" name="Picture 1029" descr="MVAandCann"/>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tretch/>
        </p:blipFill>
        <p:spPr>
          <a:xfrm>
            <a:off x="1219200" y="2133600"/>
            <a:ext cx="5847663" cy="3162300"/>
          </a:xfrm>
          <a:prstGeom prst="rect">
            <a:avLst/>
          </a:prstGeom>
          <a:noFill/>
        </p:spPr>
      </p:pic>
    </p:spTree>
    <p:extLst>
      <p:ext uri="{BB962C8B-B14F-4D97-AF65-F5344CB8AC3E}">
        <p14:creationId xmlns:p14="http://schemas.microsoft.com/office/powerpoint/2010/main" val="1217088063"/>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Appareil pour AEIU</a:t>
            </a:r>
          </a:p>
        </p:txBody>
      </p:sp>
      <p:pic>
        <p:nvPicPr>
          <p:cNvPr id="4" name="Picture 5" descr="EVAmachine"/>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tretch/>
        </p:blipFill>
        <p:spPr>
          <a:xfrm>
            <a:off x="3048000" y="1600200"/>
            <a:ext cx="3408324" cy="4336290"/>
          </a:xfrm>
          <a:prstGeom prst="rect">
            <a:avLst/>
          </a:prstGeom>
          <a:noFill/>
          <a:ln w="9525">
            <a:noFill/>
            <a:miter lim="800000"/>
          </a:ln>
        </p:spPr>
      </p:pic>
    </p:spTree>
    <p:extLst>
      <p:ext uri="{BB962C8B-B14F-4D97-AF65-F5344CB8AC3E}">
        <p14:creationId xmlns:p14="http://schemas.microsoft.com/office/powerpoint/2010/main" val="336210087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Rôles des participants</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3000"/>
              <a:t>Participer à fond en tenant compte de son degré d’aisance personnel et de celui du groupe et des normes du groupe</a:t>
            </a:r>
          </a:p>
          <a:p>
            <a:pPr marL="457200" indent="-457200">
              <a:defRPr b="0" i="0"/>
            </a:pPr>
            <a:r>
              <a:rPr lang="x-none" sz="3000"/>
              <a:t>Partager ses connaissances et ses expériences</a:t>
            </a:r>
          </a:p>
          <a:p>
            <a:pPr marL="457200" indent="-457200">
              <a:defRPr b="0" i="0"/>
            </a:pPr>
            <a:r>
              <a:rPr lang="x-none" sz="3000"/>
              <a:t>Assumer la responsabilité de sa propre formation en demandant des explications ou une assistance supplémentaire </a:t>
            </a:r>
          </a:p>
          <a:p>
            <a:pPr marL="457200" indent="-457200">
              <a:defRPr b="0" i="0"/>
            </a:pPr>
            <a:endParaRPr lang="en-US" sz="3000" dirty="0"/>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8915400" cy="990600"/>
          </a:xfrm>
        </p:spPr>
        <p:txBody>
          <a:bodyPr/>
          <a:lstStyle/>
          <a:p>
            <a:pPr algn="ctr">
              <a:defRPr b="0" i="0"/>
            </a:pPr>
            <a:r>
              <a:rPr lang="x-none"/>
              <a:t>Aspiration intra-utérine (AMIU ou AEIU)</a:t>
            </a:r>
          </a:p>
        </p:txBody>
      </p:sp>
      <p:sp>
        <p:nvSpPr>
          <p:cNvPr id="3" name="Content Placeholder 2"/>
          <p:cNvSpPr>
            <a:spLocks noGrp="1"/>
          </p:cNvSpPr>
          <p:nvPr>
            <p:ph sz="quarter" idx="1"/>
          </p:nvPr>
        </p:nvSpPr>
        <p:spPr>
          <a:xfrm>
            <a:off x="457200" y="1676400"/>
            <a:ext cx="8305800" cy="4495800"/>
          </a:xfrm>
        </p:spPr>
        <p:txBody>
          <a:bodyPr/>
          <a:lstStyle/>
          <a:p>
            <a:pPr marL="457200" indent="-457200">
              <a:defRPr b="0" i="0"/>
            </a:pPr>
            <a:r>
              <a:rPr lang="x-none" sz="3000"/>
              <a:t>Extrêmement sûre</a:t>
            </a:r>
          </a:p>
          <a:p>
            <a:pPr marL="457200" indent="-457200">
              <a:defRPr b="0" i="0"/>
            </a:pPr>
            <a:r>
              <a:rPr lang="x-none" sz="3000"/>
              <a:t>Peu de complications, en particulier lorsqu’elle est pratiquée </a:t>
            </a:r>
            <a:r>
              <a:rPr lang="fr-BE" sz="3000" dirty="0"/>
              <a:t>avant </a:t>
            </a:r>
            <a:r>
              <a:rPr lang="x-none" sz="3000"/>
              <a:t>13 semaines </a:t>
            </a:r>
            <a:r>
              <a:rPr lang="fr-BE" sz="3000" dirty="0"/>
              <a:t>de grossesse</a:t>
            </a:r>
            <a:endParaRPr lang="x-none" sz="3000"/>
          </a:p>
          <a:p>
            <a:pPr marL="457200" indent="-457200">
              <a:defRPr b="0" i="0"/>
            </a:pPr>
            <a:r>
              <a:rPr lang="x-none" sz="3000"/>
              <a:t>La plupart des études font état d’un taux de réussite compris entre 98 et 100 pour cent, y compris lors d’avortement incomplet</a:t>
            </a:r>
          </a:p>
          <a:p>
            <a:pPr marL="457200" indent="-457200">
              <a:defRPr b="0" i="0"/>
            </a:pPr>
            <a:r>
              <a:rPr lang="x-none" sz="3000"/>
              <a:t>Moins chère lorsqu’elle est pratiquée en ambulatoire sous anesthésie locale</a:t>
            </a:r>
          </a:p>
        </p:txBody>
      </p:sp>
    </p:spTree>
    <p:extLst>
      <p:ext uri="{BB962C8B-B14F-4D97-AF65-F5344CB8AC3E}">
        <p14:creationId xmlns:p14="http://schemas.microsoft.com/office/powerpoint/2010/main" val="2143724997"/>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Acceptabilité de l’aspiration utérine par les patientes</a:t>
            </a:r>
          </a:p>
        </p:txBody>
      </p:sp>
      <p:sp>
        <p:nvSpPr>
          <p:cNvPr id="3" name="Content Placeholder 2"/>
          <p:cNvSpPr>
            <a:spLocks noGrp="1"/>
          </p:cNvSpPr>
          <p:nvPr>
            <p:ph sz="quarter" idx="1"/>
          </p:nvPr>
        </p:nvSpPr>
        <p:spPr/>
        <p:txBody>
          <a:bodyPr/>
          <a:lstStyle/>
          <a:p>
            <a:pPr marL="457200" indent="-457200">
              <a:defRPr b="0" i="0"/>
            </a:pPr>
            <a:r>
              <a:rPr lang="x-none" sz="3200"/>
              <a:t>Possibilité de rester consciente au cours de la procédure</a:t>
            </a:r>
          </a:p>
          <a:p>
            <a:pPr marL="457200" indent="-457200">
              <a:defRPr b="0" i="0"/>
            </a:pPr>
            <a:r>
              <a:rPr lang="x-none" sz="3200"/>
              <a:t>Ne nécessite pas de passer une nuit à l’hôpital si la procédure est pratiquée en ambulatoire</a:t>
            </a:r>
          </a:p>
          <a:p>
            <a:pPr marL="457200" indent="-457200">
              <a:defRPr b="0" i="0"/>
            </a:pPr>
            <a:r>
              <a:rPr lang="x-none" sz="3200"/>
              <a:t>L’AMIU est silencieuse</a:t>
            </a:r>
          </a:p>
          <a:p>
            <a:pPr marL="457200" indent="-457200">
              <a:defRPr b="0" i="0"/>
            </a:pPr>
            <a:endParaRPr lang="en-US" sz="3200"/>
          </a:p>
        </p:txBody>
      </p:sp>
    </p:spTree>
    <p:extLst>
      <p:ext uri="{BB962C8B-B14F-4D97-AF65-F5344CB8AC3E}">
        <p14:creationId xmlns:p14="http://schemas.microsoft.com/office/powerpoint/2010/main" val="1627861913"/>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Avantage de l’aspiration utérine par rapport au curetage</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3200"/>
              <a:t>Moindre risque de complications</a:t>
            </a:r>
          </a:p>
          <a:p>
            <a:pPr marL="457200" indent="-457200">
              <a:defRPr b="0" i="0"/>
            </a:pPr>
            <a:r>
              <a:rPr lang="x-none" sz="3200"/>
              <a:t>Nécessite une dilatation cervicale moins importante </a:t>
            </a:r>
          </a:p>
          <a:p>
            <a:pPr marL="457200" indent="-457200">
              <a:defRPr b="0" i="0"/>
            </a:pPr>
            <a:r>
              <a:rPr lang="x-none" sz="3200"/>
              <a:t>Peut être pratiquée en ambulatoire </a:t>
            </a:r>
          </a:p>
          <a:p>
            <a:pPr marL="457200" indent="-457200">
              <a:defRPr b="0" i="0"/>
            </a:pPr>
            <a:r>
              <a:rPr lang="x-none" sz="3200"/>
              <a:t>Nécessite moins d’anesthésiques qu’un curetage </a:t>
            </a:r>
          </a:p>
          <a:p>
            <a:pPr marL="457200" indent="-457200">
              <a:defRPr b="0" i="0"/>
            </a:pPr>
            <a:endParaRPr lang="en-US" sz="3200"/>
          </a:p>
        </p:txBody>
      </p:sp>
    </p:spTree>
    <p:extLst>
      <p:ext uri="{BB962C8B-B14F-4D97-AF65-F5344CB8AC3E}">
        <p14:creationId xmlns:p14="http://schemas.microsoft.com/office/powerpoint/2010/main" val="3637456533"/>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Méthodes médicamenteuses</a:t>
            </a:r>
          </a:p>
        </p:txBody>
      </p:sp>
      <p:pic>
        <p:nvPicPr>
          <p:cNvPr id="6" name="Picture 5">
            <a:extLst>
              <a:ext uri="{FF2B5EF4-FFF2-40B4-BE49-F238E27FC236}">
                <a16:creationId xmlns:a16="http://schemas.microsoft.com/office/drawing/2014/main" id="{72D88CD0-FDBC-C343-947E-A312952FB5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9400" y="1828800"/>
            <a:ext cx="5994400" cy="4381500"/>
          </a:xfrm>
          <a:prstGeom prst="rect">
            <a:avLst/>
          </a:prstGeom>
        </p:spPr>
      </p:pic>
    </p:spTree>
    <p:extLst>
      <p:ext uri="{BB962C8B-B14F-4D97-AF65-F5344CB8AC3E}">
        <p14:creationId xmlns:p14="http://schemas.microsoft.com/office/powerpoint/2010/main" val="361714170"/>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9144000" cy="990600"/>
          </a:xfrm>
        </p:spPr>
        <p:txBody>
          <a:bodyPr/>
          <a:lstStyle/>
          <a:p>
            <a:pPr>
              <a:defRPr b="0" i="0"/>
            </a:pPr>
            <a:r>
              <a:rPr lang="x-none" sz="2600"/>
              <a:t>Sécurité et efficacité cliniques des méthodes médicamenteuses pour l’induction d’un avortement</a:t>
            </a:r>
            <a:r>
              <a:rPr lang="fr-BE" sz="2600" dirty="0"/>
              <a:t> </a:t>
            </a:r>
            <a:br>
              <a:rPr lang="fr-BE" sz="2600" dirty="0"/>
            </a:br>
            <a:r>
              <a:rPr lang="fr-BE" sz="2600" dirty="0"/>
              <a:t>avant 13 semaines de grossesse</a:t>
            </a:r>
            <a:endParaRPr lang="x-none" sz="2600"/>
          </a:p>
        </p:txBody>
      </p:sp>
      <p:sp>
        <p:nvSpPr>
          <p:cNvPr id="3" name="Content Placeholder 2"/>
          <p:cNvSpPr>
            <a:spLocks noGrp="1"/>
          </p:cNvSpPr>
          <p:nvPr>
            <p:ph sz="quarter" idx="1"/>
          </p:nvPr>
        </p:nvSpPr>
        <p:spPr>
          <a:xfrm>
            <a:off x="612648" y="1752600"/>
            <a:ext cx="8153400" cy="4343400"/>
          </a:xfrm>
        </p:spPr>
        <p:txBody>
          <a:bodyPr/>
          <a:lstStyle/>
          <a:p>
            <a:pPr marL="457200" indent="-457200">
              <a:defRPr b="0" i="0"/>
            </a:pPr>
            <a:r>
              <a:rPr lang="x-none" sz="2400"/>
              <a:t>Le schéma de traitement combiné utilisant la mifépristone et le misoprostol est sûr</a:t>
            </a:r>
          </a:p>
          <a:p>
            <a:pPr marL="457200" indent="-457200">
              <a:defRPr b="0" i="0"/>
            </a:pPr>
            <a:r>
              <a:rPr lang="x-none" sz="2400"/>
              <a:t>L’association de mifépristone et de misoprostol est efficace dans plus de 95 pour cent des cas</a:t>
            </a:r>
            <a:r>
              <a:rPr lang="fr-BE" sz="2400" dirty="0"/>
              <a:t> </a:t>
            </a:r>
            <a:r>
              <a:rPr lang="x-none" sz="2400"/>
              <a:t>jusqu’à</a:t>
            </a:r>
            <a:r>
              <a:rPr lang="fr-BE" sz="2400" dirty="0"/>
              <a:t> </a:t>
            </a:r>
            <a:br>
              <a:rPr lang="fr-BE" sz="2400" dirty="0"/>
            </a:br>
            <a:r>
              <a:rPr lang="fr-BE" sz="2400" dirty="0"/>
              <a:t>10 </a:t>
            </a:r>
            <a:r>
              <a:rPr lang="x-none" sz="2400"/>
              <a:t>semaines </a:t>
            </a:r>
            <a:r>
              <a:rPr lang="fr-BE" sz="2400" dirty="0"/>
              <a:t>de grossesse</a:t>
            </a:r>
            <a:endParaRPr lang="x-none" sz="2400"/>
          </a:p>
          <a:p>
            <a:pPr marL="457200" indent="-457200">
              <a:defRPr b="0" i="0"/>
            </a:pPr>
            <a:r>
              <a:rPr lang="x-none" sz="2400"/>
              <a:t>Le misoprostol utilisé seul est sûr mais moins efficace (85%) et ne doit être utilisé que lorsque l’on ne dispose pas de mifépristone</a:t>
            </a:r>
          </a:p>
          <a:p>
            <a:pPr marL="457200" indent="-457200">
              <a:defRPr b="0" i="0"/>
            </a:pPr>
            <a:endParaRPr lang="en-US" sz="2800" dirty="0"/>
          </a:p>
        </p:txBody>
      </p:sp>
    </p:spTree>
    <p:extLst>
      <p:ext uri="{BB962C8B-B14F-4D97-AF65-F5344CB8AC3E}">
        <p14:creationId xmlns:p14="http://schemas.microsoft.com/office/powerpoint/2010/main" val="2476258848"/>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9144000" cy="1143000"/>
          </a:xfrm>
        </p:spPr>
        <p:txBody>
          <a:bodyPr/>
          <a:lstStyle/>
          <a:p>
            <a:pPr>
              <a:defRPr b="0" i="0"/>
            </a:pPr>
            <a:r>
              <a:rPr lang="x-none" sz="2600"/>
              <a:t>Sécurité et efficacité cliniques des méthodes médicamenteuses dans le cadre des soins après avortement</a:t>
            </a:r>
            <a:r>
              <a:rPr lang="fr-BE" sz="2600" dirty="0"/>
              <a:t> pour une taille utérine &lt; 13 semaines</a:t>
            </a:r>
            <a:endParaRPr lang="x-none" sz="2600"/>
          </a:p>
        </p:txBody>
      </p:sp>
      <p:sp>
        <p:nvSpPr>
          <p:cNvPr id="3" name="Content Placeholder 2"/>
          <p:cNvSpPr>
            <a:spLocks noGrp="1"/>
          </p:cNvSpPr>
          <p:nvPr>
            <p:ph sz="quarter" idx="1"/>
          </p:nvPr>
        </p:nvSpPr>
        <p:spPr>
          <a:xfrm>
            <a:off x="612648" y="1905000"/>
            <a:ext cx="8153400" cy="4876800"/>
          </a:xfrm>
        </p:spPr>
        <p:txBody>
          <a:bodyPr/>
          <a:lstStyle/>
          <a:p>
            <a:pPr marL="457200" indent="-457200">
              <a:defRPr b="0" i="0"/>
            </a:pPr>
            <a:r>
              <a:rPr lang="x-none" sz="2800"/>
              <a:t>Le misoprostol </a:t>
            </a:r>
            <a:r>
              <a:rPr lang="fr-BE" sz="2800" dirty="0"/>
              <a:t>lors d’avortement incomplet  est associé à un taux d’efficacité moyen compris entre 80</a:t>
            </a:r>
            <a:r>
              <a:rPr lang="x-none" sz="2800"/>
              <a:t> </a:t>
            </a:r>
            <a:r>
              <a:rPr lang="fr-BE" sz="2800" dirty="0"/>
              <a:t>et</a:t>
            </a:r>
            <a:r>
              <a:rPr lang="x-none" sz="2800"/>
              <a:t> 99%</a:t>
            </a:r>
          </a:p>
          <a:p>
            <a:pPr marL="457200" indent="-457200">
              <a:defRPr b="0" i="0"/>
            </a:pPr>
            <a:r>
              <a:rPr lang="x-none" sz="2800"/>
              <a:t>Lors de rétention fœtale, une dose unique de misoprostol est efficace dans </a:t>
            </a:r>
            <a:r>
              <a:rPr lang="fr-BE" sz="2800" dirty="0"/>
              <a:t>76 à 93</a:t>
            </a:r>
            <a:r>
              <a:rPr lang="x-none" sz="2800"/>
              <a:t>% des cas</a:t>
            </a:r>
            <a:endParaRPr lang="fr-BE" sz="2800" dirty="0"/>
          </a:p>
          <a:p>
            <a:pPr marL="1096963" lvl="1" indent="-457200">
              <a:buClr>
                <a:srgbClr val="52247F"/>
              </a:buClr>
            </a:pPr>
            <a:r>
              <a:rPr lang="fr-FR" sz="2400" dirty="0"/>
              <a:t>Si disponible, ajouter un prétraitement par 200 mg de mifépristone 1 à 2 jours avant le misoprostol pour augmenter l’efficacité</a:t>
            </a:r>
            <a:endParaRPr lang="x-none" sz="2400"/>
          </a:p>
          <a:p>
            <a:pPr marL="457200" indent="-457200">
              <a:defRPr b="0" i="0"/>
            </a:pPr>
            <a:endParaRPr lang="x-none" sz="3000"/>
          </a:p>
        </p:txBody>
      </p:sp>
    </p:spTree>
    <p:extLst>
      <p:ext uri="{BB962C8B-B14F-4D97-AF65-F5344CB8AC3E}">
        <p14:creationId xmlns:p14="http://schemas.microsoft.com/office/powerpoint/2010/main" val="88444097"/>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Considérations relatives au coût des méthodes médicamenteuses</a:t>
            </a:r>
          </a:p>
        </p:txBody>
      </p:sp>
      <p:sp>
        <p:nvSpPr>
          <p:cNvPr id="3" name="Content Placeholder 2"/>
          <p:cNvSpPr>
            <a:spLocks noGrp="1"/>
          </p:cNvSpPr>
          <p:nvPr>
            <p:ph sz="quarter" idx="1"/>
          </p:nvPr>
        </p:nvSpPr>
        <p:spPr>
          <a:xfrm>
            <a:off x="612648" y="1828800"/>
            <a:ext cx="8153400" cy="4495800"/>
          </a:xfrm>
        </p:spPr>
        <p:txBody>
          <a:bodyPr/>
          <a:lstStyle/>
          <a:p>
            <a:pPr marL="457200" indent="-457200">
              <a:defRPr b="0" i="0"/>
            </a:pPr>
            <a:r>
              <a:rPr lang="x-none" sz="3000"/>
              <a:t>Le coût dépend du schéma de traitement utilisé et de la nécessité éventuelle d’une réévacuation</a:t>
            </a:r>
          </a:p>
          <a:p>
            <a:pPr marL="457200" indent="-457200">
              <a:defRPr b="0" i="0"/>
            </a:pPr>
            <a:r>
              <a:rPr lang="x-none" sz="3000"/>
              <a:t>Le misoprostol en lui-même est généralement bon marché</a:t>
            </a:r>
          </a:p>
          <a:p>
            <a:pPr marL="457200" indent="-457200">
              <a:defRPr b="0" i="0"/>
            </a:pPr>
            <a:r>
              <a:rPr lang="x-none" sz="3000"/>
              <a:t>La mifépristone n’est pas disponible partout dans le monde et est parfois chère</a:t>
            </a:r>
          </a:p>
          <a:p>
            <a:pPr marL="457200" indent="-457200">
              <a:defRPr b="0" i="0"/>
            </a:pPr>
            <a:endParaRPr lang="en-US" sz="3000" dirty="0"/>
          </a:p>
        </p:txBody>
      </p:sp>
    </p:spTree>
    <p:extLst>
      <p:ext uri="{BB962C8B-B14F-4D97-AF65-F5344CB8AC3E}">
        <p14:creationId xmlns:p14="http://schemas.microsoft.com/office/powerpoint/2010/main" val="3838127404"/>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Acceptabilité des méthodes médicamenteuses par les patientes </a:t>
            </a:r>
          </a:p>
        </p:txBody>
      </p:sp>
      <p:sp>
        <p:nvSpPr>
          <p:cNvPr id="3" name="Content Placeholder 2"/>
          <p:cNvSpPr>
            <a:spLocks noGrp="1"/>
          </p:cNvSpPr>
          <p:nvPr>
            <p:ph sz="quarter" idx="1"/>
          </p:nvPr>
        </p:nvSpPr>
        <p:spPr>
          <a:xfrm>
            <a:off x="381000" y="1676400"/>
            <a:ext cx="8385048" cy="5029200"/>
          </a:xfrm>
        </p:spPr>
        <p:txBody>
          <a:bodyPr/>
          <a:lstStyle/>
          <a:p>
            <a:pPr marL="457200" indent="-457200">
              <a:defRPr b="0" i="0"/>
            </a:pPr>
            <a:r>
              <a:rPr lang="x-none" sz="2400"/>
              <a:t>Les études indiquent un niveau élevé de satisfaction des patientes dans de multiples situations, y compris là où les ressources sont limitées</a:t>
            </a:r>
          </a:p>
          <a:p>
            <a:pPr marL="457200" indent="-457200">
              <a:defRPr b="0" i="0"/>
            </a:pPr>
            <a:r>
              <a:rPr lang="fr-BE" sz="2400" dirty="0"/>
              <a:t>Jusqu’à 10 semaines de grossesse, l</a:t>
            </a:r>
            <a:r>
              <a:rPr lang="x-none" sz="2400"/>
              <a:t>e misoprostol peut être utilisé chez soi ou en tout autre lieu de son choix et la procédure d’avortement </a:t>
            </a:r>
            <a:r>
              <a:rPr lang="fr-BE" sz="2400" dirty="0"/>
              <a:t>peut </a:t>
            </a:r>
            <a:r>
              <a:rPr lang="x-none" sz="2400"/>
              <a:t>se déroule</a:t>
            </a:r>
            <a:r>
              <a:rPr lang="fr-BE" sz="2400" dirty="0"/>
              <a:t>r</a:t>
            </a:r>
            <a:r>
              <a:rPr lang="x-none" sz="2400"/>
              <a:t> en cet endroit</a:t>
            </a:r>
          </a:p>
          <a:p>
            <a:pPr marL="457200" indent="-457200">
              <a:defRPr b="0" i="0"/>
            </a:pPr>
            <a:r>
              <a:rPr lang="x-none" sz="2400"/>
              <a:t>Certaines femmes ressentent cela comme plus intime et naturel que les autres méthodes</a:t>
            </a:r>
          </a:p>
          <a:p>
            <a:pPr marL="457200" indent="-457200">
              <a:defRPr b="0" i="0"/>
            </a:pPr>
            <a:r>
              <a:rPr lang="x-none" sz="2400"/>
              <a:t>Lors d’avortement incomplet, les études indiquent un niveau élevé de satisfaction de la part des patientes et des prestataires </a:t>
            </a:r>
          </a:p>
          <a:p>
            <a:pPr marL="457200" indent="-457200">
              <a:defRPr b="0" i="0"/>
            </a:pPr>
            <a:endParaRPr lang="en-US" sz="2400" dirty="0"/>
          </a:p>
        </p:txBody>
      </p:sp>
    </p:spTree>
    <p:extLst>
      <p:ext uri="{BB962C8B-B14F-4D97-AF65-F5344CB8AC3E}">
        <p14:creationId xmlns:p14="http://schemas.microsoft.com/office/powerpoint/2010/main" val="1926727805"/>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Sécurité à long terme</a:t>
            </a:r>
          </a:p>
        </p:txBody>
      </p:sp>
      <p:sp>
        <p:nvSpPr>
          <p:cNvPr id="3" name="Content Placeholder 2"/>
          <p:cNvSpPr>
            <a:spLocks noGrp="1"/>
          </p:cNvSpPr>
          <p:nvPr>
            <p:ph sz="quarter" idx="1"/>
          </p:nvPr>
        </p:nvSpPr>
        <p:spPr/>
        <p:txBody>
          <a:bodyPr/>
          <a:lstStyle/>
          <a:p>
            <a:pPr>
              <a:buNone/>
              <a:defRPr b="0" i="0"/>
            </a:pPr>
            <a:r>
              <a:rPr lang="x-none" sz="3200"/>
              <a:t>Un avortement provoqué sécurisé n’engendre ni infertilité ultérieure, ni cancer du sein, ni réactions psychologiques graves </a:t>
            </a:r>
          </a:p>
        </p:txBody>
      </p:sp>
    </p:spTree>
    <p:extLst>
      <p:ext uri="{BB962C8B-B14F-4D97-AF65-F5344CB8AC3E}">
        <p14:creationId xmlns:p14="http://schemas.microsoft.com/office/powerpoint/2010/main" val="1094918855"/>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EF7B2A-F180-4F8A-BAC1-1809E1B1492E}"/>
              </a:ext>
            </a:extLst>
          </p:cNvPr>
          <p:cNvSpPr>
            <a:spLocks noGrp="1"/>
          </p:cNvSpPr>
          <p:nvPr>
            <p:ph type="body" idx="1"/>
          </p:nvPr>
        </p:nvSpPr>
        <p:spPr/>
        <p:txBody>
          <a:bodyPr/>
          <a:lstStyle/>
          <a:p>
            <a:pPr>
              <a:defRPr b="0" i="0"/>
            </a:pPr>
            <a:r>
              <a:rPr lang="1036" dirty="0"/>
              <a:t>Avortement à partir de treize semaines de grossesse</a:t>
            </a:r>
          </a:p>
        </p:txBody>
      </p:sp>
      <p:sp>
        <p:nvSpPr>
          <p:cNvPr id="3" name="Title 2">
            <a:extLst>
              <a:ext uri="{FF2B5EF4-FFF2-40B4-BE49-F238E27FC236}">
                <a16:creationId xmlns:a16="http://schemas.microsoft.com/office/drawing/2014/main" id="{25EE4579-735F-4E80-A355-7964624C13C5}"/>
              </a:ext>
            </a:extLst>
          </p:cNvPr>
          <p:cNvSpPr>
            <a:spLocks noGrp="1"/>
          </p:cNvSpPr>
          <p:nvPr>
            <p:ph type="title"/>
          </p:nvPr>
        </p:nvSpPr>
        <p:spPr/>
        <p:txBody>
          <a:bodyPr/>
          <a:lstStyle/>
          <a:p>
            <a:pPr>
              <a:lnSpc>
                <a:spcPts val="4000"/>
              </a:lnSpc>
            </a:pPr>
            <a:r>
              <a:rPr lang="1036" sz="3400" dirty="0"/>
              <a:t>Évacuation utérine à </a:t>
            </a:r>
            <a:r>
              <a:rPr lang="1036" sz="3400"/>
              <a:t>partir </a:t>
            </a:r>
            <a:br>
              <a:rPr lang="en-US" sz="3400" dirty="0"/>
            </a:br>
            <a:r>
              <a:rPr lang="1036" sz="3400"/>
              <a:t>de </a:t>
            </a:r>
            <a:r>
              <a:rPr lang="1036" sz="3400" dirty="0"/>
              <a:t>treize semaines</a:t>
            </a:r>
            <a:endParaRPr lang="en-US" sz="3400" dirty="0"/>
          </a:p>
        </p:txBody>
      </p:sp>
    </p:spTree>
    <p:extLst>
      <p:ext uri="{BB962C8B-B14F-4D97-AF65-F5344CB8AC3E}">
        <p14:creationId xmlns:p14="http://schemas.microsoft.com/office/powerpoint/2010/main" val="384156196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Méthodes d’évaluation du cours </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387281171"/>
              </p:ext>
            </p:extLst>
          </p:nvPr>
        </p:nvGraphicFramePr>
        <p:xfrm>
          <a:off x="304800" y="1828800"/>
          <a:ext cx="8458200" cy="4627245"/>
        </p:xfrm>
        <a:graphic>
          <a:graphicData uri="http://schemas.openxmlformats.org/drawingml/2006/table">
            <a:tbl>
              <a:tblPr firstRow="1" bandRow="1">
                <a:tableStyleId>{5C22544A-7EE6-4342-B048-85BDC9FD1C3A}</a:tableStyleId>
              </a:tblPr>
              <a:tblGrid>
                <a:gridCol w="4229100">
                  <a:extLst>
                    <a:ext uri="{9D8B030D-6E8A-4147-A177-3AD203B41FA5}">
                      <a16:colId xmlns:a16="http://schemas.microsoft.com/office/drawing/2014/main" val="20000"/>
                    </a:ext>
                  </a:extLst>
                </a:gridCol>
                <a:gridCol w="4229100">
                  <a:extLst>
                    <a:ext uri="{9D8B030D-6E8A-4147-A177-3AD203B41FA5}">
                      <a16:colId xmlns:a16="http://schemas.microsoft.com/office/drawing/2014/main" val="20001"/>
                    </a:ext>
                  </a:extLst>
                </a:gridCol>
              </a:tblGrid>
              <a:tr h="504825">
                <a:tc>
                  <a:txBody>
                    <a:bodyPr/>
                    <a:lstStyle/>
                    <a:p>
                      <a:pPr>
                        <a:defRPr b="0" i="0"/>
                      </a:pPr>
                      <a:r>
                        <a:rPr lang="x-none" sz="2000" b="1"/>
                        <a:t>Méthodes</a:t>
                      </a:r>
                    </a:p>
                  </a:txBody>
                  <a:tcPr>
                    <a:solidFill>
                      <a:schemeClr val="tx2"/>
                    </a:solidFill>
                  </a:tcPr>
                </a:tc>
                <a:tc>
                  <a:txBody>
                    <a:bodyPr/>
                    <a:lstStyle/>
                    <a:p>
                      <a:pPr>
                        <a:defRPr b="0" i="0"/>
                      </a:pPr>
                      <a:r>
                        <a:rPr lang="x-none" sz="2000" b="1"/>
                        <a:t>Quand les utiliser</a:t>
                      </a:r>
                    </a:p>
                  </a:txBody>
                  <a:tcPr>
                    <a:solidFill>
                      <a:schemeClr val="tx2"/>
                    </a:solidFill>
                  </a:tcPr>
                </a:tc>
                <a:extLst>
                  <a:ext uri="{0D108BD9-81ED-4DB2-BD59-A6C34878D82A}">
                    <a16:rowId xmlns:a16="http://schemas.microsoft.com/office/drawing/2014/main" val="10000"/>
                  </a:ext>
                </a:extLst>
              </a:tr>
              <a:tr h="504825">
                <a:tc>
                  <a:txBody>
                    <a:bodyPr/>
                    <a:lstStyle/>
                    <a:p>
                      <a:pPr>
                        <a:defRPr b="0" i="0"/>
                      </a:pPr>
                      <a:r>
                        <a:rPr lang="x-none" sz="2000">
                          <a:solidFill>
                            <a:srgbClr val="000000"/>
                          </a:solidFill>
                        </a:rPr>
                        <a:t>Boîte à suggestions</a:t>
                      </a:r>
                    </a:p>
                  </a:txBody>
                  <a:tcPr>
                    <a:solidFill>
                      <a:schemeClr val="accent1"/>
                    </a:solidFill>
                  </a:tcPr>
                </a:tc>
                <a:tc>
                  <a:txBody>
                    <a:bodyPr/>
                    <a:lstStyle/>
                    <a:p>
                      <a:pPr>
                        <a:defRPr b="0" i="0"/>
                      </a:pPr>
                      <a:r>
                        <a:rPr lang="x-none" sz="2000">
                          <a:solidFill>
                            <a:srgbClr val="000000"/>
                          </a:solidFill>
                        </a:rPr>
                        <a:t>Pendant toute la durée du cours</a:t>
                      </a:r>
                    </a:p>
                  </a:txBody>
                  <a:tcPr>
                    <a:solidFill>
                      <a:schemeClr val="accent1"/>
                    </a:solidFill>
                  </a:tcPr>
                </a:tc>
                <a:extLst>
                  <a:ext uri="{0D108BD9-81ED-4DB2-BD59-A6C34878D82A}">
                    <a16:rowId xmlns:a16="http://schemas.microsoft.com/office/drawing/2014/main" val="10001"/>
                  </a:ext>
                </a:extLst>
              </a:tr>
              <a:tr h="514350">
                <a:tc>
                  <a:txBody>
                    <a:bodyPr/>
                    <a:lstStyle/>
                    <a:p>
                      <a:pPr>
                        <a:defRPr b="0" i="0"/>
                      </a:pPr>
                      <a:r>
                        <a:rPr lang="x-none" sz="2000">
                          <a:solidFill>
                            <a:srgbClr val="000000"/>
                          </a:solidFill>
                        </a:rPr>
                        <a:t>Commentaires informels à l’animateur</a:t>
                      </a:r>
                    </a:p>
                  </a:txBody>
                  <a:tcPr>
                    <a:solidFill>
                      <a:schemeClr val="accent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b="0" i="0"/>
                      </a:pPr>
                      <a:r>
                        <a:rPr lang="x-none" sz="2000">
                          <a:solidFill>
                            <a:srgbClr val="000000"/>
                          </a:solidFill>
                        </a:rPr>
                        <a:t>Pendant toute la durée du cours</a:t>
                      </a:r>
                    </a:p>
                  </a:txBody>
                  <a:tcPr>
                    <a:solidFill>
                      <a:schemeClr val="accent1"/>
                    </a:solidFill>
                  </a:tcPr>
                </a:tc>
                <a:extLst>
                  <a:ext uri="{0D108BD9-81ED-4DB2-BD59-A6C34878D82A}">
                    <a16:rowId xmlns:a16="http://schemas.microsoft.com/office/drawing/2014/main" val="10002"/>
                  </a:ext>
                </a:extLst>
              </a:tr>
              <a:tr h="443865">
                <a:tc>
                  <a:txBody>
                    <a:bodyPr/>
                    <a:lstStyle/>
                    <a:p>
                      <a:pPr>
                        <a:defRPr b="0" i="0"/>
                      </a:pPr>
                      <a:r>
                        <a:rPr lang="x-none" sz="2000">
                          <a:solidFill>
                            <a:srgbClr val="000000"/>
                          </a:solidFill>
                        </a:rPr>
                        <a:t>Listes de contrôle des compétences</a:t>
                      </a:r>
                    </a:p>
                  </a:txBody>
                  <a:tcPr>
                    <a:solidFill>
                      <a:schemeClr val="accent1"/>
                    </a:solidFill>
                  </a:tcPr>
                </a:tc>
                <a:tc>
                  <a:txBody>
                    <a:bodyPr/>
                    <a:lstStyle/>
                    <a:p>
                      <a:pPr>
                        <a:defRPr b="0" i="0"/>
                      </a:pPr>
                      <a:r>
                        <a:rPr lang="x-none" sz="2000">
                          <a:solidFill>
                            <a:srgbClr val="000000"/>
                          </a:solidFill>
                        </a:rPr>
                        <a:t>Pour chaque activité basée sur l’acquisition de compétences</a:t>
                      </a:r>
                    </a:p>
                  </a:txBody>
                  <a:tcPr>
                    <a:solidFill>
                      <a:schemeClr val="accent1"/>
                    </a:solidFill>
                  </a:tcPr>
                </a:tc>
                <a:extLst>
                  <a:ext uri="{0D108BD9-81ED-4DB2-BD59-A6C34878D82A}">
                    <a16:rowId xmlns:a16="http://schemas.microsoft.com/office/drawing/2014/main" val="10003"/>
                  </a:ext>
                </a:extLst>
              </a:tr>
              <a:tr h="504825">
                <a:tc>
                  <a:txBody>
                    <a:bodyPr/>
                    <a:lstStyle/>
                    <a:p>
                      <a:pPr>
                        <a:defRPr b="0" i="0"/>
                      </a:pPr>
                      <a:r>
                        <a:rPr lang="x-none" sz="2000">
                          <a:solidFill>
                            <a:srgbClr val="000000"/>
                          </a:solidFill>
                        </a:rPr>
                        <a:t>Test de connaissances</a:t>
                      </a:r>
                    </a:p>
                  </a:txBody>
                  <a:tcPr>
                    <a:solidFill>
                      <a:schemeClr val="accent1"/>
                    </a:solidFill>
                  </a:tcPr>
                </a:tc>
                <a:tc>
                  <a:txBody>
                    <a:bodyPr/>
                    <a:lstStyle/>
                    <a:p>
                      <a:pPr>
                        <a:defRPr b="0" i="0"/>
                      </a:pPr>
                      <a:r>
                        <a:rPr lang="x-none" sz="2000">
                          <a:solidFill>
                            <a:srgbClr val="000000"/>
                          </a:solidFill>
                        </a:rPr>
                        <a:t>À la fin de chaque module</a:t>
                      </a:r>
                    </a:p>
                  </a:txBody>
                  <a:tcPr>
                    <a:solidFill>
                      <a:schemeClr val="accent1"/>
                    </a:solidFill>
                  </a:tcPr>
                </a:tc>
                <a:extLst>
                  <a:ext uri="{0D108BD9-81ED-4DB2-BD59-A6C34878D82A}">
                    <a16:rowId xmlns:a16="http://schemas.microsoft.com/office/drawing/2014/main" val="10004"/>
                  </a:ext>
                </a:extLst>
              </a:tr>
              <a:tr h="504825">
                <a:tc>
                  <a:txBody>
                    <a:bodyPr/>
                    <a:lstStyle/>
                    <a:p>
                      <a:pPr>
                        <a:defRPr b="0" i="0"/>
                      </a:pPr>
                      <a:r>
                        <a:rPr lang="x-none" sz="2000">
                          <a:solidFill>
                            <a:srgbClr val="000000"/>
                          </a:solidFill>
                        </a:rPr>
                        <a:t>Évaluation journalière</a:t>
                      </a:r>
                    </a:p>
                  </a:txBody>
                  <a:tcPr>
                    <a:solidFill>
                      <a:schemeClr val="accent1"/>
                    </a:solidFill>
                  </a:tcPr>
                </a:tc>
                <a:tc>
                  <a:txBody>
                    <a:bodyPr/>
                    <a:lstStyle/>
                    <a:p>
                      <a:pPr>
                        <a:defRPr b="0" i="0"/>
                      </a:pPr>
                      <a:r>
                        <a:rPr lang="x-none" sz="2000">
                          <a:solidFill>
                            <a:srgbClr val="000000"/>
                          </a:solidFill>
                        </a:rPr>
                        <a:t>À la fin de chaque journée</a:t>
                      </a:r>
                    </a:p>
                  </a:txBody>
                  <a:tcPr>
                    <a:solidFill>
                      <a:schemeClr val="accent1"/>
                    </a:solidFill>
                  </a:tcPr>
                </a:tc>
                <a:extLst>
                  <a:ext uri="{0D108BD9-81ED-4DB2-BD59-A6C34878D82A}">
                    <a16:rowId xmlns:a16="http://schemas.microsoft.com/office/drawing/2014/main" val="10005"/>
                  </a:ext>
                </a:extLst>
              </a:tr>
              <a:tr h="504825">
                <a:tc>
                  <a:txBody>
                    <a:bodyPr/>
                    <a:lstStyle/>
                    <a:p>
                      <a:pPr>
                        <a:defRPr b="0" i="0"/>
                      </a:pPr>
                      <a:r>
                        <a:rPr lang="x-none" sz="2000">
                          <a:solidFill>
                            <a:srgbClr val="000000"/>
                          </a:solidFill>
                        </a:rPr>
                        <a:t>Session de débriefing des formateurs</a:t>
                      </a:r>
                    </a:p>
                  </a:txBody>
                  <a:tcPr>
                    <a:solidFill>
                      <a:schemeClr val="accent1"/>
                    </a:solidFill>
                  </a:tcPr>
                </a:tc>
                <a:tc>
                  <a:txBody>
                    <a:bodyPr/>
                    <a:lstStyle/>
                    <a:p>
                      <a:pPr>
                        <a:defRPr b="0" i="0"/>
                      </a:pPr>
                      <a:r>
                        <a:rPr lang="x-none" sz="2000">
                          <a:solidFill>
                            <a:srgbClr val="000000"/>
                          </a:solidFill>
                        </a:rPr>
                        <a:t>À la fin de chaque journée</a:t>
                      </a:r>
                    </a:p>
                  </a:txBody>
                  <a:tcPr>
                    <a:solidFill>
                      <a:schemeClr val="accent1"/>
                    </a:solidFill>
                  </a:tcPr>
                </a:tc>
                <a:extLst>
                  <a:ext uri="{0D108BD9-81ED-4DB2-BD59-A6C34878D82A}">
                    <a16:rowId xmlns:a16="http://schemas.microsoft.com/office/drawing/2014/main" val="10006"/>
                  </a:ext>
                </a:extLst>
              </a:tr>
              <a:tr h="504825">
                <a:tc>
                  <a:txBody>
                    <a:bodyPr/>
                    <a:lstStyle/>
                    <a:p>
                      <a:pPr>
                        <a:defRPr b="0" i="0"/>
                      </a:pPr>
                      <a:r>
                        <a:rPr lang="x-none" sz="2000">
                          <a:solidFill>
                            <a:srgbClr val="000000"/>
                          </a:solidFill>
                        </a:rPr>
                        <a:t>Évaluation par écrit du cours</a:t>
                      </a:r>
                    </a:p>
                  </a:txBody>
                  <a:tcPr>
                    <a:solidFill>
                      <a:schemeClr val="accent1"/>
                    </a:solidFill>
                  </a:tcPr>
                </a:tc>
                <a:tc>
                  <a:txBody>
                    <a:bodyPr/>
                    <a:lstStyle/>
                    <a:p>
                      <a:pPr>
                        <a:defRPr b="0" i="0"/>
                      </a:pPr>
                      <a:r>
                        <a:rPr lang="x-none" sz="2000">
                          <a:solidFill>
                            <a:srgbClr val="000000"/>
                          </a:solidFill>
                        </a:rPr>
                        <a:t>À la fin du cours</a:t>
                      </a:r>
                    </a:p>
                  </a:txBody>
                  <a:tcPr>
                    <a:solidFill>
                      <a:schemeClr val="accent1"/>
                    </a:solidFill>
                  </a:tcPr>
                </a:tc>
                <a:extLst>
                  <a:ext uri="{0D108BD9-81ED-4DB2-BD59-A6C34878D82A}">
                    <a16:rowId xmlns:a16="http://schemas.microsoft.com/office/drawing/2014/main" val="10007"/>
                  </a:ext>
                </a:extLst>
              </a:tr>
            </a:tbl>
          </a:graphicData>
        </a:graphic>
      </p:graphicFrame>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89188-1553-41D4-A507-CDC329CD7ACC}"/>
              </a:ext>
            </a:extLst>
          </p:cNvPr>
          <p:cNvSpPr>
            <a:spLocks noGrp="1"/>
          </p:cNvSpPr>
          <p:nvPr>
            <p:ph type="title"/>
          </p:nvPr>
        </p:nvSpPr>
        <p:spPr>
          <a:xfrm>
            <a:off x="533400" y="228600"/>
            <a:ext cx="8686800" cy="971550"/>
          </a:xfrm>
        </p:spPr>
        <p:txBody>
          <a:bodyPr wrap="square" anchor="ctr">
            <a:normAutofit/>
          </a:bodyPr>
          <a:lstStyle/>
          <a:p>
            <a:pPr>
              <a:lnSpc>
                <a:spcPct val="90000"/>
              </a:lnSpc>
              <a:defRPr b="0" i="0"/>
            </a:pPr>
            <a:r>
              <a:rPr lang="1036" sz="2800" dirty="0"/>
              <a:t>Méthodes utilisées pour un avortement à partir de treize semaines de grossesse</a:t>
            </a:r>
          </a:p>
        </p:txBody>
      </p:sp>
      <p:pic>
        <p:nvPicPr>
          <p:cNvPr id="4" name="Content Placeholder 3" descr="C:\Documents and Settings\edelmana\Local Settings\Temporary Internet Files\Content.IE5\81UBSH27\dglxasset[1].aspx">
            <a:extLst>
              <a:ext uri="{FF2B5EF4-FFF2-40B4-BE49-F238E27FC236}">
                <a16:creationId xmlns:a16="http://schemas.microsoft.com/office/drawing/2014/main" id="{2C9D3EF5-B724-4782-99DE-32F6AA4443D0}"/>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a:fillRect/>
          </a:stretch>
        </p:blipFill>
        <p:spPr bwMode="auto">
          <a:xfrm>
            <a:off x="2305530" y="2114550"/>
            <a:ext cx="4708963" cy="33718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6E53EB4-612F-4C5C-A418-0EEEBC6FCF1E}"/>
              </a:ext>
            </a:extLst>
          </p:cNvPr>
          <p:cNvSpPr txBox="1"/>
          <p:nvPr/>
        </p:nvSpPr>
        <p:spPr>
          <a:xfrm>
            <a:off x="3048001" y="2787975"/>
            <a:ext cx="897066" cy="461665"/>
          </a:xfrm>
          <a:prstGeom prst="rect">
            <a:avLst/>
          </a:prstGeom>
          <a:noFill/>
        </p:spPr>
        <p:txBody>
          <a:bodyPr wrap="square" rtlCol="0">
            <a:spAutoFit/>
          </a:bodyPr>
          <a:lstStyle/>
          <a:p>
            <a:pPr algn="ctr">
              <a:defRPr b="0" i="0"/>
            </a:pPr>
            <a:r>
              <a:rPr lang="1036" sz="1200" b="1" dirty="0">
                <a:solidFill>
                  <a:schemeClr val="tx1">
                    <a:lumMod val="50000"/>
                  </a:schemeClr>
                </a:solidFill>
              </a:rPr>
              <a:t>Chirur</a:t>
            </a:r>
            <a:r>
              <a:rPr lang="fr-BE" sz="1200" b="1" dirty="0">
                <a:solidFill>
                  <a:schemeClr val="tx1">
                    <a:lumMod val="50000"/>
                  </a:schemeClr>
                </a:solidFill>
              </a:rPr>
              <a:t>-</a:t>
            </a:r>
            <a:r>
              <a:rPr lang="1036" sz="1200" b="1" dirty="0">
                <a:solidFill>
                  <a:schemeClr val="tx1">
                    <a:lumMod val="50000"/>
                  </a:schemeClr>
                </a:solidFill>
              </a:rPr>
              <a:t>gicales</a:t>
            </a:r>
          </a:p>
        </p:txBody>
      </p:sp>
      <p:sp>
        <p:nvSpPr>
          <p:cNvPr id="6" name="TextBox 5">
            <a:extLst>
              <a:ext uri="{FF2B5EF4-FFF2-40B4-BE49-F238E27FC236}">
                <a16:creationId xmlns:a16="http://schemas.microsoft.com/office/drawing/2014/main" id="{F59B3565-172E-4F3B-BCD0-309B265B7C7E}"/>
              </a:ext>
            </a:extLst>
          </p:cNvPr>
          <p:cNvSpPr txBox="1"/>
          <p:nvPr/>
        </p:nvSpPr>
        <p:spPr>
          <a:xfrm>
            <a:off x="5334000" y="2590800"/>
            <a:ext cx="1011367" cy="461665"/>
          </a:xfrm>
          <a:prstGeom prst="rect">
            <a:avLst/>
          </a:prstGeom>
          <a:noFill/>
        </p:spPr>
        <p:txBody>
          <a:bodyPr wrap="square" rtlCol="0">
            <a:spAutoFit/>
          </a:bodyPr>
          <a:lstStyle/>
          <a:p>
            <a:pPr algn="ctr">
              <a:defRPr b="0" i="0"/>
            </a:pPr>
            <a:r>
              <a:rPr lang="1036" sz="1200" b="1" dirty="0">
                <a:solidFill>
                  <a:schemeClr val="tx1">
                    <a:lumMod val="50000"/>
                  </a:schemeClr>
                </a:solidFill>
              </a:rPr>
              <a:t>Médica</a:t>
            </a:r>
            <a:r>
              <a:rPr lang="fr-BE" sz="1200" b="1" dirty="0">
                <a:solidFill>
                  <a:schemeClr val="tx1">
                    <a:lumMod val="50000"/>
                  </a:schemeClr>
                </a:solidFill>
              </a:rPr>
              <a:t>-</a:t>
            </a:r>
            <a:r>
              <a:rPr lang="1036" sz="1200" b="1" dirty="0">
                <a:solidFill>
                  <a:schemeClr val="tx1">
                    <a:lumMod val="50000"/>
                  </a:schemeClr>
                </a:solidFill>
              </a:rPr>
              <a:t>menteuses</a:t>
            </a:r>
          </a:p>
        </p:txBody>
      </p:sp>
    </p:spTree>
    <p:extLst>
      <p:ext uri="{BB962C8B-B14F-4D97-AF65-F5344CB8AC3E}">
        <p14:creationId xmlns:p14="http://schemas.microsoft.com/office/powerpoint/2010/main" val="2762239712"/>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AEED6-BF2E-42EE-BA8B-FA06CAE09FC9}"/>
              </a:ext>
            </a:extLst>
          </p:cNvPr>
          <p:cNvSpPr>
            <a:spLocks noGrp="1"/>
          </p:cNvSpPr>
          <p:nvPr>
            <p:ph type="title"/>
          </p:nvPr>
        </p:nvSpPr>
        <p:spPr/>
        <p:txBody>
          <a:bodyPr/>
          <a:lstStyle/>
          <a:p>
            <a:pPr>
              <a:defRPr b="0" i="0"/>
            </a:pPr>
            <a:r>
              <a:rPr lang="1036" dirty="0"/>
              <a:t>Dilatation et évacuation</a:t>
            </a:r>
          </a:p>
        </p:txBody>
      </p:sp>
      <p:sp>
        <p:nvSpPr>
          <p:cNvPr id="4" name="Content Placeholder 3">
            <a:extLst>
              <a:ext uri="{FF2B5EF4-FFF2-40B4-BE49-F238E27FC236}">
                <a16:creationId xmlns:a16="http://schemas.microsoft.com/office/drawing/2014/main" id="{255665D2-A99F-49B9-A4F0-BA3033AAD3C7}"/>
              </a:ext>
            </a:extLst>
          </p:cNvPr>
          <p:cNvSpPr>
            <a:spLocks noGrp="1"/>
          </p:cNvSpPr>
          <p:nvPr>
            <p:ph sz="quarter" idx="1"/>
          </p:nvPr>
        </p:nvSpPr>
        <p:spPr>
          <a:xfrm>
            <a:off x="228600" y="2114551"/>
            <a:ext cx="3594371" cy="3867133"/>
          </a:xfrm>
        </p:spPr>
        <p:txBody>
          <a:bodyPr>
            <a:normAutofit fontScale="80000" lnSpcReduction="20000"/>
          </a:bodyPr>
          <a:lstStyle/>
          <a:p>
            <a:pPr>
              <a:defRPr b="0" i="0"/>
            </a:pPr>
            <a:r>
              <a:rPr lang="1036" dirty="0"/>
              <a:t>Préparation du col</a:t>
            </a:r>
          </a:p>
          <a:p>
            <a:pPr>
              <a:defRPr b="0" i="0"/>
            </a:pPr>
            <a:r>
              <a:rPr lang="1036" dirty="0"/>
              <a:t>Équipement spécialisé</a:t>
            </a:r>
          </a:p>
          <a:p>
            <a:pPr lvl="1">
              <a:defRPr b="0" i="0"/>
            </a:pPr>
            <a:r>
              <a:rPr lang="1036" altLang="en-US" dirty="0"/>
              <a:t>Dilatateurs de grand diamètre</a:t>
            </a:r>
          </a:p>
          <a:p>
            <a:pPr lvl="1">
              <a:defRPr b="0" i="0"/>
            </a:pPr>
            <a:r>
              <a:rPr lang="1036" altLang="en-US" dirty="0"/>
              <a:t>Forceps pour évacuation</a:t>
            </a:r>
          </a:p>
          <a:p>
            <a:pPr lvl="1">
              <a:defRPr b="0" i="0"/>
            </a:pPr>
            <a:r>
              <a:rPr lang="1036" altLang="en-US" dirty="0"/>
              <a:t>Canules de plus grand diamètre</a:t>
            </a:r>
          </a:p>
          <a:p>
            <a:endParaRPr lang="en-US" altLang="en-US" dirty="0"/>
          </a:p>
          <a:p>
            <a:pPr>
              <a:defRPr b="0" i="0"/>
            </a:pPr>
            <a:r>
              <a:rPr lang="1036" altLang="en-US" dirty="0"/>
              <a:t>Prestataire compétent et expérimenté</a:t>
            </a:r>
          </a:p>
          <a:p>
            <a:pPr marL="0" indent="0">
              <a:buNone/>
            </a:pPr>
            <a:endParaRPr lang="en-US" dirty="0"/>
          </a:p>
        </p:txBody>
      </p:sp>
      <p:pic>
        <p:nvPicPr>
          <p:cNvPr id="6" name="Picture 5" descr="A picture containing table, sitting, laying, items&#10;&#10;Description automatically generated">
            <a:extLst>
              <a:ext uri="{FF2B5EF4-FFF2-40B4-BE49-F238E27FC236}">
                <a16:creationId xmlns:a16="http://schemas.microsoft.com/office/drawing/2014/main" id="{EB3C230E-FD13-D643-AF59-B52D3B42A3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200" y="2114551"/>
            <a:ext cx="4951938" cy="3310889"/>
          </a:xfrm>
          <a:prstGeom prst="rect">
            <a:avLst/>
          </a:prstGeom>
        </p:spPr>
      </p:pic>
    </p:spTree>
    <p:extLst>
      <p:ext uri="{BB962C8B-B14F-4D97-AF65-F5344CB8AC3E}">
        <p14:creationId xmlns:p14="http://schemas.microsoft.com/office/powerpoint/2010/main" val="4179739633"/>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39591-00EF-4CB5-BEF7-4DD67505C51A}"/>
              </a:ext>
            </a:extLst>
          </p:cNvPr>
          <p:cNvSpPr>
            <a:spLocks noGrp="1"/>
          </p:cNvSpPr>
          <p:nvPr>
            <p:ph type="title"/>
          </p:nvPr>
        </p:nvSpPr>
        <p:spPr>
          <a:xfrm>
            <a:off x="533400" y="228600"/>
            <a:ext cx="8610600" cy="889574"/>
          </a:xfrm>
        </p:spPr>
        <p:txBody>
          <a:bodyPr wrap="square" anchor="ctr">
            <a:noAutofit/>
          </a:bodyPr>
          <a:lstStyle/>
          <a:p>
            <a:pPr>
              <a:defRPr b="0" i="0"/>
            </a:pPr>
            <a:r>
              <a:rPr lang="1036" sz="2600" dirty="0"/>
              <a:t>Besoins de base en termes de prestation de services pour une procédure de dilatation et évacuation</a:t>
            </a:r>
          </a:p>
        </p:txBody>
      </p:sp>
      <p:sp>
        <p:nvSpPr>
          <p:cNvPr id="3" name="Content Placeholder 2">
            <a:extLst>
              <a:ext uri="{FF2B5EF4-FFF2-40B4-BE49-F238E27FC236}">
                <a16:creationId xmlns:a16="http://schemas.microsoft.com/office/drawing/2014/main" id="{F6EB07C2-8B51-4934-B5B1-13AED6A8FF9A}"/>
              </a:ext>
            </a:extLst>
          </p:cNvPr>
          <p:cNvSpPr>
            <a:spLocks noGrp="1"/>
          </p:cNvSpPr>
          <p:nvPr>
            <p:ph type="body" idx="2"/>
          </p:nvPr>
        </p:nvSpPr>
        <p:spPr>
          <a:xfrm>
            <a:off x="914401" y="2171700"/>
            <a:ext cx="1885950" cy="3486150"/>
          </a:xfrm>
        </p:spPr>
        <p:txBody>
          <a:bodyPr wrap="square" anchor="t">
            <a:normAutofit fontScale="85000" lnSpcReduction="20000"/>
          </a:bodyPr>
          <a:lstStyle/>
          <a:p>
            <a:pPr>
              <a:defRPr b="0" i="0"/>
            </a:pPr>
            <a:r>
              <a:rPr lang="1036" dirty="0"/>
              <a:t>Disponibilité des fournitures et produits et viabilité de l’approvisionnement</a:t>
            </a:r>
          </a:p>
          <a:p>
            <a:pPr>
              <a:buNone/>
            </a:pPr>
            <a:endParaRPr lang="en-US" dirty="0"/>
          </a:p>
          <a:p>
            <a:pPr>
              <a:defRPr b="0" i="0"/>
            </a:pPr>
            <a:r>
              <a:rPr lang="fr-BE" dirty="0"/>
              <a:t>Sélection</a:t>
            </a:r>
            <a:r>
              <a:rPr lang="1036" dirty="0"/>
              <a:t> du centre</a:t>
            </a:r>
          </a:p>
          <a:p>
            <a:pPr>
              <a:buNone/>
            </a:pPr>
            <a:endParaRPr lang="en-US" dirty="0"/>
          </a:p>
          <a:p>
            <a:pPr>
              <a:defRPr b="0" i="0"/>
            </a:pPr>
            <a:r>
              <a:rPr lang="fr-BE" dirty="0"/>
              <a:t>Sélection</a:t>
            </a:r>
            <a:r>
              <a:rPr lang="1036" dirty="0"/>
              <a:t> du prestataire</a:t>
            </a:r>
          </a:p>
        </p:txBody>
      </p:sp>
      <p:pic>
        <p:nvPicPr>
          <p:cNvPr id="4" name="Picture 3">
            <a:extLst>
              <a:ext uri="{FF2B5EF4-FFF2-40B4-BE49-F238E27FC236}">
                <a16:creationId xmlns:a16="http://schemas.microsoft.com/office/drawing/2014/main" id="{5B1B2CA2-F90A-4520-A329-1B4B7D47EEFE}"/>
              </a:ext>
            </a:extLst>
          </p:cNvPr>
          <p:cNvPicPr>
            <a:picLocks noChangeAspect="1"/>
          </p:cNvPicPr>
          <p:nvPr/>
        </p:nvPicPr>
        <p:blipFill>
          <a:blip r:embed="rId3" cstate="print">
            <a:extLst>
              <a:ext uri="{28A0092B-C50C-407E-A947-70E740481C1C}">
                <a14:useLocalDpi xmlns:a14="http://schemas.microsoft.com/office/drawing/2010/main" val="0"/>
              </a:ext>
            </a:extLst>
          </a:blip>
          <a:srcRect l="2966"/>
          <a:stretch>
            <a:fillRect/>
          </a:stretch>
        </p:blipFill>
        <p:spPr>
          <a:xfrm>
            <a:off x="2914650" y="2171700"/>
            <a:ext cx="4800600" cy="3314700"/>
          </a:xfrm>
          <a:prstGeom prst="rect">
            <a:avLst/>
          </a:prstGeom>
          <a:noFill/>
        </p:spPr>
      </p:pic>
    </p:spTree>
    <p:extLst>
      <p:ext uri="{BB962C8B-B14F-4D97-AF65-F5344CB8AC3E}">
        <p14:creationId xmlns:p14="http://schemas.microsoft.com/office/powerpoint/2010/main" val="274947325"/>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50073-707F-4940-B585-3E5A958C926A}"/>
              </a:ext>
            </a:extLst>
          </p:cNvPr>
          <p:cNvSpPr>
            <a:spLocks noGrp="1"/>
          </p:cNvSpPr>
          <p:nvPr>
            <p:ph type="title"/>
          </p:nvPr>
        </p:nvSpPr>
        <p:spPr/>
        <p:txBody>
          <a:bodyPr/>
          <a:lstStyle/>
          <a:p>
            <a:pPr>
              <a:defRPr b="0" i="0"/>
            </a:pPr>
            <a:r>
              <a:rPr lang="1036"/>
              <a:t>Avortement médicamenteux</a:t>
            </a:r>
          </a:p>
        </p:txBody>
      </p:sp>
      <p:pic>
        <p:nvPicPr>
          <p:cNvPr id="4" name="Content Placeholder 3" descr="The decision to take statins should not be based on someone’s ...">
            <a:extLst>
              <a:ext uri="{FF2B5EF4-FFF2-40B4-BE49-F238E27FC236}">
                <a16:creationId xmlns:a16="http://schemas.microsoft.com/office/drawing/2014/main" id="{D0886DD8-749D-4996-84A8-840EE529947C}"/>
              </a:ext>
            </a:extLst>
          </p:cNvPr>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2412206" y="2057400"/>
            <a:ext cx="4495800" cy="3371850"/>
          </a:xfrm>
        </p:spPr>
      </p:pic>
    </p:spTree>
    <p:extLst>
      <p:ext uri="{BB962C8B-B14F-4D97-AF65-F5344CB8AC3E}">
        <p14:creationId xmlns:p14="http://schemas.microsoft.com/office/powerpoint/2010/main" val="3755982876"/>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79B1F-E752-4B47-A0B8-A04851FC7BD0}"/>
              </a:ext>
            </a:extLst>
          </p:cNvPr>
          <p:cNvSpPr>
            <a:spLocks noGrp="1"/>
          </p:cNvSpPr>
          <p:nvPr>
            <p:ph type="title"/>
          </p:nvPr>
        </p:nvSpPr>
        <p:spPr/>
        <p:txBody>
          <a:bodyPr/>
          <a:lstStyle/>
          <a:p>
            <a:pPr>
              <a:lnSpc>
                <a:spcPts val="4000"/>
              </a:lnSpc>
              <a:defRPr b="0" i="0"/>
            </a:pPr>
            <a:r>
              <a:rPr lang="1036" dirty="0"/>
              <a:t>Schéma de traitement utilisant la mifépristone et le misoprostol</a:t>
            </a:r>
          </a:p>
        </p:txBody>
      </p:sp>
      <p:graphicFrame>
        <p:nvGraphicFramePr>
          <p:cNvPr id="4" name="Table 4">
            <a:extLst>
              <a:ext uri="{FF2B5EF4-FFF2-40B4-BE49-F238E27FC236}">
                <a16:creationId xmlns:a16="http://schemas.microsoft.com/office/drawing/2014/main" id="{01487FEA-6234-4893-B4B0-10EF7748F8AB}"/>
              </a:ext>
            </a:extLst>
          </p:cNvPr>
          <p:cNvGraphicFramePr>
            <a:graphicFrameLocks noGrp="1"/>
          </p:cNvGraphicFramePr>
          <p:nvPr>
            <p:ph sz="quarter" idx="1"/>
            <p:extLst>
              <p:ext uri="{D42A27DB-BD31-4B8C-83A1-F6EECF244321}">
                <p14:modId xmlns:p14="http://schemas.microsoft.com/office/powerpoint/2010/main" val="3419517986"/>
              </p:ext>
            </p:extLst>
          </p:nvPr>
        </p:nvGraphicFramePr>
        <p:xfrm>
          <a:off x="1602581" y="1828800"/>
          <a:ext cx="6115050" cy="1044860"/>
        </p:xfrm>
        <a:graphic>
          <a:graphicData uri="http://schemas.openxmlformats.org/drawingml/2006/table">
            <a:tbl>
              <a:tblPr firstRow="1" bandRow="1">
                <a:tableStyleId>{5C22544A-7EE6-4342-B048-85BDC9FD1C3A}</a:tableStyleId>
              </a:tblPr>
              <a:tblGrid>
                <a:gridCol w="2038350">
                  <a:extLst>
                    <a:ext uri="{9D8B030D-6E8A-4147-A177-3AD203B41FA5}">
                      <a16:colId xmlns:a16="http://schemas.microsoft.com/office/drawing/2014/main" val="3163413677"/>
                    </a:ext>
                  </a:extLst>
                </a:gridCol>
                <a:gridCol w="2038350">
                  <a:extLst>
                    <a:ext uri="{9D8B030D-6E8A-4147-A177-3AD203B41FA5}">
                      <a16:colId xmlns:a16="http://schemas.microsoft.com/office/drawing/2014/main" val="3234097400"/>
                    </a:ext>
                  </a:extLst>
                </a:gridCol>
                <a:gridCol w="2038350">
                  <a:extLst>
                    <a:ext uri="{9D8B030D-6E8A-4147-A177-3AD203B41FA5}">
                      <a16:colId xmlns:a16="http://schemas.microsoft.com/office/drawing/2014/main" val="3168704087"/>
                    </a:ext>
                  </a:extLst>
                </a:gridCol>
              </a:tblGrid>
              <a:tr h="427640">
                <a:tc>
                  <a:txBody>
                    <a:bodyPr/>
                    <a:lstStyle/>
                    <a:p>
                      <a:pPr algn="ctr">
                        <a:defRPr b="0" i="0"/>
                      </a:pPr>
                      <a:r>
                        <a:rPr lang="1036" sz="1800" b="1" dirty="0"/>
                        <a:t>Dose de mifépristone</a:t>
                      </a:r>
                    </a:p>
                  </a:txBody>
                  <a:tcPr marL="68580" marR="68580" marT="34290" marB="34290"/>
                </a:tc>
                <a:tc>
                  <a:txBody>
                    <a:bodyPr/>
                    <a:lstStyle/>
                    <a:p>
                      <a:pPr algn="ctr">
                        <a:defRPr b="0" i="0"/>
                      </a:pPr>
                      <a:r>
                        <a:rPr lang="1036" sz="1800" b="1" dirty="0"/>
                        <a:t>Voie d’administration</a:t>
                      </a:r>
                    </a:p>
                  </a:txBody>
                  <a:tcPr marL="68580" marR="68580" marT="34290" marB="34290"/>
                </a:tc>
                <a:tc>
                  <a:txBody>
                    <a:bodyPr/>
                    <a:lstStyle/>
                    <a:p>
                      <a:pPr algn="ctr">
                        <a:defRPr b="0" i="0"/>
                      </a:pPr>
                      <a:r>
                        <a:rPr lang="1036" sz="1800" b="1"/>
                        <a:t>Moment</a:t>
                      </a:r>
                    </a:p>
                  </a:txBody>
                  <a:tcPr marL="68580" marR="68580" marT="34290" marB="34290"/>
                </a:tc>
                <a:extLst>
                  <a:ext uri="{0D108BD9-81ED-4DB2-BD59-A6C34878D82A}">
                    <a16:rowId xmlns:a16="http://schemas.microsoft.com/office/drawing/2014/main" val="3570806723"/>
                  </a:ext>
                </a:extLst>
              </a:tr>
              <a:tr h="427640">
                <a:tc>
                  <a:txBody>
                    <a:bodyPr/>
                    <a:lstStyle/>
                    <a:p>
                      <a:pPr algn="ctr">
                        <a:defRPr b="0" i="0"/>
                      </a:pPr>
                      <a:r>
                        <a:rPr lang="1036" sz="1800" b="1" dirty="0"/>
                        <a:t>200 mg</a:t>
                      </a:r>
                    </a:p>
                  </a:txBody>
                  <a:tcPr marL="68580" marR="68580" marT="34290" marB="34290"/>
                </a:tc>
                <a:tc>
                  <a:txBody>
                    <a:bodyPr/>
                    <a:lstStyle/>
                    <a:p>
                      <a:pPr algn="ctr">
                        <a:defRPr b="0" i="0"/>
                      </a:pPr>
                      <a:r>
                        <a:rPr lang="1036" sz="1800" b="1" dirty="0"/>
                        <a:t>Orale</a:t>
                      </a:r>
                    </a:p>
                  </a:txBody>
                  <a:tcPr marL="68580" marR="68580" marT="34290" marB="34290"/>
                </a:tc>
                <a:tc>
                  <a:txBody>
                    <a:bodyPr/>
                    <a:lstStyle/>
                    <a:p>
                      <a:pPr algn="ctr">
                        <a:defRPr b="0" i="0"/>
                      </a:pPr>
                      <a:r>
                        <a:rPr lang="1036" sz="1800" b="1" dirty="0"/>
                        <a:t>Dose unique</a:t>
                      </a:r>
                    </a:p>
                  </a:txBody>
                  <a:tcPr marL="68580" marR="68580" marT="34290" marB="34290"/>
                </a:tc>
                <a:extLst>
                  <a:ext uri="{0D108BD9-81ED-4DB2-BD59-A6C34878D82A}">
                    <a16:rowId xmlns:a16="http://schemas.microsoft.com/office/drawing/2014/main" val="722191120"/>
                  </a:ext>
                </a:extLst>
              </a:tr>
            </a:tbl>
          </a:graphicData>
        </a:graphic>
      </p:graphicFrame>
      <p:pic>
        <p:nvPicPr>
          <p:cNvPr id="6" name="Picture 3" descr="C:\Users\Alice\AppData\Local\Microsoft\Windows\Temporary Internet Files\Content.IE5\3K8FTFRT\MC900431586[1].png">
            <a:extLst>
              <a:ext uri="{FF2B5EF4-FFF2-40B4-BE49-F238E27FC236}">
                <a16:creationId xmlns:a16="http://schemas.microsoft.com/office/drawing/2014/main" id="{C702BA40-038E-4C09-8802-CF95D74A85C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04410" y="3034139"/>
            <a:ext cx="800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Table 7">
            <a:extLst>
              <a:ext uri="{FF2B5EF4-FFF2-40B4-BE49-F238E27FC236}">
                <a16:creationId xmlns:a16="http://schemas.microsoft.com/office/drawing/2014/main" id="{93CAD278-FD30-42BF-A549-0721A1059456}"/>
              </a:ext>
            </a:extLst>
          </p:cNvPr>
          <p:cNvGraphicFramePr>
            <a:graphicFrameLocks noGrp="1"/>
          </p:cNvGraphicFramePr>
          <p:nvPr>
            <p:extLst>
              <p:ext uri="{D42A27DB-BD31-4B8C-83A1-F6EECF244321}">
                <p14:modId xmlns:p14="http://schemas.microsoft.com/office/powerpoint/2010/main" val="1557264723"/>
              </p:ext>
            </p:extLst>
          </p:nvPr>
        </p:nvGraphicFramePr>
        <p:xfrm>
          <a:off x="304800" y="4365421"/>
          <a:ext cx="8461248" cy="2057400"/>
        </p:xfrm>
        <a:graphic>
          <a:graphicData uri="http://schemas.openxmlformats.org/drawingml/2006/table">
            <a:tbl>
              <a:tblPr firstRow="1" bandRow="1">
                <a:tableStyleId>{5C22544A-7EE6-4342-B048-85BDC9FD1C3A}</a:tableStyleId>
              </a:tblPr>
              <a:tblGrid>
                <a:gridCol w="2115312">
                  <a:extLst>
                    <a:ext uri="{9D8B030D-6E8A-4147-A177-3AD203B41FA5}">
                      <a16:colId xmlns:a16="http://schemas.microsoft.com/office/drawing/2014/main" val="2232159282"/>
                    </a:ext>
                  </a:extLst>
                </a:gridCol>
                <a:gridCol w="2228088">
                  <a:extLst>
                    <a:ext uri="{9D8B030D-6E8A-4147-A177-3AD203B41FA5}">
                      <a16:colId xmlns:a16="http://schemas.microsoft.com/office/drawing/2014/main" val="2343451803"/>
                    </a:ext>
                  </a:extLst>
                </a:gridCol>
                <a:gridCol w="2002536">
                  <a:extLst>
                    <a:ext uri="{9D8B030D-6E8A-4147-A177-3AD203B41FA5}">
                      <a16:colId xmlns:a16="http://schemas.microsoft.com/office/drawing/2014/main" val="2879254544"/>
                    </a:ext>
                  </a:extLst>
                </a:gridCol>
                <a:gridCol w="2115312">
                  <a:extLst>
                    <a:ext uri="{9D8B030D-6E8A-4147-A177-3AD203B41FA5}">
                      <a16:colId xmlns:a16="http://schemas.microsoft.com/office/drawing/2014/main" val="2217251121"/>
                    </a:ext>
                  </a:extLst>
                </a:gridCol>
              </a:tblGrid>
              <a:tr h="685800">
                <a:tc>
                  <a:txBody>
                    <a:bodyPr/>
                    <a:lstStyle/>
                    <a:p>
                      <a:pPr algn="ctr">
                        <a:defRPr b="0" i="0"/>
                      </a:pPr>
                      <a:r>
                        <a:rPr lang="1036" sz="1800" b="1" dirty="0"/>
                        <a:t>Semaines de grossesse</a:t>
                      </a:r>
                    </a:p>
                  </a:txBody>
                  <a:tcPr marL="68580" marR="68580" marT="34290" marB="34290"/>
                </a:tc>
                <a:tc>
                  <a:txBody>
                    <a:bodyPr/>
                    <a:lstStyle/>
                    <a:p>
                      <a:pPr algn="ctr">
                        <a:defRPr b="0" i="0"/>
                      </a:pPr>
                      <a:r>
                        <a:rPr lang="1036" sz="1800" b="1" dirty="0"/>
                        <a:t>Dose et voie d’administration du misoprostol</a:t>
                      </a:r>
                    </a:p>
                  </a:txBody>
                  <a:tcPr marL="68580" marR="68580" marT="34290" marB="34290"/>
                </a:tc>
                <a:tc>
                  <a:txBody>
                    <a:bodyPr/>
                    <a:lstStyle/>
                    <a:p>
                      <a:pPr algn="ctr">
                        <a:defRPr b="0" i="0"/>
                      </a:pPr>
                      <a:r>
                        <a:rPr lang="1036" sz="1800" b="1"/>
                        <a:t>Moment</a:t>
                      </a:r>
                    </a:p>
                  </a:txBody>
                  <a:tcPr marL="68580" marR="68580" marT="34290" marB="34290"/>
                </a:tc>
                <a:tc>
                  <a:txBody>
                    <a:bodyPr/>
                    <a:lstStyle/>
                    <a:p>
                      <a:pPr algn="ctr">
                        <a:defRPr b="0" i="0"/>
                      </a:pPr>
                      <a:r>
                        <a:rPr lang="1036" sz="1800" b="1"/>
                        <a:t>Nombre de doses</a:t>
                      </a:r>
                    </a:p>
                  </a:txBody>
                  <a:tcPr marL="68580" marR="68580" marT="34290" marB="34290"/>
                </a:tc>
                <a:extLst>
                  <a:ext uri="{0D108BD9-81ED-4DB2-BD59-A6C34878D82A}">
                    <a16:rowId xmlns:a16="http://schemas.microsoft.com/office/drawing/2014/main" val="2113547987"/>
                  </a:ext>
                </a:extLst>
              </a:tr>
              <a:tr h="891540">
                <a:tc>
                  <a:txBody>
                    <a:bodyPr/>
                    <a:lstStyle/>
                    <a:p>
                      <a:pPr>
                        <a:defRPr b="0" i="0"/>
                      </a:pPr>
                      <a:r>
                        <a:rPr lang="1036" sz="1800"/>
                        <a:t>13 à 24 semaines</a:t>
                      </a:r>
                    </a:p>
                  </a:txBody>
                  <a:tcPr marL="68580" marR="68580" marT="34290" marB="34290"/>
                </a:tc>
                <a:tc>
                  <a:txBody>
                    <a:bodyPr/>
                    <a:lstStyle/>
                    <a:p>
                      <a:pPr>
                        <a:defRPr b="0" i="0"/>
                      </a:pPr>
                      <a:r>
                        <a:rPr lang="1036" sz="1800" dirty="0"/>
                        <a:t>400 µg</a:t>
                      </a:r>
                    </a:p>
                    <a:p>
                      <a:pPr>
                        <a:defRPr b="0" i="0"/>
                      </a:pPr>
                      <a:r>
                        <a:rPr lang="fr-BE" sz="1800" dirty="0"/>
                        <a:t>V</a:t>
                      </a:r>
                      <a:r>
                        <a:rPr lang="1036" sz="1800" dirty="0"/>
                        <a:t>oie vaginale, buccale ou sublinguale</a:t>
                      </a:r>
                    </a:p>
                  </a:txBody>
                  <a:tcPr marL="68580" marR="68580" marT="34290" marB="34290"/>
                </a:tc>
                <a:tc>
                  <a:txBody>
                    <a:bodyPr/>
                    <a:lstStyle/>
                    <a:p>
                      <a:pPr>
                        <a:defRPr b="0" i="0"/>
                      </a:pPr>
                      <a:r>
                        <a:rPr lang="1036" sz="1800" dirty="0"/>
                        <a:t>À répéter toutes les 3 heures</a:t>
                      </a:r>
                    </a:p>
                  </a:txBody>
                  <a:tcPr marL="68580" marR="68580" marT="34290" marB="34290"/>
                </a:tc>
                <a:tc>
                  <a:txBody>
                    <a:bodyPr/>
                    <a:lstStyle/>
                    <a:p>
                      <a:pPr>
                        <a:defRPr b="0" i="0"/>
                      </a:pPr>
                      <a:r>
                        <a:rPr lang="1036" sz="1800" dirty="0"/>
                        <a:t>Jusqu’à expulsion du fœtus et du placenta</a:t>
                      </a:r>
                    </a:p>
                  </a:txBody>
                  <a:tcPr marL="68580" marR="68580" marT="34290" marB="34290"/>
                </a:tc>
                <a:extLst>
                  <a:ext uri="{0D108BD9-81ED-4DB2-BD59-A6C34878D82A}">
                    <a16:rowId xmlns:a16="http://schemas.microsoft.com/office/drawing/2014/main" val="4261944037"/>
                  </a:ext>
                </a:extLst>
              </a:tr>
            </a:tbl>
          </a:graphicData>
        </a:graphic>
      </p:graphicFrame>
      <p:sp>
        <p:nvSpPr>
          <p:cNvPr id="11" name="TextBox 10">
            <a:extLst>
              <a:ext uri="{FF2B5EF4-FFF2-40B4-BE49-F238E27FC236}">
                <a16:creationId xmlns:a16="http://schemas.microsoft.com/office/drawing/2014/main" id="{08CAE725-2DEA-43A1-A62C-F323611847BE}"/>
              </a:ext>
            </a:extLst>
          </p:cNvPr>
          <p:cNvSpPr txBox="1"/>
          <p:nvPr/>
        </p:nvSpPr>
        <p:spPr>
          <a:xfrm>
            <a:off x="3182567" y="3888170"/>
            <a:ext cx="2303833" cy="369332"/>
          </a:xfrm>
          <a:prstGeom prst="rect">
            <a:avLst/>
          </a:prstGeom>
          <a:noFill/>
        </p:spPr>
        <p:txBody>
          <a:bodyPr wrap="square" rtlCol="0">
            <a:spAutoFit/>
          </a:bodyPr>
          <a:lstStyle/>
          <a:p>
            <a:pPr>
              <a:defRPr b="0" i="0"/>
            </a:pPr>
            <a:r>
              <a:rPr lang="1036" dirty="0"/>
              <a:t>1 à 2 jours plus tard</a:t>
            </a:r>
          </a:p>
        </p:txBody>
      </p:sp>
    </p:spTree>
    <p:extLst>
      <p:ext uri="{BB962C8B-B14F-4D97-AF65-F5344CB8AC3E}">
        <p14:creationId xmlns:p14="http://schemas.microsoft.com/office/powerpoint/2010/main" val="9673048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A9E3B-98E0-4747-B651-48CF021DC80C}"/>
              </a:ext>
            </a:extLst>
          </p:cNvPr>
          <p:cNvSpPr>
            <a:spLocks noGrp="1"/>
          </p:cNvSpPr>
          <p:nvPr>
            <p:ph type="title"/>
          </p:nvPr>
        </p:nvSpPr>
        <p:spPr/>
        <p:txBody>
          <a:bodyPr/>
          <a:lstStyle/>
          <a:p>
            <a:pPr>
              <a:lnSpc>
                <a:spcPts val="3600"/>
              </a:lnSpc>
              <a:defRPr b="0" i="0"/>
            </a:pPr>
            <a:r>
              <a:rPr lang="1036" dirty="0"/>
              <a:t>Schéma de traitement utilisant le misoprostol seul</a:t>
            </a:r>
          </a:p>
        </p:txBody>
      </p:sp>
      <p:graphicFrame>
        <p:nvGraphicFramePr>
          <p:cNvPr id="4" name="Table 4">
            <a:extLst>
              <a:ext uri="{FF2B5EF4-FFF2-40B4-BE49-F238E27FC236}">
                <a16:creationId xmlns:a16="http://schemas.microsoft.com/office/drawing/2014/main" id="{131413EC-BFAA-414D-BFB7-B0FDEE6563C4}"/>
              </a:ext>
            </a:extLst>
          </p:cNvPr>
          <p:cNvGraphicFramePr>
            <a:graphicFrameLocks noGrp="1"/>
          </p:cNvGraphicFramePr>
          <p:nvPr>
            <p:ph sz="quarter" idx="1"/>
            <p:extLst>
              <p:ext uri="{D42A27DB-BD31-4B8C-83A1-F6EECF244321}">
                <p14:modId xmlns:p14="http://schemas.microsoft.com/office/powerpoint/2010/main" val="1826317219"/>
              </p:ext>
            </p:extLst>
          </p:nvPr>
        </p:nvGraphicFramePr>
        <p:xfrm>
          <a:off x="381000" y="2700338"/>
          <a:ext cx="8305800" cy="1783080"/>
        </p:xfrm>
        <a:graphic>
          <a:graphicData uri="http://schemas.openxmlformats.org/drawingml/2006/table">
            <a:tbl>
              <a:tblPr firstRow="1" bandRow="1">
                <a:tableStyleId>{5C22544A-7EE6-4342-B048-85BDC9FD1C3A}</a:tableStyleId>
              </a:tblPr>
              <a:tblGrid>
                <a:gridCol w="2076450">
                  <a:extLst>
                    <a:ext uri="{9D8B030D-6E8A-4147-A177-3AD203B41FA5}">
                      <a16:colId xmlns:a16="http://schemas.microsoft.com/office/drawing/2014/main" val="2964319155"/>
                    </a:ext>
                  </a:extLst>
                </a:gridCol>
                <a:gridCol w="2076450">
                  <a:extLst>
                    <a:ext uri="{9D8B030D-6E8A-4147-A177-3AD203B41FA5}">
                      <a16:colId xmlns:a16="http://schemas.microsoft.com/office/drawing/2014/main" val="2018001852"/>
                    </a:ext>
                  </a:extLst>
                </a:gridCol>
                <a:gridCol w="2076450">
                  <a:extLst>
                    <a:ext uri="{9D8B030D-6E8A-4147-A177-3AD203B41FA5}">
                      <a16:colId xmlns:a16="http://schemas.microsoft.com/office/drawing/2014/main" val="3521364259"/>
                    </a:ext>
                  </a:extLst>
                </a:gridCol>
                <a:gridCol w="2076450">
                  <a:extLst>
                    <a:ext uri="{9D8B030D-6E8A-4147-A177-3AD203B41FA5}">
                      <a16:colId xmlns:a16="http://schemas.microsoft.com/office/drawing/2014/main" val="63091534"/>
                    </a:ext>
                  </a:extLst>
                </a:gridCol>
              </a:tblGrid>
              <a:tr h="571500">
                <a:tc>
                  <a:txBody>
                    <a:bodyPr/>
                    <a:lstStyle/>
                    <a:p>
                      <a:pPr algn="ctr">
                        <a:defRPr b="0" i="0"/>
                      </a:pPr>
                      <a:r>
                        <a:rPr lang="1036" sz="1800" b="1" dirty="0"/>
                        <a:t>Semaines de grossesse</a:t>
                      </a:r>
                    </a:p>
                  </a:txBody>
                  <a:tcPr marL="68580" marR="68580" marT="34290" marB="34290"/>
                </a:tc>
                <a:tc>
                  <a:txBody>
                    <a:bodyPr/>
                    <a:lstStyle/>
                    <a:p>
                      <a:pPr algn="ctr">
                        <a:defRPr b="0" i="0"/>
                      </a:pPr>
                      <a:r>
                        <a:rPr lang="1036" sz="1800" b="1" dirty="0"/>
                        <a:t>Dose</a:t>
                      </a:r>
                    </a:p>
                  </a:txBody>
                  <a:tcPr marL="68580" marR="68580" marT="34290" marB="34290"/>
                </a:tc>
                <a:tc>
                  <a:txBody>
                    <a:bodyPr/>
                    <a:lstStyle/>
                    <a:p>
                      <a:pPr algn="ctr">
                        <a:defRPr b="0" i="0"/>
                      </a:pPr>
                      <a:r>
                        <a:rPr lang="1036" sz="1800" b="1" dirty="0"/>
                        <a:t>Moment</a:t>
                      </a:r>
                    </a:p>
                  </a:txBody>
                  <a:tcPr marL="68580" marR="68580" marT="34290" marB="34290"/>
                </a:tc>
                <a:tc>
                  <a:txBody>
                    <a:bodyPr/>
                    <a:lstStyle/>
                    <a:p>
                      <a:pPr algn="ctr">
                        <a:defRPr b="0" i="0"/>
                      </a:pPr>
                      <a:r>
                        <a:rPr lang="1036" sz="1800" b="1" dirty="0"/>
                        <a:t>Nombre de doses</a:t>
                      </a:r>
                    </a:p>
                  </a:txBody>
                  <a:tcPr marL="68580" marR="68580" marT="34290" marB="34290"/>
                </a:tc>
                <a:extLst>
                  <a:ext uri="{0D108BD9-81ED-4DB2-BD59-A6C34878D82A}">
                    <a16:rowId xmlns:a16="http://schemas.microsoft.com/office/drawing/2014/main" val="3500844383"/>
                  </a:ext>
                </a:extLst>
              </a:tr>
              <a:tr h="891540">
                <a:tc>
                  <a:txBody>
                    <a:bodyPr/>
                    <a:lstStyle/>
                    <a:p>
                      <a:endParaRPr lang="en-US" sz="1800" dirty="0"/>
                    </a:p>
                    <a:p>
                      <a:pPr>
                        <a:defRPr b="0" i="0"/>
                      </a:pPr>
                      <a:r>
                        <a:rPr lang="1036" sz="1800" dirty="0"/>
                        <a:t>13 à 24 semaines</a:t>
                      </a:r>
                    </a:p>
                  </a:txBody>
                  <a:tcPr marL="68580" marR="68580" marT="34290" marB="34290"/>
                </a:tc>
                <a:tc>
                  <a:txBody>
                    <a:bodyPr/>
                    <a:lstStyle/>
                    <a:p>
                      <a:endParaRPr lang="en-US" sz="1800" dirty="0"/>
                    </a:p>
                    <a:p>
                      <a:pPr>
                        <a:defRPr b="0" i="0"/>
                      </a:pPr>
                      <a:r>
                        <a:rPr lang="1036" sz="1800" dirty="0"/>
                        <a:t>400 µg par voie vaginale ou sublinguale*</a:t>
                      </a:r>
                    </a:p>
                  </a:txBody>
                  <a:tcPr marL="68580" marR="68580" marT="34290" marB="34290"/>
                </a:tc>
                <a:tc>
                  <a:txBody>
                    <a:bodyPr/>
                    <a:lstStyle/>
                    <a:p>
                      <a:endParaRPr lang="en-US" sz="1800" dirty="0"/>
                    </a:p>
                    <a:p>
                      <a:pPr>
                        <a:defRPr b="0" i="0"/>
                      </a:pPr>
                      <a:r>
                        <a:rPr lang="1036" sz="1800" dirty="0"/>
                        <a:t>À répéter toutes les 3 heures</a:t>
                      </a:r>
                    </a:p>
                  </a:txBody>
                  <a:tcPr marL="68580" marR="68580" marT="34290" marB="34290"/>
                </a:tc>
                <a:tc>
                  <a:txBody>
                    <a:bodyPr/>
                    <a:lstStyle/>
                    <a:p>
                      <a:endParaRPr lang="en-US" sz="1800" dirty="0"/>
                    </a:p>
                    <a:p>
                      <a:pPr>
                        <a:defRPr b="0" i="0"/>
                      </a:pPr>
                      <a:r>
                        <a:rPr lang="1036" sz="1800" dirty="0"/>
                        <a:t>Jusqu’à expulsion du fœtus et du placenta</a:t>
                      </a:r>
                    </a:p>
                  </a:txBody>
                  <a:tcPr marL="68580" marR="68580" marT="34290" marB="34290"/>
                </a:tc>
                <a:extLst>
                  <a:ext uri="{0D108BD9-81ED-4DB2-BD59-A6C34878D82A}">
                    <a16:rowId xmlns:a16="http://schemas.microsoft.com/office/drawing/2014/main" val="3103977855"/>
                  </a:ext>
                </a:extLst>
              </a:tr>
            </a:tbl>
          </a:graphicData>
        </a:graphic>
      </p:graphicFrame>
      <p:sp>
        <p:nvSpPr>
          <p:cNvPr id="6" name="TextBox 5">
            <a:extLst>
              <a:ext uri="{FF2B5EF4-FFF2-40B4-BE49-F238E27FC236}">
                <a16:creationId xmlns:a16="http://schemas.microsoft.com/office/drawing/2014/main" id="{5EBE2FF8-7D4C-4ADC-BCF0-B82A9B034ADF}"/>
              </a:ext>
            </a:extLst>
          </p:cNvPr>
          <p:cNvSpPr txBox="1"/>
          <p:nvPr/>
        </p:nvSpPr>
        <p:spPr>
          <a:xfrm>
            <a:off x="381000" y="4800600"/>
            <a:ext cx="7924800" cy="276999"/>
          </a:xfrm>
          <a:prstGeom prst="rect">
            <a:avLst/>
          </a:prstGeom>
          <a:noFill/>
        </p:spPr>
        <p:txBody>
          <a:bodyPr wrap="square" rtlCol="0">
            <a:spAutoFit/>
          </a:bodyPr>
          <a:lstStyle/>
          <a:p>
            <a:pPr>
              <a:defRPr b="0" i="0"/>
            </a:pPr>
            <a:r>
              <a:rPr lang="1036" sz="1200" dirty="0"/>
              <a:t>*</a:t>
            </a:r>
            <a:r>
              <a:rPr lang="fr-BE" sz="1200" dirty="0"/>
              <a:t> </a:t>
            </a:r>
            <a:r>
              <a:rPr lang="1036" sz="1200" dirty="0"/>
              <a:t>L’administration sublinguale est moins efficace que l’administration vaginale chez les femmes nullipares</a:t>
            </a:r>
          </a:p>
        </p:txBody>
      </p:sp>
    </p:spTree>
    <p:extLst>
      <p:ext uri="{BB962C8B-B14F-4D97-AF65-F5344CB8AC3E}">
        <p14:creationId xmlns:p14="http://schemas.microsoft.com/office/powerpoint/2010/main" val="2962033234"/>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6A380-B7F5-49BC-A887-9C5FF3481472}"/>
              </a:ext>
            </a:extLst>
          </p:cNvPr>
          <p:cNvSpPr>
            <a:spLocks noGrp="1"/>
          </p:cNvSpPr>
          <p:nvPr>
            <p:ph type="title"/>
          </p:nvPr>
        </p:nvSpPr>
        <p:spPr>
          <a:xfrm>
            <a:off x="609600" y="152400"/>
            <a:ext cx="8229599" cy="1219200"/>
          </a:xfrm>
        </p:spPr>
        <p:txBody>
          <a:bodyPr wrap="square" anchor="ctr">
            <a:noAutofit/>
          </a:bodyPr>
          <a:lstStyle/>
          <a:p>
            <a:pPr>
              <a:lnSpc>
                <a:spcPct val="90000"/>
              </a:lnSpc>
              <a:defRPr b="0" i="0"/>
            </a:pPr>
            <a:r>
              <a:rPr lang="1036" sz="2800" dirty="0"/>
              <a:t>Besoins de base en termes de prestation de services pour un avortement médicamenteux</a:t>
            </a:r>
          </a:p>
        </p:txBody>
      </p:sp>
      <p:sp>
        <p:nvSpPr>
          <p:cNvPr id="3" name="Content Placeholder 2">
            <a:extLst>
              <a:ext uri="{FF2B5EF4-FFF2-40B4-BE49-F238E27FC236}">
                <a16:creationId xmlns:a16="http://schemas.microsoft.com/office/drawing/2014/main" id="{6D33D31E-B4ED-4D95-AF05-47A87FA5310E}"/>
              </a:ext>
            </a:extLst>
          </p:cNvPr>
          <p:cNvSpPr>
            <a:spLocks noGrp="1"/>
          </p:cNvSpPr>
          <p:nvPr>
            <p:ph type="body" idx="2"/>
          </p:nvPr>
        </p:nvSpPr>
        <p:spPr>
          <a:xfrm>
            <a:off x="914400" y="2171700"/>
            <a:ext cx="1885951" cy="3257550"/>
          </a:xfrm>
        </p:spPr>
        <p:txBody>
          <a:bodyPr wrap="square" anchor="t">
            <a:normAutofit fontScale="77500" lnSpcReduction="20000"/>
          </a:bodyPr>
          <a:lstStyle/>
          <a:p>
            <a:pPr>
              <a:defRPr b="0" i="0"/>
            </a:pPr>
            <a:r>
              <a:rPr lang="1036" dirty="0"/>
              <a:t>Disponibilité des fournitures et viabilité de l’approvisionnement</a:t>
            </a:r>
          </a:p>
          <a:p>
            <a:pPr>
              <a:buNone/>
            </a:pPr>
            <a:endParaRPr lang="en-US" dirty="0"/>
          </a:p>
          <a:p>
            <a:pPr>
              <a:defRPr b="0" i="0"/>
            </a:pPr>
            <a:r>
              <a:rPr lang="1036" dirty="0"/>
              <a:t>Infrastructure du centre</a:t>
            </a:r>
          </a:p>
          <a:p>
            <a:pPr>
              <a:buNone/>
            </a:pPr>
            <a:endParaRPr lang="en-US" dirty="0"/>
          </a:p>
          <a:p>
            <a:pPr>
              <a:defRPr b="0" i="0"/>
            </a:pPr>
            <a:r>
              <a:rPr lang="1036" dirty="0"/>
              <a:t>Prestataires formés</a:t>
            </a:r>
          </a:p>
          <a:p>
            <a:pPr>
              <a:buNone/>
            </a:pPr>
            <a:endParaRPr lang="en-US" dirty="0"/>
          </a:p>
        </p:txBody>
      </p:sp>
      <p:pic>
        <p:nvPicPr>
          <p:cNvPr id="4" name="Picture 2" descr="C:\Users\edelmana\AppData\Local\Microsoft\Windows\Temporary Internet Files\Content.Outlook\3C5GZZPZ\DSC02038 (2).JPG">
            <a:extLst>
              <a:ext uri="{FF2B5EF4-FFF2-40B4-BE49-F238E27FC236}">
                <a16:creationId xmlns:a16="http://schemas.microsoft.com/office/drawing/2014/main" id="{1476A22B-86A3-4F5B-ABFA-5D4F30956373}"/>
              </a:ext>
            </a:extLst>
          </p:cNvPr>
          <p:cNvPicPr>
            <a:picLocks noChangeAspect="1" noChangeArrowheads="1"/>
          </p:cNvPicPr>
          <p:nvPr/>
        </p:nvPicPr>
        <p:blipFill>
          <a:blip r:embed="rId3"/>
          <a:srcRect b="7937"/>
          <a:stretch>
            <a:fillRect/>
          </a:stretch>
        </p:blipFill>
        <p:spPr bwMode="auto">
          <a:xfrm>
            <a:off x="2914650" y="2171700"/>
            <a:ext cx="4800600" cy="3314700"/>
          </a:xfrm>
          <a:prstGeom prst="rect">
            <a:avLst/>
          </a:prstGeom>
          <a:noFill/>
        </p:spPr>
      </p:pic>
    </p:spTree>
    <p:extLst>
      <p:ext uri="{BB962C8B-B14F-4D97-AF65-F5344CB8AC3E}">
        <p14:creationId xmlns:p14="http://schemas.microsoft.com/office/powerpoint/2010/main" val="1658191054"/>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SIX</a:t>
            </a:r>
          </a:p>
        </p:txBody>
      </p:sp>
      <p:sp>
        <p:nvSpPr>
          <p:cNvPr id="11267" name="Title 1"/>
          <p:cNvSpPr>
            <a:spLocks noGrp="1"/>
          </p:cNvSpPr>
          <p:nvPr>
            <p:ph type="body" idx="1"/>
          </p:nvPr>
        </p:nvSpPr>
        <p:spPr>
          <a:xfrm>
            <a:off x="1371600" y="2819400"/>
            <a:ext cx="7123113" cy="1673225"/>
          </a:xfrm>
        </p:spPr>
        <p:txBody>
          <a:bodyPr/>
          <a:lstStyle/>
          <a:p>
            <a:pPr eaLnBrk="1" hangingPunct="1">
              <a:defRPr b="0" i="0"/>
            </a:pPr>
            <a:r>
              <a:rPr lang="en-US" sz="4000" dirty="0">
                <a:ea typeface="ＭＳ Ｐゴシック" pitchFamily="34" charset="-128"/>
              </a:rPr>
              <a:t>Monitoring </a:t>
            </a:r>
            <a:r>
              <a:rPr lang="x-none" sz="4000" dirty="0">
                <a:ea typeface="ＭＳ Ｐゴシック" pitchFamily="34" charset="-128"/>
              </a:rPr>
              <a:t>visant à améliorer la qualité des services</a:t>
            </a:r>
            <a:endParaRPr lang="fr-FR" sz="4000" dirty="0">
              <a:ea typeface="ＭＳ Ｐゴシック" pitchFamily="34" charset="-128"/>
            </a:endParaRPr>
          </a:p>
        </p:txBody>
      </p:sp>
    </p:spTree>
    <p:extLst>
      <p:ext uri="{BB962C8B-B14F-4D97-AF65-F5344CB8AC3E}">
        <p14:creationId xmlns:p14="http://schemas.microsoft.com/office/powerpoint/2010/main" val="3689330253"/>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752600"/>
            <a:ext cx="8153400" cy="4495800"/>
          </a:xfrm>
        </p:spPr>
        <p:txBody>
          <a:bodyPr/>
          <a:lstStyle/>
          <a:p>
            <a:pPr>
              <a:lnSpc>
                <a:spcPct val="90000"/>
              </a:lnSpc>
              <a:spcAft>
                <a:spcPts val="1200"/>
              </a:spcAft>
              <a:buSzPct val="125000"/>
              <a:buNone/>
              <a:defRPr b="0" i="0"/>
            </a:pPr>
            <a:r>
              <a:rPr lang="x-none" sz="2800" dirty="0"/>
              <a:t>Ce module explique pourquoi il est important de contrôler les services liés à l’avortement pour en améliorer la qualité et s’assurer qu’ils fonctionnent de manière satisfaisante pour les patientes et les professionnels de santé.</a:t>
            </a:r>
          </a:p>
          <a:p>
            <a:pPr>
              <a:lnSpc>
                <a:spcPct val="90000"/>
              </a:lnSpc>
              <a:spcAft>
                <a:spcPts val="1200"/>
              </a:spcAft>
              <a:buSzPct val="125000"/>
              <a:buNone/>
              <a:defRPr b="0" i="0"/>
            </a:pPr>
            <a:r>
              <a:rPr lang="x-none" sz="2800" dirty="0"/>
              <a:t>Il traite également des grandes lignes d’un système de </a:t>
            </a:r>
            <a:r>
              <a:rPr lang="en-US" sz="2800" dirty="0"/>
              <a:t>monitoring</a:t>
            </a:r>
            <a:r>
              <a:rPr lang="x-none" sz="2800" dirty="0"/>
              <a:t>.</a:t>
            </a:r>
          </a:p>
        </p:txBody>
      </p:sp>
    </p:spTree>
    <p:extLst>
      <p:ext uri="{BB962C8B-B14F-4D97-AF65-F5344CB8AC3E}">
        <p14:creationId xmlns:p14="http://schemas.microsoft.com/office/powerpoint/2010/main" val="347365281"/>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228600" y="1676400"/>
            <a:ext cx="8915400" cy="4495800"/>
          </a:xfrm>
        </p:spPr>
        <p:txBody>
          <a:bodyPr/>
          <a:lstStyle/>
          <a:p>
            <a:pPr>
              <a:buNone/>
              <a:defRPr b="0" i="0"/>
            </a:pPr>
            <a:r>
              <a:rPr lang="x-none" sz="2200" dirty="0"/>
              <a:t>À la fin de ce module, les participants devront être capables de : </a:t>
            </a:r>
          </a:p>
          <a:p>
            <a:pPr marL="514350" lvl="0" indent="-514350">
              <a:buSzPct val="90000"/>
              <a:buFont typeface="+mj-lt"/>
              <a:buAutoNum type="arabicPeriod"/>
              <a:defRPr b="0" i="0"/>
            </a:pPr>
            <a:r>
              <a:rPr lang="x-none" sz="2200" dirty="0"/>
              <a:t>Décrire en quoi consiste le </a:t>
            </a:r>
            <a:r>
              <a:rPr lang="en-US" sz="2200" dirty="0"/>
              <a:t>monitoring</a:t>
            </a:r>
            <a:r>
              <a:rPr lang="x-none" sz="2200" dirty="0"/>
              <a:t>, notamment le suivi et le compte-rendu des événements indésirables, et expliquer son importance pour améliorer les services liés à l’avortement </a:t>
            </a:r>
          </a:p>
          <a:p>
            <a:pPr marL="514350" lvl="0" indent="-514350">
              <a:buSzPct val="90000"/>
              <a:buFont typeface="+mj-lt"/>
              <a:buAutoNum type="arabicPeriod"/>
              <a:defRPr b="0" i="0"/>
            </a:pPr>
            <a:r>
              <a:rPr lang="x-none" sz="2200" dirty="0"/>
              <a:t>Identifier les caractéristiques d’un système de </a:t>
            </a:r>
            <a:r>
              <a:rPr lang="en-US" sz="2200" dirty="0"/>
              <a:t>monitoring </a:t>
            </a:r>
            <a:r>
              <a:rPr lang="x-none" sz="2200" dirty="0"/>
              <a:t>efficace</a:t>
            </a:r>
          </a:p>
          <a:p>
            <a:pPr marL="514350" lvl="0" indent="-514350">
              <a:buSzPct val="90000"/>
              <a:buFont typeface="+mj-lt"/>
              <a:buAutoNum type="arabicPeriod"/>
              <a:defRPr b="0" i="0"/>
            </a:pPr>
            <a:r>
              <a:rPr lang="x-none" sz="2200" dirty="0"/>
              <a:t>Décrire des indicateurs, des sources d’information et des méthodes de recueil d’informations</a:t>
            </a:r>
          </a:p>
          <a:p>
            <a:pPr marL="514350" lvl="0" indent="-514350">
              <a:buSzPct val="90000"/>
              <a:buFont typeface="+mj-lt"/>
              <a:buAutoNum type="arabicPeriod"/>
              <a:defRPr b="0" i="0"/>
            </a:pPr>
            <a:r>
              <a:rPr lang="x-none" sz="2200" dirty="0"/>
              <a:t> Décrire les mesures générales à prendre en vue d’instaurer un système de </a:t>
            </a:r>
            <a:r>
              <a:rPr lang="en-US" sz="2200" dirty="0"/>
              <a:t>monitoring </a:t>
            </a:r>
            <a:r>
              <a:rPr lang="x-none" sz="2200" dirty="0"/>
              <a:t>des services dans le cadre des soins d’avortement</a:t>
            </a:r>
          </a:p>
          <a:p>
            <a:pPr marL="514350" indent="-514350">
              <a:buSzPct val="90000"/>
              <a:buFont typeface="+mj-lt"/>
              <a:buAutoNum type="arabicPeriod"/>
              <a:defRPr b="0" i="0"/>
            </a:pPr>
            <a:endParaRPr lang="en-US" sz="2200" dirty="0"/>
          </a:p>
        </p:txBody>
      </p:sp>
    </p:spTree>
    <p:extLst>
      <p:ext uri="{BB962C8B-B14F-4D97-AF65-F5344CB8AC3E}">
        <p14:creationId xmlns:p14="http://schemas.microsoft.com/office/powerpoint/2010/main" val="124343782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DEUX</a:t>
            </a:r>
          </a:p>
        </p:txBody>
      </p:sp>
      <p:sp>
        <p:nvSpPr>
          <p:cNvPr id="11267" name="Title 1"/>
          <p:cNvSpPr>
            <a:spLocks noGrp="1"/>
          </p:cNvSpPr>
          <p:nvPr>
            <p:ph type="body" idx="1"/>
          </p:nvPr>
        </p:nvSpPr>
        <p:spPr>
          <a:xfrm>
            <a:off x="1371600" y="2743201"/>
            <a:ext cx="7467600" cy="1371600"/>
          </a:xfrm>
        </p:spPr>
        <p:txBody>
          <a:bodyPr/>
          <a:lstStyle/>
          <a:p>
            <a:pPr eaLnBrk="1" hangingPunct="1">
              <a:defRPr b="0" i="0"/>
            </a:pPr>
            <a:r>
              <a:rPr lang="x-none" sz="4000">
                <a:ea typeface="ＭＳ Ｐゴシック" pitchFamily="34" charset="-128"/>
              </a:rPr>
              <a:t>Présentation et principes directeurs</a:t>
            </a:r>
          </a:p>
        </p:txBody>
      </p:sp>
    </p:spTree>
    <p:extLst>
      <p:ext uri="{BB962C8B-B14F-4D97-AF65-F5344CB8AC3E}">
        <p14:creationId xmlns:p14="http://schemas.microsoft.com/office/powerpoint/2010/main" val="1328317525"/>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Qu’est-ce que le </a:t>
            </a:r>
            <a:r>
              <a:rPr lang="en-US" dirty="0"/>
              <a:t>monitoring</a:t>
            </a:r>
            <a:r>
              <a:rPr lang="x-none" dirty="0"/>
              <a:t> ?</a:t>
            </a:r>
          </a:p>
        </p:txBody>
      </p:sp>
      <p:sp>
        <p:nvSpPr>
          <p:cNvPr id="3" name="Content Placeholder 2"/>
          <p:cNvSpPr>
            <a:spLocks noGrp="1"/>
          </p:cNvSpPr>
          <p:nvPr>
            <p:ph sz="quarter" idx="1"/>
          </p:nvPr>
        </p:nvSpPr>
        <p:spPr>
          <a:xfrm>
            <a:off x="457200" y="1676400"/>
            <a:ext cx="8308848" cy="4495800"/>
          </a:xfrm>
        </p:spPr>
        <p:txBody>
          <a:bodyPr/>
          <a:lstStyle/>
          <a:p>
            <a:pPr marL="457200" indent="-457200">
              <a:defRPr b="0" i="0"/>
            </a:pPr>
            <a:r>
              <a:rPr lang="x-none" sz="2800" dirty="0"/>
              <a:t>Examiner tous les aspects des soins, y compris la satisfaction des patientes</a:t>
            </a:r>
          </a:p>
          <a:p>
            <a:pPr marL="457200" indent="-457200">
              <a:defRPr b="0" i="0"/>
            </a:pPr>
            <a:r>
              <a:rPr lang="x-none" sz="2800" dirty="0"/>
              <a:t>Évaluer les services à long terme de manière à en repérer les points forts et les points faibles </a:t>
            </a:r>
          </a:p>
          <a:p>
            <a:pPr marL="457200" indent="-457200">
              <a:defRPr b="0" i="0"/>
            </a:pPr>
            <a:r>
              <a:rPr lang="x-none" sz="2800" dirty="0"/>
              <a:t>Utiliser les données en vue d’obtenir un feedback et d’effectuer des ajustements dans le but d’améliorer la qualité des soins</a:t>
            </a:r>
          </a:p>
          <a:p>
            <a:pPr marL="457200" indent="-457200">
              <a:defRPr b="0" i="0"/>
            </a:pPr>
            <a:r>
              <a:rPr lang="x-none" sz="2800" dirty="0"/>
              <a:t>Un processus </a:t>
            </a:r>
            <a:r>
              <a:rPr lang="fr-BE" sz="2800" dirty="0"/>
              <a:t>continu</a:t>
            </a:r>
            <a:endParaRPr lang="x-none" sz="2800" dirty="0"/>
          </a:p>
          <a:p>
            <a:pPr marL="457200" indent="-457200">
              <a:defRPr b="0" i="0"/>
            </a:pPr>
            <a:endParaRPr lang="en-US" sz="3200" dirty="0"/>
          </a:p>
        </p:txBody>
      </p:sp>
    </p:spTree>
    <p:extLst>
      <p:ext uri="{BB962C8B-B14F-4D97-AF65-F5344CB8AC3E}">
        <p14:creationId xmlns:p14="http://schemas.microsoft.com/office/powerpoint/2010/main" val="2291053363"/>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Pourquoi le </a:t>
            </a:r>
            <a:r>
              <a:rPr lang="en-US" dirty="0"/>
              <a:t>monitoring </a:t>
            </a:r>
            <a:r>
              <a:rPr lang="x-none" dirty="0"/>
              <a:t>est-il important ?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dirty="0"/>
              <a:t>Il indique si les services sont efficaces ou doivent être améliorés </a:t>
            </a:r>
          </a:p>
          <a:p>
            <a:pPr marL="457200" indent="-457200">
              <a:defRPr b="0" i="0"/>
            </a:pPr>
            <a:r>
              <a:rPr lang="x-none" sz="2400" dirty="0"/>
              <a:t>Il fournit des indications sur les impacts de la prestation de services et des politiques en vigueur </a:t>
            </a:r>
          </a:p>
          <a:p>
            <a:pPr marL="457200" indent="-457200">
              <a:defRPr b="0" i="0"/>
            </a:pPr>
            <a:r>
              <a:rPr lang="x-none" sz="2400" dirty="0"/>
              <a:t>Il contribue à l’amélioration des services au bénéfice des patientes comme des prestataires de soins </a:t>
            </a:r>
          </a:p>
          <a:p>
            <a:pPr marL="457200" indent="-457200">
              <a:defRPr b="0" i="0"/>
            </a:pPr>
            <a:r>
              <a:rPr lang="x-none" sz="2400" dirty="0"/>
              <a:t>Il permet d’évaluer si les modifications permettent d’obtenir les effets souhaités </a:t>
            </a:r>
          </a:p>
          <a:p>
            <a:pPr marL="457200" indent="-457200">
              <a:defRPr b="0" i="0"/>
            </a:pPr>
            <a:r>
              <a:rPr lang="fr-FR" sz="2400" dirty="0"/>
              <a:t>Il contribue à garantir le maintien de normes optimales de fonctionnement des soins d’avortement </a:t>
            </a:r>
          </a:p>
        </p:txBody>
      </p:sp>
    </p:spTree>
    <p:extLst>
      <p:ext uri="{BB962C8B-B14F-4D97-AF65-F5344CB8AC3E}">
        <p14:creationId xmlns:p14="http://schemas.microsoft.com/office/powerpoint/2010/main" val="3845846246"/>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Un </a:t>
            </a:r>
            <a:r>
              <a:rPr lang="en-US" dirty="0"/>
              <a:t>monitoring </a:t>
            </a:r>
            <a:r>
              <a:rPr lang="x-none" dirty="0"/>
              <a:t>efficace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dirty="0"/>
              <a:t>Est intégré à la routine de travail </a:t>
            </a:r>
          </a:p>
          <a:p>
            <a:pPr marL="457200" indent="-457200">
              <a:defRPr b="0" i="0"/>
            </a:pPr>
            <a:r>
              <a:rPr lang="x-none" sz="2800" dirty="0"/>
              <a:t>Utilise des indicateurs simples </a:t>
            </a:r>
          </a:p>
          <a:p>
            <a:pPr marL="457200" indent="-457200">
              <a:defRPr b="0" i="0"/>
            </a:pPr>
            <a:r>
              <a:rPr lang="x-none" sz="2800" dirty="0"/>
              <a:t>Est participatif et ouvert </a:t>
            </a:r>
          </a:p>
          <a:p>
            <a:pPr marL="457200" indent="-457200">
              <a:defRPr b="0" i="0"/>
            </a:pPr>
            <a:r>
              <a:rPr lang="x-none" sz="2800" dirty="0"/>
              <a:t>Se déroule de manière éthique </a:t>
            </a:r>
          </a:p>
          <a:p>
            <a:pPr marL="457200" indent="-457200">
              <a:defRPr b="0" i="0"/>
            </a:pPr>
            <a:r>
              <a:rPr lang="x-none" sz="2800" dirty="0"/>
              <a:t>N’est pas punitif </a:t>
            </a:r>
          </a:p>
          <a:p>
            <a:pPr marL="457200" indent="-457200">
              <a:defRPr b="0" i="0"/>
            </a:pPr>
            <a:r>
              <a:rPr lang="x-none" sz="2800" dirty="0"/>
              <a:t>Implique la participation des destinataires des soins, y compris des femmes jeunes et des adolescentes, à l’ensemble du processus</a:t>
            </a:r>
            <a:endParaRPr lang="fr-FR" sz="2800" dirty="0"/>
          </a:p>
        </p:txBody>
      </p:sp>
    </p:spTree>
    <p:extLst>
      <p:ext uri="{BB962C8B-B14F-4D97-AF65-F5344CB8AC3E}">
        <p14:creationId xmlns:p14="http://schemas.microsoft.com/office/powerpoint/2010/main" val="2233762367"/>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pPr>
              <a:defRPr b="0" i="0"/>
            </a:pPr>
            <a:r>
              <a:rPr lang="fr-FR" dirty="0"/>
              <a:t>Le monitoring est un processus continu</a:t>
            </a:r>
          </a:p>
        </p:txBody>
      </p:sp>
      <p:pic>
        <p:nvPicPr>
          <p:cNvPr id="6" name="Picture 5" descr="A close up of a logo&#10;&#10;Description automatically generated">
            <a:extLst>
              <a:ext uri="{FF2B5EF4-FFF2-40B4-BE49-F238E27FC236}">
                <a16:creationId xmlns:a16="http://schemas.microsoft.com/office/drawing/2014/main" id="{0782A005-A636-4D46-84B0-6A42CD894C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1905000"/>
            <a:ext cx="5567709" cy="4812006"/>
          </a:xfrm>
          <a:prstGeom prst="rect">
            <a:avLst/>
          </a:prstGeom>
        </p:spPr>
      </p:pic>
    </p:spTree>
    <p:extLst>
      <p:ext uri="{BB962C8B-B14F-4D97-AF65-F5344CB8AC3E}">
        <p14:creationId xmlns:p14="http://schemas.microsoft.com/office/powerpoint/2010/main" val="3142329967"/>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Événements indésirables</a:t>
            </a:r>
          </a:p>
        </p:txBody>
      </p:sp>
      <p:sp>
        <p:nvSpPr>
          <p:cNvPr id="3" name="Content Placeholder 2"/>
          <p:cNvSpPr>
            <a:spLocks noGrp="1"/>
          </p:cNvSpPr>
          <p:nvPr>
            <p:ph sz="quarter" idx="1"/>
          </p:nvPr>
        </p:nvSpPr>
        <p:spPr/>
        <p:txBody>
          <a:bodyPr/>
          <a:lstStyle/>
          <a:p>
            <a:pPr marL="457200" indent="-457200">
              <a:defRPr b="0" i="0"/>
            </a:pPr>
            <a:r>
              <a:rPr lang="x-none" sz="3000"/>
              <a:t>Complications dont une patiente est victime au cours des soins et qui ne sont pas la conséquence d’une maladie existante</a:t>
            </a:r>
          </a:p>
          <a:p>
            <a:pPr marL="457200" indent="-457200">
              <a:defRPr b="0" i="0"/>
            </a:pPr>
            <a:r>
              <a:rPr lang="x-none" sz="3000"/>
              <a:t>Rares dans le cadre de soins liés à l’avortement</a:t>
            </a:r>
          </a:p>
          <a:p>
            <a:pPr marL="457200" indent="-457200">
              <a:defRPr b="0" i="0"/>
            </a:pPr>
            <a:r>
              <a:rPr lang="x-none" sz="3000"/>
              <a:t>Il est important de les suivre parce que chaque incident donne l’occasion d’apprendre comment améliorer les soins</a:t>
            </a:r>
          </a:p>
        </p:txBody>
      </p:sp>
    </p:spTree>
    <p:extLst>
      <p:ext uri="{BB962C8B-B14F-4D97-AF65-F5344CB8AC3E}">
        <p14:creationId xmlns:p14="http://schemas.microsoft.com/office/powerpoint/2010/main" val="923386768"/>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dirty="0"/>
              <a:t>Le </a:t>
            </a:r>
            <a:r>
              <a:rPr lang="en-US" sz="3200" dirty="0"/>
              <a:t>monitoring </a:t>
            </a:r>
            <a:r>
              <a:rPr lang="x-none" sz="3200" dirty="0"/>
              <a:t>implique la participation de tout le personnel soignant</a:t>
            </a:r>
          </a:p>
        </p:txBody>
      </p:sp>
      <p:pic>
        <p:nvPicPr>
          <p:cNvPr id="1026" name="Picture 2" descr="C:\Users\Amanda\Consulting\Ipas curricula revisions Feb 2012\WCCAC Trainer's\ETH_2nd_Tri_Training_2038_Ipas10.jpg"/>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tretch/>
        </p:blipFill>
        <p:spPr>
          <a:xfrm>
            <a:off x="1692275" y="1600200"/>
            <a:ext cx="5994400" cy="4495800"/>
          </a:xfrm>
          <a:prstGeom prst="rect">
            <a:avLst/>
          </a:prstGeom>
          <a:noFill/>
        </p:spPr>
      </p:pic>
    </p:spTree>
    <p:extLst>
      <p:ext uri="{BB962C8B-B14F-4D97-AF65-F5344CB8AC3E}">
        <p14:creationId xmlns:p14="http://schemas.microsoft.com/office/powerpoint/2010/main" val="2876202396"/>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Planification</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2400" dirty="0"/>
              <a:t>Équipe de </a:t>
            </a:r>
            <a:r>
              <a:rPr lang="en-US" sz="2400" dirty="0"/>
              <a:t>monitoring </a:t>
            </a:r>
            <a:r>
              <a:rPr lang="x-none" sz="2400" dirty="0"/>
              <a:t>= personnel soignant et bénéficiaires des soins, y compris les très jeunes femmes</a:t>
            </a:r>
          </a:p>
          <a:p>
            <a:pPr marL="457200" indent="-457200">
              <a:defRPr b="0" i="0"/>
            </a:pPr>
            <a:r>
              <a:rPr lang="x-none" sz="2400" dirty="0"/>
              <a:t>Manière dont les membres de l’équipe seront formés</a:t>
            </a:r>
          </a:p>
          <a:p>
            <a:pPr marL="457200" indent="-457200">
              <a:defRPr b="0" i="0"/>
            </a:pPr>
            <a:r>
              <a:rPr lang="x-none" sz="2400" dirty="0"/>
              <a:t>Aspects des services qui feront l’objet du </a:t>
            </a:r>
            <a:r>
              <a:rPr lang="en-US" sz="2400" dirty="0"/>
              <a:t>monitoring</a:t>
            </a:r>
            <a:endParaRPr lang="x-none" sz="2400" dirty="0"/>
          </a:p>
          <a:p>
            <a:pPr marL="457200" indent="-457200">
              <a:defRPr b="0" i="0"/>
            </a:pPr>
            <a:r>
              <a:rPr lang="x-none" sz="2400" dirty="0"/>
              <a:t>Normes de qualité et indicateurs pour les mesurer</a:t>
            </a:r>
          </a:p>
          <a:p>
            <a:pPr marL="457200" indent="-457200">
              <a:defRPr b="0" i="0"/>
            </a:pPr>
            <a:r>
              <a:rPr lang="x-none" sz="2400" dirty="0"/>
              <a:t>Sources d’information (carnet de bord/registre du service et dossiers des patientes)</a:t>
            </a:r>
          </a:p>
        </p:txBody>
      </p:sp>
    </p:spTree>
    <p:extLst>
      <p:ext uri="{BB962C8B-B14F-4D97-AF65-F5344CB8AC3E}">
        <p14:creationId xmlns:p14="http://schemas.microsoft.com/office/powerpoint/2010/main" val="317533256"/>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Planification (suite)</a:t>
            </a:r>
          </a:p>
        </p:txBody>
      </p:sp>
      <p:sp>
        <p:nvSpPr>
          <p:cNvPr id="3" name="Content Placeholder 2"/>
          <p:cNvSpPr>
            <a:spLocks noGrp="1"/>
          </p:cNvSpPr>
          <p:nvPr>
            <p:ph sz="quarter" idx="1"/>
          </p:nvPr>
        </p:nvSpPr>
        <p:spPr>
          <a:xfrm>
            <a:off x="612648" y="1676400"/>
            <a:ext cx="8153400" cy="5105400"/>
          </a:xfrm>
        </p:spPr>
        <p:txBody>
          <a:bodyPr/>
          <a:lstStyle/>
          <a:p>
            <a:pPr marL="457200" indent="-457200">
              <a:defRPr b="0" i="0"/>
            </a:pPr>
            <a:r>
              <a:rPr lang="x-none" sz="2400" dirty="0"/>
              <a:t>Méthodes permettant de rassembler des informations (entretiens individuels, groupes de discussion, observation et examen des dossiers)</a:t>
            </a:r>
          </a:p>
          <a:p>
            <a:pPr marL="457200" indent="-457200">
              <a:defRPr b="0" i="0"/>
            </a:pPr>
            <a:r>
              <a:rPr lang="x-none" sz="2400" dirty="0"/>
              <a:t>Listes de contrôle et autres outils permettant d’orienter l’observation, les entretiens et l’examen des dossiers </a:t>
            </a:r>
          </a:p>
          <a:p>
            <a:pPr marL="457200" indent="-457200">
              <a:defRPr b="0" i="0"/>
            </a:pPr>
            <a:r>
              <a:rPr lang="x-none" sz="2400" dirty="0"/>
              <a:t>Plan pour communiquer les résultats au personnel et à la communauté et, le cas échéant, pour améliorer les services en fonction des besoins </a:t>
            </a:r>
          </a:p>
          <a:p>
            <a:pPr marL="457200" indent="-457200">
              <a:defRPr b="0" i="0"/>
            </a:pPr>
            <a:r>
              <a:rPr lang="x-none" sz="2400" dirty="0"/>
              <a:t>Calendrier pour encadrer le processus de </a:t>
            </a:r>
            <a:r>
              <a:rPr lang="en-US" sz="2400" dirty="0"/>
              <a:t>monitoring</a:t>
            </a:r>
            <a:r>
              <a:rPr lang="x-none" sz="2400" dirty="0"/>
              <a:t>, spécifiant les activités concernées et les personnes responsables </a:t>
            </a:r>
          </a:p>
        </p:txBody>
      </p:sp>
    </p:spTree>
    <p:extLst>
      <p:ext uri="{BB962C8B-B14F-4D97-AF65-F5344CB8AC3E}">
        <p14:creationId xmlns:p14="http://schemas.microsoft.com/office/powerpoint/2010/main" val="3325543150"/>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Indicateurs</a:t>
            </a:r>
          </a:p>
        </p:txBody>
      </p:sp>
      <p:sp>
        <p:nvSpPr>
          <p:cNvPr id="3" name="Content Placeholder 2"/>
          <p:cNvSpPr>
            <a:spLocks noGrp="1"/>
          </p:cNvSpPr>
          <p:nvPr>
            <p:ph sz="quarter" idx="1"/>
          </p:nvPr>
        </p:nvSpPr>
        <p:spPr>
          <a:xfrm>
            <a:off x="609600" y="1828800"/>
            <a:ext cx="8153400" cy="4495800"/>
          </a:xfrm>
        </p:spPr>
        <p:txBody>
          <a:bodyPr/>
          <a:lstStyle/>
          <a:p>
            <a:pPr marL="457200" indent="-457200">
              <a:defRPr b="0" i="0"/>
            </a:pPr>
            <a:r>
              <a:rPr lang="x-none" sz="3200"/>
              <a:t>Mesures qui permettent de quantifier les activités et les résultats</a:t>
            </a:r>
          </a:p>
          <a:p>
            <a:pPr marL="457200" indent="-457200">
              <a:defRPr b="0" i="0"/>
            </a:pPr>
            <a:r>
              <a:rPr lang="x-none" sz="3200"/>
              <a:t>Ils peuvent contribuer à décrire la qualité globale</a:t>
            </a:r>
          </a:p>
        </p:txBody>
      </p:sp>
    </p:spTree>
    <p:extLst>
      <p:ext uri="{BB962C8B-B14F-4D97-AF65-F5344CB8AC3E}">
        <p14:creationId xmlns:p14="http://schemas.microsoft.com/office/powerpoint/2010/main" val="534620622"/>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Comment réunir des informations ?</a:t>
            </a:r>
          </a:p>
        </p:txBody>
      </p:sp>
      <p:sp>
        <p:nvSpPr>
          <p:cNvPr id="3" name="Content Placeholder 2"/>
          <p:cNvSpPr>
            <a:spLocks noGrp="1"/>
          </p:cNvSpPr>
          <p:nvPr>
            <p:ph sz="quarter" idx="1"/>
          </p:nvPr>
        </p:nvSpPr>
        <p:spPr>
          <a:xfrm>
            <a:off x="612648" y="1676400"/>
            <a:ext cx="8153400" cy="5029200"/>
          </a:xfrm>
        </p:spPr>
        <p:txBody>
          <a:bodyPr/>
          <a:lstStyle/>
          <a:p>
            <a:pPr marL="342900" indent="-342900">
              <a:defRPr b="0" i="0"/>
            </a:pPr>
            <a:r>
              <a:rPr lang="x-none" sz="2000" dirty="0"/>
              <a:t>Carnets de bord/registres, dossiers médicaux et inventaires, de préférence accompagnés de l’analyse locale</a:t>
            </a:r>
          </a:p>
          <a:p>
            <a:pPr marL="342900" indent="-342900">
              <a:defRPr b="0" i="0"/>
            </a:pPr>
            <a:r>
              <a:rPr lang="x-none" sz="2000" dirty="0"/>
              <a:t>Observations régulières et entretiens avec les patientes, en veillant à recueillir plus spécifiquement le point de vue des </a:t>
            </a:r>
            <a:r>
              <a:rPr lang="fr-BE" sz="2000" dirty="0"/>
              <a:t>très jeunes </a:t>
            </a:r>
            <a:r>
              <a:rPr lang="x-none" sz="2000" dirty="0"/>
              <a:t>femmes et des adolescentes</a:t>
            </a:r>
          </a:p>
          <a:p>
            <a:pPr marL="342900" indent="-342900">
              <a:defRPr b="0" i="0"/>
            </a:pPr>
            <a:r>
              <a:rPr lang="x-none" sz="2000" dirty="0"/>
              <a:t>Pour pouvoir mesurer un changement dans un domaine spécifique de la prestation de soins, il est impératif d’utiliser le même indicateur au cours d’une période de temps donnée</a:t>
            </a:r>
          </a:p>
          <a:p>
            <a:pPr marL="342900" indent="-342900">
              <a:defRPr b="0" i="0"/>
            </a:pPr>
            <a:r>
              <a:rPr lang="x-none" sz="2000" dirty="0"/>
              <a:t>Les membres du personnel chargés du </a:t>
            </a:r>
            <a:r>
              <a:rPr lang="en-US" sz="2000" dirty="0"/>
              <a:t>monitoring </a:t>
            </a:r>
            <a:r>
              <a:rPr lang="x-none" sz="2000" dirty="0"/>
              <a:t>doivent toujours se présenter et expliquer ce qu’ils font et demander aux patientes la permission de poursuivre leurs vérifications</a:t>
            </a:r>
          </a:p>
          <a:p>
            <a:pPr marL="342900" indent="-342900">
              <a:defRPr b="0" i="0"/>
            </a:pPr>
            <a:r>
              <a:rPr lang="x-none" sz="2000" dirty="0"/>
              <a:t>Veiller au respect de l’intimité et de la confidentialité ; ne jamais inclure sur des formulaires de recueil de données des informations susceptibles de permettre l’identification d’une patiente</a:t>
            </a:r>
          </a:p>
          <a:p>
            <a:pPr marL="457200" indent="-457200">
              <a:defRPr b="0" i="0"/>
            </a:pPr>
            <a:endParaRPr lang="en-US" sz="2000" dirty="0"/>
          </a:p>
        </p:txBody>
      </p:sp>
    </p:spTree>
    <p:extLst>
      <p:ext uri="{BB962C8B-B14F-4D97-AF65-F5344CB8AC3E}">
        <p14:creationId xmlns:p14="http://schemas.microsoft.com/office/powerpoint/2010/main" val="115753725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09600" y="1828800"/>
            <a:ext cx="8153400" cy="4495800"/>
          </a:xfrm>
        </p:spPr>
        <p:txBody>
          <a:bodyPr/>
          <a:lstStyle/>
          <a:p>
            <a:pPr marL="0">
              <a:lnSpc>
                <a:spcPct val="90000"/>
              </a:lnSpc>
              <a:spcAft>
                <a:spcPts val="1200"/>
              </a:spcAft>
              <a:buSzPct val="125000"/>
              <a:buNone/>
              <a:defRPr b="0" i="0"/>
            </a:pPr>
            <a:r>
              <a:rPr lang="x-none" sz="3200">
                <a:solidFill>
                  <a:srgbClr val="000000"/>
                </a:solidFill>
                <a:ea typeface="ＭＳ Ｐゴシック" pitchFamily="34" charset="-128"/>
              </a:rPr>
              <a:t>Ce module propose une vue d’ensemble des éléments fondamentaux des soins complets d’avortement centrés sur la femme, qui comprennent les soins après avortement, et des droits des femmes de tout âge dans le cadre des soins d’avortement et des soins après avortement</a:t>
            </a:r>
          </a:p>
          <a:p>
            <a:pPr>
              <a:lnSpc>
                <a:spcPct val="90000"/>
              </a:lnSpc>
              <a:spcAft>
                <a:spcPts val="1200"/>
              </a:spcAft>
              <a:buSzPct val="125000"/>
              <a:buNone/>
              <a:defRPr b="0" i="0"/>
            </a:pPr>
            <a:endParaRPr lang="en-US" sz="3200" dirty="0">
              <a:solidFill>
                <a:srgbClr val="000000"/>
              </a:solidFill>
              <a:ea typeface="ＭＳ Ｐゴシック" pitchFamily="34" charset="-128"/>
            </a:endParaRPr>
          </a:p>
        </p:txBody>
      </p:sp>
    </p:spTree>
    <p:extLst>
      <p:ext uri="{BB962C8B-B14F-4D97-AF65-F5344CB8AC3E}">
        <p14:creationId xmlns:p14="http://schemas.microsoft.com/office/powerpoint/2010/main" val="3887820986"/>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Analyse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000" dirty="0"/>
              <a:t>Rassembler et examiner les observations</a:t>
            </a:r>
          </a:p>
          <a:p>
            <a:pPr marL="457200" indent="-457200">
              <a:defRPr b="0" i="0"/>
            </a:pPr>
            <a:r>
              <a:rPr lang="x-none" sz="3000" dirty="0"/>
              <a:t>Discuter les points forts et les points faibles des services</a:t>
            </a:r>
          </a:p>
          <a:p>
            <a:pPr marL="457200" indent="-457200">
              <a:defRPr b="0" i="0"/>
            </a:pPr>
            <a:r>
              <a:rPr lang="x-none" sz="3000" dirty="0"/>
              <a:t>Identifier les domaines dans lesquels des problèmes ont été détectés : quels sont les facteurs qui y contribuent ?</a:t>
            </a:r>
          </a:p>
          <a:p>
            <a:pPr marL="457200" indent="-457200">
              <a:defRPr b="0" i="0"/>
            </a:pPr>
            <a:r>
              <a:rPr lang="x-none" sz="3000" dirty="0"/>
              <a:t>Élaborer des plans d’amélioration</a:t>
            </a:r>
          </a:p>
          <a:p>
            <a:pPr marL="457200" indent="-457200">
              <a:defRPr b="0" i="0"/>
            </a:pPr>
            <a:r>
              <a:rPr lang="x-none" sz="3000" dirty="0"/>
              <a:t>Évaluer les progrès dans l’amélioration des soins au fil du temps</a:t>
            </a:r>
          </a:p>
          <a:p>
            <a:pPr marL="457200" indent="-457200">
              <a:defRPr b="0" i="0"/>
            </a:pPr>
            <a:endParaRPr lang="en-US" sz="3000" dirty="0"/>
          </a:p>
        </p:txBody>
      </p:sp>
    </p:spTree>
    <p:extLst>
      <p:ext uri="{BB962C8B-B14F-4D97-AF65-F5344CB8AC3E}">
        <p14:creationId xmlns:p14="http://schemas.microsoft.com/office/powerpoint/2010/main" val="2085005970"/>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Plan d’action</a:t>
            </a:r>
          </a:p>
        </p:txBody>
      </p:sp>
      <p:sp>
        <p:nvSpPr>
          <p:cNvPr id="3" name="Content Placeholder 2"/>
          <p:cNvSpPr>
            <a:spLocks noGrp="1"/>
          </p:cNvSpPr>
          <p:nvPr>
            <p:ph sz="quarter" idx="1"/>
          </p:nvPr>
        </p:nvSpPr>
        <p:spPr>
          <a:xfrm>
            <a:off x="533400" y="1676400"/>
            <a:ext cx="8382000" cy="4953000"/>
          </a:xfrm>
        </p:spPr>
        <p:txBody>
          <a:bodyPr/>
          <a:lstStyle/>
          <a:p>
            <a:pPr marL="457200" indent="-457200">
              <a:defRPr b="0" i="0"/>
            </a:pPr>
            <a:r>
              <a:rPr lang="x-none" sz="2400" dirty="0"/>
              <a:t>Des membres de la communauté doivent prendre part à l’élaboration du plan d’action, notamment des jeunes femmes et des adolescentes</a:t>
            </a:r>
          </a:p>
          <a:p>
            <a:pPr marL="457200" indent="-457200">
              <a:defRPr b="0" i="0"/>
            </a:pPr>
            <a:r>
              <a:rPr lang="x-none" sz="2400" dirty="0"/>
              <a:t>Commencer par des problèmes qui sont relativement faciles à résoudre dès que les ressources nécessaires sont mises à disposition</a:t>
            </a:r>
          </a:p>
          <a:p>
            <a:pPr marL="457200" indent="-457200">
              <a:defRPr b="0" i="0"/>
            </a:pPr>
            <a:r>
              <a:rPr lang="x-none" sz="2400" dirty="0"/>
              <a:t>Discuter toute une gamme d’approches avant d’en sélectionner</a:t>
            </a:r>
            <a:r>
              <a:rPr lang="fr-BE" sz="2400" dirty="0"/>
              <a:t> </a:t>
            </a:r>
            <a:r>
              <a:rPr lang="x-none" sz="2400" dirty="0"/>
              <a:t>une</a:t>
            </a:r>
          </a:p>
          <a:p>
            <a:pPr marL="457200" indent="-457200">
              <a:defRPr b="0" i="0"/>
            </a:pPr>
            <a:r>
              <a:rPr lang="x-none" sz="2400" dirty="0"/>
              <a:t>Préparer un projet de plan d’action par écrit avec un calendrier</a:t>
            </a:r>
            <a:r>
              <a:rPr lang="fr-BE" sz="2400" dirty="0"/>
              <a:t> </a:t>
            </a:r>
            <a:r>
              <a:rPr lang="x-none" sz="2400" dirty="0"/>
              <a:t>d’exécution</a:t>
            </a:r>
          </a:p>
          <a:p>
            <a:pPr marL="457200" indent="-457200">
              <a:defRPr b="0" i="0"/>
            </a:pPr>
            <a:r>
              <a:rPr lang="fr-FR" sz="2400" dirty="0"/>
              <a:t>Spécifier clairement la personne ou les personnes responsables de chaque étape</a:t>
            </a:r>
          </a:p>
          <a:p>
            <a:pPr marL="457200" indent="-457200">
              <a:defRPr b="0" i="0"/>
            </a:pPr>
            <a:endParaRPr lang="en-US" sz="2400" dirty="0"/>
          </a:p>
        </p:txBody>
      </p:sp>
    </p:spTree>
    <p:extLst>
      <p:ext uri="{BB962C8B-B14F-4D97-AF65-F5344CB8AC3E}">
        <p14:creationId xmlns:p14="http://schemas.microsoft.com/office/powerpoint/2010/main" val="354715580"/>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Plan d’action (suite)</a:t>
            </a:r>
          </a:p>
        </p:txBody>
      </p:sp>
      <p:sp>
        <p:nvSpPr>
          <p:cNvPr id="3" name="Content Placeholder 2"/>
          <p:cNvSpPr>
            <a:spLocks noGrp="1"/>
          </p:cNvSpPr>
          <p:nvPr>
            <p:ph sz="quarter" idx="1"/>
          </p:nvPr>
        </p:nvSpPr>
        <p:spPr>
          <a:xfrm>
            <a:off x="457200" y="1676400"/>
            <a:ext cx="8458200" cy="4876800"/>
          </a:xfrm>
        </p:spPr>
        <p:txBody>
          <a:bodyPr/>
          <a:lstStyle/>
          <a:p>
            <a:pPr marL="457200" indent="-457200">
              <a:defRPr b="0" i="0"/>
            </a:pPr>
            <a:r>
              <a:rPr lang="x-none" sz="2400" dirty="0"/>
              <a:t>Discuter le plan d’action avec les membres du personnel et les membres de la communauté susceptibles de contribuer à sa mise en œuvre </a:t>
            </a:r>
          </a:p>
          <a:p>
            <a:pPr marL="457200" indent="-457200">
              <a:defRPr b="0" i="0"/>
            </a:pPr>
            <a:r>
              <a:rPr lang="x-none" sz="2400" dirty="0"/>
              <a:t>Présenter les conclusions et les solutions proposées aux membres du personnel, obtenir leurs commentaires en retour</a:t>
            </a:r>
          </a:p>
          <a:p>
            <a:pPr marL="457200" indent="-457200">
              <a:defRPr b="0" i="0"/>
            </a:pPr>
            <a:r>
              <a:rPr lang="x-none" sz="2400" dirty="0"/>
              <a:t>Faire part, chaque fois que cela est approprié, des constatations positives et des améliorations aux membres du personnel et aux membres de la communauté</a:t>
            </a:r>
          </a:p>
          <a:p>
            <a:pPr marL="457200" indent="-457200">
              <a:defRPr b="0" i="0"/>
            </a:pPr>
            <a:r>
              <a:rPr lang="x-none" sz="2400" dirty="0"/>
              <a:t>Il est essentiel de reconnaître le travail et les efforts des membres du personnel qui ont contribué à l’amélioration des services</a:t>
            </a:r>
          </a:p>
          <a:p>
            <a:pPr marL="457200" indent="-457200">
              <a:defRPr b="0" i="0"/>
            </a:pPr>
            <a:endParaRPr lang="en-US" sz="2400" dirty="0"/>
          </a:p>
        </p:txBody>
      </p:sp>
    </p:spTree>
    <p:extLst>
      <p:ext uri="{BB962C8B-B14F-4D97-AF65-F5344CB8AC3E}">
        <p14:creationId xmlns:p14="http://schemas.microsoft.com/office/powerpoint/2010/main" val="376261674"/>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Solutions possibles</a:t>
            </a:r>
          </a:p>
        </p:txBody>
      </p:sp>
      <p:sp>
        <p:nvSpPr>
          <p:cNvPr id="3" name="Content Placeholder 2"/>
          <p:cNvSpPr>
            <a:spLocks noGrp="1"/>
          </p:cNvSpPr>
          <p:nvPr>
            <p:ph sz="quarter" idx="1"/>
          </p:nvPr>
        </p:nvSpPr>
        <p:spPr>
          <a:xfrm>
            <a:off x="612648" y="1752600"/>
            <a:ext cx="8302752" cy="4419600"/>
          </a:xfrm>
        </p:spPr>
        <p:txBody>
          <a:bodyPr/>
          <a:lstStyle/>
          <a:p>
            <a:pPr marL="457200" indent="-457200">
              <a:defRPr b="0" i="0"/>
            </a:pPr>
            <a:r>
              <a:rPr lang="x-none" sz="3000" dirty="0"/>
              <a:t>Formation </a:t>
            </a:r>
            <a:r>
              <a:rPr lang="fr-BE" sz="3000" dirty="0"/>
              <a:t>en mi</a:t>
            </a:r>
            <a:r>
              <a:rPr lang="x-none" sz="3000" dirty="0"/>
              <a:t>lieu de travail </a:t>
            </a:r>
          </a:p>
          <a:p>
            <a:pPr marL="457200" indent="-457200">
              <a:defRPr b="0" i="0"/>
            </a:pPr>
            <a:r>
              <a:rPr lang="x-none" sz="3000" dirty="0"/>
              <a:t>Réorganisation des services </a:t>
            </a:r>
          </a:p>
          <a:p>
            <a:pPr marL="457200" indent="-457200">
              <a:defRPr b="0" i="0"/>
            </a:pPr>
            <a:r>
              <a:rPr lang="x-none" sz="3000" dirty="0"/>
              <a:t>Modifications des horaires de fonctionnement </a:t>
            </a:r>
          </a:p>
          <a:p>
            <a:pPr marL="457200" indent="-457200">
              <a:defRPr b="0" i="0"/>
            </a:pPr>
            <a:r>
              <a:rPr lang="x-none" sz="3000" dirty="0"/>
              <a:t>Modification des mécanismes d’approvisionnement </a:t>
            </a:r>
          </a:p>
          <a:p>
            <a:pPr marL="457200" indent="-457200">
              <a:defRPr b="0" i="0"/>
            </a:pPr>
            <a:r>
              <a:rPr lang="x-none" sz="3000" dirty="0"/>
              <a:t>Renforcement des mécanismes de transfert </a:t>
            </a:r>
          </a:p>
          <a:p>
            <a:pPr marL="457200" indent="-457200">
              <a:defRPr b="0" i="0"/>
            </a:pPr>
            <a:endParaRPr lang="en-US" sz="3200" dirty="0"/>
          </a:p>
        </p:txBody>
      </p:sp>
    </p:spTree>
    <p:extLst>
      <p:ext uri="{BB962C8B-B14F-4D97-AF65-F5344CB8AC3E}">
        <p14:creationId xmlns:p14="http://schemas.microsoft.com/office/powerpoint/2010/main" val="1801838202"/>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SEPT</a:t>
            </a:r>
          </a:p>
        </p:txBody>
      </p:sp>
      <p:sp>
        <p:nvSpPr>
          <p:cNvPr id="11267" name="Title 1"/>
          <p:cNvSpPr>
            <a:spLocks noGrp="1"/>
          </p:cNvSpPr>
          <p:nvPr>
            <p:ph type="body" idx="1"/>
          </p:nvPr>
        </p:nvSpPr>
        <p:spPr/>
        <p:txBody>
          <a:bodyPr/>
          <a:lstStyle/>
          <a:p>
            <a:pPr eaLnBrk="1" hangingPunct="1">
              <a:defRPr b="0" i="0"/>
            </a:pPr>
            <a:r>
              <a:rPr lang="x-none" sz="4000" dirty="0">
                <a:ea typeface="ＭＳ Ｐゴシック" pitchFamily="34" charset="-128"/>
              </a:rPr>
              <a:t>Consentement éclairé, information et co</a:t>
            </a:r>
            <a:r>
              <a:rPr lang="en-US" sz="4000" dirty="0">
                <a:ea typeface="ＭＳ Ｐゴシック" pitchFamily="34" charset="-128"/>
              </a:rPr>
              <a:t>u</a:t>
            </a:r>
            <a:r>
              <a:rPr lang="x-none" sz="4000" dirty="0">
                <a:ea typeface="ＭＳ Ｐゴシック" pitchFamily="34" charset="-128"/>
              </a:rPr>
              <a:t>nse</a:t>
            </a:r>
            <a:r>
              <a:rPr lang="en-US" sz="4000" dirty="0">
                <a:ea typeface="ＭＳ Ｐゴシック" pitchFamily="34" charset="-128"/>
              </a:rPr>
              <a:t>ling</a:t>
            </a:r>
            <a:endParaRPr lang="x-none" sz="4000" dirty="0">
              <a:ea typeface="ＭＳ Ｐゴシック" pitchFamily="34" charset="-128"/>
            </a:endParaRPr>
          </a:p>
        </p:txBody>
      </p:sp>
      <p:sp>
        <p:nvSpPr>
          <p:cNvPr id="2" name="TextBox 1"/>
          <p:cNvSpPr txBox="1"/>
          <p:nvPr/>
        </p:nvSpPr>
        <p:spPr>
          <a:xfrm>
            <a:off x="5551714" y="-2413000"/>
            <a:ext cx="184666" cy="369332"/>
          </a:xfrm>
          <a:prstGeom prst="rect">
            <a:avLst/>
          </a:prstGeom>
          <a:noFill/>
        </p:spPr>
        <p:txBody>
          <a:bodyPr wrap="none" rtlCol="0">
            <a:spAutoFit/>
          </a:bodyPr>
          <a:lstStyle/>
          <a:p>
            <a:pPr>
              <a:defRPr b="0" i="0"/>
            </a:pPr>
            <a:endParaRPr lang="en-US"/>
          </a:p>
        </p:txBody>
      </p:sp>
    </p:spTree>
    <p:extLst>
      <p:ext uri="{BB962C8B-B14F-4D97-AF65-F5344CB8AC3E}">
        <p14:creationId xmlns:p14="http://schemas.microsoft.com/office/powerpoint/2010/main" val="691201457"/>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09600" y="1752600"/>
            <a:ext cx="8382000" cy="4495800"/>
          </a:xfrm>
        </p:spPr>
        <p:txBody>
          <a:bodyPr/>
          <a:lstStyle/>
          <a:p>
            <a:pPr>
              <a:buNone/>
              <a:defRPr b="0" i="0"/>
            </a:pPr>
            <a:r>
              <a:rPr lang="x-none" sz="2600" dirty="0"/>
              <a:t>Ce module traite des informations essentielles dont les femmes ont besoin, du consentement éclairé et volontaire et d</a:t>
            </a:r>
            <a:r>
              <a:rPr lang="en-US" sz="2600" dirty="0"/>
              <a:t>u counseling</a:t>
            </a:r>
            <a:r>
              <a:rPr lang="x-none" sz="2600" dirty="0"/>
              <a:t> dans le cadre des soins en rapport avec l’avortement ; il indique aux prestataires de soins comment interagir et communiquer avec les femmes de manière respectueuse et efficace. Il comprend également des directives sur la manière d’orienter adéquatement les patientes ainsi que des informations sur l</a:t>
            </a:r>
            <a:r>
              <a:rPr lang="en-US" sz="2600" dirty="0"/>
              <a:t>e counseling</a:t>
            </a:r>
            <a:r>
              <a:rPr lang="x-none" sz="2600" dirty="0"/>
              <a:t> de celles d’entre elles qui ont des besoins spécifiques.</a:t>
            </a:r>
          </a:p>
        </p:txBody>
      </p:sp>
    </p:spTree>
    <p:extLst>
      <p:ext uri="{BB962C8B-B14F-4D97-AF65-F5344CB8AC3E}">
        <p14:creationId xmlns:p14="http://schemas.microsoft.com/office/powerpoint/2010/main" val="3704227537"/>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600200"/>
            <a:ext cx="8153400" cy="5105400"/>
          </a:xfrm>
        </p:spPr>
        <p:txBody>
          <a:bodyPr/>
          <a:lstStyle/>
          <a:p>
            <a:pPr>
              <a:buNone/>
              <a:defRPr b="0" i="0"/>
            </a:pPr>
            <a:r>
              <a:rPr lang="x-none" sz="1800" dirty="0"/>
              <a:t>À la fin de ce module, les participants devront être capables de : </a:t>
            </a:r>
          </a:p>
          <a:p>
            <a:pPr marL="457200" lvl="0" indent="-457200">
              <a:buSzPct val="90000"/>
              <a:buFont typeface="+mj-lt"/>
              <a:buAutoNum type="arabicPeriod"/>
              <a:defRPr b="0" i="0"/>
            </a:pPr>
            <a:r>
              <a:rPr lang="x-none" sz="1800" dirty="0"/>
              <a:t>Identifier les informations essentielles dont les femmes ont besoin sur leur grossesse et sur les procédures qui s’offrent à elles</a:t>
            </a:r>
          </a:p>
          <a:p>
            <a:pPr marL="457200" lvl="0" indent="-457200">
              <a:buSzPct val="90000"/>
              <a:buFont typeface="+mj-lt"/>
              <a:buAutoNum type="arabicPeriod"/>
              <a:defRPr b="0" i="0"/>
            </a:pPr>
            <a:r>
              <a:rPr lang="x-none" sz="1800" dirty="0"/>
              <a:t>Décrire les éléments fondamentaux du co</a:t>
            </a:r>
            <a:r>
              <a:rPr lang="en-US" sz="1800" dirty="0"/>
              <a:t>u</a:t>
            </a:r>
            <a:r>
              <a:rPr lang="x-none" sz="1800" dirty="0"/>
              <a:t>nse</a:t>
            </a:r>
            <a:r>
              <a:rPr lang="en-US" sz="1800" dirty="0"/>
              <a:t>ling</a:t>
            </a:r>
            <a:r>
              <a:rPr lang="x-none" sz="1800" dirty="0"/>
              <a:t> dans le cadre d’un avortement</a:t>
            </a:r>
          </a:p>
          <a:p>
            <a:pPr marL="457200" lvl="0" indent="-457200">
              <a:buSzPct val="90000"/>
              <a:buFont typeface="+mj-lt"/>
              <a:buAutoNum type="arabicPeriod"/>
              <a:defRPr b="0" i="0"/>
            </a:pPr>
            <a:r>
              <a:rPr lang="x-none" sz="1800" dirty="0"/>
              <a:t>Expliquer de quelle manière les valeurs, les attitudes et l’empathie des prestataires de soins influent sur le co</a:t>
            </a:r>
            <a:r>
              <a:rPr lang="en-US" sz="1800" dirty="0"/>
              <a:t>u</a:t>
            </a:r>
            <a:r>
              <a:rPr lang="x-none" sz="1800" dirty="0"/>
              <a:t>nse</a:t>
            </a:r>
            <a:r>
              <a:rPr lang="en-US" sz="1800" dirty="0"/>
              <a:t>ling</a:t>
            </a:r>
            <a:r>
              <a:rPr lang="x-none" sz="1800" dirty="0"/>
              <a:t> </a:t>
            </a:r>
          </a:p>
          <a:p>
            <a:pPr marL="457200" lvl="0" indent="-457200">
              <a:buSzPct val="90000"/>
              <a:buFont typeface="+mj-lt"/>
              <a:buAutoNum type="arabicPeriod"/>
              <a:defRPr b="0" i="0"/>
            </a:pPr>
            <a:r>
              <a:rPr lang="x-none" sz="1800" dirty="0"/>
              <a:t>Discuter des préjugés des prestataires de soins face aux femmes qui cherchent à obtenir des soins liés à l’avortement et de l’importance de bien séparer ses convictions personnelles de ses responsabilités professionnelles</a:t>
            </a:r>
          </a:p>
          <a:p>
            <a:pPr marL="457200" lvl="0" indent="-457200">
              <a:buSzPct val="90000"/>
              <a:buFont typeface="+mj-lt"/>
              <a:buAutoNum type="arabicPeriod"/>
              <a:defRPr b="0" i="0"/>
            </a:pPr>
            <a:r>
              <a:rPr lang="x-none" sz="1800" dirty="0"/>
              <a:t>Décrire les techniques les plus efficaces en matière de communication et d</a:t>
            </a:r>
            <a:r>
              <a:rPr lang="en-US" sz="1800" dirty="0"/>
              <a:t>e counseling</a:t>
            </a:r>
            <a:endParaRPr lang="x-none" sz="1800" dirty="0"/>
          </a:p>
          <a:p>
            <a:pPr marL="457200" lvl="0" indent="-457200">
              <a:buSzPct val="90000"/>
              <a:buFont typeface="+mj-lt"/>
              <a:buAutoNum type="arabicPeriod"/>
              <a:defRPr b="0" i="0"/>
            </a:pPr>
            <a:r>
              <a:rPr lang="x-none" sz="1800" dirty="0"/>
              <a:t>Décrire comment les prestataires de soins doivent procéder pour orienter des patientes vers d’autres services</a:t>
            </a:r>
          </a:p>
          <a:p>
            <a:pPr>
              <a:buNone/>
              <a:defRPr b="0" i="0"/>
            </a:pPr>
            <a:endParaRPr lang="en-US" sz="2800" dirty="0"/>
          </a:p>
        </p:txBody>
      </p:sp>
    </p:spTree>
    <p:extLst>
      <p:ext uri="{BB962C8B-B14F-4D97-AF65-F5344CB8AC3E}">
        <p14:creationId xmlns:p14="http://schemas.microsoft.com/office/powerpoint/2010/main" val="4111294157"/>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915400" cy="990600"/>
          </a:xfrm>
        </p:spPr>
        <p:txBody>
          <a:bodyPr/>
          <a:lstStyle/>
          <a:p>
            <a:pPr>
              <a:defRPr b="0" i="0"/>
            </a:pPr>
            <a:r>
              <a:rPr lang="x-none" sz="3200" dirty="0"/>
              <a:t>En quoi l</a:t>
            </a:r>
            <a:r>
              <a:rPr lang="en-US" sz="3200" dirty="0"/>
              <a:t>e</a:t>
            </a:r>
            <a:r>
              <a:rPr lang="x-none" sz="3200" dirty="0"/>
              <a:t> co</a:t>
            </a:r>
            <a:r>
              <a:rPr lang="en-US" sz="3200" dirty="0"/>
              <a:t>u</a:t>
            </a:r>
            <a:r>
              <a:rPr lang="x-none" sz="3200" dirty="0"/>
              <a:t>nse</a:t>
            </a:r>
            <a:r>
              <a:rPr lang="en-US" sz="3200" dirty="0"/>
              <a:t>ling</a:t>
            </a:r>
            <a:r>
              <a:rPr lang="x-none" sz="3200" dirty="0"/>
              <a:t> peut améliorer </a:t>
            </a:r>
            <a:br>
              <a:rPr lang="en-US" sz="3200" dirty="0"/>
            </a:br>
            <a:r>
              <a:rPr lang="x-none" sz="3200" dirty="0"/>
              <a:t>les soins complets d’avortement</a:t>
            </a:r>
          </a:p>
        </p:txBody>
      </p:sp>
      <p:sp>
        <p:nvSpPr>
          <p:cNvPr id="3" name="Content Placeholder 2"/>
          <p:cNvSpPr>
            <a:spLocks noGrp="1"/>
          </p:cNvSpPr>
          <p:nvPr>
            <p:ph sz="quarter" idx="1"/>
          </p:nvPr>
        </p:nvSpPr>
        <p:spPr>
          <a:xfrm>
            <a:off x="612648" y="1828800"/>
            <a:ext cx="8153400" cy="4724400"/>
          </a:xfrm>
        </p:spPr>
        <p:txBody>
          <a:bodyPr/>
          <a:lstStyle/>
          <a:p>
            <a:pPr marL="457200" indent="-457200">
              <a:defRPr b="0" i="0"/>
            </a:pPr>
            <a:r>
              <a:rPr lang="x-none" sz="2400"/>
              <a:t>Aider les femmes à explorer leurs sentiments, leurs décisions et leur manière de faire face </a:t>
            </a:r>
          </a:p>
          <a:p>
            <a:pPr marL="457200" indent="-457200">
              <a:defRPr b="0" i="0"/>
            </a:pPr>
            <a:r>
              <a:rPr lang="x-none" sz="2400"/>
              <a:t>Renforcer la capacité des femmes à prendre des décisions en toute connaissance de cause</a:t>
            </a:r>
          </a:p>
          <a:p>
            <a:pPr marL="457200" indent="-457200">
              <a:defRPr b="0" i="0"/>
            </a:pPr>
            <a:r>
              <a:rPr lang="x-none" sz="2400"/>
              <a:t>Identifier les besoins spécifiques de chaque femme</a:t>
            </a:r>
          </a:p>
          <a:p>
            <a:pPr marL="457200" indent="-457200">
              <a:defRPr b="0" i="0"/>
            </a:pPr>
            <a:r>
              <a:rPr lang="x-none" sz="2400"/>
              <a:t>Améliorer la relation entre le prestataire de soins et la patiente </a:t>
            </a:r>
          </a:p>
          <a:p>
            <a:pPr marL="457200" indent="-457200">
              <a:defRPr b="0" i="0"/>
            </a:pPr>
            <a:r>
              <a:rPr lang="x-none" sz="2400"/>
              <a:t>Faciliter la procédure et la rendre moins douloureuse </a:t>
            </a:r>
          </a:p>
          <a:p>
            <a:pPr marL="457200" indent="-457200">
              <a:defRPr b="0" i="0"/>
            </a:pPr>
            <a:r>
              <a:rPr lang="x-none" sz="2400"/>
              <a:t>Augmenter le degré de satisfaction </a:t>
            </a:r>
          </a:p>
        </p:txBody>
      </p:sp>
    </p:spTree>
    <p:extLst>
      <p:ext uri="{BB962C8B-B14F-4D97-AF65-F5344CB8AC3E}">
        <p14:creationId xmlns:p14="http://schemas.microsoft.com/office/powerpoint/2010/main" val="2009779922"/>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L</a:t>
            </a:r>
            <a:r>
              <a:rPr lang="en-US" dirty="0"/>
              <a:t>e counseling</a:t>
            </a:r>
            <a:r>
              <a:rPr lang="x-none" dirty="0"/>
              <a:t>, </a:t>
            </a:r>
            <a:r>
              <a:rPr lang="x-none" b="1" dirty="0"/>
              <a:t>c’est</a:t>
            </a:r>
            <a:r>
              <a:rPr lang="x-none" dirty="0"/>
              <a:t> :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a:t>Demander à la femme d’exprimer son point de vue et ses sentiments </a:t>
            </a:r>
          </a:p>
          <a:p>
            <a:pPr marL="457200" indent="-457200">
              <a:defRPr b="0" i="0"/>
            </a:pPr>
            <a:r>
              <a:rPr lang="x-none" sz="2800"/>
              <a:t>Accepter ses points de vue et ses sentiments </a:t>
            </a:r>
          </a:p>
          <a:p>
            <a:pPr marL="457200" indent="-457200">
              <a:defRPr b="0" i="0"/>
            </a:pPr>
            <a:r>
              <a:rPr lang="x-none" sz="2800"/>
              <a:t>Respecter la confidentialité </a:t>
            </a:r>
          </a:p>
          <a:p>
            <a:pPr marL="457200" indent="-457200">
              <a:defRPr b="0" i="0"/>
            </a:pPr>
            <a:r>
              <a:rPr lang="x-none" sz="2800"/>
              <a:t>Une procédure volontaire </a:t>
            </a:r>
          </a:p>
          <a:p>
            <a:pPr marL="457200" indent="-457200">
              <a:defRPr b="0" i="0"/>
            </a:pPr>
            <a:r>
              <a:rPr lang="x-none" sz="2800"/>
              <a:t>Se concentrer sur les besoins de la femme </a:t>
            </a:r>
          </a:p>
          <a:p>
            <a:pPr marL="457200" indent="-457200">
              <a:defRPr b="0" i="0"/>
            </a:pPr>
            <a:r>
              <a:rPr lang="x-none" sz="2800"/>
              <a:t>Communiquer efficacement </a:t>
            </a:r>
          </a:p>
          <a:p>
            <a:pPr marL="457200" indent="-457200">
              <a:defRPr b="0" i="0"/>
            </a:pPr>
            <a:r>
              <a:rPr lang="x-none" sz="2800"/>
              <a:t>Soutenir les décisions de la femme</a:t>
            </a:r>
          </a:p>
        </p:txBody>
      </p:sp>
    </p:spTree>
    <p:extLst>
      <p:ext uri="{BB962C8B-B14F-4D97-AF65-F5344CB8AC3E}">
        <p14:creationId xmlns:p14="http://schemas.microsoft.com/office/powerpoint/2010/main" val="690294543"/>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L</a:t>
            </a:r>
            <a:r>
              <a:rPr lang="en-US" dirty="0"/>
              <a:t>e counseling</a:t>
            </a:r>
            <a:r>
              <a:rPr lang="x-none" dirty="0"/>
              <a:t>, </a:t>
            </a:r>
            <a:r>
              <a:rPr lang="x-none" b="1" dirty="0"/>
              <a:t>ce n’est pas</a:t>
            </a:r>
            <a:r>
              <a:rPr lang="x-none" dirty="0"/>
              <a:t>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a:t>Se limiter strictement à donner des informations </a:t>
            </a:r>
          </a:p>
          <a:p>
            <a:pPr marL="457200" indent="-457200">
              <a:defRPr b="0" i="0"/>
            </a:pPr>
            <a:r>
              <a:rPr lang="x-none" sz="3200"/>
              <a:t>Donner son avis </a:t>
            </a:r>
          </a:p>
          <a:p>
            <a:pPr marL="457200" indent="-457200">
              <a:defRPr b="0" i="0"/>
            </a:pPr>
            <a:r>
              <a:rPr lang="x-none" sz="3200"/>
              <a:t>Influencer les attitudes et les comportements de la femme </a:t>
            </a:r>
          </a:p>
        </p:txBody>
      </p:sp>
    </p:spTree>
    <p:extLst>
      <p:ext uri="{BB962C8B-B14F-4D97-AF65-F5344CB8AC3E}">
        <p14:creationId xmlns:p14="http://schemas.microsoft.com/office/powerpoint/2010/main" val="1329060894"/>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468"/>
  <p:tag name="AS_NET" val="4.0.30319.18063"/>
  <p:tag name="AS_OS" val="Microsoft Windows NT 6.1.7601 Service Pack 1"/>
  <p:tag name="AS_RELEASE_DATE" val="2014.10.24"/>
  <p:tag name="AS_TITLE" val="Aspose.Slides for .NET 4.0 Client Profile"/>
  <p:tag name="AS_VERSION" val="14.8.1.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WCCAC-Trainers_Powerpoint module 1 Introduction">
  <a:themeElements>
    <a:clrScheme name="WCCAC-Trainers">
      <a:dk1>
        <a:srgbClr val="88746A"/>
      </a:dk1>
      <a:lt1>
        <a:srgbClr val="FFFFFF"/>
      </a:lt1>
      <a:dk2>
        <a:srgbClr val="52247F"/>
      </a:dk2>
      <a:lt2>
        <a:srgbClr val="FFFFFF"/>
      </a:lt2>
      <a:accent1>
        <a:srgbClr val="C5B8B1"/>
      </a:accent1>
      <a:accent2>
        <a:srgbClr val="52247F"/>
      </a:accent2>
      <a:accent3>
        <a:srgbClr val="F47B20"/>
      </a:accent3>
      <a:accent4>
        <a:srgbClr val="EEE1C6"/>
      </a:accent4>
      <a:accent5>
        <a:srgbClr val="00A94F"/>
      </a:accent5>
      <a:accent6>
        <a:srgbClr val="73C167"/>
      </a:accent6>
      <a:hlink>
        <a:srgbClr val="F8971D"/>
      </a:hlink>
      <a:folHlink>
        <a:srgbClr val="F68A33"/>
      </a:folHlink>
    </a:clrScheme>
    <a:fontScheme name="Custom 4">
      <a:majorFont>
        <a:latin typeface="Avenir LT Std 65 Medium"/>
        <a:ea typeface=""/>
        <a:cs typeface=""/>
      </a:majorFont>
      <a:minorFont>
        <a:latin typeface="Avenir LT Std 65 Medium"/>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9A0C0A280844F47BABE8C5B272B5CCF" ma:contentTypeVersion="4" ma:contentTypeDescription="Create a new document." ma:contentTypeScope="" ma:versionID="96ca41899561c772aa9e80b1be50131f">
  <xsd:schema xmlns:xsd="http://www.w3.org/2001/XMLSchema" xmlns:xs="http://www.w3.org/2001/XMLSchema" xmlns:p="http://schemas.microsoft.com/office/2006/metadata/properties" xmlns:ns2="5672dcdf-8678-4a1d-8073-e7aa54413e2d" xmlns:ns3="http://schemas.microsoft.com/sharepoint/v4" targetNamespace="http://schemas.microsoft.com/office/2006/metadata/properties" ma:root="true" ma:fieldsID="e74e9bb1f9cafa1dc4047554bf9c90b0" ns2:_="" ns3:_="">
    <xsd:import namespace="5672dcdf-8678-4a1d-8073-e7aa54413e2d"/>
    <xsd:import namespace="http://schemas.microsoft.com/sharepoint/v4"/>
    <xsd:element name="properties">
      <xsd:complexType>
        <xsd:sequence>
          <xsd:element name="documentManagement">
            <xsd:complexType>
              <xsd:all>
                <xsd:element ref="ns2:_dlc_DocId" minOccurs="0"/>
                <xsd:element ref="ns2:_dlc_DocIdUrl" minOccurs="0"/>
                <xsd:element ref="ns2:_dlc_DocIdPersistId" minOccurs="0"/>
                <xsd:element ref="ns3: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72dcdf-8678-4a1d-8073-e7aa54413e2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1"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_dlc_DocId xmlns="5672dcdf-8678-4a1d-8073-e7aa54413e2d">HE3NP6AYHE2N-1840-1189</_dlc_DocId>
    <_dlc_DocIdUrl xmlns="5672dcdf-8678-4a1d-8073-e7aa54413e2d">
      <Url>https://luna.ipas.org/TSDI/CoreCurr/_layouts/DocIdRedir.aspx?ID=HE3NP6AYHE2N-1840-1189</Url>
      <Description>HE3NP6AYHE2N-1840-1189</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5.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B20AD87-3D58-4D33-AC72-BE28086AA7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672dcdf-8678-4a1d-8073-e7aa54413e2d"/>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D62ED8F-61B0-4983-AD40-6E2753886796}">
  <ds:schemaRefs>
    <ds:schemaRef ds:uri="http://schemas.microsoft.com/office/2006/metadata/properties"/>
    <ds:schemaRef ds:uri="http://schemas.microsoft.com/sharepoint/v4"/>
    <ds:schemaRef ds:uri="http://www.w3.org/XML/1998/namespace"/>
    <ds:schemaRef ds:uri="http://schemas.microsoft.com/office/2006/documentManagement/types"/>
    <ds:schemaRef ds:uri="http://purl.org/dc/elements/1.1/"/>
    <ds:schemaRef ds:uri="http://purl.org/dc/dcmitype/"/>
    <ds:schemaRef ds:uri="http://purl.org/dc/terms/"/>
    <ds:schemaRef ds:uri="http://schemas.microsoft.com/office/infopath/2007/PartnerControls"/>
    <ds:schemaRef ds:uri="http://schemas.openxmlformats.org/package/2006/metadata/core-properties"/>
    <ds:schemaRef ds:uri="5672dcdf-8678-4a1d-8073-e7aa54413e2d"/>
  </ds:schemaRefs>
</ds:datastoreItem>
</file>

<file path=customXml/itemProps3.xml><?xml version="1.0" encoding="utf-8"?>
<ds:datastoreItem xmlns:ds="http://schemas.openxmlformats.org/officeDocument/2006/customXml" ds:itemID="{1415831F-F9F3-46E0-A7DD-0E0326A26C93}">
  <ds:schemaRefs>
    <ds:schemaRef ds:uri="http://schemas.microsoft.com/sharepoint/v3/contenttype/forms"/>
  </ds:schemaRefs>
</ds:datastoreItem>
</file>

<file path=customXml/itemProps4.xml><?xml version="1.0" encoding="utf-8"?>
<ds:datastoreItem xmlns:ds="http://schemas.openxmlformats.org/officeDocument/2006/customXml" ds:itemID="{C60FFD50-9D7A-429F-A71F-86C85AA5E505}">
  <ds:schemaRefs>
    <ds:schemaRef ds:uri="http://schemas.microsoft.com/office/2006/metadata/longProperties"/>
  </ds:schemaRefs>
</ds:datastoreItem>
</file>

<file path=customXml/itemProps5.xml><?xml version="1.0" encoding="utf-8"?>
<ds:datastoreItem xmlns:ds="http://schemas.openxmlformats.org/officeDocument/2006/customXml" ds:itemID="{EF553B85-DB47-4397-BBE0-EDC08B19A81F}">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WCCAC-Trainers_Powerpoint module 1 Introduction</Template>
  <TotalTime>127</TotalTime>
  <Words>30946</Words>
  <Application>Microsoft Macintosh PowerPoint</Application>
  <PresentationFormat>On-screen Show (4:3)</PresentationFormat>
  <Paragraphs>2742</Paragraphs>
  <Slides>474</Slides>
  <Notes>189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474</vt:i4>
      </vt:variant>
    </vt:vector>
  </HeadingPairs>
  <TitlesOfParts>
    <vt:vector size="483" baseType="lpstr">
      <vt:lpstr>Arial</vt:lpstr>
      <vt:lpstr>Avenir</vt:lpstr>
      <vt:lpstr>Avenir LT Std 65 Medium</vt:lpstr>
      <vt:lpstr>Calibri</vt:lpstr>
      <vt:lpstr>Calibri Italic</vt:lpstr>
      <vt:lpstr>Courier New</vt:lpstr>
      <vt:lpstr>Wingdings</vt:lpstr>
      <vt:lpstr>Wingdings 2</vt:lpstr>
      <vt:lpstr>WCCAC-Trainers_Powerpoint module 1 Introduction</vt:lpstr>
      <vt:lpstr>PowerPoint Presentation</vt:lpstr>
      <vt:lpstr>Clause de non-responsabilité</vt:lpstr>
      <vt:lpstr>MODULE UN</vt:lpstr>
      <vt:lpstr>Méthodes de formation utilisées </vt:lpstr>
      <vt:lpstr>Rôles du formateur</vt:lpstr>
      <vt:lpstr>Rôles des participants</vt:lpstr>
      <vt:lpstr>Méthodes d’évaluation du cours </vt:lpstr>
      <vt:lpstr>MODULE DEUX</vt:lpstr>
      <vt:lpstr>But du module</vt:lpstr>
      <vt:lpstr>Objectifs</vt:lpstr>
      <vt:lpstr>Justification en termes de santé publique de la prévention des avortements non sécurisés</vt:lpstr>
      <vt:lpstr>L’avortement est une procédure médicale sécurisée</vt:lpstr>
      <vt:lpstr>Soins complets d’avortement centrés sur la femme </vt:lpstr>
      <vt:lpstr>Soins complets d’avortement (suite)</vt:lpstr>
      <vt:lpstr>Soins après avortement</vt:lpstr>
      <vt:lpstr>Principaux éléments des soins complets d’avortement centrés sur la femme</vt:lpstr>
      <vt:lpstr>Choix</vt:lpstr>
      <vt:lpstr>Assistance au choix</vt:lpstr>
      <vt:lpstr>Accessibilité</vt:lpstr>
      <vt:lpstr>Qualité</vt:lpstr>
      <vt:lpstr>Qualité (suite)</vt:lpstr>
      <vt:lpstr>Les cinq éléments des soins après avortement</vt:lpstr>
      <vt:lpstr>Les cinq éléments des soins après avortement (suite)</vt:lpstr>
      <vt:lpstr>Quatre droits essentiels en rapport avec l’avortement et les services de soins après avortement </vt:lpstr>
      <vt:lpstr>Défense des droits dans le cadre des soins en rapport avec l’avortement </vt:lpstr>
      <vt:lpstr>Attitudes et convictions des professionnels des soins de santé </vt:lpstr>
      <vt:lpstr>MODULE TROIS</vt:lpstr>
      <vt:lpstr>But du module</vt:lpstr>
      <vt:lpstr>Objectifs</vt:lpstr>
      <vt:lpstr>Programme d’action de la CIPD</vt:lpstr>
      <vt:lpstr>Droits en rapport avec l’avortement</vt:lpstr>
      <vt:lpstr>Professionnels de santé et droits reproductifs</vt:lpstr>
      <vt:lpstr>Traités et accords internationaux</vt:lpstr>
      <vt:lpstr>Traités et accords internationaux (suite)</vt:lpstr>
      <vt:lpstr>La législation en matière d’avortement dans le monde</vt:lpstr>
      <vt:lpstr>Responsabilités des prestataires de soins</vt:lpstr>
      <vt:lpstr>En ce qui concerne le rapport d’une suspicion d’activités illégales</vt:lpstr>
      <vt:lpstr>MODULE QUATRE</vt:lpstr>
      <vt:lpstr>But du module </vt:lpstr>
      <vt:lpstr>Objectifs</vt:lpstr>
      <vt:lpstr>Pour créer des relations solides avec des membres de la communauté, il faut… </vt:lpstr>
      <vt:lpstr>La cartographie communautaire doit inclure :</vt:lpstr>
      <vt:lpstr>La cartographie communautaire doit inclure : (suite)</vt:lpstr>
      <vt:lpstr>La cartographie communautaire doit inclure : (suite)</vt:lpstr>
      <vt:lpstr>Rencontre avec les chefs communautaires</vt:lpstr>
      <vt:lpstr>Plans pour une action communautaire</vt:lpstr>
      <vt:lpstr>Comité consultatif communautaire</vt:lpstr>
      <vt:lpstr>Responsabilités d’un comité consultatif communautaire</vt:lpstr>
      <vt:lpstr>Interventions possibles de la communauté</vt:lpstr>
      <vt:lpstr>Étude de cas</vt:lpstr>
      <vt:lpstr>MODULE CINQ</vt:lpstr>
      <vt:lpstr>But du module</vt:lpstr>
      <vt:lpstr>Objectifs</vt:lpstr>
      <vt:lpstr>Méthodes d’évacuation utérine</vt:lpstr>
      <vt:lpstr>Méthode obsolète : curetage</vt:lpstr>
      <vt:lpstr>Quelle est la meilleure méthode ?</vt:lpstr>
      <vt:lpstr>Avortement à partir de treize semaines de grossesse </vt:lpstr>
      <vt:lpstr>Aspirateur Ipas AMIU Plus avec canules Ipas EasyGrip </vt:lpstr>
      <vt:lpstr>Appareil pour AEIU</vt:lpstr>
      <vt:lpstr>Aspiration intra-utérine (AMIU ou AEIU)</vt:lpstr>
      <vt:lpstr>Acceptabilité de l’aspiration utérine par les patientes</vt:lpstr>
      <vt:lpstr>Avantage de l’aspiration utérine par rapport au curetage</vt:lpstr>
      <vt:lpstr>Méthodes médicamenteuses</vt:lpstr>
      <vt:lpstr>Sécurité et efficacité cliniques des méthodes médicamenteuses pour l’induction d’un avortement  avant 13 semaines de grossesse</vt:lpstr>
      <vt:lpstr>Sécurité et efficacité cliniques des méthodes médicamenteuses dans le cadre des soins après avortement pour une taille utérine &lt; 13 semaines</vt:lpstr>
      <vt:lpstr>Considérations relatives au coût des méthodes médicamenteuses</vt:lpstr>
      <vt:lpstr>Acceptabilité des méthodes médicamenteuses par les patientes </vt:lpstr>
      <vt:lpstr>Sécurité à long terme</vt:lpstr>
      <vt:lpstr>Évacuation utérine à partir  de treize semaines</vt:lpstr>
      <vt:lpstr>Méthodes utilisées pour un avortement à partir de treize semaines de grossesse</vt:lpstr>
      <vt:lpstr>Dilatation et évacuation</vt:lpstr>
      <vt:lpstr>Besoins de base en termes de prestation de services pour une procédure de dilatation et évacuation</vt:lpstr>
      <vt:lpstr>Avortement médicamenteux</vt:lpstr>
      <vt:lpstr>Schéma de traitement utilisant la mifépristone et le misoprostol</vt:lpstr>
      <vt:lpstr>Schéma de traitement utilisant le misoprostol seul</vt:lpstr>
      <vt:lpstr>Besoins de base en termes de prestation de services pour un avortement médicamenteux</vt:lpstr>
      <vt:lpstr>MODULE SIX</vt:lpstr>
      <vt:lpstr>But du module</vt:lpstr>
      <vt:lpstr>Objectifs</vt:lpstr>
      <vt:lpstr>Qu’est-ce que le monitoring ?</vt:lpstr>
      <vt:lpstr>Pourquoi le monitoring est-il important ? </vt:lpstr>
      <vt:lpstr>Un monitoring efficace</vt:lpstr>
      <vt:lpstr>Le monitoring est un processus continu</vt:lpstr>
      <vt:lpstr>Événements indésirables</vt:lpstr>
      <vt:lpstr>Le monitoring implique la participation de tout le personnel soignant</vt:lpstr>
      <vt:lpstr>Planification</vt:lpstr>
      <vt:lpstr>Planification (suite)</vt:lpstr>
      <vt:lpstr>Indicateurs</vt:lpstr>
      <vt:lpstr>Comment réunir des informations ?</vt:lpstr>
      <vt:lpstr>Analyse</vt:lpstr>
      <vt:lpstr>Plan d’action</vt:lpstr>
      <vt:lpstr>Plan d’action (suite)</vt:lpstr>
      <vt:lpstr>Solutions possibles</vt:lpstr>
      <vt:lpstr>MODULE SEPT</vt:lpstr>
      <vt:lpstr>But du module</vt:lpstr>
      <vt:lpstr>Objectifs</vt:lpstr>
      <vt:lpstr>En quoi le counseling peut améliorer  les soins complets d’avortement</vt:lpstr>
      <vt:lpstr>Le counseling, c’est : </vt:lpstr>
      <vt:lpstr>Le counseling, ce n’est pas :</vt:lpstr>
      <vt:lpstr>Définition de counseling </vt:lpstr>
      <vt:lpstr>Counseling centré sur la femme</vt:lpstr>
      <vt:lpstr>Qui est à même d’assurer des activités de counseling ? </vt:lpstr>
      <vt:lpstr>À quel moment le counseling doit-il avoir lieu ? </vt:lpstr>
      <vt:lpstr>Sujets de discussion avant une évacuation utérine</vt:lpstr>
      <vt:lpstr>Principales responsabilités en matière du counseling lié à l’avortement</vt:lpstr>
      <vt:lpstr>Difficultés spécifiques du counseling  lié aux soins d’avortement </vt:lpstr>
      <vt:lpstr>Garantir l’intimité et la confidentialité</vt:lpstr>
      <vt:lpstr>Garantir l’intimité et la confidentialité</vt:lpstr>
      <vt:lpstr>Demander à la femme si elle souhaite la présence de son partenaire </vt:lpstr>
      <vt:lpstr>Garantir la confidentialité </vt:lpstr>
      <vt:lpstr>Le prestataire de soins empathique</vt:lpstr>
      <vt:lpstr>Écoute active </vt:lpstr>
      <vt:lpstr>Communication verbale </vt:lpstr>
      <vt:lpstr>Communication non verbale </vt:lpstr>
      <vt:lpstr>Communication efficace </vt:lpstr>
      <vt:lpstr>Communication efficace (suite) </vt:lpstr>
      <vt:lpstr>Communication efficace </vt:lpstr>
      <vt:lpstr>Options</vt:lpstr>
      <vt:lpstr>Informations entourant la décision d’interrompre la grossesse </vt:lpstr>
      <vt:lpstr>Obtention du consentement éclairé</vt:lpstr>
      <vt:lpstr>Choix de la procédure </vt:lpstr>
      <vt:lpstr>Renvoi des patientes vers des services complémentaires appropriés</vt:lpstr>
      <vt:lpstr>Comment conclure une séance de counseling</vt:lpstr>
      <vt:lpstr>Considérations relatives aux soins après avortement</vt:lpstr>
      <vt:lpstr>MODULE HUIT</vt:lpstr>
      <vt:lpstr>But du module</vt:lpstr>
      <vt:lpstr>Objectifs</vt:lpstr>
      <vt:lpstr>Objectifs (suite)</vt:lpstr>
      <vt:lpstr>La contraception : un droit humain fondamental </vt:lpstr>
      <vt:lpstr>Besoins en matière de contraception</vt:lpstr>
      <vt:lpstr>Éviter les idées préconçues</vt:lpstr>
      <vt:lpstr>Retour de la fertilité</vt:lpstr>
      <vt:lpstr>Objectifs du counseling en matière de contraception après un avortement </vt:lpstr>
      <vt:lpstr>Le recours à la contraception</vt:lpstr>
      <vt:lpstr>Modèles de prestation de services</vt:lpstr>
      <vt:lpstr>Modèles de prestation de services (suite)</vt:lpstr>
      <vt:lpstr>Modèle préférentiel de prestation de services</vt:lpstr>
      <vt:lpstr>Moment opportun pour le counseling en matière de contraception</vt:lpstr>
      <vt:lpstr>Discuter simultanément de la contraception et de la procédure</vt:lpstr>
      <vt:lpstr>Messages essentiels relatifs à la contraception après un avortement</vt:lpstr>
      <vt:lpstr>Respect de la vie privée, confidentialité et choix éclairé</vt:lpstr>
      <vt:lpstr>Garantir l’intimité et la confidentialité</vt:lpstr>
      <vt:lpstr>Un choix éclairé signifie</vt:lpstr>
      <vt:lpstr>Demander à la femme si elle souhaite la présence de son partenaire</vt:lpstr>
      <vt:lpstr>Counseling efficace en matière de contraception</vt:lpstr>
      <vt:lpstr>Demander à la patiente</vt:lpstr>
      <vt:lpstr>Lui demander si elle souhaite retarder sa prochaine grossesse</vt:lpstr>
      <vt:lpstr>Expliquer la reproduction humaine si nécessaire</vt:lpstr>
      <vt:lpstr>Tenir compte de la situation de la femme</vt:lpstr>
      <vt:lpstr>Décrire les caractéristiques des différentes méthodes</vt:lpstr>
      <vt:lpstr>Aider la femme à choisir une méthode qui lui convienne</vt:lpstr>
      <vt:lpstr>Sketch : Aider la femme à choisir une méthode contraceptive</vt:lpstr>
      <vt:lpstr>Expliquer à la femme comment fonctionne la méthode choisie</vt:lpstr>
      <vt:lpstr>Retour pour un suivi et orientation vers d’autres ressources</vt:lpstr>
      <vt:lpstr>Critères médicaux de recevabilité des différentes méthodes</vt:lpstr>
      <vt:lpstr>Méthodes de contraception réversibles à longue durée d’action </vt:lpstr>
      <vt:lpstr>Avantages des méthodes de contraception réversibles à longue durée d’action : efficacité</vt:lpstr>
      <vt:lpstr>Avantages des méthodes de contraception réversibles à longue durée d’action : satisfaction</vt:lpstr>
      <vt:lpstr>Intégration des méthodes de contraception réversibles à longue durée d’action aux soins liés à l’avortement</vt:lpstr>
      <vt:lpstr>Évacuation utérine par des méthodes médicamenteuses sans complications</vt:lpstr>
      <vt:lpstr>Aspiration intra-utérine sans complications ou dilatation et évacuation</vt:lpstr>
      <vt:lpstr>Aspiration intra-utérine avec complications : infection </vt:lpstr>
      <vt:lpstr>Aspiration intra-utérine avec complications : lésions génitales </vt:lpstr>
      <vt:lpstr>Aspiration intra-utérine avec  complications : perte excessive de sang </vt:lpstr>
      <vt:lpstr>Fourniture de pilules contraceptives d’urgence</vt:lpstr>
      <vt:lpstr>Cas clinique n° 1 : Violence</vt:lpstr>
      <vt:lpstr>Cas clinique n° 2 : VIH</vt:lpstr>
      <vt:lpstr>Préservatifs féminins et masculins</vt:lpstr>
      <vt:lpstr>Cas clinique n° 3 : Très jeunes femmes</vt:lpstr>
      <vt:lpstr>Cas clinique n° 4 : Une femme qui a décidé qu’elle ne voulait plus avoir d’enfants</vt:lpstr>
      <vt:lpstr>MODULE NEUF</vt:lpstr>
      <vt:lpstr>But du module</vt:lpstr>
      <vt:lpstr>Objectifs</vt:lpstr>
      <vt:lpstr>Pourquoi faut-il se protéger contre les agents pathogènes transmissibles par le sang ? </vt:lpstr>
      <vt:lpstr>Comment se disséminent les maladies transmissibles par le sang ? </vt:lpstr>
      <vt:lpstr>Modes de transmission les plus fréquents des infections hématogènes </vt:lpstr>
      <vt:lpstr>Qui est atteint de maladies transmissibles par le sang ? </vt:lpstr>
      <vt:lpstr>Précautions standards</vt:lpstr>
      <vt:lpstr>Éléments essentiels de la prévention des infections </vt:lpstr>
      <vt:lpstr>Quand faut-il se laver les mains ? </vt:lpstr>
      <vt:lpstr>Comment faut-il se laver les mains ? </vt:lpstr>
      <vt:lpstr>Lavage des mains</vt:lpstr>
      <vt:lpstr>Quand faut-il porter des barrières de protection personnelle ? </vt:lpstr>
      <vt:lpstr>Barrières de protection personnelle pour la réalisation d’une AMIU </vt:lpstr>
      <vt:lpstr>Quand faut-il porter des gants ? </vt:lpstr>
      <vt:lpstr>Comment prévenir les blessures occasionnées  par des objets pointus ou tranchants ? </vt:lpstr>
      <vt:lpstr>« Méthode du ramassage »</vt:lpstr>
      <vt:lpstr>Élimination en toute sécurité des aiguilles </vt:lpstr>
      <vt:lpstr>Poubelle pour objets pointus ou tranchants</vt:lpstr>
      <vt:lpstr>Poubelle pour objets pointus ou tranchants : Scénario 1</vt:lpstr>
      <vt:lpstr>Poubelle pour objets pointus ou tranchants : Scénario 2</vt:lpstr>
      <vt:lpstr>Poubelle pour objets pointus ou tranchants : Scénario 3</vt:lpstr>
      <vt:lpstr>Poubelle pour objets pointus ou tranchants : Scénario 4</vt:lpstr>
      <vt:lpstr>Les techniques aseptiques d’évacuation utérine impliquent : </vt:lpstr>
      <vt:lpstr>Préparation antiseptique</vt:lpstr>
      <vt:lpstr>Préparation du col </vt:lpstr>
      <vt:lpstr>Technique sans contact</vt:lpstr>
      <vt:lpstr>Propreté de l’environnement </vt:lpstr>
      <vt:lpstr>Quand faut-il nettoyer le centre de soins ? </vt:lpstr>
      <vt:lpstr>Déchets infectieux </vt:lpstr>
      <vt:lpstr>Élimination adéquate des déchets infectieux </vt:lpstr>
      <vt:lpstr>En cas d’exposition </vt:lpstr>
      <vt:lpstr>En cas d’exposition (suite)</vt:lpstr>
      <vt:lpstr>MODULE DIX</vt:lpstr>
      <vt:lpstr>But du module</vt:lpstr>
      <vt:lpstr>Objectifs</vt:lpstr>
      <vt:lpstr>Étapes d’une évaluation clinique approfondie</vt:lpstr>
      <vt:lpstr>Antécédents de la patiente </vt:lpstr>
      <vt:lpstr>Antécédents de la patiente (suite) </vt:lpstr>
      <vt:lpstr>Âge gestationnel</vt:lpstr>
      <vt:lpstr>Estimation précise de la taille de l’utérus </vt:lpstr>
      <vt:lpstr>Utilisation des deux méthodes d’évaluation</vt:lpstr>
      <vt:lpstr>État de santé général </vt:lpstr>
      <vt:lpstr>Examen pelvien</vt:lpstr>
      <vt:lpstr>Position gynécologique </vt:lpstr>
      <vt:lpstr>Examen au spéculum</vt:lpstr>
      <vt:lpstr>Examen au spéculum (suite)</vt:lpstr>
      <vt:lpstr>Examen bimanuel</vt:lpstr>
      <vt:lpstr>Pratiquer un examen bimanuel </vt:lpstr>
      <vt:lpstr>Incertitude quant à la taille de l’utérus ? </vt:lpstr>
      <vt:lpstr>Examens de laboratoire</vt:lpstr>
      <vt:lpstr>Déterminer si des soins après avortement sont nécessaires</vt:lpstr>
      <vt:lpstr>Déterminer si un traitement d’urgence est nécessaire</vt:lpstr>
      <vt:lpstr>Évaluation initiale rapide pour les signes de choc</vt:lpstr>
      <vt:lpstr>La plupart des femmes qui se présentent pour des soins après avortement…</vt:lpstr>
      <vt:lpstr>Lorsque l’état de la patiente est stabilisé, déterminer…</vt:lpstr>
      <vt:lpstr>Prise en charge de l’avortement</vt:lpstr>
      <vt:lpstr>MODULE ONZE</vt:lpstr>
      <vt:lpstr>But du module</vt:lpstr>
      <vt:lpstr>Objectifs</vt:lpstr>
      <vt:lpstr>Aspirateur Ipas AMIU Plus et canules Ipas EasyGrip </vt:lpstr>
      <vt:lpstr>Pièces assemblées </vt:lpstr>
      <vt:lpstr>À propos des canules</vt:lpstr>
      <vt:lpstr>Choix de la canule</vt:lpstr>
      <vt:lpstr>Indications des biopsies endométriales</vt:lpstr>
      <vt:lpstr>Canules de 3 mm</vt:lpstr>
      <vt:lpstr>Démontage de l’aspirateur </vt:lpstr>
      <vt:lpstr>Démontage de l’aspirateur (suite)</vt:lpstr>
      <vt:lpstr>Retrait du joint torique</vt:lpstr>
      <vt:lpstr>Pièces de l’aspirateur pour AMIU démontées </vt:lpstr>
      <vt:lpstr>Montage de l’aspirateur Ipas AMIU Plus </vt:lpstr>
      <vt:lpstr>Montage de l’aspirateur Ipas AMIU Plus (suite) </vt:lpstr>
      <vt:lpstr>Lors du montage de l’aspirateur</vt:lpstr>
      <vt:lpstr>Étapes de la lubrification</vt:lpstr>
      <vt:lpstr>Génération du vide</vt:lpstr>
      <vt:lpstr>Contrôle du vide dans l’aspirateur </vt:lpstr>
      <vt:lpstr>Détermination de la cause de l’absence de maintien du vide</vt:lpstr>
      <vt:lpstr>Usages et indications de l’aspirateur Ipas AMIU Plus et des canules Ipas EasyGrip</vt:lpstr>
      <vt:lpstr>Précautions lors d’une AMIU</vt:lpstr>
      <vt:lpstr>Entretien et traitement de l’aspirateur Ipas AMIU Plus </vt:lpstr>
      <vt:lpstr>Nombre maximal d’utilisations de l’instrument </vt:lpstr>
      <vt:lpstr>Le remplacement de l’aspirateur Ipas AMIU Plus est nécessaire lorsque…</vt:lpstr>
      <vt:lpstr>Entretien et traitement des canules Ipas EasyGrip</vt:lpstr>
      <vt:lpstr>Éliminer et remplacer la canule si… </vt:lpstr>
      <vt:lpstr>Traitement de l’aspirateur Ipas AMIU Plus</vt:lpstr>
      <vt:lpstr>Précautions standards lors du traitement </vt:lpstr>
      <vt:lpstr>Différence entre désinfectants et antiseptiques </vt:lpstr>
      <vt:lpstr>Les antiseptiques cutanés ne conviennent pas pour la désinfection des instruments </vt:lpstr>
      <vt:lpstr>Les quatre étapes du traitement des instruments</vt:lpstr>
      <vt:lpstr>Pourquoi rincer ou immerger les instruments avant leur nettoyage ? </vt:lpstr>
      <vt:lpstr>Étapes de la préparation au site d’utilisation </vt:lpstr>
      <vt:lpstr>Nettoyage </vt:lpstr>
      <vt:lpstr>Nettoyage (suite)</vt:lpstr>
      <vt:lpstr>Nettoyer soigneusement les instruments </vt:lpstr>
      <vt:lpstr>Aspirateur Ipas AMIU Plus </vt:lpstr>
      <vt:lpstr>Canules Ipas EasyGrip</vt:lpstr>
      <vt:lpstr>Options de traitement usuelles : aspirateur Ipas AMIU Plus et canules Ipas EasyGrip® </vt:lpstr>
      <vt:lpstr>Option : Ébouillantage (désinfection de haut niveau)</vt:lpstr>
      <vt:lpstr>Ébouillantage des instruments pour AMIU  </vt:lpstr>
      <vt:lpstr>Glutaraldéhyde, Sporox II et chlore </vt:lpstr>
      <vt:lpstr>Option : Glutaraldéhyde (stérilisation) </vt:lpstr>
      <vt:lpstr>Option : Glutaraldéhyde (stérilisation) (suite) </vt:lpstr>
      <vt:lpstr>Option : Glutaraldéhyde (désinfection de haut niveau) </vt:lpstr>
      <vt:lpstr>Option : Glutaraldéhyde (désinfection de haut niveau) (suite) </vt:lpstr>
      <vt:lpstr>Option : Sporox II (stérilisation)</vt:lpstr>
      <vt:lpstr>Option : Sporox II (stérilisation) (suite) </vt:lpstr>
      <vt:lpstr>Option : Sporox II (DHN) </vt:lpstr>
      <vt:lpstr>Option : Sporox II (DHN) (suite) </vt:lpstr>
      <vt:lpstr>Option : Solution de chlore à 0,5% (DHN) </vt:lpstr>
      <vt:lpstr>Immersion dans un désinfectant de haut niveau et rinçage </vt:lpstr>
      <vt:lpstr>Option : Autoclave (stérilisation) </vt:lpstr>
      <vt:lpstr>Emballage dans du papier</vt:lpstr>
      <vt:lpstr>Autoclave : Avertissement </vt:lpstr>
      <vt:lpstr>Stockage des instruments pour AMIU </vt:lpstr>
      <vt:lpstr>MODULE DOUZE</vt:lpstr>
      <vt:lpstr>But du module</vt:lpstr>
      <vt:lpstr>Objectifs</vt:lpstr>
      <vt:lpstr>Objectifs (suite)</vt:lpstr>
      <vt:lpstr>Avant une procédure d’AMIU</vt:lpstr>
      <vt:lpstr>Contrôle de la douleur lors d’une AMIU </vt:lpstr>
      <vt:lpstr>Facteurs physiques associés à une douleur plus importante lors d’une aspiration intra-utérine</vt:lpstr>
      <vt:lpstr>Facteurs liés à la procédure associés à une douleur  plus importante lors d’une aspiration intra-utérine</vt:lpstr>
      <vt:lpstr>Facteurs psychosociaux associés à une douleur plus importante lors d’une aspiration intra-utérine </vt:lpstr>
      <vt:lpstr>Prise en charge de la douleur associée à la dilatation cervicale</vt:lpstr>
      <vt:lpstr>Prise en charge de la douleur associée à la manipulation utérine </vt:lpstr>
      <vt:lpstr>Moyens pharmacologiques pour atténuer l’anxiété</vt:lpstr>
      <vt:lpstr>Moment d’administration des médicaments oraux</vt:lpstr>
      <vt:lpstr>Mesures de soutien</vt:lpstr>
      <vt:lpstr>Élaboration d’un programme de contrôle de la douleur </vt:lpstr>
      <vt:lpstr>Étapes de la procédure d’AMIU</vt:lpstr>
      <vt:lpstr>Étapes de la procédure d’AMIU (suite)</vt:lpstr>
      <vt:lpstr>Considérations relatives aux soins après avortement</vt:lpstr>
      <vt:lpstr>Étape 1 : Préparation de la patiente </vt:lpstr>
      <vt:lpstr>Administration d’antibiotiques avant la procédure </vt:lpstr>
      <vt:lpstr>Porter des barrières de protection personnelle  lors des procédures d’AMIU </vt:lpstr>
      <vt:lpstr>Pratiquer un examen bimanuel </vt:lpstr>
      <vt:lpstr>Étape 2 : Préparation antiseptique du col utérin </vt:lpstr>
      <vt:lpstr>Préparation antiseptique du col</vt:lpstr>
      <vt:lpstr>Étape 3 : Réalisation d’un bloc paracervical </vt:lpstr>
      <vt:lpstr>Administration d’un bloc paracervical </vt:lpstr>
      <vt:lpstr>Bloc paracervical </vt:lpstr>
      <vt:lpstr>Étape 4 : Dilatation du col de l’utérus </vt:lpstr>
      <vt:lpstr>Étape 5 : Insertion de la canule </vt:lpstr>
      <vt:lpstr>Insérer la canule dans l’utérus </vt:lpstr>
      <vt:lpstr>Étape 6 : Préparation de l’aspirateur pour AMIU</vt:lpstr>
      <vt:lpstr>Générer le vide </vt:lpstr>
      <vt:lpstr>Si l’aspirateur ne maintient pas le vide </vt:lpstr>
      <vt:lpstr>Étape 7 : Aspiration du contenu de l’utérus </vt:lpstr>
      <vt:lpstr>Fixer l’aspirateur </vt:lpstr>
      <vt:lpstr>Relâcher les boutons </vt:lpstr>
      <vt:lpstr>Évacuer le contenu de l’utérus </vt:lpstr>
      <vt:lpstr>Causes possibles d’une baisse de la puissance d’aspiration </vt:lpstr>
      <vt:lpstr>Si l’aspirateur est plein </vt:lpstr>
      <vt:lpstr>Si la canule a été reculée au-delà de l’orifice cervical</vt:lpstr>
      <vt:lpstr>Si la canule est obstruée</vt:lpstr>
      <vt:lpstr>Signes indiquant que l’utérus est vide </vt:lpstr>
      <vt:lpstr>Fin de la procédure</vt:lpstr>
      <vt:lpstr>Déconnecter précautionneusement la canule</vt:lpstr>
      <vt:lpstr>Détacher la canule de l’aspirateur</vt:lpstr>
      <vt:lpstr>Étape 8 : Examen des tissus</vt:lpstr>
      <vt:lpstr>Inspecter les tissus pour :</vt:lpstr>
      <vt:lpstr>Inspection détaillée des tissus </vt:lpstr>
      <vt:lpstr>Raisons possibles de l’absence de produits de conception visibles</vt:lpstr>
      <vt:lpstr>Raisons possibles de la présence de moins de produits de conception qu’attendu </vt:lpstr>
      <vt:lpstr>Étape 9 : Réalisation des éventuelles autres procédures concomitantes </vt:lpstr>
      <vt:lpstr>Étape 10 : Immédiatement après la procédure</vt:lpstr>
      <vt:lpstr>Soins de suivi</vt:lpstr>
      <vt:lpstr>Éléments des soins post-opératoires</vt:lpstr>
      <vt:lpstr>Éléments des soins post-opératoires (suite)</vt:lpstr>
      <vt:lpstr>Suivi clinique</vt:lpstr>
      <vt:lpstr>Suivi clinique (suite) </vt:lpstr>
      <vt:lpstr>Détermination des paramètres vitaux </vt:lpstr>
      <vt:lpstr>Contrôle de la douleur après la procédure </vt:lpstr>
      <vt:lpstr>Autres problèmes de santé physique et génésique </vt:lpstr>
      <vt:lpstr>Suivi et soutien psychologiques</vt:lpstr>
      <vt:lpstr>Orienter la patiente vers des services compétents si nécessaire</vt:lpstr>
      <vt:lpstr>Proposer des méthodes contraceptives </vt:lpstr>
      <vt:lpstr>Counseling post-opératoire en matière de contraception</vt:lpstr>
      <vt:lpstr>La patiente est prête à quitter le centre</vt:lpstr>
      <vt:lpstr>Convalescence normale</vt:lpstr>
      <vt:lpstr>Signes nécessitant un traitement médical immédiat</vt:lpstr>
      <vt:lpstr>Signes à surveiller s’ils s’aggravent au fil du temps</vt:lpstr>
      <vt:lpstr>Des soins de suivi sont-ils nécessaires ?</vt:lpstr>
      <vt:lpstr>Avant qu’elle quitte le centre, s’assurer que…</vt:lpstr>
      <vt:lpstr>Soins de suivi : patientes ayant présenté des complications </vt:lpstr>
      <vt:lpstr>Éléments des soins de suivi</vt:lpstr>
      <vt:lpstr>Éléments des soins de suivi (suite)</vt:lpstr>
      <vt:lpstr>Considérations particulières : adolescentes et très jeunes femmes</vt:lpstr>
      <vt:lpstr>Au cours de la procédure d’AMIU : adolescentes et très jeunes femmes</vt:lpstr>
      <vt:lpstr>MODULE TREIZE</vt:lpstr>
      <vt:lpstr>But du module</vt:lpstr>
      <vt:lpstr>Objectifs</vt:lpstr>
      <vt:lpstr>Objectifs (suite)</vt:lpstr>
      <vt:lpstr>Mifépristone</vt:lpstr>
      <vt:lpstr>Misoprostol</vt:lpstr>
      <vt:lpstr>Efficacité</vt:lpstr>
      <vt:lpstr>Préparation</vt:lpstr>
      <vt:lpstr>Informations essentielles sur l’évacuation  utérine par des méthodes médicamenteuses</vt:lpstr>
      <vt:lpstr>Expliquer la procédure d’avortement médicamenteux </vt:lpstr>
      <vt:lpstr>Risque de poursuite de la grossesse</vt:lpstr>
      <vt:lpstr>Diagnostic de grossesse et détermination  de l’âge gestationnel</vt:lpstr>
      <vt:lpstr>Critères d’éligibilité supplémentaires pour  l’utilisation du misoprostol lors d’avortement incomplet</vt:lpstr>
      <vt:lpstr>Contre-indications</vt:lpstr>
      <vt:lpstr>Précautions</vt:lpstr>
      <vt:lpstr>Administration de mifépristone</vt:lpstr>
      <vt:lpstr>Administration de misoprostol pour un avortement médicamenteux</vt:lpstr>
      <vt:lpstr>Protocole d’administration de misoprostol pour un avortement médicamenteux</vt:lpstr>
      <vt:lpstr>Instructions pour l’insertion vaginale</vt:lpstr>
      <vt:lpstr>Instructions pour l’administration buccale</vt:lpstr>
      <vt:lpstr>Instructions pour l’administration sublinguale</vt:lpstr>
      <vt:lpstr>Fournir des instructions concernant l’utilisation des comprimés</vt:lpstr>
      <vt:lpstr>Donner les instructions par écrit</vt:lpstr>
      <vt:lpstr>Misoprostol seul pour un avortement médicamenteux</vt:lpstr>
      <vt:lpstr>Misoprostol lors d’avortement incomplet</vt:lpstr>
      <vt:lpstr>Administration de misoprostol  lors d’avortement incomplet</vt:lpstr>
      <vt:lpstr>Protocole d’administration de misoprostol  lors d’avortement incomplet</vt:lpstr>
      <vt:lpstr>Effets attendus</vt:lpstr>
      <vt:lpstr>Saignements</vt:lpstr>
      <vt:lpstr>Crampes</vt:lpstr>
      <vt:lpstr>Crampes</vt:lpstr>
      <vt:lpstr>Douleur lors d’une évacuation utérine par des méthodes médicamenteuses </vt:lpstr>
      <vt:lpstr>Analgésiques</vt:lpstr>
      <vt:lpstr>Méthodes supplémentaires de contrôle de la douleur</vt:lpstr>
      <vt:lpstr>Effets indésirables potentiels</vt:lpstr>
      <vt:lpstr>Fièvre en tant qu’effet indésirable </vt:lpstr>
      <vt:lpstr>Complications d’une évacuation utérine par  des méthodes médicamenteuses</vt:lpstr>
      <vt:lpstr>Ce que les patientes doivent savoir lorsqu’elles prennent les médicaments pour avortement médicamenteux à domicile</vt:lpstr>
      <vt:lpstr>Ce que les patientes doivent savoir lorsqu’elles prennent les médicaments pour avortement médicamenteux à domicile (suite)</vt:lpstr>
      <vt:lpstr>Fournir une méthode contraceptive </vt:lpstr>
      <vt:lpstr>Signes d’alerte pendant ou après une évacuation utérine</vt:lpstr>
      <vt:lpstr>Signes d’alerte pendant ou après une évacuation utérine (suite)</vt:lpstr>
      <vt:lpstr>Soins de suivi</vt:lpstr>
      <vt:lpstr>Évaluer le caractère complet de l’évacuation utérine</vt:lpstr>
      <vt:lpstr>Échec de l’évacuation utérine</vt:lpstr>
      <vt:lpstr>Scénario 1 (soins complets d’avortement)</vt:lpstr>
      <vt:lpstr>Scénario 2 (soins complets d’avortement)</vt:lpstr>
      <vt:lpstr>Scénario 3 (soins complets d’avortement)</vt:lpstr>
      <vt:lpstr>Scénario 3 (soins complets d’avortement) (suite)</vt:lpstr>
      <vt:lpstr>MODULE QUATORZE</vt:lpstr>
      <vt:lpstr>But du module</vt:lpstr>
      <vt:lpstr>Objectifs</vt:lpstr>
      <vt:lpstr>L’avortement est une procédure sûre</vt:lpstr>
      <vt:lpstr>Types de complications</vt:lpstr>
      <vt:lpstr>Fréquence des événements indésirables </vt:lpstr>
      <vt:lpstr>Fréquence de décès</vt:lpstr>
      <vt:lpstr>Évaluation et prise en charge des complications</vt:lpstr>
      <vt:lpstr>Signes et symptômes d’un avortement incomplet : immédiats </vt:lpstr>
      <vt:lpstr>Signes et symptômes d’un avortement incomplet : tardifs </vt:lpstr>
      <vt:lpstr>Causes de ces signes et symptômes</vt:lpstr>
      <vt:lpstr>Traitement d’un avortement incomplet</vt:lpstr>
      <vt:lpstr>Signes et symptômes d’une infection utérine</vt:lpstr>
      <vt:lpstr>Signes et symptômes d’une poursuite de la grossesse</vt:lpstr>
      <vt:lpstr>Poursuite de la grossesse </vt:lpstr>
      <vt:lpstr>Hémorragie</vt:lpstr>
      <vt:lpstr>Signes et symptômes d’atonie utérine</vt:lpstr>
      <vt:lpstr>Facteurs favorisant une atonie utérine</vt:lpstr>
      <vt:lpstr>Étapes du traitement d’une hémorragie</vt:lpstr>
      <vt:lpstr>Utérotoniques pour contrôler le saignement ou assurer la stabilisation</vt:lpstr>
      <vt:lpstr>Grossesse extra-utérine</vt:lpstr>
      <vt:lpstr>Signes et symptômes possibles d’une grossesse extra-utérine</vt:lpstr>
      <vt:lpstr>Signes et symptômes de lésions cervicales, utérines ou abdominales </vt:lpstr>
      <vt:lpstr>Signes et symptômes de lésions cervicales, utérines ou abdominales (suite) </vt:lpstr>
      <vt:lpstr>Causes des lésions cervicales, utérines ou abdominales </vt:lpstr>
      <vt:lpstr>Traitement des lacérations cervicales ou vaginales</vt:lpstr>
      <vt:lpstr>Traitement des lacérations cervicales ou vaginales (suite)</vt:lpstr>
      <vt:lpstr>Traitement d’une perforation utérine</vt:lpstr>
      <vt:lpstr>Signes et symptômes d’hématométrie</vt:lpstr>
      <vt:lpstr>Signes et symptômes de réaction vasovagale </vt:lpstr>
      <vt:lpstr>Cause des réactions vasovagales </vt:lpstr>
      <vt:lpstr>Signes et symptômes de complications associées aux médicaments </vt:lpstr>
      <vt:lpstr>Facteurs favorisant les complications associées aux médicaments </vt:lpstr>
      <vt:lpstr>Traitement des complications associées aux médicaments</vt:lpstr>
      <vt:lpstr>Douleur persistante</vt:lpstr>
      <vt:lpstr>Causes possibles de douleur persistante</vt:lpstr>
      <vt:lpstr>Réactions allergiques</vt:lpstr>
      <vt:lpstr>Un avortement n’est associé à aucun problème à long terme</vt:lpstr>
      <vt:lpstr>Causes de complications dans le cadre des soins après avortement</vt:lpstr>
      <vt:lpstr>Complications graves possibles</vt:lpstr>
      <vt:lpstr>En cas d’urgence</vt:lpstr>
      <vt:lpstr>Service de garde téléphonique</vt:lpstr>
      <vt:lpstr>Qualités d’un système de transfert adéquat</vt:lpstr>
      <vt:lpstr>Comment les communautés peuvent faciliter le transfert</vt:lpstr>
      <vt:lpstr>Transport vers un centre médical</vt:lpstr>
      <vt:lpstr>Transmission d’informations</vt:lpstr>
      <vt:lpstr>Entraînement aux urgences</vt:lpstr>
      <vt:lpstr>Fournitures d’urgence</vt:lpstr>
      <vt:lpstr>Liens vers la communauté</vt:lpstr>
      <vt:lpstr>Soins de suivi après le traitement de complications consécutives à un avortement</vt:lpstr>
      <vt:lpstr>Événements indésirables</vt:lpstr>
      <vt:lpstr>Types d’événements indésirables</vt:lpstr>
      <vt:lpstr>Exemples d’événements indésirables graves</vt:lpstr>
      <vt:lpstr>Raisons de la survenue d’événements indésirables</vt:lpstr>
      <vt:lpstr>La sécurité dépend de :</vt:lpstr>
      <vt:lpstr>Rapport des événements indésirables</vt:lpstr>
      <vt:lpstr>Analyse des causes fondamentales</vt:lpstr>
      <vt:lpstr>Diagramme en arêtes de poisson</vt:lpstr>
      <vt:lpstr>Les cinq pourquoi</vt:lpstr>
      <vt:lpstr>Analyse de l’arborescence du problème</vt:lpstr>
      <vt:lpstr>Analyse de l’arborescence du problème</vt:lpstr>
      <vt:lpstr>Cas clinique n° 1 : Traitement d’un avortement incomplet avec infection </vt:lpstr>
      <vt:lpstr>Cas clinique n° 2 :  Traitement de l’atonie utérine</vt:lpstr>
      <vt:lpstr>Cas clinique n° 3 :  Traitement d’une hémorragie </vt:lpstr>
      <vt:lpstr>Cas clinique n° 4 : Prise en charge d’une infection probablement due à la rétention de tissus dans l’utérus</vt:lpstr>
      <vt:lpstr>Cas clinique n° 5 :  Grossesse extra-utérine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Amanda</dc:creator>
  <cp:lastModifiedBy>Jamie McLendon</cp:lastModifiedBy>
  <cp:revision>305</cp:revision>
  <dcterms:created xsi:type="dcterms:W3CDTF">2013-09-12T12:00:15Z</dcterms:created>
  <dcterms:modified xsi:type="dcterms:W3CDTF">2020-05-20T21:34:15Z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HE3NP6AYHE2N-1840-1122</vt:lpwstr>
  </property>
  <property fmtid="{D5CDD505-2E9C-101B-9397-08002B2CF9AE}" pid="3" name="_dlc_DocIdItemGuid">
    <vt:lpwstr>3e49906f-f676-4b6b-96d1-7f0cba0d450e</vt:lpwstr>
  </property>
  <property fmtid="{D5CDD505-2E9C-101B-9397-08002B2CF9AE}" pid="4" name="_dlc_DocIdUrl">
    <vt:lpwstr>https://luna.ipas.org/TSDI/CoreCurr/_layouts/DocIdRedir.aspx?ID=HE3NP6AYHE2N-1840-1122, HE3NP6AYHE2N-1840-1122</vt:lpwstr>
  </property>
  <property fmtid="{D5CDD505-2E9C-101B-9397-08002B2CF9AE}" pid="5" name="ArticulateGUID">
    <vt:lpwstr>0CD8565E-4250-4D39-962B-5BBE562B109C</vt:lpwstr>
  </property>
  <property fmtid="{D5CDD505-2E9C-101B-9397-08002B2CF9AE}" pid="6" name="ArticulatePath">
    <vt:lpwstr>https://luna.ipas.org/TSDI/CoreCurr/Working%20Documents/2-Woman-centered%20abortion%20care/2Trainers/WCCAC-Trainers%20PowerPoints/WCCAC-Trainers_Powerpoint_All%20Modules</vt:lpwstr>
  </property>
  <property fmtid="{D5CDD505-2E9C-101B-9397-08002B2CF9AE}" pid="7" name="ContentType">
    <vt:lpwstr>Document</vt:lpwstr>
  </property>
  <property fmtid="{D5CDD505-2E9C-101B-9397-08002B2CF9AE}" pid="8" name="ContentTypeId">
    <vt:lpwstr>0x01010029A0C0A280844F47BABE8C5B272B5CCF</vt:lpwstr>
  </property>
  <property fmtid="{D5CDD505-2E9C-101B-9397-08002B2CF9AE}" pid="9" name="Language">
    <vt:lpwstr>English</vt:lpwstr>
  </property>
  <property fmtid="{D5CDD505-2E9C-101B-9397-08002B2CF9AE}" pid="10" name="Order">
    <vt:lpwstr>1500.00000000000</vt:lpwstr>
  </property>
  <property fmtid="{D5CDD505-2E9C-101B-9397-08002B2CF9AE}" pid="11" name="Type?">
    <vt:lpwstr>None</vt:lpwstr>
  </property>
  <property fmtid="{D5CDD505-2E9C-101B-9397-08002B2CF9AE}" pid="12" name="Where?">
    <vt:lpwstr>Public</vt:lpwstr>
  </property>
</Properties>
</file>