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3.xml" ContentType="application/vnd.openxmlformats-officedocument.presentationml.tags+xml"/>
  <Override PartName="/ppt/notesSlides/notesSlide35.xml" ContentType="application/vnd.openxmlformats-officedocument.presentationml.notesSlide+xml"/>
  <Override PartName="/ppt/tags/tag4.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tags/tag5.xml" ContentType="application/vnd.openxmlformats-officedocument.presentationml.tags+xml"/>
  <Override PartName="/ppt/notesSlides/notesSlide124.xml" ContentType="application/vnd.openxmlformats-officedocument.presentationml.notesSlide+xml"/>
  <Override PartName="/ppt/tags/tag6.xml" ContentType="application/vnd.openxmlformats-officedocument.presentationml.tags+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tags/tag7.xml" ContentType="application/vnd.openxmlformats-officedocument.presentationml.tags+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tags/tag8.xml" ContentType="application/vnd.openxmlformats-officedocument.presentationml.tags+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charts/chart1.xml" ContentType="application/vnd.openxmlformats-officedocument.drawingml.chart+xml"/>
  <Override PartName="/ppt/tags/tag9.xml" ContentType="application/vnd.openxmlformats-officedocument.presentationml.tags+xml"/>
  <Override PartName="/ppt/notesSlides/notesSlide156.xml" ContentType="application/vnd.openxmlformats-officedocument.presentationml.notesSlide+xml"/>
  <Override PartName="/ppt/charts/chart2.xml" ContentType="application/vnd.openxmlformats-officedocument.drawingml.chart+xml"/>
  <Override PartName="/ppt/tags/tag10.xml" ContentType="application/vnd.openxmlformats-officedocument.presentationml.tags+xml"/>
  <Override PartName="/ppt/notesSlides/notesSlide157.xml" ContentType="application/vnd.openxmlformats-officedocument.presentationml.notesSlide+xml"/>
  <Override PartName="/ppt/tags/tag11.xml" ContentType="application/vnd.openxmlformats-officedocument.presentationml.tags+xml"/>
  <Override PartName="/ppt/notesSlides/notesSlide158.xml" ContentType="application/vnd.openxmlformats-officedocument.presentationml.notesSlide+xml"/>
  <Override PartName="/ppt/tags/tag12.xml" ContentType="application/vnd.openxmlformats-officedocument.presentationml.tags+xml"/>
  <Override PartName="/ppt/notesSlides/notesSlide159.xml" ContentType="application/vnd.openxmlformats-officedocument.presentationml.notesSlide+xml"/>
  <Override PartName="/ppt/tags/tag13.xml" ContentType="application/vnd.openxmlformats-officedocument.presentationml.tags+xml"/>
  <Override PartName="/ppt/notesSlides/notesSlide160.xml" ContentType="application/vnd.openxmlformats-officedocument.presentationml.notesSlide+xml"/>
  <Override PartName="/ppt/tags/tag14.xml" ContentType="application/vnd.openxmlformats-officedocument.presentationml.tags+xml"/>
  <Override PartName="/ppt/notesSlides/notesSlide161.xml" ContentType="application/vnd.openxmlformats-officedocument.presentationml.notesSlide+xml"/>
  <Override PartName="/ppt/tags/tag15.xml" ContentType="application/vnd.openxmlformats-officedocument.presentationml.tags+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tags/tag16.xml" ContentType="application/vnd.openxmlformats-officedocument.presentationml.tags+xml"/>
  <Override PartName="/ppt/notesSlides/notesSlide309.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ppt/notesSlides/notesSlide337.xml" ContentType="application/vnd.openxmlformats-officedocument.presentationml.notesSlide+xml"/>
  <Override PartName="/ppt/notesSlides/notesSlide338.xml" ContentType="application/vnd.openxmlformats-officedocument.presentationml.notesSlide+xml"/>
  <Override PartName="/ppt/notesSlides/notesSlide339.xml" ContentType="application/vnd.openxmlformats-officedocument.presentationml.notesSlide+xml"/>
  <Override PartName="/ppt/notesSlides/notesSlide340.xml" ContentType="application/vnd.openxmlformats-officedocument.presentationml.notesSlide+xml"/>
  <Override PartName="/ppt/notesSlides/notesSlide341.xml" ContentType="application/vnd.openxmlformats-officedocument.presentationml.notesSlide+xml"/>
  <Override PartName="/ppt/notesSlides/notesSlide342.xml" ContentType="application/vnd.openxmlformats-officedocument.presentationml.notesSlide+xml"/>
  <Override PartName="/ppt/notesSlides/notesSlide343.xml" ContentType="application/vnd.openxmlformats-officedocument.presentationml.notesSlide+xml"/>
  <Override PartName="/ppt/notesSlides/notesSlide344.xml" ContentType="application/vnd.openxmlformats-officedocument.presentationml.notesSlide+xml"/>
  <Override PartName="/ppt/notesSlides/notesSlide345.xml" ContentType="application/vnd.openxmlformats-officedocument.presentationml.notesSlide+xml"/>
  <Override PartName="/ppt/notesSlides/notesSlide346.xml" ContentType="application/vnd.openxmlformats-officedocument.presentationml.notesSlide+xml"/>
  <Override PartName="/ppt/notesSlides/notesSlide347.xml" ContentType="application/vnd.openxmlformats-officedocument.presentationml.notesSlide+xml"/>
  <Override PartName="/ppt/notesSlides/notesSlide348.xml" ContentType="application/vnd.openxmlformats-officedocument.presentationml.notesSlide+xml"/>
  <Override PartName="/ppt/notesSlides/notesSlide349.xml" ContentType="application/vnd.openxmlformats-officedocument.presentationml.notesSlide+xml"/>
  <Override PartName="/ppt/notesSlides/notesSlide350.xml" ContentType="application/vnd.openxmlformats-officedocument.presentationml.notesSlide+xml"/>
  <Override PartName="/ppt/notesSlides/notesSlide351.xml" ContentType="application/vnd.openxmlformats-officedocument.presentationml.notesSlide+xml"/>
  <Override PartName="/ppt/notesSlides/notesSlide352.xml" ContentType="application/vnd.openxmlformats-officedocument.presentationml.notesSlide+xml"/>
  <Override PartName="/ppt/notesSlides/notesSlide353.xml" ContentType="application/vnd.openxmlformats-officedocument.presentationml.notesSlide+xml"/>
  <Override PartName="/ppt/notesSlides/notesSlide354.xml" ContentType="application/vnd.openxmlformats-officedocument.presentationml.notesSlide+xml"/>
  <Override PartName="/ppt/notesSlides/notesSlide355.xml" ContentType="application/vnd.openxmlformats-officedocument.presentationml.notesSlide+xml"/>
  <Override PartName="/ppt/notesSlides/notesSlide356.xml" ContentType="application/vnd.openxmlformats-officedocument.presentationml.notesSlide+xml"/>
  <Override PartName="/ppt/notesSlides/notesSlide357.xml" ContentType="application/vnd.openxmlformats-officedocument.presentationml.notesSlide+xml"/>
  <Override PartName="/ppt/tags/tag17.xml" ContentType="application/vnd.openxmlformats-officedocument.presentationml.tags+xml"/>
  <Override PartName="/ppt/notesSlides/notesSlide358.xml" ContentType="application/vnd.openxmlformats-officedocument.presentationml.notesSlide+xml"/>
  <Override PartName="/ppt/notesSlides/notesSlide359.xml" ContentType="application/vnd.openxmlformats-officedocument.presentationml.notesSlide+xml"/>
  <Override PartName="/ppt/notesSlides/notesSlide360.xml" ContentType="application/vnd.openxmlformats-officedocument.presentationml.notesSlide+xml"/>
  <Override PartName="/ppt/notesSlides/notesSlide361.xml" ContentType="application/vnd.openxmlformats-officedocument.presentationml.notesSlide+xml"/>
  <Override PartName="/ppt/notesSlides/notesSlide362.xml" ContentType="application/vnd.openxmlformats-officedocument.presentationml.notesSlide+xml"/>
  <Override PartName="/ppt/notesSlides/notesSlide363.xml" ContentType="application/vnd.openxmlformats-officedocument.presentationml.notesSlide+xml"/>
  <Override PartName="/ppt/notesSlides/notesSlide364.xml" ContentType="application/vnd.openxmlformats-officedocument.presentationml.notesSlide+xml"/>
  <Override PartName="/ppt/notesSlides/notesSlide365.xml" ContentType="application/vnd.openxmlformats-officedocument.presentationml.notesSlide+xml"/>
  <Override PartName="/ppt/notesSlides/notesSlide366.xml" ContentType="application/vnd.openxmlformats-officedocument.presentationml.notesSlide+xml"/>
  <Override PartName="/ppt/notesSlides/notesSlide367.xml" ContentType="application/vnd.openxmlformats-officedocument.presentationml.notesSlide+xml"/>
  <Override PartName="/ppt/notesSlides/notesSlide368.xml" ContentType="application/vnd.openxmlformats-officedocument.presentationml.notesSlide+xml"/>
  <Override PartName="/ppt/notesSlides/notesSlide369.xml" ContentType="application/vnd.openxmlformats-officedocument.presentationml.notesSlide+xml"/>
  <Override PartName="/ppt/notesSlides/notesSlide370.xml" ContentType="application/vnd.openxmlformats-officedocument.presentationml.notesSlide+xml"/>
  <Override PartName="/ppt/notesSlides/notesSlide371.xml" ContentType="application/vnd.openxmlformats-officedocument.presentationml.notesSlide+xml"/>
  <Override PartName="/ppt/notesSlides/notesSlide372.xml" ContentType="application/vnd.openxmlformats-officedocument.presentationml.notesSlide+xml"/>
  <Override PartName="/ppt/notesSlides/notesSlide373.xml" ContentType="application/vnd.openxmlformats-officedocument.presentationml.notesSlide+xml"/>
  <Override PartName="/ppt/notesSlides/notesSlide374.xml" ContentType="application/vnd.openxmlformats-officedocument.presentationml.notesSlide+xml"/>
  <Override PartName="/ppt/notesSlides/notesSlide375.xml" ContentType="application/vnd.openxmlformats-officedocument.presentationml.notesSlide+xml"/>
  <Override PartName="/ppt/tags/tag18.xml" ContentType="application/vnd.openxmlformats-officedocument.presentationml.tags+xml"/>
  <Override PartName="/ppt/notesSlides/notesSlide376.xml" ContentType="application/vnd.openxmlformats-officedocument.presentationml.notesSlide+xml"/>
  <Override PartName="/ppt/tags/tag19.xml" ContentType="application/vnd.openxmlformats-officedocument.presentationml.tags+xml"/>
  <Override PartName="/ppt/notesSlides/notesSlide377.xml" ContentType="application/vnd.openxmlformats-officedocument.presentationml.notesSlide+xml"/>
  <Override PartName="/ppt/tags/tag20.xml" ContentType="application/vnd.openxmlformats-officedocument.presentationml.tags+xml"/>
  <Override PartName="/ppt/notesSlides/notesSlide378.xml" ContentType="application/vnd.openxmlformats-officedocument.presentationml.notesSlide+xml"/>
  <Override PartName="/ppt/notesSlides/notesSlide379.xml" ContentType="application/vnd.openxmlformats-officedocument.presentationml.notesSlide+xml"/>
  <Override PartName="/ppt/notesSlides/notesSlide380.xml" ContentType="application/vnd.openxmlformats-officedocument.presentationml.notesSlide+xml"/>
  <Override PartName="/ppt/notesSlides/notesSlide381.xml" ContentType="application/vnd.openxmlformats-officedocument.presentationml.notesSlide+xml"/>
  <Override PartName="/ppt/notesSlides/notesSlide382.xml" ContentType="application/vnd.openxmlformats-officedocument.presentationml.notesSlide+xml"/>
  <Override PartName="/ppt/notesSlides/notesSlide383.xml" ContentType="application/vnd.openxmlformats-officedocument.presentationml.notesSlide+xml"/>
  <Override PartName="/ppt/notesSlides/notesSlide384.xml" ContentType="application/vnd.openxmlformats-officedocument.presentationml.notesSlide+xml"/>
  <Override PartName="/ppt/notesSlides/notesSlide385.xml" ContentType="application/vnd.openxmlformats-officedocument.presentationml.notesSlide+xml"/>
  <Override PartName="/ppt/notesSlides/notesSlide386.xml" ContentType="application/vnd.openxmlformats-officedocument.presentationml.notesSlide+xml"/>
  <Override PartName="/ppt/notesSlides/notesSlide387.xml" ContentType="application/vnd.openxmlformats-officedocument.presentationml.notesSlide+xml"/>
  <Override PartName="/ppt/notesSlides/notesSlide388.xml" ContentType="application/vnd.openxmlformats-officedocument.presentationml.notesSlide+xml"/>
  <Override PartName="/ppt/notesSlides/notesSlide389.xml" ContentType="application/vnd.openxmlformats-officedocument.presentationml.notesSlide+xml"/>
  <Override PartName="/ppt/notesSlides/notesSlide390.xml" ContentType="application/vnd.openxmlformats-officedocument.presentationml.notesSlide+xml"/>
  <Override PartName="/ppt/notesSlides/notesSlide391.xml" ContentType="application/vnd.openxmlformats-officedocument.presentationml.notesSlide+xml"/>
  <Override PartName="/ppt/notesSlides/notesSlide392.xml" ContentType="application/vnd.openxmlformats-officedocument.presentationml.notesSlide+xml"/>
  <Override PartName="/ppt/notesSlides/notesSlide393.xml" ContentType="application/vnd.openxmlformats-officedocument.presentationml.notesSlide+xml"/>
  <Override PartName="/ppt/notesSlides/notesSlide394.xml" ContentType="application/vnd.openxmlformats-officedocument.presentationml.notesSlide+xml"/>
  <Override PartName="/ppt/notesSlides/notesSlide395.xml" ContentType="application/vnd.openxmlformats-officedocument.presentationml.notesSlide+xml"/>
  <Override PartName="/ppt/notesSlides/notesSlide396.xml" ContentType="application/vnd.openxmlformats-officedocument.presentationml.notesSlide+xml"/>
  <Override PartName="/ppt/notesSlides/notesSlide397.xml" ContentType="application/vnd.openxmlformats-officedocument.presentationml.notesSlide+xml"/>
  <Override PartName="/ppt/notesSlides/notesSlide398.xml" ContentType="application/vnd.openxmlformats-officedocument.presentationml.notesSlide+xml"/>
  <Override PartName="/ppt/notesSlides/notesSlide399.xml" ContentType="application/vnd.openxmlformats-officedocument.presentationml.notesSlide+xml"/>
  <Override PartName="/ppt/notesSlides/notesSlide400.xml" ContentType="application/vnd.openxmlformats-officedocument.presentationml.notesSlide+xml"/>
  <Override PartName="/ppt/notesSlides/notesSlide401.xml" ContentType="application/vnd.openxmlformats-officedocument.presentationml.notesSlide+xml"/>
  <Override PartName="/ppt/notesSlides/notesSlide402.xml" ContentType="application/vnd.openxmlformats-officedocument.presentationml.notesSlide+xml"/>
  <Override PartName="/ppt/notesSlides/notesSlide403.xml" ContentType="application/vnd.openxmlformats-officedocument.presentationml.notesSlide+xml"/>
  <Override PartName="/ppt/notesSlides/notesSlide404.xml" ContentType="application/vnd.openxmlformats-officedocument.presentationml.notesSlide+xml"/>
  <Override PartName="/ppt/notesSlides/notesSlide405.xml" ContentType="application/vnd.openxmlformats-officedocument.presentationml.notesSlide+xml"/>
  <Override PartName="/ppt/notesSlides/notesSlide406.xml" ContentType="application/vnd.openxmlformats-officedocument.presentationml.notesSlide+xml"/>
  <Override PartName="/ppt/notesSlides/notesSlide407.xml" ContentType="application/vnd.openxmlformats-officedocument.presentationml.notesSlide+xml"/>
  <Override PartName="/ppt/notesSlides/notesSlide408.xml" ContentType="application/vnd.openxmlformats-officedocument.presentationml.notesSlide+xml"/>
  <Override PartName="/ppt/notesSlides/notesSlide409.xml" ContentType="application/vnd.openxmlformats-officedocument.presentationml.notesSlide+xml"/>
  <Override PartName="/ppt/notesSlides/notesSlide410.xml" ContentType="application/vnd.openxmlformats-officedocument.presentationml.notesSlide+xml"/>
  <Override PartName="/ppt/notesSlides/notesSlide411.xml" ContentType="application/vnd.openxmlformats-officedocument.presentationml.notesSlide+xml"/>
  <Override PartName="/ppt/notesSlides/notesSlide412.xml" ContentType="application/vnd.openxmlformats-officedocument.presentationml.notesSlide+xml"/>
  <Override PartName="/ppt/notesSlides/notesSlide413.xml" ContentType="application/vnd.openxmlformats-officedocument.presentationml.notesSlide+xml"/>
  <Override PartName="/ppt/notesSlides/notesSlide414.xml" ContentType="application/vnd.openxmlformats-officedocument.presentationml.notesSlide+xml"/>
  <Override PartName="/ppt/notesSlides/notesSlide415.xml" ContentType="application/vnd.openxmlformats-officedocument.presentationml.notesSlide+xml"/>
  <Override PartName="/ppt/notesSlides/notesSlide416.xml" ContentType="application/vnd.openxmlformats-officedocument.presentationml.notesSlide+xml"/>
  <Override PartName="/ppt/notesSlides/notesSlide417.xml" ContentType="application/vnd.openxmlformats-officedocument.presentationml.notesSlide+xml"/>
  <Override PartName="/ppt/notesSlides/notesSlide418.xml" ContentType="application/vnd.openxmlformats-officedocument.presentationml.notesSlide+xml"/>
  <Override PartName="/ppt/notesSlides/notesSlide419.xml" ContentType="application/vnd.openxmlformats-officedocument.presentationml.notesSlide+xml"/>
  <Override PartName="/ppt/notesSlides/notesSlide420.xml" ContentType="application/vnd.openxmlformats-officedocument.presentationml.notesSlide+xml"/>
  <Override PartName="/ppt/notesSlides/notesSlide421.xml" ContentType="application/vnd.openxmlformats-officedocument.presentationml.notesSlide+xml"/>
  <Override PartName="/ppt/notesSlides/notesSlide422.xml" ContentType="application/vnd.openxmlformats-officedocument.presentationml.notesSlide+xml"/>
  <Override PartName="/ppt/notesSlides/notesSlide423.xml" ContentType="application/vnd.openxmlformats-officedocument.presentationml.notesSlide+xml"/>
  <Override PartName="/ppt/notesSlides/notesSlide424.xml" ContentType="application/vnd.openxmlformats-officedocument.presentationml.notesSlide+xml"/>
  <Override PartName="/ppt/notesSlides/notesSlide425.xml" ContentType="application/vnd.openxmlformats-officedocument.presentationml.notesSlide+xml"/>
  <Override PartName="/ppt/notesSlides/notesSlide426.xml" ContentType="application/vnd.openxmlformats-officedocument.presentationml.notesSlide+xml"/>
  <Override PartName="/ppt/notesSlides/notesSlide427.xml" ContentType="application/vnd.openxmlformats-officedocument.presentationml.notesSlide+xml"/>
  <Override PartName="/ppt/notesSlides/notesSlide428.xml" ContentType="application/vnd.openxmlformats-officedocument.presentationml.notesSlide+xml"/>
  <Override PartName="/ppt/notesSlides/notesSlide429.xml" ContentType="application/vnd.openxmlformats-officedocument.presentationml.notesSlide+xml"/>
  <Override PartName="/ppt/notesSlides/notesSlide430.xml" ContentType="application/vnd.openxmlformats-officedocument.presentationml.notesSlide+xml"/>
  <Override PartName="/ppt/notesSlides/notesSlide431.xml" ContentType="application/vnd.openxmlformats-officedocument.presentationml.notesSlide+xml"/>
  <Override PartName="/ppt/notesSlides/notesSlide432.xml" ContentType="application/vnd.openxmlformats-officedocument.presentationml.notesSlide+xml"/>
  <Override PartName="/ppt/notesSlides/notesSlide433.xml" ContentType="application/vnd.openxmlformats-officedocument.presentationml.notesSlide+xml"/>
  <Override PartName="/ppt/notesSlides/notesSlide434.xml" ContentType="application/vnd.openxmlformats-officedocument.presentationml.notesSlide+xml"/>
  <Override PartName="/ppt/notesSlides/notesSlide435.xml" ContentType="application/vnd.openxmlformats-officedocument.presentationml.notesSlide+xml"/>
  <Override PartName="/ppt/notesSlides/notesSlide436.xml" ContentType="application/vnd.openxmlformats-officedocument.presentationml.notesSlide+xml"/>
  <Override PartName="/ppt/notesSlides/notesSlide437.xml" ContentType="application/vnd.openxmlformats-officedocument.presentationml.notesSlide+xml"/>
  <Override PartName="/ppt/notesSlides/notesSlide438.xml" ContentType="application/vnd.openxmlformats-officedocument.presentationml.notesSlide+xml"/>
  <Override PartName="/ppt/notesSlides/notesSlide439.xml" ContentType="application/vnd.openxmlformats-officedocument.presentationml.notesSlide+xml"/>
  <Override PartName="/ppt/notesSlides/notesSlide440.xml" ContentType="application/vnd.openxmlformats-officedocument.presentationml.notesSlide+xml"/>
  <Override PartName="/ppt/notesSlides/notesSlide441.xml" ContentType="application/vnd.openxmlformats-officedocument.presentationml.notesSlide+xml"/>
  <Override PartName="/ppt/notesSlides/notesSlide442.xml" ContentType="application/vnd.openxmlformats-officedocument.presentationml.notesSlide+xml"/>
  <Override PartName="/ppt/notesSlides/notesSlide443.xml" ContentType="application/vnd.openxmlformats-officedocument.presentationml.notesSlide+xml"/>
  <Override PartName="/ppt/notesSlides/notesSlide444.xml" ContentType="application/vnd.openxmlformats-officedocument.presentationml.notesSlide+xml"/>
  <Override PartName="/ppt/notesSlides/notesSlide445.xml" ContentType="application/vnd.openxmlformats-officedocument.presentationml.notesSlide+xml"/>
  <Override PartName="/ppt/notesSlides/notesSlide446.xml" ContentType="application/vnd.openxmlformats-officedocument.presentationml.notesSlide+xml"/>
  <Override PartName="/ppt/notesSlides/notesSlide447.xml" ContentType="application/vnd.openxmlformats-officedocument.presentationml.notesSlide+xml"/>
  <Override PartName="/ppt/notesSlides/notesSlide448.xml" ContentType="application/vnd.openxmlformats-officedocument.presentationml.notesSlide+xml"/>
  <Override PartName="/ppt/notesSlides/notesSlide449.xml" ContentType="application/vnd.openxmlformats-officedocument.presentationml.notesSlide+xml"/>
  <Override PartName="/ppt/notesSlides/notesSlide450.xml" ContentType="application/vnd.openxmlformats-officedocument.presentationml.notesSlide+xml"/>
  <Override PartName="/ppt/notesSlides/notesSlide451.xml" ContentType="application/vnd.openxmlformats-officedocument.presentationml.notesSlide+xml"/>
  <Override PartName="/ppt/notesSlides/notesSlide452.xml" ContentType="application/vnd.openxmlformats-officedocument.presentationml.notesSlide+xml"/>
  <Override PartName="/ppt/notesSlides/notesSlide453.xml" ContentType="application/vnd.openxmlformats-officedocument.presentationml.notesSlide+xml"/>
  <Override PartName="/ppt/notesSlides/notesSlide454.xml" ContentType="application/vnd.openxmlformats-officedocument.presentationml.notesSlide+xml"/>
  <Override PartName="/ppt/notesSlides/notesSlide455.xml" ContentType="application/vnd.openxmlformats-officedocument.presentationml.notesSlide+xml"/>
  <Override PartName="/ppt/notesSlides/notesSlide456.xml" ContentType="application/vnd.openxmlformats-officedocument.presentationml.notesSlide+xml"/>
  <Override PartName="/ppt/notesSlides/notesSlide457.xml" ContentType="application/vnd.openxmlformats-officedocument.presentationml.notesSlide+xml"/>
  <Override PartName="/ppt/notesSlides/notesSlide458.xml" ContentType="application/vnd.openxmlformats-officedocument.presentationml.notesSlide+xml"/>
  <Override PartName="/ppt/notesSlides/notesSlide459.xml" ContentType="application/vnd.openxmlformats-officedocument.presentationml.notesSlide+xml"/>
  <Override PartName="/ppt/notesSlides/notesSlide460.xml" ContentType="application/vnd.openxmlformats-officedocument.presentationml.notesSlide+xml"/>
  <Override PartName="/ppt/notesSlides/notesSlide46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62.xml" ContentType="application/vnd.openxmlformats-officedocument.presentationml.notesSlide+xml"/>
  <Override PartName="/ppt/notesSlides/notesSlide463.xml" ContentType="application/vnd.openxmlformats-officedocument.presentationml.notesSlide+xml"/>
  <Override PartName="/ppt/tags/tag21.xml" ContentType="application/vnd.openxmlformats-officedocument.presentationml.tags+xml"/>
  <Override PartName="/ppt/notesSlides/notesSlide464.xml" ContentType="application/vnd.openxmlformats-officedocument.presentationml.notesSlide+xml"/>
  <Override PartName="/ppt/notesSlides/notesSlide465.xml" ContentType="application/vnd.openxmlformats-officedocument.presentationml.notesSlide+xml"/>
  <Override PartName="/ppt/notesSlides/notesSlide466.xml" ContentType="application/vnd.openxmlformats-officedocument.presentationml.notesSlide+xml"/>
  <Override PartName="/ppt/tags/tag22.xml" ContentType="application/vnd.openxmlformats-officedocument.presentationml.tags+xml"/>
  <Override PartName="/ppt/notesSlides/notesSlide467.xml" ContentType="application/vnd.openxmlformats-officedocument.presentationml.notesSlide+xml"/>
  <Override PartName="/ppt/notesSlides/notesSlide468.xml" ContentType="application/vnd.openxmlformats-officedocument.presentationml.notesSlide+xml"/>
  <Override PartName="/ppt/notesSlides/notesSlide469.xml" ContentType="application/vnd.openxmlformats-officedocument.presentationml.notesSlide+xml"/>
  <Override PartName="/ppt/notesSlides/notesSlide470.xml" ContentType="application/vnd.openxmlformats-officedocument.presentationml.notesSlide+xml"/>
  <Override PartName="/ppt/notesSlides/notesSlide471.xml" ContentType="application/vnd.openxmlformats-officedocument.presentationml.notesSlide+xml"/>
  <Override PartName="/ppt/notesSlides/notesSlide4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33" r:id="rId5"/>
  </p:sldMasterIdLst>
  <p:notesMasterIdLst>
    <p:notesMasterId r:id="rId480"/>
  </p:notesMasterIdLst>
  <p:handoutMasterIdLst>
    <p:handoutMasterId r:id="rId481"/>
  </p:handoutMasterIdLst>
  <p:sldIdLst>
    <p:sldId id="291" r:id="rId6"/>
    <p:sldId id="805" r:id="rId7"/>
    <p:sldId id="298" r:id="rId8"/>
    <p:sldId id="292" r:id="rId9"/>
    <p:sldId id="301" r:id="rId10"/>
    <p:sldId id="302" r:id="rId11"/>
    <p:sldId id="303" r:id="rId12"/>
    <p:sldId id="305" r:id="rId13"/>
    <p:sldId id="306" r:id="rId14"/>
    <p:sldId id="307" r:id="rId15"/>
    <p:sldId id="308" r:id="rId16"/>
    <p:sldId id="309" r:id="rId17"/>
    <p:sldId id="310" r:id="rId18"/>
    <p:sldId id="311" r:id="rId19"/>
    <p:sldId id="312" r:id="rId20"/>
    <p:sldId id="313" r:id="rId21"/>
    <p:sldId id="314" r:id="rId22"/>
    <p:sldId id="315" r:id="rId23"/>
    <p:sldId id="316" r:id="rId24"/>
    <p:sldId id="317" r:id="rId25"/>
    <p:sldId id="318" r:id="rId26"/>
    <p:sldId id="319" r:id="rId27"/>
    <p:sldId id="760" r:id="rId28"/>
    <p:sldId id="320" r:id="rId29"/>
    <p:sldId id="321" r:id="rId30"/>
    <p:sldId id="322" r:id="rId31"/>
    <p:sldId id="324" r:id="rId32"/>
    <p:sldId id="325" r:id="rId33"/>
    <p:sldId id="326" r:id="rId34"/>
    <p:sldId id="327" r:id="rId35"/>
    <p:sldId id="328" r:id="rId36"/>
    <p:sldId id="330" r:id="rId37"/>
    <p:sldId id="331" r:id="rId38"/>
    <p:sldId id="761" r:id="rId39"/>
    <p:sldId id="332" r:id="rId40"/>
    <p:sldId id="767" r:id="rId41"/>
    <p:sldId id="768" r:id="rId42"/>
    <p:sldId id="333" r:id="rId43"/>
    <p:sldId id="334" r:id="rId44"/>
    <p:sldId id="335" r:id="rId45"/>
    <p:sldId id="336" r:id="rId46"/>
    <p:sldId id="337" r:id="rId47"/>
    <p:sldId id="338" r:id="rId48"/>
    <p:sldId id="339" r:id="rId49"/>
    <p:sldId id="340" r:id="rId50"/>
    <p:sldId id="341" r:id="rId51"/>
    <p:sldId id="342" r:id="rId52"/>
    <p:sldId id="343" r:id="rId53"/>
    <p:sldId id="344" r:id="rId54"/>
    <p:sldId id="345" r:id="rId55"/>
    <p:sldId id="346" r:id="rId56"/>
    <p:sldId id="347" r:id="rId57"/>
    <p:sldId id="348" r:id="rId58"/>
    <p:sldId id="349" r:id="rId59"/>
    <p:sldId id="350" r:id="rId60"/>
    <p:sldId id="351" r:id="rId61"/>
    <p:sldId id="352" r:id="rId62"/>
    <p:sldId id="353" r:id="rId63"/>
    <p:sldId id="354" r:id="rId64"/>
    <p:sldId id="355" r:id="rId65"/>
    <p:sldId id="356" r:id="rId66"/>
    <p:sldId id="357" r:id="rId67"/>
    <p:sldId id="358" r:id="rId68"/>
    <p:sldId id="359" r:id="rId69"/>
    <p:sldId id="360" r:id="rId70"/>
    <p:sldId id="361" r:id="rId71"/>
    <p:sldId id="362" r:id="rId72"/>
    <p:sldId id="363" r:id="rId73"/>
    <p:sldId id="860" r:id="rId74"/>
    <p:sldId id="861" r:id="rId75"/>
    <p:sldId id="862" r:id="rId76"/>
    <p:sldId id="865" r:id="rId77"/>
    <p:sldId id="863" r:id="rId78"/>
    <p:sldId id="864" r:id="rId79"/>
    <p:sldId id="867" r:id="rId80"/>
    <p:sldId id="868" r:id="rId81"/>
    <p:sldId id="364" r:id="rId82"/>
    <p:sldId id="365" r:id="rId83"/>
    <p:sldId id="366" r:id="rId84"/>
    <p:sldId id="367" r:id="rId85"/>
    <p:sldId id="368" r:id="rId86"/>
    <p:sldId id="369" r:id="rId87"/>
    <p:sldId id="370" r:id="rId88"/>
    <p:sldId id="371" r:id="rId89"/>
    <p:sldId id="372" r:id="rId90"/>
    <p:sldId id="373" r:id="rId91"/>
    <p:sldId id="374" r:id="rId92"/>
    <p:sldId id="375" r:id="rId93"/>
    <p:sldId id="376" r:id="rId94"/>
    <p:sldId id="377" r:id="rId95"/>
    <p:sldId id="378" r:id="rId96"/>
    <p:sldId id="379" r:id="rId97"/>
    <p:sldId id="380" r:id="rId98"/>
    <p:sldId id="381" r:id="rId99"/>
    <p:sldId id="382" r:id="rId100"/>
    <p:sldId id="383" r:id="rId101"/>
    <p:sldId id="384" r:id="rId102"/>
    <p:sldId id="385" r:id="rId103"/>
    <p:sldId id="386" r:id="rId104"/>
    <p:sldId id="387" r:id="rId105"/>
    <p:sldId id="388" r:id="rId106"/>
    <p:sldId id="389" r:id="rId107"/>
    <p:sldId id="390" r:id="rId108"/>
    <p:sldId id="391" r:id="rId109"/>
    <p:sldId id="392" r:id="rId110"/>
    <p:sldId id="393" r:id="rId111"/>
    <p:sldId id="394" r:id="rId112"/>
    <p:sldId id="395" r:id="rId113"/>
    <p:sldId id="396" r:id="rId114"/>
    <p:sldId id="397" r:id="rId115"/>
    <p:sldId id="398" r:id="rId116"/>
    <p:sldId id="399" r:id="rId117"/>
    <p:sldId id="400" r:id="rId118"/>
    <p:sldId id="401" r:id="rId119"/>
    <p:sldId id="402" r:id="rId120"/>
    <p:sldId id="403" r:id="rId121"/>
    <p:sldId id="404" r:id="rId122"/>
    <p:sldId id="405" r:id="rId123"/>
    <p:sldId id="406" r:id="rId124"/>
    <p:sldId id="407" r:id="rId125"/>
    <p:sldId id="408" r:id="rId126"/>
    <p:sldId id="409" r:id="rId127"/>
    <p:sldId id="410" r:id="rId128"/>
    <p:sldId id="411" r:id="rId129"/>
    <p:sldId id="412" r:id="rId130"/>
    <p:sldId id="413" r:id="rId131"/>
    <p:sldId id="414" r:id="rId132"/>
    <p:sldId id="789" r:id="rId133"/>
    <p:sldId id="415" r:id="rId134"/>
    <p:sldId id="416" r:id="rId135"/>
    <p:sldId id="418" r:id="rId136"/>
    <p:sldId id="419" r:id="rId137"/>
    <p:sldId id="420" r:id="rId138"/>
    <p:sldId id="421" r:id="rId139"/>
    <p:sldId id="422" r:id="rId140"/>
    <p:sldId id="423" r:id="rId141"/>
    <p:sldId id="424" r:id="rId142"/>
    <p:sldId id="425" r:id="rId143"/>
    <p:sldId id="762" r:id="rId144"/>
    <p:sldId id="426" r:id="rId145"/>
    <p:sldId id="428" r:id="rId146"/>
    <p:sldId id="763" r:id="rId147"/>
    <p:sldId id="429" r:id="rId148"/>
    <p:sldId id="764" r:id="rId149"/>
    <p:sldId id="430" r:id="rId150"/>
    <p:sldId id="431" r:id="rId151"/>
    <p:sldId id="432" r:id="rId152"/>
    <p:sldId id="433" r:id="rId153"/>
    <p:sldId id="434" r:id="rId154"/>
    <p:sldId id="435" r:id="rId155"/>
    <p:sldId id="436" r:id="rId156"/>
    <p:sldId id="437" r:id="rId157"/>
    <p:sldId id="438" r:id="rId158"/>
    <p:sldId id="439" r:id="rId159"/>
    <p:sldId id="440" r:id="rId160"/>
    <p:sldId id="441" r:id="rId161"/>
    <p:sldId id="442" r:id="rId162"/>
    <p:sldId id="443" r:id="rId163"/>
    <p:sldId id="765" r:id="rId164"/>
    <p:sldId id="444" r:id="rId165"/>
    <p:sldId id="785" r:id="rId166"/>
    <p:sldId id="445" r:id="rId167"/>
    <p:sldId id="446" r:id="rId168"/>
    <p:sldId id="447" r:id="rId169"/>
    <p:sldId id="448" r:id="rId170"/>
    <p:sldId id="449" r:id="rId171"/>
    <p:sldId id="450" r:id="rId172"/>
    <p:sldId id="451" r:id="rId173"/>
    <p:sldId id="452" r:id="rId174"/>
    <p:sldId id="453" r:id="rId175"/>
    <p:sldId id="454" r:id="rId176"/>
    <p:sldId id="455" r:id="rId177"/>
    <p:sldId id="456" r:id="rId178"/>
    <p:sldId id="457" r:id="rId179"/>
    <p:sldId id="458" r:id="rId180"/>
    <p:sldId id="459" r:id="rId181"/>
    <p:sldId id="460" r:id="rId182"/>
    <p:sldId id="461" r:id="rId183"/>
    <p:sldId id="462" r:id="rId184"/>
    <p:sldId id="463" r:id="rId185"/>
    <p:sldId id="464" r:id="rId186"/>
    <p:sldId id="465" r:id="rId187"/>
    <p:sldId id="466" r:id="rId188"/>
    <p:sldId id="467" r:id="rId189"/>
    <p:sldId id="468" r:id="rId190"/>
    <p:sldId id="469" r:id="rId191"/>
    <p:sldId id="470" r:id="rId192"/>
    <p:sldId id="471" r:id="rId193"/>
    <p:sldId id="472" r:id="rId194"/>
    <p:sldId id="473" r:id="rId195"/>
    <p:sldId id="474" r:id="rId196"/>
    <p:sldId id="475" r:id="rId197"/>
    <p:sldId id="476" r:id="rId198"/>
    <p:sldId id="477" r:id="rId199"/>
    <p:sldId id="478" r:id="rId200"/>
    <p:sldId id="479" r:id="rId201"/>
    <p:sldId id="480" r:id="rId202"/>
    <p:sldId id="481" r:id="rId203"/>
    <p:sldId id="482" r:id="rId204"/>
    <p:sldId id="483" r:id="rId205"/>
    <p:sldId id="484" r:id="rId206"/>
    <p:sldId id="485" r:id="rId207"/>
    <p:sldId id="486" r:id="rId208"/>
    <p:sldId id="487" r:id="rId209"/>
    <p:sldId id="488" r:id="rId210"/>
    <p:sldId id="489" r:id="rId211"/>
    <p:sldId id="490" r:id="rId212"/>
    <p:sldId id="491" r:id="rId213"/>
    <p:sldId id="492" r:id="rId214"/>
    <p:sldId id="493" r:id="rId215"/>
    <p:sldId id="494" r:id="rId216"/>
    <p:sldId id="495" r:id="rId217"/>
    <p:sldId id="496" r:id="rId218"/>
    <p:sldId id="497" r:id="rId219"/>
    <p:sldId id="498" r:id="rId220"/>
    <p:sldId id="499" r:id="rId221"/>
    <p:sldId id="500" r:id="rId222"/>
    <p:sldId id="501" r:id="rId223"/>
    <p:sldId id="502" r:id="rId224"/>
    <p:sldId id="503" r:id="rId225"/>
    <p:sldId id="504" r:id="rId226"/>
    <p:sldId id="505" r:id="rId227"/>
    <p:sldId id="506" r:id="rId228"/>
    <p:sldId id="507" r:id="rId229"/>
    <p:sldId id="508" r:id="rId230"/>
    <p:sldId id="509" r:id="rId231"/>
    <p:sldId id="510" r:id="rId232"/>
    <p:sldId id="511" r:id="rId233"/>
    <p:sldId id="512" r:id="rId234"/>
    <p:sldId id="513" r:id="rId235"/>
    <p:sldId id="514" r:id="rId236"/>
    <p:sldId id="516" r:id="rId237"/>
    <p:sldId id="517" r:id="rId238"/>
    <p:sldId id="518" r:id="rId239"/>
    <p:sldId id="519" r:id="rId240"/>
    <p:sldId id="520" r:id="rId241"/>
    <p:sldId id="521" r:id="rId242"/>
    <p:sldId id="522" r:id="rId243"/>
    <p:sldId id="523" r:id="rId244"/>
    <p:sldId id="524" r:id="rId245"/>
    <p:sldId id="525" r:id="rId246"/>
    <p:sldId id="526" r:id="rId247"/>
    <p:sldId id="527" r:id="rId248"/>
    <p:sldId id="528" r:id="rId249"/>
    <p:sldId id="529" r:id="rId250"/>
    <p:sldId id="530" r:id="rId251"/>
    <p:sldId id="531" r:id="rId252"/>
    <p:sldId id="532" r:id="rId253"/>
    <p:sldId id="533" r:id="rId254"/>
    <p:sldId id="536" r:id="rId255"/>
    <p:sldId id="537" r:id="rId256"/>
    <p:sldId id="538" r:id="rId257"/>
    <p:sldId id="539" r:id="rId258"/>
    <p:sldId id="540" r:id="rId259"/>
    <p:sldId id="541" r:id="rId260"/>
    <p:sldId id="542" r:id="rId261"/>
    <p:sldId id="543" r:id="rId262"/>
    <p:sldId id="544" r:id="rId263"/>
    <p:sldId id="545" r:id="rId264"/>
    <p:sldId id="546" r:id="rId265"/>
    <p:sldId id="547" r:id="rId266"/>
    <p:sldId id="548" r:id="rId267"/>
    <p:sldId id="766" r:id="rId268"/>
    <p:sldId id="549" r:id="rId269"/>
    <p:sldId id="550" r:id="rId270"/>
    <p:sldId id="551" r:id="rId271"/>
    <p:sldId id="869" r:id="rId272"/>
    <p:sldId id="553" r:id="rId273"/>
    <p:sldId id="554" r:id="rId274"/>
    <p:sldId id="555" r:id="rId275"/>
    <p:sldId id="556" r:id="rId276"/>
    <p:sldId id="557" r:id="rId277"/>
    <p:sldId id="558" r:id="rId278"/>
    <p:sldId id="559" r:id="rId279"/>
    <p:sldId id="798" r:id="rId280"/>
    <p:sldId id="799" r:id="rId281"/>
    <p:sldId id="800" r:id="rId282"/>
    <p:sldId id="801" r:id="rId283"/>
    <p:sldId id="560" r:id="rId284"/>
    <p:sldId id="561" r:id="rId285"/>
    <p:sldId id="562" r:id="rId286"/>
    <p:sldId id="563" r:id="rId287"/>
    <p:sldId id="564" r:id="rId288"/>
    <p:sldId id="565" r:id="rId289"/>
    <p:sldId id="566" r:id="rId290"/>
    <p:sldId id="567" r:id="rId291"/>
    <p:sldId id="568" r:id="rId292"/>
    <p:sldId id="569" r:id="rId293"/>
    <p:sldId id="570" r:id="rId294"/>
    <p:sldId id="571" r:id="rId295"/>
    <p:sldId id="572" r:id="rId296"/>
    <p:sldId id="574" r:id="rId297"/>
    <p:sldId id="573" r:id="rId298"/>
    <p:sldId id="578" r:id="rId299"/>
    <p:sldId id="579" r:id="rId300"/>
    <p:sldId id="577" r:id="rId301"/>
    <p:sldId id="580" r:id="rId302"/>
    <p:sldId id="576" r:id="rId303"/>
    <p:sldId id="575" r:id="rId304"/>
    <p:sldId id="582" r:id="rId305"/>
    <p:sldId id="583" r:id="rId306"/>
    <p:sldId id="584" r:id="rId307"/>
    <p:sldId id="587" r:id="rId308"/>
    <p:sldId id="588" r:id="rId309"/>
    <p:sldId id="589" r:id="rId310"/>
    <p:sldId id="590" r:id="rId311"/>
    <p:sldId id="591" r:id="rId312"/>
    <p:sldId id="592" r:id="rId313"/>
    <p:sldId id="593" r:id="rId314"/>
    <p:sldId id="594" r:id="rId315"/>
    <p:sldId id="595" r:id="rId316"/>
    <p:sldId id="596" r:id="rId317"/>
    <p:sldId id="597" r:id="rId318"/>
    <p:sldId id="598" r:id="rId319"/>
    <p:sldId id="790" r:id="rId320"/>
    <p:sldId id="791" r:id="rId321"/>
    <p:sldId id="793" r:id="rId322"/>
    <p:sldId id="600" r:id="rId323"/>
    <p:sldId id="599" r:id="rId324"/>
    <p:sldId id="601" r:id="rId325"/>
    <p:sldId id="602" r:id="rId326"/>
    <p:sldId id="794" r:id="rId327"/>
    <p:sldId id="795" r:id="rId328"/>
    <p:sldId id="796" r:id="rId329"/>
    <p:sldId id="797" r:id="rId330"/>
    <p:sldId id="603" r:id="rId331"/>
    <p:sldId id="604" r:id="rId332"/>
    <p:sldId id="605" r:id="rId333"/>
    <p:sldId id="606" r:id="rId334"/>
    <p:sldId id="607" r:id="rId335"/>
    <p:sldId id="608" r:id="rId336"/>
    <p:sldId id="609" r:id="rId337"/>
    <p:sldId id="610" r:id="rId338"/>
    <p:sldId id="611" r:id="rId339"/>
    <p:sldId id="612" r:id="rId340"/>
    <p:sldId id="792" r:id="rId341"/>
    <p:sldId id="619" r:id="rId342"/>
    <p:sldId id="620" r:id="rId343"/>
    <p:sldId id="621" r:id="rId344"/>
    <p:sldId id="622" r:id="rId345"/>
    <p:sldId id="623" r:id="rId346"/>
    <p:sldId id="624" r:id="rId347"/>
    <p:sldId id="625" r:id="rId348"/>
    <p:sldId id="626" r:id="rId349"/>
    <p:sldId id="628" r:id="rId350"/>
    <p:sldId id="627" r:id="rId351"/>
    <p:sldId id="637" r:id="rId352"/>
    <p:sldId id="629" r:id="rId353"/>
    <p:sldId id="631" r:id="rId354"/>
    <p:sldId id="632" r:id="rId355"/>
    <p:sldId id="634" r:id="rId356"/>
    <p:sldId id="635" r:id="rId357"/>
    <p:sldId id="630" r:id="rId358"/>
    <p:sldId id="636" r:id="rId359"/>
    <p:sldId id="638" r:id="rId360"/>
    <p:sldId id="639" r:id="rId361"/>
    <p:sldId id="640" r:id="rId362"/>
    <p:sldId id="641" r:id="rId363"/>
    <p:sldId id="642" r:id="rId364"/>
    <p:sldId id="657" r:id="rId365"/>
    <p:sldId id="658" r:id="rId366"/>
    <p:sldId id="659" r:id="rId367"/>
    <p:sldId id="660" r:id="rId368"/>
    <p:sldId id="661" r:id="rId369"/>
    <p:sldId id="662" r:id="rId370"/>
    <p:sldId id="663" r:id="rId371"/>
    <p:sldId id="664" r:id="rId372"/>
    <p:sldId id="665" r:id="rId373"/>
    <p:sldId id="666" r:id="rId374"/>
    <p:sldId id="667" r:id="rId375"/>
    <p:sldId id="668" r:id="rId376"/>
    <p:sldId id="669" r:id="rId377"/>
    <p:sldId id="670" r:id="rId378"/>
    <p:sldId id="671" r:id="rId379"/>
    <p:sldId id="672" r:id="rId380"/>
    <p:sldId id="673" r:id="rId381"/>
    <p:sldId id="674" r:id="rId382"/>
    <p:sldId id="675" r:id="rId383"/>
    <p:sldId id="786" r:id="rId384"/>
    <p:sldId id="787" r:id="rId385"/>
    <p:sldId id="676" r:id="rId386"/>
    <p:sldId id="677" r:id="rId387"/>
    <p:sldId id="678" r:id="rId388"/>
    <p:sldId id="679" r:id="rId389"/>
    <p:sldId id="680" r:id="rId390"/>
    <p:sldId id="681" r:id="rId391"/>
    <p:sldId id="682" r:id="rId392"/>
    <p:sldId id="683" r:id="rId393"/>
    <p:sldId id="684" r:id="rId394"/>
    <p:sldId id="685" r:id="rId395"/>
    <p:sldId id="686" r:id="rId396"/>
    <p:sldId id="687" r:id="rId397"/>
    <p:sldId id="688" r:id="rId398"/>
    <p:sldId id="689" r:id="rId399"/>
    <p:sldId id="690" r:id="rId400"/>
    <p:sldId id="691" r:id="rId401"/>
    <p:sldId id="692" r:id="rId402"/>
    <p:sldId id="693" r:id="rId403"/>
    <p:sldId id="694" r:id="rId404"/>
    <p:sldId id="695" r:id="rId405"/>
    <p:sldId id="696" r:id="rId406"/>
    <p:sldId id="697" r:id="rId407"/>
    <p:sldId id="698" r:id="rId408"/>
    <p:sldId id="699" r:id="rId409"/>
    <p:sldId id="700" r:id="rId410"/>
    <p:sldId id="701" r:id="rId411"/>
    <p:sldId id="702" r:id="rId412"/>
    <p:sldId id="703" r:id="rId413"/>
    <p:sldId id="704" r:id="rId414"/>
    <p:sldId id="705" r:id="rId415"/>
    <p:sldId id="706" r:id="rId416"/>
    <p:sldId id="707" r:id="rId417"/>
    <p:sldId id="708" r:id="rId418"/>
    <p:sldId id="709" r:id="rId419"/>
    <p:sldId id="710" r:id="rId420"/>
    <p:sldId id="711" r:id="rId421"/>
    <p:sldId id="712" r:id="rId422"/>
    <p:sldId id="713" r:id="rId423"/>
    <p:sldId id="714" r:id="rId424"/>
    <p:sldId id="715" r:id="rId425"/>
    <p:sldId id="716" r:id="rId426"/>
    <p:sldId id="717" r:id="rId427"/>
    <p:sldId id="718" r:id="rId428"/>
    <p:sldId id="719" r:id="rId429"/>
    <p:sldId id="720" r:id="rId430"/>
    <p:sldId id="721" r:id="rId431"/>
    <p:sldId id="769" r:id="rId432"/>
    <p:sldId id="770" r:id="rId433"/>
    <p:sldId id="722" r:id="rId434"/>
    <p:sldId id="723" r:id="rId435"/>
    <p:sldId id="724" r:id="rId436"/>
    <p:sldId id="725" r:id="rId437"/>
    <p:sldId id="726" r:id="rId438"/>
    <p:sldId id="727" r:id="rId439"/>
    <p:sldId id="728" r:id="rId440"/>
    <p:sldId id="729" r:id="rId441"/>
    <p:sldId id="802" r:id="rId442"/>
    <p:sldId id="803" r:id="rId443"/>
    <p:sldId id="804" r:id="rId444"/>
    <p:sldId id="730" r:id="rId445"/>
    <p:sldId id="731" r:id="rId446"/>
    <p:sldId id="732" r:id="rId447"/>
    <p:sldId id="736" r:id="rId448"/>
    <p:sldId id="737" r:id="rId449"/>
    <p:sldId id="738" r:id="rId450"/>
    <p:sldId id="739" r:id="rId451"/>
    <p:sldId id="740" r:id="rId452"/>
    <p:sldId id="741" r:id="rId453"/>
    <p:sldId id="742" r:id="rId454"/>
    <p:sldId id="772" r:id="rId455"/>
    <p:sldId id="743" r:id="rId456"/>
    <p:sldId id="744" r:id="rId457"/>
    <p:sldId id="745" r:id="rId458"/>
    <p:sldId id="773" r:id="rId459"/>
    <p:sldId id="781" r:id="rId460"/>
    <p:sldId id="782" r:id="rId461"/>
    <p:sldId id="783" r:id="rId462"/>
    <p:sldId id="746" r:id="rId463"/>
    <p:sldId id="747" r:id="rId464"/>
    <p:sldId id="748" r:id="rId465"/>
    <p:sldId id="749" r:id="rId466"/>
    <p:sldId id="750" r:id="rId467"/>
    <p:sldId id="751" r:id="rId468"/>
    <p:sldId id="752" r:id="rId469"/>
    <p:sldId id="753" r:id="rId470"/>
    <p:sldId id="857" r:id="rId471"/>
    <p:sldId id="779" r:id="rId472"/>
    <p:sldId id="780" r:id="rId473"/>
    <p:sldId id="859" r:id="rId474"/>
    <p:sldId id="754" r:id="rId475"/>
    <p:sldId id="755" r:id="rId476"/>
    <p:sldId id="756" r:id="rId477"/>
    <p:sldId id="757" r:id="rId478"/>
    <p:sldId id="758" r:id="rId479"/>
  </p:sldIdLst>
  <p:sldSz cx="9144000" cy="6858000" type="screen4x3"/>
  <p:notesSz cx="6858000" cy="9144000"/>
  <p:custDataLst>
    <p:tags r:id="rId482"/>
  </p:custDataLst>
  <p:defaultTextStyle>
    <a:defPPr>
      <a:defRPr lang="en-US"/>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ill Moffet" initials="JCM" lastIdx="4" clrIdx="0"/>
  <p:cmAuthor id="1" name="Emily Jackson" initials="EJ"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05794"/>
    <a:srgbClr val="EBAB00"/>
    <a:srgbClr val="66FFCC"/>
    <a:srgbClr val="C9B3CD"/>
    <a:srgbClr val="006F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83537" autoAdjust="0"/>
  </p:normalViewPr>
  <p:slideViewPr>
    <p:cSldViewPr snapToGrid="0">
      <p:cViewPr varScale="1">
        <p:scale>
          <a:sx n="106" d="100"/>
          <a:sy n="106" d="100"/>
        </p:scale>
        <p:origin x="1136" y="17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99" Type="http://schemas.openxmlformats.org/officeDocument/2006/relationships/slide" Target="slides/slide294.xml"/><Relationship Id="rId21" Type="http://schemas.openxmlformats.org/officeDocument/2006/relationships/slide" Target="slides/slide16.xml"/><Relationship Id="rId63" Type="http://schemas.openxmlformats.org/officeDocument/2006/relationships/slide" Target="slides/slide58.xml"/><Relationship Id="rId159" Type="http://schemas.openxmlformats.org/officeDocument/2006/relationships/slide" Target="slides/slide154.xml"/><Relationship Id="rId324" Type="http://schemas.openxmlformats.org/officeDocument/2006/relationships/slide" Target="slides/slide319.xml"/><Relationship Id="rId366" Type="http://schemas.openxmlformats.org/officeDocument/2006/relationships/slide" Target="slides/slide361.xml"/><Relationship Id="rId170" Type="http://schemas.openxmlformats.org/officeDocument/2006/relationships/slide" Target="slides/slide165.xml"/><Relationship Id="rId226" Type="http://schemas.openxmlformats.org/officeDocument/2006/relationships/slide" Target="slides/slide221.xml"/><Relationship Id="rId433" Type="http://schemas.openxmlformats.org/officeDocument/2006/relationships/slide" Target="slides/slide428.xml"/><Relationship Id="rId268" Type="http://schemas.openxmlformats.org/officeDocument/2006/relationships/slide" Target="slides/slide263.xml"/><Relationship Id="rId475" Type="http://schemas.openxmlformats.org/officeDocument/2006/relationships/slide" Target="slides/slide470.xml"/><Relationship Id="rId32" Type="http://schemas.openxmlformats.org/officeDocument/2006/relationships/slide" Target="slides/slide27.xml"/><Relationship Id="rId74" Type="http://schemas.openxmlformats.org/officeDocument/2006/relationships/slide" Target="slides/slide69.xml"/><Relationship Id="rId128" Type="http://schemas.openxmlformats.org/officeDocument/2006/relationships/slide" Target="slides/slide123.xml"/><Relationship Id="rId335" Type="http://schemas.openxmlformats.org/officeDocument/2006/relationships/slide" Target="slides/slide330.xml"/><Relationship Id="rId377" Type="http://schemas.openxmlformats.org/officeDocument/2006/relationships/slide" Target="slides/slide372.xml"/><Relationship Id="rId5" Type="http://schemas.openxmlformats.org/officeDocument/2006/relationships/slideMaster" Target="slideMasters/slideMaster1.xml"/><Relationship Id="rId181" Type="http://schemas.openxmlformats.org/officeDocument/2006/relationships/slide" Target="slides/slide176.xml"/><Relationship Id="rId237" Type="http://schemas.openxmlformats.org/officeDocument/2006/relationships/slide" Target="slides/slide232.xml"/><Relationship Id="rId402" Type="http://schemas.openxmlformats.org/officeDocument/2006/relationships/slide" Target="slides/slide397.xml"/><Relationship Id="rId279" Type="http://schemas.openxmlformats.org/officeDocument/2006/relationships/slide" Target="slides/slide274.xml"/><Relationship Id="rId444" Type="http://schemas.openxmlformats.org/officeDocument/2006/relationships/slide" Target="slides/slide439.xml"/><Relationship Id="rId486" Type="http://schemas.openxmlformats.org/officeDocument/2006/relationships/theme" Target="theme/theme1.xml"/><Relationship Id="rId43" Type="http://schemas.openxmlformats.org/officeDocument/2006/relationships/slide" Target="slides/slide38.xml"/><Relationship Id="rId139" Type="http://schemas.openxmlformats.org/officeDocument/2006/relationships/slide" Target="slides/slide134.xml"/><Relationship Id="rId290" Type="http://schemas.openxmlformats.org/officeDocument/2006/relationships/slide" Target="slides/slide285.xml"/><Relationship Id="rId304" Type="http://schemas.openxmlformats.org/officeDocument/2006/relationships/slide" Target="slides/slide299.xml"/><Relationship Id="rId346" Type="http://schemas.openxmlformats.org/officeDocument/2006/relationships/slide" Target="slides/slide341.xml"/><Relationship Id="rId388" Type="http://schemas.openxmlformats.org/officeDocument/2006/relationships/slide" Target="slides/slide383.xml"/><Relationship Id="rId85" Type="http://schemas.openxmlformats.org/officeDocument/2006/relationships/slide" Target="slides/slide80.xml"/><Relationship Id="rId150" Type="http://schemas.openxmlformats.org/officeDocument/2006/relationships/slide" Target="slides/slide145.xml"/><Relationship Id="rId192" Type="http://schemas.openxmlformats.org/officeDocument/2006/relationships/slide" Target="slides/slide187.xml"/><Relationship Id="rId206" Type="http://schemas.openxmlformats.org/officeDocument/2006/relationships/slide" Target="slides/slide201.xml"/><Relationship Id="rId413" Type="http://schemas.openxmlformats.org/officeDocument/2006/relationships/slide" Target="slides/slide408.xml"/><Relationship Id="rId248" Type="http://schemas.openxmlformats.org/officeDocument/2006/relationships/slide" Target="slides/slide243.xml"/><Relationship Id="rId455" Type="http://schemas.openxmlformats.org/officeDocument/2006/relationships/slide" Target="slides/slide450.xml"/><Relationship Id="rId12" Type="http://schemas.openxmlformats.org/officeDocument/2006/relationships/slide" Target="slides/slide7.xml"/><Relationship Id="rId108" Type="http://schemas.openxmlformats.org/officeDocument/2006/relationships/slide" Target="slides/slide103.xml"/><Relationship Id="rId315" Type="http://schemas.openxmlformats.org/officeDocument/2006/relationships/slide" Target="slides/slide310.xml"/><Relationship Id="rId357" Type="http://schemas.openxmlformats.org/officeDocument/2006/relationships/slide" Target="slides/slide352.xml"/><Relationship Id="rId54" Type="http://schemas.openxmlformats.org/officeDocument/2006/relationships/slide" Target="slides/slide49.xml"/><Relationship Id="rId96" Type="http://schemas.openxmlformats.org/officeDocument/2006/relationships/slide" Target="slides/slide91.xml"/><Relationship Id="rId161" Type="http://schemas.openxmlformats.org/officeDocument/2006/relationships/slide" Target="slides/slide156.xml"/><Relationship Id="rId217" Type="http://schemas.openxmlformats.org/officeDocument/2006/relationships/slide" Target="slides/slide212.xml"/><Relationship Id="rId399" Type="http://schemas.openxmlformats.org/officeDocument/2006/relationships/slide" Target="slides/slide394.xml"/><Relationship Id="rId259" Type="http://schemas.openxmlformats.org/officeDocument/2006/relationships/slide" Target="slides/slide254.xml"/><Relationship Id="rId424" Type="http://schemas.openxmlformats.org/officeDocument/2006/relationships/slide" Target="slides/slide419.xml"/><Relationship Id="rId466" Type="http://schemas.openxmlformats.org/officeDocument/2006/relationships/slide" Target="slides/slide461.xml"/><Relationship Id="rId23" Type="http://schemas.openxmlformats.org/officeDocument/2006/relationships/slide" Target="slides/slide18.xml"/><Relationship Id="rId119" Type="http://schemas.openxmlformats.org/officeDocument/2006/relationships/slide" Target="slides/slide114.xml"/><Relationship Id="rId270" Type="http://schemas.openxmlformats.org/officeDocument/2006/relationships/slide" Target="slides/slide265.xml"/><Relationship Id="rId326" Type="http://schemas.openxmlformats.org/officeDocument/2006/relationships/slide" Target="slides/slide321.xml"/><Relationship Id="rId65" Type="http://schemas.openxmlformats.org/officeDocument/2006/relationships/slide" Target="slides/slide60.xml"/><Relationship Id="rId130" Type="http://schemas.openxmlformats.org/officeDocument/2006/relationships/slide" Target="slides/slide125.xml"/><Relationship Id="rId368" Type="http://schemas.openxmlformats.org/officeDocument/2006/relationships/slide" Target="slides/slide363.xml"/><Relationship Id="rId172" Type="http://schemas.openxmlformats.org/officeDocument/2006/relationships/slide" Target="slides/slide167.xml"/><Relationship Id="rId228" Type="http://schemas.openxmlformats.org/officeDocument/2006/relationships/slide" Target="slides/slide223.xml"/><Relationship Id="rId435" Type="http://schemas.openxmlformats.org/officeDocument/2006/relationships/slide" Target="slides/slide430.xml"/><Relationship Id="rId477" Type="http://schemas.openxmlformats.org/officeDocument/2006/relationships/slide" Target="slides/slide472.xml"/><Relationship Id="rId281" Type="http://schemas.openxmlformats.org/officeDocument/2006/relationships/slide" Target="slides/slide276.xml"/><Relationship Id="rId337" Type="http://schemas.openxmlformats.org/officeDocument/2006/relationships/slide" Target="slides/slide332.xml"/><Relationship Id="rId34" Type="http://schemas.openxmlformats.org/officeDocument/2006/relationships/slide" Target="slides/slide29.xml"/><Relationship Id="rId76" Type="http://schemas.openxmlformats.org/officeDocument/2006/relationships/slide" Target="slides/slide71.xml"/><Relationship Id="rId141" Type="http://schemas.openxmlformats.org/officeDocument/2006/relationships/slide" Target="slides/slide136.xml"/><Relationship Id="rId379" Type="http://schemas.openxmlformats.org/officeDocument/2006/relationships/slide" Target="slides/slide374.xml"/><Relationship Id="rId7" Type="http://schemas.openxmlformats.org/officeDocument/2006/relationships/slide" Target="slides/slide2.xml"/><Relationship Id="rId183" Type="http://schemas.openxmlformats.org/officeDocument/2006/relationships/slide" Target="slides/slide178.xml"/><Relationship Id="rId239" Type="http://schemas.openxmlformats.org/officeDocument/2006/relationships/slide" Target="slides/slide234.xml"/><Relationship Id="rId390" Type="http://schemas.openxmlformats.org/officeDocument/2006/relationships/slide" Target="slides/slide385.xml"/><Relationship Id="rId404" Type="http://schemas.openxmlformats.org/officeDocument/2006/relationships/slide" Target="slides/slide399.xml"/><Relationship Id="rId446" Type="http://schemas.openxmlformats.org/officeDocument/2006/relationships/slide" Target="slides/slide441.xml"/><Relationship Id="rId250" Type="http://schemas.openxmlformats.org/officeDocument/2006/relationships/slide" Target="slides/slide245.xml"/><Relationship Id="rId292" Type="http://schemas.openxmlformats.org/officeDocument/2006/relationships/slide" Target="slides/slide287.xml"/><Relationship Id="rId306" Type="http://schemas.openxmlformats.org/officeDocument/2006/relationships/slide" Target="slides/slide301.xml"/><Relationship Id="rId45" Type="http://schemas.openxmlformats.org/officeDocument/2006/relationships/slide" Target="slides/slide40.xml"/><Relationship Id="rId87" Type="http://schemas.openxmlformats.org/officeDocument/2006/relationships/slide" Target="slides/slide82.xml"/><Relationship Id="rId110" Type="http://schemas.openxmlformats.org/officeDocument/2006/relationships/slide" Target="slides/slide105.xml"/><Relationship Id="rId348" Type="http://schemas.openxmlformats.org/officeDocument/2006/relationships/slide" Target="slides/slide343.xml"/><Relationship Id="rId152" Type="http://schemas.openxmlformats.org/officeDocument/2006/relationships/slide" Target="slides/slide147.xml"/><Relationship Id="rId194" Type="http://schemas.openxmlformats.org/officeDocument/2006/relationships/slide" Target="slides/slide189.xml"/><Relationship Id="rId208" Type="http://schemas.openxmlformats.org/officeDocument/2006/relationships/slide" Target="slides/slide203.xml"/><Relationship Id="rId415" Type="http://schemas.openxmlformats.org/officeDocument/2006/relationships/slide" Target="slides/slide410.xml"/><Relationship Id="rId457" Type="http://schemas.openxmlformats.org/officeDocument/2006/relationships/slide" Target="slides/slide452.xml"/><Relationship Id="rId261" Type="http://schemas.openxmlformats.org/officeDocument/2006/relationships/slide" Target="slides/slide256.xml"/><Relationship Id="rId14" Type="http://schemas.openxmlformats.org/officeDocument/2006/relationships/slide" Target="slides/slide9.xml"/><Relationship Id="rId56" Type="http://schemas.openxmlformats.org/officeDocument/2006/relationships/slide" Target="slides/slide51.xml"/><Relationship Id="rId317" Type="http://schemas.openxmlformats.org/officeDocument/2006/relationships/slide" Target="slides/slide312.xml"/><Relationship Id="rId359" Type="http://schemas.openxmlformats.org/officeDocument/2006/relationships/slide" Target="slides/slide354.xml"/><Relationship Id="rId98" Type="http://schemas.openxmlformats.org/officeDocument/2006/relationships/slide" Target="slides/slide93.xml"/><Relationship Id="rId121" Type="http://schemas.openxmlformats.org/officeDocument/2006/relationships/slide" Target="slides/slide116.xml"/><Relationship Id="rId163" Type="http://schemas.openxmlformats.org/officeDocument/2006/relationships/slide" Target="slides/slide158.xml"/><Relationship Id="rId219" Type="http://schemas.openxmlformats.org/officeDocument/2006/relationships/slide" Target="slides/slide214.xml"/><Relationship Id="rId370" Type="http://schemas.openxmlformats.org/officeDocument/2006/relationships/slide" Target="slides/slide365.xml"/><Relationship Id="rId426" Type="http://schemas.openxmlformats.org/officeDocument/2006/relationships/slide" Target="slides/slide421.xml"/><Relationship Id="rId230" Type="http://schemas.openxmlformats.org/officeDocument/2006/relationships/slide" Target="slides/slide225.xml"/><Relationship Id="rId468" Type="http://schemas.openxmlformats.org/officeDocument/2006/relationships/slide" Target="slides/slide463.xml"/><Relationship Id="rId25" Type="http://schemas.openxmlformats.org/officeDocument/2006/relationships/slide" Target="slides/slide20.xml"/><Relationship Id="rId67" Type="http://schemas.openxmlformats.org/officeDocument/2006/relationships/slide" Target="slides/slide62.xml"/><Relationship Id="rId272" Type="http://schemas.openxmlformats.org/officeDocument/2006/relationships/slide" Target="slides/slide267.xml"/><Relationship Id="rId328" Type="http://schemas.openxmlformats.org/officeDocument/2006/relationships/slide" Target="slides/slide323.xml"/><Relationship Id="rId132" Type="http://schemas.openxmlformats.org/officeDocument/2006/relationships/slide" Target="slides/slide127.xml"/><Relationship Id="rId174" Type="http://schemas.openxmlformats.org/officeDocument/2006/relationships/slide" Target="slides/slide169.xml"/><Relationship Id="rId381" Type="http://schemas.openxmlformats.org/officeDocument/2006/relationships/slide" Target="slides/slide376.xml"/><Relationship Id="rId241" Type="http://schemas.openxmlformats.org/officeDocument/2006/relationships/slide" Target="slides/slide236.xml"/><Relationship Id="rId437" Type="http://schemas.openxmlformats.org/officeDocument/2006/relationships/slide" Target="slides/slide432.xml"/><Relationship Id="rId479" Type="http://schemas.openxmlformats.org/officeDocument/2006/relationships/slide" Target="slides/slide474.xml"/><Relationship Id="rId36" Type="http://schemas.openxmlformats.org/officeDocument/2006/relationships/slide" Target="slides/slide31.xml"/><Relationship Id="rId283" Type="http://schemas.openxmlformats.org/officeDocument/2006/relationships/slide" Target="slides/slide278.xml"/><Relationship Id="rId339" Type="http://schemas.openxmlformats.org/officeDocument/2006/relationships/slide" Target="slides/slide334.xml"/><Relationship Id="rId78" Type="http://schemas.openxmlformats.org/officeDocument/2006/relationships/slide" Target="slides/slide73.xml"/><Relationship Id="rId101" Type="http://schemas.openxmlformats.org/officeDocument/2006/relationships/slide" Target="slides/slide96.xml"/><Relationship Id="rId143" Type="http://schemas.openxmlformats.org/officeDocument/2006/relationships/slide" Target="slides/slide138.xml"/><Relationship Id="rId185" Type="http://schemas.openxmlformats.org/officeDocument/2006/relationships/slide" Target="slides/slide180.xml"/><Relationship Id="rId350" Type="http://schemas.openxmlformats.org/officeDocument/2006/relationships/slide" Target="slides/slide345.xml"/><Relationship Id="rId406" Type="http://schemas.openxmlformats.org/officeDocument/2006/relationships/slide" Target="slides/slide401.xml"/><Relationship Id="rId9" Type="http://schemas.openxmlformats.org/officeDocument/2006/relationships/slide" Target="slides/slide4.xml"/><Relationship Id="rId210" Type="http://schemas.openxmlformats.org/officeDocument/2006/relationships/slide" Target="slides/slide205.xml"/><Relationship Id="rId392" Type="http://schemas.openxmlformats.org/officeDocument/2006/relationships/slide" Target="slides/slide387.xml"/><Relationship Id="rId448" Type="http://schemas.openxmlformats.org/officeDocument/2006/relationships/slide" Target="slides/slide443.xml"/><Relationship Id="rId252" Type="http://schemas.openxmlformats.org/officeDocument/2006/relationships/slide" Target="slides/slide247.xml"/><Relationship Id="rId294" Type="http://schemas.openxmlformats.org/officeDocument/2006/relationships/slide" Target="slides/slide289.xml"/><Relationship Id="rId308" Type="http://schemas.openxmlformats.org/officeDocument/2006/relationships/slide" Target="slides/slide303.xml"/><Relationship Id="rId47" Type="http://schemas.openxmlformats.org/officeDocument/2006/relationships/slide" Target="slides/slide42.xml"/><Relationship Id="rId89" Type="http://schemas.openxmlformats.org/officeDocument/2006/relationships/slide" Target="slides/slide84.xml"/><Relationship Id="rId112" Type="http://schemas.openxmlformats.org/officeDocument/2006/relationships/slide" Target="slides/slide107.xml"/><Relationship Id="rId154" Type="http://schemas.openxmlformats.org/officeDocument/2006/relationships/slide" Target="slides/slide149.xml"/><Relationship Id="rId361" Type="http://schemas.openxmlformats.org/officeDocument/2006/relationships/slide" Target="slides/slide356.xml"/><Relationship Id="rId196" Type="http://schemas.openxmlformats.org/officeDocument/2006/relationships/slide" Target="slides/slide191.xml"/><Relationship Id="rId417" Type="http://schemas.openxmlformats.org/officeDocument/2006/relationships/slide" Target="slides/slide412.xml"/><Relationship Id="rId459" Type="http://schemas.openxmlformats.org/officeDocument/2006/relationships/slide" Target="slides/slide454.xml"/><Relationship Id="rId16" Type="http://schemas.openxmlformats.org/officeDocument/2006/relationships/slide" Target="slides/slide11.xml"/><Relationship Id="rId221" Type="http://schemas.openxmlformats.org/officeDocument/2006/relationships/slide" Target="slides/slide216.xml"/><Relationship Id="rId263" Type="http://schemas.openxmlformats.org/officeDocument/2006/relationships/slide" Target="slides/slide258.xml"/><Relationship Id="rId319" Type="http://schemas.openxmlformats.org/officeDocument/2006/relationships/slide" Target="slides/slide314.xml"/><Relationship Id="rId470" Type="http://schemas.openxmlformats.org/officeDocument/2006/relationships/slide" Target="slides/slide465.xml"/><Relationship Id="rId58" Type="http://schemas.openxmlformats.org/officeDocument/2006/relationships/slide" Target="slides/slide53.xml"/><Relationship Id="rId123" Type="http://schemas.openxmlformats.org/officeDocument/2006/relationships/slide" Target="slides/slide118.xml"/><Relationship Id="rId330" Type="http://schemas.openxmlformats.org/officeDocument/2006/relationships/slide" Target="slides/slide325.xml"/><Relationship Id="rId165" Type="http://schemas.openxmlformats.org/officeDocument/2006/relationships/slide" Target="slides/slide160.xml"/><Relationship Id="rId372" Type="http://schemas.openxmlformats.org/officeDocument/2006/relationships/slide" Target="slides/slide367.xml"/><Relationship Id="rId428" Type="http://schemas.openxmlformats.org/officeDocument/2006/relationships/slide" Target="slides/slide423.xml"/><Relationship Id="rId232" Type="http://schemas.openxmlformats.org/officeDocument/2006/relationships/slide" Target="slides/slide227.xml"/><Relationship Id="rId274" Type="http://schemas.openxmlformats.org/officeDocument/2006/relationships/slide" Target="slides/slide269.xml"/><Relationship Id="rId481" Type="http://schemas.openxmlformats.org/officeDocument/2006/relationships/handoutMaster" Target="handoutMasters/handoutMaster1.xml"/><Relationship Id="rId27" Type="http://schemas.openxmlformats.org/officeDocument/2006/relationships/slide" Target="slides/slide22.xml"/><Relationship Id="rId69" Type="http://schemas.openxmlformats.org/officeDocument/2006/relationships/slide" Target="slides/slide64.xml"/><Relationship Id="rId134" Type="http://schemas.openxmlformats.org/officeDocument/2006/relationships/slide" Target="slides/slide129.xml"/><Relationship Id="rId80" Type="http://schemas.openxmlformats.org/officeDocument/2006/relationships/slide" Target="slides/slide75.xml"/><Relationship Id="rId176" Type="http://schemas.openxmlformats.org/officeDocument/2006/relationships/slide" Target="slides/slide171.xml"/><Relationship Id="rId341" Type="http://schemas.openxmlformats.org/officeDocument/2006/relationships/slide" Target="slides/slide336.xml"/><Relationship Id="rId383" Type="http://schemas.openxmlformats.org/officeDocument/2006/relationships/slide" Target="slides/slide378.xml"/><Relationship Id="rId439" Type="http://schemas.openxmlformats.org/officeDocument/2006/relationships/slide" Target="slides/slide434.xml"/><Relationship Id="rId201" Type="http://schemas.openxmlformats.org/officeDocument/2006/relationships/slide" Target="slides/slide196.xml"/><Relationship Id="rId243" Type="http://schemas.openxmlformats.org/officeDocument/2006/relationships/slide" Target="slides/slide238.xml"/><Relationship Id="rId285" Type="http://schemas.openxmlformats.org/officeDocument/2006/relationships/slide" Target="slides/slide280.xml"/><Relationship Id="rId450" Type="http://schemas.openxmlformats.org/officeDocument/2006/relationships/slide" Target="slides/slide445.xml"/><Relationship Id="rId38" Type="http://schemas.openxmlformats.org/officeDocument/2006/relationships/slide" Target="slides/slide33.xml"/><Relationship Id="rId103" Type="http://schemas.openxmlformats.org/officeDocument/2006/relationships/slide" Target="slides/slide98.xml"/><Relationship Id="rId310" Type="http://schemas.openxmlformats.org/officeDocument/2006/relationships/slide" Target="slides/slide305.xml"/><Relationship Id="rId91" Type="http://schemas.openxmlformats.org/officeDocument/2006/relationships/slide" Target="slides/slide86.xml"/><Relationship Id="rId145" Type="http://schemas.openxmlformats.org/officeDocument/2006/relationships/slide" Target="slides/slide140.xml"/><Relationship Id="rId187" Type="http://schemas.openxmlformats.org/officeDocument/2006/relationships/slide" Target="slides/slide182.xml"/><Relationship Id="rId352" Type="http://schemas.openxmlformats.org/officeDocument/2006/relationships/slide" Target="slides/slide347.xml"/><Relationship Id="rId394" Type="http://schemas.openxmlformats.org/officeDocument/2006/relationships/slide" Target="slides/slide389.xml"/><Relationship Id="rId408" Type="http://schemas.openxmlformats.org/officeDocument/2006/relationships/slide" Target="slides/slide403.xml"/><Relationship Id="rId212" Type="http://schemas.openxmlformats.org/officeDocument/2006/relationships/slide" Target="slides/slide207.xml"/><Relationship Id="rId254" Type="http://schemas.openxmlformats.org/officeDocument/2006/relationships/slide" Target="slides/slide249.xml"/><Relationship Id="rId49" Type="http://schemas.openxmlformats.org/officeDocument/2006/relationships/slide" Target="slides/slide44.xml"/><Relationship Id="rId114" Type="http://schemas.openxmlformats.org/officeDocument/2006/relationships/slide" Target="slides/slide109.xml"/><Relationship Id="rId296" Type="http://schemas.openxmlformats.org/officeDocument/2006/relationships/slide" Target="slides/slide291.xml"/><Relationship Id="rId461" Type="http://schemas.openxmlformats.org/officeDocument/2006/relationships/slide" Target="slides/slide456.xml"/><Relationship Id="rId60" Type="http://schemas.openxmlformats.org/officeDocument/2006/relationships/slide" Target="slides/slide55.xml"/><Relationship Id="rId156" Type="http://schemas.openxmlformats.org/officeDocument/2006/relationships/slide" Target="slides/slide151.xml"/><Relationship Id="rId198" Type="http://schemas.openxmlformats.org/officeDocument/2006/relationships/slide" Target="slides/slide193.xml"/><Relationship Id="rId321" Type="http://schemas.openxmlformats.org/officeDocument/2006/relationships/slide" Target="slides/slide316.xml"/><Relationship Id="rId363" Type="http://schemas.openxmlformats.org/officeDocument/2006/relationships/slide" Target="slides/slide358.xml"/><Relationship Id="rId419" Type="http://schemas.openxmlformats.org/officeDocument/2006/relationships/slide" Target="slides/slide414.xml"/><Relationship Id="rId223" Type="http://schemas.openxmlformats.org/officeDocument/2006/relationships/slide" Target="slides/slide218.xml"/><Relationship Id="rId430" Type="http://schemas.openxmlformats.org/officeDocument/2006/relationships/slide" Target="slides/slide425.xml"/><Relationship Id="rId18" Type="http://schemas.openxmlformats.org/officeDocument/2006/relationships/slide" Target="slides/slide13.xml"/><Relationship Id="rId265" Type="http://schemas.openxmlformats.org/officeDocument/2006/relationships/slide" Target="slides/slide260.xml"/><Relationship Id="rId472" Type="http://schemas.openxmlformats.org/officeDocument/2006/relationships/slide" Target="slides/slide467.xml"/><Relationship Id="rId125" Type="http://schemas.openxmlformats.org/officeDocument/2006/relationships/slide" Target="slides/slide120.xml"/><Relationship Id="rId167" Type="http://schemas.openxmlformats.org/officeDocument/2006/relationships/slide" Target="slides/slide162.xml"/><Relationship Id="rId332" Type="http://schemas.openxmlformats.org/officeDocument/2006/relationships/slide" Target="slides/slide327.xml"/><Relationship Id="rId374" Type="http://schemas.openxmlformats.org/officeDocument/2006/relationships/slide" Target="slides/slide369.xml"/><Relationship Id="rId71" Type="http://schemas.openxmlformats.org/officeDocument/2006/relationships/slide" Target="slides/slide66.xml"/><Relationship Id="rId234" Type="http://schemas.openxmlformats.org/officeDocument/2006/relationships/slide" Target="slides/slide229.xml"/><Relationship Id="rId2" Type="http://schemas.openxmlformats.org/officeDocument/2006/relationships/customXml" Target="../customXml/item2.xml"/><Relationship Id="rId29" Type="http://schemas.openxmlformats.org/officeDocument/2006/relationships/slide" Target="slides/slide24.xml"/><Relationship Id="rId276" Type="http://schemas.openxmlformats.org/officeDocument/2006/relationships/slide" Target="slides/slide271.xml"/><Relationship Id="rId441" Type="http://schemas.openxmlformats.org/officeDocument/2006/relationships/slide" Target="slides/slide436.xml"/><Relationship Id="rId483" Type="http://schemas.openxmlformats.org/officeDocument/2006/relationships/commentAuthors" Target="commentAuthors.xml"/><Relationship Id="rId40" Type="http://schemas.openxmlformats.org/officeDocument/2006/relationships/slide" Target="slides/slide35.xml"/><Relationship Id="rId136" Type="http://schemas.openxmlformats.org/officeDocument/2006/relationships/slide" Target="slides/slide131.xml"/><Relationship Id="rId178" Type="http://schemas.openxmlformats.org/officeDocument/2006/relationships/slide" Target="slides/slide173.xml"/><Relationship Id="rId301" Type="http://schemas.openxmlformats.org/officeDocument/2006/relationships/slide" Target="slides/slide296.xml"/><Relationship Id="rId343" Type="http://schemas.openxmlformats.org/officeDocument/2006/relationships/slide" Target="slides/slide338.xml"/><Relationship Id="rId82" Type="http://schemas.openxmlformats.org/officeDocument/2006/relationships/slide" Target="slides/slide77.xml"/><Relationship Id="rId203" Type="http://schemas.openxmlformats.org/officeDocument/2006/relationships/slide" Target="slides/slide198.xml"/><Relationship Id="rId385" Type="http://schemas.openxmlformats.org/officeDocument/2006/relationships/slide" Target="slides/slide380.xml"/><Relationship Id="rId245" Type="http://schemas.openxmlformats.org/officeDocument/2006/relationships/slide" Target="slides/slide240.xml"/><Relationship Id="rId287" Type="http://schemas.openxmlformats.org/officeDocument/2006/relationships/slide" Target="slides/slide282.xml"/><Relationship Id="rId410" Type="http://schemas.openxmlformats.org/officeDocument/2006/relationships/slide" Target="slides/slide405.xml"/><Relationship Id="rId452" Type="http://schemas.openxmlformats.org/officeDocument/2006/relationships/slide" Target="slides/slide447.xml"/><Relationship Id="rId105" Type="http://schemas.openxmlformats.org/officeDocument/2006/relationships/slide" Target="slides/slide100.xml"/><Relationship Id="rId147" Type="http://schemas.openxmlformats.org/officeDocument/2006/relationships/slide" Target="slides/slide142.xml"/><Relationship Id="rId312" Type="http://schemas.openxmlformats.org/officeDocument/2006/relationships/slide" Target="slides/slide307.xml"/><Relationship Id="rId354" Type="http://schemas.openxmlformats.org/officeDocument/2006/relationships/slide" Target="slides/slide349.xml"/><Relationship Id="rId51" Type="http://schemas.openxmlformats.org/officeDocument/2006/relationships/slide" Target="slides/slide46.xml"/><Relationship Id="rId93" Type="http://schemas.openxmlformats.org/officeDocument/2006/relationships/slide" Target="slides/slide88.xml"/><Relationship Id="rId189" Type="http://schemas.openxmlformats.org/officeDocument/2006/relationships/slide" Target="slides/slide184.xml"/><Relationship Id="rId396" Type="http://schemas.openxmlformats.org/officeDocument/2006/relationships/slide" Target="slides/slide391.xml"/><Relationship Id="rId214" Type="http://schemas.openxmlformats.org/officeDocument/2006/relationships/slide" Target="slides/slide209.xml"/><Relationship Id="rId256" Type="http://schemas.openxmlformats.org/officeDocument/2006/relationships/slide" Target="slides/slide251.xml"/><Relationship Id="rId298" Type="http://schemas.openxmlformats.org/officeDocument/2006/relationships/slide" Target="slides/slide293.xml"/><Relationship Id="rId421" Type="http://schemas.openxmlformats.org/officeDocument/2006/relationships/slide" Target="slides/slide416.xml"/><Relationship Id="rId463" Type="http://schemas.openxmlformats.org/officeDocument/2006/relationships/slide" Target="slides/slide458.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302" Type="http://schemas.openxmlformats.org/officeDocument/2006/relationships/slide" Target="slides/slide297.xml"/><Relationship Id="rId323" Type="http://schemas.openxmlformats.org/officeDocument/2006/relationships/slide" Target="slides/slide318.xml"/><Relationship Id="rId344" Type="http://schemas.openxmlformats.org/officeDocument/2006/relationships/slide" Target="slides/slide339.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179" Type="http://schemas.openxmlformats.org/officeDocument/2006/relationships/slide" Target="slides/slide174.xml"/><Relationship Id="rId365" Type="http://schemas.openxmlformats.org/officeDocument/2006/relationships/slide" Target="slides/slide360.xml"/><Relationship Id="rId386" Type="http://schemas.openxmlformats.org/officeDocument/2006/relationships/slide" Target="slides/slide381.xml"/><Relationship Id="rId190" Type="http://schemas.openxmlformats.org/officeDocument/2006/relationships/slide" Target="slides/slide185.xml"/><Relationship Id="rId204" Type="http://schemas.openxmlformats.org/officeDocument/2006/relationships/slide" Target="slides/slide199.xml"/><Relationship Id="rId225" Type="http://schemas.openxmlformats.org/officeDocument/2006/relationships/slide" Target="slides/slide220.xml"/><Relationship Id="rId246" Type="http://schemas.openxmlformats.org/officeDocument/2006/relationships/slide" Target="slides/slide241.xml"/><Relationship Id="rId267" Type="http://schemas.openxmlformats.org/officeDocument/2006/relationships/slide" Target="slides/slide262.xml"/><Relationship Id="rId288" Type="http://schemas.openxmlformats.org/officeDocument/2006/relationships/slide" Target="slides/slide283.xml"/><Relationship Id="rId411" Type="http://schemas.openxmlformats.org/officeDocument/2006/relationships/slide" Target="slides/slide406.xml"/><Relationship Id="rId432" Type="http://schemas.openxmlformats.org/officeDocument/2006/relationships/slide" Target="slides/slide427.xml"/><Relationship Id="rId453" Type="http://schemas.openxmlformats.org/officeDocument/2006/relationships/slide" Target="slides/slide448.xml"/><Relationship Id="rId474" Type="http://schemas.openxmlformats.org/officeDocument/2006/relationships/slide" Target="slides/slide469.xml"/><Relationship Id="rId106" Type="http://schemas.openxmlformats.org/officeDocument/2006/relationships/slide" Target="slides/slide101.xml"/><Relationship Id="rId127" Type="http://schemas.openxmlformats.org/officeDocument/2006/relationships/slide" Target="slides/slide122.xml"/><Relationship Id="rId313" Type="http://schemas.openxmlformats.org/officeDocument/2006/relationships/slide" Target="slides/slide308.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94" Type="http://schemas.openxmlformats.org/officeDocument/2006/relationships/slide" Target="slides/slide89.xml"/><Relationship Id="rId148" Type="http://schemas.openxmlformats.org/officeDocument/2006/relationships/slide" Target="slides/slide143.xml"/><Relationship Id="rId169" Type="http://schemas.openxmlformats.org/officeDocument/2006/relationships/slide" Target="slides/slide164.xml"/><Relationship Id="rId334" Type="http://schemas.openxmlformats.org/officeDocument/2006/relationships/slide" Target="slides/slide329.xml"/><Relationship Id="rId355" Type="http://schemas.openxmlformats.org/officeDocument/2006/relationships/slide" Target="slides/slide350.xml"/><Relationship Id="rId376" Type="http://schemas.openxmlformats.org/officeDocument/2006/relationships/slide" Target="slides/slide371.xml"/><Relationship Id="rId397" Type="http://schemas.openxmlformats.org/officeDocument/2006/relationships/slide" Target="slides/slide392.xml"/><Relationship Id="rId4" Type="http://schemas.openxmlformats.org/officeDocument/2006/relationships/customXml" Target="../customXml/item4.xml"/><Relationship Id="rId180" Type="http://schemas.openxmlformats.org/officeDocument/2006/relationships/slide" Target="slides/slide175.xml"/><Relationship Id="rId215" Type="http://schemas.openxmlformats.org/officeDocument/2006/relationships/slide" Target="slides/slide210.xml"/><Relationship Id="rId236" Type="http://schemas.openxmlformats.org/officeDocument/2006/relationships/slide" Target="slides/slide231.xml"/><Relationship Id="rId257" Type="http://schemas.openxmlformats.org/officeDocument/2006/relationships/slide" Target="slides/slide252.xml"/><Relationship Id="rId278" Type="http://schemas.openxmlformats.org/officeDocument/2006/relationships/slide" Target="slides/slide273.xml"/><Relationship Id="rId401" Type="http://schemas.openxmlformats.org/officeDocument/2006/relationships/slide" Target="slides/slide396.xml"/><Relationship Id="rId422" Type="http://schemas.openxmlformats.org/officeDocument/2006/relationships/slide" Target="slides/slide417.xml"/><Relationship Id="rId443" Type="http://schemas.openxmlformats.org/officeDocument/2006/relationships/slide" Target="slides/slide438.xml"/><Relationship Id="rId464" Type="http://schemas.openxmlformats.org/officeDocument/2006/relationships/slide" Target="slides/slide459.xml"/><Relationship Id="rId303" Type="http://schemas.openxmlformats.org/officeDocument/2006/relationships/slide" Target="slides/slide298.xml"/><Relationship Id="rId485" Type="http://schemas.openxmlformats.org/officeDocument/2006/relationships/viewProps" Target="viewProps.xml"/><Relationship Id="rId42" Type="http://schemas.openxmlformats.org/officeDocument/2006/relationships/slide" Target="slides/slide37.xml"/><Relationship Id="rId84" Type="http://schemas.openxmlformats.org/officeDocument/2006/relationships/slide" Target="slides/slide79.xml"/><Relationship Id="rId138" Type="http://schemas.openxmlformats.org/officeDocument/2006/relationships/slide" Target="slides/slide133.xml"/><Relationship Id="rId345" Type="http://schemas.openxmlformats.org/officeDocument/2006/relationships/slide" Target="slides/slide340.xml"/><Relationship Id="rId387" Type="http://schemas.openxmlformats.org/officeDocument/2006/relationships/slide" Target="slides/slide382.xml"/><Relationship Id="rId191" Type="http://schemas.openxmlformats.org/officeDocument/2006/relationships/slide" Target="slides/slide186.xml"/><Relationship Id="rId205" Type="http://schemas.openxmlformats.org/officeDocument/2006/relationships/slide" Target="slides/slide200.xml"/><Relationship Id="rId247" Type="http://schemas.openxmlformats.org/officeDocument/2006/relationships/slide" Target="slides/slide242.xml"/><Relationship Id="rId412" Type="http://schemas.openxmlformats.org/officeDocument/2006/relationships/slide" Target="slides/slide407.xml"/><Relationship Id="rId107" Type="http://schemas.openxmlformats.org/officeDocument/2006/relationships/slide" Target="slides/slide102.xml"/><Relationship Id="rId289" Type="http://schemas.openxmlformats.org/officeDocument/2006/relationships/slide" Target="slides/slide284.xml"/><Relationship Id="rId454" Type="http://schemas.openxmlformats.org/officeDocument/2006/relationships/slide" Target="slides/slide449.xml"/><Relationship Id="rId11" Type="http://schemas.openxmlformats.org/officeDocument/2006/relationships/slide" Target="slides/slide6.xml"/><Relationship Id="rId53" Type="http://schemas.openxmlformats.org/officeDocument/2006/relationships/slide" Target="slides/slide48.xml"/><Relationship Id="rId149" Type="http://schemas.openxmlformats.org/officeDocument/2006/relationships/slide" Target="slides/slide144.xml"/><Relationship Id="rId314" Type="http://schemas.openxmlformats.org/officeDocument/2006/relationships/slide" Target="slides/slide309.xml"/><Relationship Id="rId356" Type="http://schemas.openxmlformats.org/officeDocument/2006/relationships/slide" Target="slides/slide351.xml"/><Relationship Id="rId398" Type="http://schemas.openxmlformats.org/officeDocument/2006/relationships/slide" Target="slides/slide393.xml"/><Relationship Id="rId95" Type="http://schemas.openxmlformats.org/officeDocument/2006/relationships/slide" Target="slides/slide90.xml"/><Relationship Id="rId160" Type="http://schemas.openxmlformats.org/officeDocument/2006/relationships/slide" Target="slides/slide155.xml"/><Relationship Id="rId216" Type="http://schemas.openxmlformats.org/officeDocument/2006/relationships/slide" Target="slides/slide211.xml"/><Relationship Id="rId423" Type="http://schemas.openxmlformats.org/officeDocument/2006/relationships/slide" Target="slides/slide418.xml"/><Relationship Id="rId258" Type="http://schemas.openxmlformats.org/officeDocument/2006/relationships/slide" Target="slides/slide253.xml"/><Relationship Id="rId465" Type="http://schemas.openxmlformats.org/officeDocument/2006/relationships/slide" Target="slides/slide460.xml"/><Relationship Id="rId22" Type="http://schemas.openxmlformats.org/officeDocument/2006/relationships/slide" Target="slides/slide17.xml"/><Relationship Id="rId64" Type="http://schemas.openxmlformats.org/officeDocument/2006/relationships/slide" Target="slides/slide59.xml"/><Relationship Id="rId118" Type="http://schemas.openxmlformats.org/officeDocument/2006/relationships/slide" Target="slides/slide113.xml"/><Relationship Id="rId325" Type="http://schemas.openxmlformats.org/officeDocument/2006/relationships/slide" Target="slides/slide320.xml"/><Relationship Id="rId367" Type="http://schemas.openxmlformats.org/officeDocument/2006/relationships/slide" Target="slides/slide362.xml"/><Relationship Id="rId171" Type="http://schemas.openxmlformats.org/officeDocument/2006/relationships/slide" Target="slides/slide166.xml"/><Relationship Id="rId227" Type="http://schemas.openxmlformats.org/officeDocument/2006/relationships/slide" Target="slides/slide222.xml"/><Relationship Id="rId269" Type="http://schemas.openxmlformats.org/officeDocument/2006/relationships/slide" Target="slides/slide264.xml"/><Relationship Id="rId434" Type="http://schemas.openxmlformats.org/officeDocument/2006/relationships/slide" Target="slides/slide429.xml"/><Relationship Id="rId476" Type="http://schemas.openxmlformats.org/officeDocument/2006/relationships/slide" Target="slides/slide471.xml"/><Relationship Id="rId33" Type="http://schemas.openxmlformats.org/officeDocument/2006/relationships/slide" Target="slides/slide28.xml"/><Relationship Id="rId129" Type="http://schemas.openxmlformats.org/officeDocument/2006/relationships/slide" Target="slides/slide124.xml"/><Relationship Id="rId280" Type="http://schemas.openxmlformats.org/officeDocument/2006/relationships/slide" Target="slides/slide275.xml"/><Relationship Id="rId336" Type="http://schemas.openxmlformats.org/officeDocument/2006/relationships/slide" Target="slides/slide331.xml"/><Relationship Id="rId75" Type="http://schemas.openxmlformats.org/officeDocument/2006/relationships/slide" Target="slides/slide70.xml"/><Relationship Id="rId140" Type="http://schemas.openxmlformats.org/officeDocument/2006/relationships/slide" Target="slides/slide135.xml"/><Relationship Id="rId182" Type="http://schemas.openxmlformats.org/officeDocument/2006/relationships/slide" Target="slides/slide177.xml"/><Relationship Id="rId378" Type="http://schemas.openxmlformats.org/officeDocument/2006/relationships/slide" Target="slides/slide373.xml"/><Relationship Id="rId403" Type="http://schemas.openxmlformats.org/officeDocument/2006/relationships/slide" Target="slides/slide398.xml"/><Relationship Id="rId6" Type="http://schemas.openxmlformats.org/officeDocument/2006/relationships/slide" Target="slides/slide1.xml"/><Relationship Id="rId238" Type="http://schemas.openxmlformats.org/officeDocument/2006/relationships/slide" Target="slides/slide233.xml"/><Relationship Id="rId445" Type="http://schemas.openxmlformats.org/officeDocument/2006/relationships/slide" Target="slides/slide440.xml"/><Relationship Id="rId487" Type="http://schemas.openxmlformats.org/officeDocument/2006/relationships/tableStyles" Target="tableStyles.xml"/><Relationship Id="rId291" Type="http://schemas.openxmlformats.org/officeDocument/2006/relationships/slide" Target="slides/slide286.xml"/><Relationship Id="rId305" Type="http://schemas.openxmlformats.org/officeDocument/2006/relationships/slide" Target="slides/slide300.xml"/><Relationship Id="rId347" Type="http://schemas.openxmlformats.org/officeDocument/2006/relationships/slide" Target="slides/slide342.xml"/><Relationship Id="rId44" Type="http://schemas.openxmlformats.org/officeDocument/2006/relationships/slide" Target="slides/slide39.xml"/><Relationship Id="rId86" Type="http://schemas.openxmlformats.org/officeDocument/2006/relationships/slide" Target="slides/slide81.xml"/><Relationship Id="rId151" Type="http://schemas.openxmlformats.org/officeDocument/2006/relationships/slide" Target="slides/slide146.xml"/><Relationship Id="rId389" Type="http://schemas.openxmlformats.org/officeDocument/2006/relationships/slide" Target="slides/slide384.xml"/><Relationship Id="rId193" Type="http://schemas.openxmlformats.org/officeDocument/2006/relationships/slide" Target="slides/slide188.xml"/><Relationship Id="rId207" Type="http://schemas.openxmlformats.org/officeDocument/2006/relationships/slide" Target="slides/slide202.xml"/><Relationship Id="rId249" Type="http://schemas.openxmlformats.org/officeDocument/2006/relationships/slide" Target="slides/slide244.xml"/><Relationship Id="rId414" Type="http://schemas.openxmlformats.org/officeDocument/2006/relationships/slide" Target="slides/slide409.xml"/><Relationship Id="rId456" Type="http://schemas.openxmlformats.org/officeDocument/2006/relationships/slide" Target="slides/slide451.xml"/><Relationship Id="rId13" Type="http://schemas.openxmlformats.org/officeDocument/2006/relationships/slide" Target="slides/slide8.xml"/><Relationship Id="rId109" Type="http://schemas.openxmlformats.org/officeDocument/2006/relationships/slide" Target="slides/slide104.xml"/><Relationship Id="rId260" Type="http://schemas.openxmlformats.org/officeDocument/2006/relationships/slide" Target="slides/slide255.xml"/><Relationship Id="rId316" Type="http://schemas.openxmlformats.org/officeDocument/2006/relationships/slide" Target="slides/slide311.xml"/><Relationship Id="rId55" Type="http://schemas.openxmlformats.org/officeDocument/2006/relationships/slide" Target="slides/slide50.xml"/><Relationship Id="rId97" Type="http://schemas.openxmlformats.org/officeDocument/2006/relationships/slide" Target="slides/slide92.xml"/><Relationship Id="rId120" Type="http://schemas.openxmlformats.org/officeDocument/2006/relationships/slide" Target="slides/slide115.xml"/><Relationship Id="rId358" Type="http://schemas.openxmlformats.org/officeDocument/2006/relationships/slide" Target="slides/slide353.xml"/><Relationship Id="rId162" Type="http://schemas.openxmlformats.org/officeDocument/2006/relationships/slide" Target="slides/slide157.xml"/><Relationship Id="rId218" Type="http://schemas.openxmlformats.org/officeDocument/2006/relationships/slide" Target="slides/slide213.xml"/><Relationship Id="rId425" Type="http://schemas.openxmlformats.org/officeDocument/2006/relationships/slide" Target="slides/slide420.xml"/><Relationship Id="rId467" Type="http://schemas.openxmlformats.org/officeDocument/2006/relationships/slide" Target="slides/slide462.xml"/><Relationship Id="rId271" Type="http://schemas.openxmlformats.org/officeDocument/2006/relationships/slide" Target="slides/slide266.xml"/><Relationship Id="rId24" Type="http://schemas.openxmlformats.org/officeDocument/2006/relationships/slide" Target="slides/slide19.xml"/><Relationship Id="rId66" Type="http://schemas.openxmlformats.org/officeDocument/2006/relationships/slide" Target="slides/slide61.xml"/><Relationship Id="rId131" Type="http://schemas.openxmlformats.org/officeDocument/2006/relationships/slide" Target="slides/slide126.xml"/><Relationship Id="rId327" Type="http://schemas.openxmlformats.org/officeDocument/2006/relationships/slide" Target="slides/slide322.xml"/><Relationship Id="rId369" Type="http://schemas.openxmlformats.org/officeDocument/2006/relationships/slide" Target="slides/slide364.xml"/><Relationship Id="rId173" Type="http://schemas.openxmlformats.org/officeDocument/2006/relationships/slide" Target="slides/slide168.xml"/><Relationship Id="rId229" Type="http://schemas.openxmlformats.org/officeDocument/2006/relationships/slide" Target="slides/slide224.xml"/><Relationship Id="rId380" Type="http://schemas.openxmlformats.org/officeDocument/2006/relationships/slide" Target="slides/slide375.xml"/><Relationship Id="rId436" Type="http://schemas.openxmlformats.org/officeDocument/2006/relationships/slide" Target="slides/slide431.xml"/><Relationship Id="rId240" Type="http://schemas.openxmlformats.org/officeDocument/2006/relationships/slide" Target="slides/slide235.xml"/><Relationship Id="rId478" Type="http://schemas.openxmlformats.org/officeDocument/2006/relationships/slide" Target="slides/slide473.xml"/><Relationship Id="rId35" Type="http://schemas.openxmlformats.org/officeDocument/2006/relationships/slide" Target="slides/slide30.xml"/><Relationship Id="rId77" Type="http://schemas.openxmlformats.org/officeDocument/2006/relationships/slide" Target="slides/slide72.xml"/><Relationship Id="rId100" Type="http://schemas.openxmlformats.org/officeDocument/2006/relationships/slide" Target="slides/slide95.xml"/><Relationship Id="rId282" Type="http://schemas.openxmlformats.org/officeDocument/2006/relationships/slide" Target="slides/slide277.xml"/><Relationship Id="rId338" Type="http://schemas.openxmlformats.org/officeDocument/2006/relationships/slide" Target="slides/slide333.xml"/><Relationship Id="rId8" Type="http://schemas.openxmlformats.org/officeDocument/2006/relationships/slide" Target="slides/slide3.xml"/><Relationship Id="rId142" Type="http://schemas.openxmlformats.org/officeDocument/2006/relationships/slide" Target="slides/slide137.xml"/><Relationship Id="rId184" Type="http://schemas.openxmlformats.org/officeDocument/2006/relationships/slide" Target="slides/slide179.xml"/><Relationship Id="rId391" Type="http://schemas.openxmlformats.org/officeDocument/2006/relationships/slide" Target="slides/slide386.xml"/><Relationship Id="rId405" Type="http://schemas.openxmlformats.org/officeDocument/2006/relationships/slide" Target="slides/slide400.xml"/><Relationship Id="rId447" Type="http://schemas.openxmlformats.org/officeDocument/2006/relationships/slide" Target="slides/slide442.xml"/><Relationship Id="rId251" Type="http://schemas.openxmlformats.org/officeDocument/2006/relationships/slide" Target="slides/slide246.xml"/><Relationship Id="rId46" Type="http://schemas.openxmlformats.org/officeDocument/2006/relationships/slide" Target="slides/slide41.xml"/><Relationship Id="rId293" Type="http://schemas.openxmlformats.org/officeDocument/2006/relationships/slide" Target="slides/slide288.xml"/><Relationship Id="rId307" Type="http://schemas.openxmlformats.org/officeDocument/2006/relationships/slide" Target="slides/slide302.xml"/><Relationship Id="rId349" Type="http://schemas.openxmlformats.org/officeDocument/2006/relationships/slide" Target="slides/slide344.xml"/><Relationship Id="rId88" Type="http://schemas.openxmlformats.org/officeDocument/2006/relationships/slide" Target="slides/slide83.xml"/><Relationship Id="rId111" Type="http://schemas.openxmlformats.org/officeDocument/2006/relationships/slide" Target="slides/slide106.xml"/><Relationship Id="rId153" Type="http://schemas.openxmlformats.org/officeDocument/2006/relationships/slide" Target="slides/slide148.xml"/><Relationship Id="rId195" Type="http://schemas.openxmlformats.org/officeDocument/2006/relationships/slide" Target="slides/slide190.xml"/><Relationship Id="rId209" Type="http://schemas.openxmlformats.org/officeDocument/2006/relationships/slide" Target="slides/slide204.xml"/><Relationship Id="rId360" Type="http://schemas.openxmlformats.org/officeDocument/2006/relationships/slide" Target="slides/slide355.xml"/><Relationship Id="rId416" Type="http://schemas.openxmlformats.org/officeDocument/2006/relationships/slide" Target="slides/slide411.xml"/><Relationship Id="rId220" Type="http://schemas.openxmlformats.org/officeDocument/2006/relationships/slide" Target="slides/slide215.xml"/><Relationship Id="rId458" Type="http://schemas.openxmlformats.org/officeDocument/2006/relationships/slide" Target="slides/slide453.xml"/><Relationship Id="rId15" Type="http://schemas.openxmlformats.org/officeDocument/2006/relationships/slide" Target="slides/slide10.xml"/><Relationship Id="rId57" Type="http://schemas.openxmlformats.org/officeDocument/2006/relationships/slide" Target="slides/slide52.xml"/><Relationship Id="rId262" Type="http://schemas.openxmlformats.org/officeDocument/2006/relationships/slide" Target="slides/slide257.xml"/><Relationship Id="rId318" Type="http://schemas.openxmlformats.org/officeDocument/2006/relationships/slide" Target="slides/slide313.xml"/><Relationship Id="rId99" Type="http://schemas.openxmlformats.org/officeDocument/2006/relationships/slide" Target="slides/slide94.xml"/><Relationship Id="rId122" Type="http://schemas.openxmlformats.org/officeDocument/2006/relationships/slide" Target="slides/slide117.xml"/><Relationship Id="rId164" Type="http://schemas.openxmlformats.org/officeDocument/2006/relationships/slide" Target="slides/slide159.xml"/><Relationship Id="rId371" Type="http://schemas.openxmlformats.org/officeDocument/2006/relationships/slide" Target="slides/slide366.xml"/><Relationship Id="rId427" Type="http://schemas.openxmlformats.org/officeDocument/2006/relationships/slide" Target="slides/slide422.xml"/><Relationship Id="rId469" Type="http://schemas.openxmlformats.org/officeDocument/2006/relationships/slide" Target="slides/slide464.xml"/><Relationship Id="rId26" Type="http://schemas.openxmlformats.org/officeDocument/2006/relationships/slide" Target="slides/slide21.xml"/><Relationship Id="rId231" Type="http://schemas.openxmlformats.org/officeDocument/2006/relationships/slide" Target="slides/slide226.xml"/><Relationship Id="rId273" Type="http://schemas.openxmlformats.org/officeDocument/2006/relationships/slide" Target="slides/slide268.xml"/><Relationship Id="rId329" Type="http://schemas.openxmlformats.org/officeDocument/2006/relationships/slide" Target="slides/slide324.xml"/><Relationship Id="rId480" Type="http://schemas.openxmlformats.org/officeDocument/2006/relationships/notesMaster" Target="notesMasters/notesMaster1.xml"/><Relationship Id="rId68" Type="http://schemas.openxmlformats.org/officeDocument/2006/relationships/slide" Target="slides/slide63.xml"/><Relationship Id="rId133" Type="http://schemas.openxmlformats.org/officeDocument/2006/relationships/slide" Target="slides/slide128.xml"/><Relationship Id="rId175" Type="http://schemas.openxmlformats.org/officeDocument/2006/relationships/slide" Target="slides/slide170.xml"/><Relationship Id="rId340" Type="http://schemas.openxmlformats.org/officeDocument/2006/relationships/slide" Target="slides/slide335.xml"/><Relationship Id="rId200" Type="http://schemas.openxmlformats.org/officeDocument/2006/relationships/slide" Target="slides/slide195.xml"/><Relationship Id="rId382" Type="http://schemas.openxmlformats.org/officeDocument/2006/relationships/slide" Target="slides/slide377.xml"/><Relationship Id="rId438" Type="http://schemas.openxmlformats.org/officeDocument/2006/relationships/slide" Target="slides/slide433.xml"/><Relationship Id="rId242" Type="http://schemas.openxmlformats.org/officeDocument/2006/relationships/slide" Target="slides/slide237.xml"/><Relationship Id="rId284" Type="http://schemas.openxmlformats.org/officeDocument/2006/relationships/slide" Target="slides/slide279.xml"/><Relationship Id="rId37" Type="http://schemas.openxmlformats.org/officeDocument/2006/relationships/slide" Target="slides/slide32.xml"/><Relationship Id="rId79" Type="http://schemas.openxmlformats.org/officeDocument/2006/relationships/slide" Target="slides/slide74.xml"/><Relationship Id="rId102" Type="http://schemas.openxmlformats.org/officeDocument/2006/relationships/slide" Target="slides/slide97.xml"/><Relationship Id="rId144" Type="http://schemas.openxmlformats.org/officeDocument/2006/relationships/slide" Target="slides/slide139.xml"/><Relationship Id="rId90" Type="http://schemas.openxmlformats.org/officeDocument/2006/relationships/slide" Target="slides/slide85.xml"/><Relationship Id="rId186" Type="http://schemas.openxmlformats.org/officeDocument/2006/relationships/slide" Target="slides/slide181.xml"/><Relationship Id="rId351" Type="http://schemas.openxmlformats.org/officeDocument/2006/relationships/slide" Target="slides/slide346.xml"/><Relationship Id="rId393" Type="http://schemas.openxmlformats.org/officeDocument/2006/relationships/slide" Target="slides/slide388.xml"/><Relationship Id="rId407" Type="http://schemas.openxmlformats.org/officeDocument/2006/relationships/slide" Target="slides/slide402.xml"/><Relationship Id="rId449" Type="http://schemas.openxmlformats.org/officeDocument/2006/relationships/slide" Target="slides/slide444.xml"/><Relationship Id="rId211" Type="http://schemas.openxmlformats.org/officeDocument/2006/relationships/slide" Target="slides/slide206.xml"/><Relationship Id="rId253" Type="http://schemas.openxmlformats.org/officeDocument/2006/relationships/slide" Target="slides/slide248.xml"/><Relationship Id="rId295" Type="http://schemas.openxmlformats.org/officeDocument/2006/relationships/slide" Target="slides/slide290.xml"/><Relationship Id="rId309" Type="http://schemas.openxmlformats.org/officeDocument/2006/relationships/slide" Target="slides/slide304.xml"/><Relationship Id="rId460" Type="http://schemas.openxmlformats.org/officeDocument/2006/relationships/slide" Target="slides/slide455.xml"/><Relationship Id="rId48" Type="http://schemas.openxmlformats.org/officeDocument/2006/relationships/slide" Target="slides/slide43.xml"/><Relationship Id="rId113" Type="http://schemas.openxmlformats.org/officeDocument/2006/relationships/slide" Target="slides/slide108.xml"/><Relationship Id="rId320" Type="http://schemas.openxmlformats.org/officeDocument/2006/relationships/slide" Target="slides/slide315.xml"/><Relationship Id="rId155" Type="http://schemas.openxmlformats.org/officeDocument/2006/relationships/slide" Target="slides/slide150.xml"/><Relationship Id="rId197" Type="http://schemas.openxmlformats.org/officeDocument/2006/relationships/slide" Target="slides/slide192.xml"/><Relationship Id="rId362" Type="http://schemas.openxmlformats.org/officeDocument/2006/relationships/slide" Target="slides/slide357.xml"/><Relationship Id="rId418" Type="http://schemas.openxmlformats.org/officeDocument/2006/relationships/slide" Target="slides/slide413.xml"/><Relationship Id="rId222" Type="http://schemas.openxmlformats.org/officeDocument/2006/relationships/slide" Target="slides/slide217.xml"/><Relationship Id="rId264" Type="http://schemas.openxmlformats.org/officeDocument/2006/relationships/slide" Target="slides/slide259.xml"/><Relationship Id="rId471" Type="http://schemas.openxmlformats.org/officeDocument/2006/relationships/slide" Target="slides/slide466.xml"/><Relationship Id="rId17" Type="http://schemas.openxmlformats.org/officeDocument/2006/relationships/slide" Target="slides/slide12.xml"/><Relationship Id="rId59" Type="http://schemas.openxmlformats.org/officeDocument/2006/relationships/slide" Target="slides/slide54.xml"/><Relationship Id="rId124" Type="http://schemas.openxmlformats.org/officeDocument/2006/relationships/slide" Target="slides/slide119.xml"/><Relationship Id="rId70" Type="http://schemas.openxmlformats.org/officeDocument/2006/relationships/slide" Target="slides/slide65.xml"/><Relationship Id="rId166" Type="http://schemas.openxmlformats.org/officeDocument/2006/relationships/slide" Target="slides/slide161.xml"/><Relationship Id="rId331" Type="http://schemas.openxmlformats.org/officeDocument/2006/relationships/slide" Target="slides/slide326.xml"/><Relationship Id="rId373" Type="http://schemas.openxmlformats.org/officeDocument/2006/relationships/slide" Target="slides/slide368.xml"/><Relationship Id="rId429" Type="http://schemas.openxmlformats.org/officeDocument/2006/relationships/slide" Target="slides/slide424.xml"/><Relationship Id="rId1" Type="http://schemas.openxmlformats.org/officeDocument/2006/relationships/customXml" Target="../customXml/item1.xml"/><Relationship Id="rId233" Type="http://schemas.openxmlformats.org/officeDocument/2006/relationships/slide" Target="slides/slide228.xml"/><Relationship Id="rId440" Type="http://schemas.openxmlformats.org/officeDocument/2006/relationships/slide" Target="slides/slide435.xml"/><Relationship Id="rId28" Type="http://schemas.openxmlformats.org/officeDocument/2006/relationships/slide" Target="slides/slide23.xml"/><Relationship Id="rId275" Type="http://schemas.openxmlformats.org/officeDocument/2006/relationships/slide" Target="slides/slide270.xml"/><Relationship Id="rId300" Type="http://schemas.openxmlformats.org/officeDocument/2006/relationships/slide" Target="slides/slide295.xml"/><Relationship Id="rId482" Type="http://schemas.openxmlformats.org/officeDocument/2006/relationships/tags" Target="tags/tag1.xml"/><Relationship Id="rId81" Type="http://schemas.openxmlformats.org/officeDocument/2006/relationships/slide" Target="slides/slide76.xml"/><Relationship Id="rId135" Type="http://schemas.openxmlformats.org/officeDocument/2006/relationships/slide" Target="slides/slide130.xml"/><Relationship Id="rId177" Type="http://schemas.openxmlformats.org/officeDocument/2006/relationships/slide" Target="slides/slide172.xml"/><Relationship Id="rId342" Type="http://schemas.openxmlformats.org/officeDocument/2006/relationships/slide" Target="slides/slide337.xml"/><Relationship Id="rId384" Type="http://schemas.openxmlformats.org/officeDocument/2006/relationships/slide" Target="slides/slide379.xml"/><Relationship Id="rId202" Type="http://schemas.openxmlformats.org/officeDocument/2006/relationships/slide" Target="slides/slide197.xml"/><Relationship Id="rId244" Type="http://schemas.openxmlformats.org/officeDocument/2006/relationships/slide" Target="slides/slide239.xml"/><Relationship Id="rId39" Type="http://schemas.openxmlformats.org/officeDocument/2006/relationships/slide" Target="slides/slide34.xml"/><Relationship Id="rId286" Type="http://schemas.openxmlformats.org/officeDocument/2006/relationships/slide" Target="slides/slide281.xml"/><Relationship Id="rId451" Type="http://schemas.openxmlformats.org/officeDocument/2006/relationships/slide" Target="slides/slide446.xml"/><Relationship Id="rId50" Type="http://schemas.openxmlformats.org/officeDocument/2006/relationships/slide" Target="slides/slide45.xml"/><Relationship Id="rId104" Type="http://schemas.openxmlformats.org/officeDocument/2006/relationships/slide" Target="slides/slide99.xml"/><Relationship Id="rId146" Type="http://schemas.openxmlformats.org/officeDocument/2006/relationships/slide" Target="slides/slide141.xml"/><Relationship Id="rId188" Type="http://schemas.openxmlformats.org/officeDocument/2006/relationships/slide" Target="slides/slide183.xml"/><Relationship Id="rId311" Type="http://schemas.openxmlformats.org/officeDocument/2006/relationships/slide" Target="slides/slide306.xml"/><Relationship Id="rId353" Type="http://schemas.openxmlformats.org/officeDocument/2006/relationships/slide" Target="slides/slide348.xml"/><Relationship Id="rId395" Type="http://schemas.openxmlformats.org/officeDocument/2006/relationships/slide" Target="slides/slide390.xml"/><Relationship Id="rId409" Type="http://schemas.openxmlformats.org/officeDocument/2006/relationships/slide" Target="slides/slide404.xml"/><Relationship Id="rId92" Type="http://schemas.openxmlformats.org/officeDocument/2006/relationships/slide" Target="slides/slide87.xml"/><Relationship Id="rId213" Type="http://schemas.openxmlformats.org/officeDocument/2006/relationships/slide" Target="slides/slide208.xml"/><Relationship Id="rId420" Type="http://schemas.openxmlformats.org/officeDocument/2006/relationships/slide" Target="slides/slide415.xml"/><Relationship Id="rId255" Type="http://schemas.openxmlformats.org/officeDocument/2006/relationships/slide" Target="slides/slide250.xml"/><Relationship Id="rId297" Type="http://schemas.openxmlformats.org/officeDocument/2006/relationships/slide" Target="slides/slide292.xml"/><Relationship Id="rId462" Type="http://schemas.openxmlformats.org/officeDocument/2006/relationships/slide" Target="slides/slide457.xml"/><Relationship Id="rId115" Type="http://schemas.openxmlformats.org/officeDocument/2006/relationships/slide" Target="slides/slide110.xml"/><Relationship Id="rId157" Type="http://schemas.openxmlformats.org/officeDocument/2006/relationships/slide" Target="slides/slide152.xml"/><Relationship Id="rId322" Type="http://schemas.openxmlformats.org/officeDocument/2006/relationships/slide" Target="slides/slide317.xml"/><Relationship Id="rId364" Type="http://schemas.openxmlformats.org/officeDocument/2006/relationships/slide" Target="slides/slide359.xml"/><Relationship Id="rId61" Type="http://schemas.openxmlformats.org/officeDocument/2006/relationships/slide" Target="slides/slide56.xml"/><Relationship Id="rId199" Type="http://schemas.openxmlformats.org/officeDocument/2006/relationships/slide" Target="slides/slide194.xml"/><Relationship Id="rId19" Type="http://schemas.openxmlformats.org/officeDocument/2006/relationships/slide" Target="slides/slide14.xml"/><Relationship Id="rId224" Type="http://schemas.openxmlformats.org/officeDocument/2006/relationships/slide" Target="slides/slide219.xml"/><Relationship Id="rId266" Type="http://schemas.openxmlformats.org/officeDocument/2006/relationships/slide" Target="slides/slide261.xml"/><Relationship Id="rId431" Type="http://schemas.openxmlformats.org/officeDocument/2006/relationships/slide" Target="slides/slide426.xml"/><Relationship Id="rId473" Type="http://schemas.openxmlformats.org/officeDocument/2006/relationships/slide" Target="slides/slide468.xml"/><Relationship Id="rId30" Type="http://schemas.openxmlformats.org/officeDocument/2006/relationships/slide" Target="slides/slide25.xml"/><Relationship Id="rId126" Type="http://schemas.openxmlformats.org/officeDocument/2006/relationships/slide" Target="slides/slide121.xml"/><Relationship Id="rId168" Type="http://schemas.openxmlformats.org/officeDocument/2006/relationships/slide" Target="slides/slide163.xml"/><Relationship Id="rId333" Type="http://schemas.openxmlformats.org/officeDocument/2006/relationships/slide" Target="slides/slide328.xml"/><Relationship Id="rId72" Type="http://schemas.openxmlformats.org/officeDocument/2006/relationships/slide" Target="slides/slide67.xml"/><Relationship Id="rId375" Type="http://schemas.openxmlformats.org/officeDocument/2006/relationships/slide" Target="slides/slide370.xml"/><Relationship Id="rId3" Type="http://schemas.openxmlformats.org/officeDocument/2006/relationships/customXml" Target="../customXml/item3.xml"/><Relationship Id="rId235" Type="http://schemas.openxmlformats.org/officeDocument/2006/relationships/slide" Target="slides/slide230.xml"/><Relationship Id="rId277" Type="http://schemas.openxmlformats.org/officeDocument/2006/relationships/slide" Target="slides/slide272.xml"/><Relationship Id="rId400" Type="http://schemas.openxmlformats.org/officeDocument/2006/relationships/slide" Target="slides/slide395.xml"/><Relationship Id="rId442" Type="http://schemas.openxmlformats.org/officeDocument/2006/relationships/slide" Target="slides/slide437.xml"/><Relationship Id="rId484"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Perfect</c:v>
                </c:pt>
              </c:strCache>
            </c:strRef>
          </c:tx>
          <c:invertIfNegative val="0"/>
          <c:cat>
            <c:strRef>
              <c:f>Sheet1!$A$2:$A$6</c:f>
              <c:strCache>
                <c:ptCount val="5"/>
                <c:pt idx="0">
                  <c:v>Condoms</c:v>
                </c:pt>
                <c:pt idx="1">
                  <c:v>Pills</c:v>
                </c:pt>
                <c:pt idx="2">
                  <c:v>Injectables</c:v>
                </c:pt>
                <c:pt idx="3">
                  <c:v>IUD</c:v>
                </c:pt>
                <c:pt idx="4">
                  <c:v>Implant</c:v>
                </c:pt>
              </c:strCache>
            </c:strRef>
          </c:cat>
          <c:val>
            <c:numRef>
              <c:f>Sheet1!$B$2:$B$6</c:f>
              <c:numCache>
                <c:formatCode>0.00%</c:formatCode>
                <c:ptCount val="5"/>
                <c:pt idx="0">
                  <c:v>0.98</c:v>
                </c:pt>
                <c:pt idx="1">
                  <c:v>0.997</c:v>
                </c:pt>
                <c:pt idx="2">
                  <c:v>0.997</c:v>
                </c:pt>
                <c:pt idx="3">
                  <c:v>0.99399999999999999</c:v>
                </c:pt>
                <c:pt idx="4">
                  <c:v>0.99950000000000006</c:v>
                </c:pt>
              </c:numCache>
            </c:numRef>
          </c:val>
          <c:extLst>
            <c:ext xmlns:c16="http://schemas.microsoft.com/office/drawing/2014/chart" uri="{C3380CC4-5D6E-409C-BE32-E72D297353CC}">
              <c16:uniqueId val="{00000000-8B27-47DE-8B6E-5B5ACBD6F23C}"/>
            </c:ext>
          </c:extLst>
        </c:ser>
        <c:ser>
          <c:idx val="1"/>
          <c:order val="1"/>
          <c:tx>
            <c:strRef>
              <c:f>Sheet1!$C$1</c:f>
              <c:strCache>
                <c:ptCount val="1"/>
                <c:pt idx="0">
                  <c:v>Typical</c:v>
                </c:pt>
              </c:strCache>
            </c:strRef>
          </c:tx>
          <c:invertIfNegative val="0"/>
          <c:cat>
            <c:strRef>
              <c:f>Sheet1!$A$2:$A$6</c:f>
              <c:strCache>
                <c:ptCount val="5"/>
                <c:pt idx="0">
                  <c:v>Condoms</c:v>
                </c:pt>
                <c:pt idx="1">
                  <c:v>Pills</c:v>
                </c:pt>
                <c:pt idx="2">
                  <c:v>Injectables</c:v>
                </c:pt>
                <c:pt idx="3">
                  <c:v>IUD</c:v>
                </c:pt>
                <c:pt idx="4">
                  <c:v>Implant</c:v>
                </c:pt>
              </c:strCache>
            </c:strRef>
          </c:cat>
          <c:val>
            <c:numRef>
              <c:f>Sheet1!$C$2:$C$6</c:f>
              <c:numCache>
                <c:formatCode>0.00%</c:formatCode>
                <c:ptCount val="5"/>
                <c:pt idx="0">
                  <c:v>0.85000000000000098</c:v>
                </c:pt>
                <c:pt idx="1">
                  <c:v>0.92</c:v>
                </c:pt>
                <c:pt idx="2">
                  <c:v>0.97</c:v>
                </c:pt>
                <c:pt idx="3">
                  <c:v>0.99199999999999999</c:v>
                </c:pt>
                <c:pt idx="4">
                  <c:v>0.99950000000000006</c:v>
                </c:pt>
              </c:numCache>
            </c:numRef>
          </c:val>
          <c:extLst>
            <c:ext xmlns:c16="http://schemas.microsoft.com/office/drawing/2014/chart" uri="{C3380CC4-5D6E-409C-BE32-E72D297353CC}">
              <c16:uniqueId val="{00000001-8B27-47DE-8B6E-5B5ACBD6F23C}"/>
            </c:ext>
          </c:extLst>
        </c:ser>
        <c:dLbls>
          <c:showLegendKey val="0"/>
          <c:showVal val="0"/>
          <c:showCatName val="0"/>
          <c:showSerName val="0"/>
          <c:showPercent val="0"/>
          <c:showBubbleSize val="0"/>
        </c:dLbls>
        <c:gapWidth val="150"/>
        <c:axId val="-380651088"/>
        <c:axId val="60770064"/>
      </c:barChart>
      <c:catAx>
        <c:axId val="-380651088"/>
        <c:scaling>
          <c:orientation val="minMax"/>
        </c:scaling>
        <c:delete val="0"/>
        <c:axPos val="b"/>
        <c:numFmt formatCode="General" sourceLinked="0"/>
        <c:majorTickMark val="out"/>
        <c:minorTickMark val="none"/>
        <c:tickLblPos val="nextTo"/>
        <c:crossAx val="60770064"/>
        <c:crosses val="autoZero"/>
        <c:auto val="1"/>
        <c:lblAlgn val="ctr"/>
        <c:lblOffset val="100"/>
        <c:noMultiLvlLbl val="0"/>
      </c:catAx>
      <c:valAx>
        <c:axId val="60770064"/>
        <c:scaling>
          <c:orientation val="minMax"/>
        </c:scaling>
        <c:delete val="0"/>
        <c:axPos val="l"/>
        <c:majorGridlines/>
        <c:numFmt formatCode="0.00%" sourceLinked="1"/>
        <c:majorTickMark val="out"/>
        <c:minorTickMark val="none"/>
        <c:tickLblPos val="nextTo"/>
        <c:crossAx val="-380651088"/>
        <c:crosses val="autoZero"/>
        <c:crossBetween val="between"/>
      </c:valAx>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88746A"/>
                </a:solidFill>
                <a:latin typeface="+mn-lt"/>
                <a:ea typeface="+mn-ea"/>
                <a:cs typeface="+mn-cs"/>
              </a:defRPr>
            </a:pPr>
            <a:r>
              <a:rPr lang="en-US" sz="1800" b="1" i="0" baseline="0"/>
              <a:t>CHOICE project:</a:t>
            </a:r>
            <a:endParaRPr lang="en-US"/>
          </a:p>
          <a:p>
            <a:pPr marL="0" marR="0" indent="0" algn="ctr"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88746A"/>
                </a:solidFill>
                <a:latin typeface="+mn-lt"/>
                <a:ea typeface="+mn-ea"/>
                <a:cs typeface="+mn-cs"/>
              </a:defRPr>
            </a:pPr>
            <a:r>
              <a:rPr lang="en-US"/>
              <a:t>Continuation at 12 months</a:t>
            </a:r>
          </a:p>
        </c:rich>
      </c:tx>
      <c:overlay val="0"/>
    </c:title>
    <c:autoTitleDeleted val="0"/>
    <c:plotArea>
      <c:layout/>
      <c:barChart>
        <c:barDir val="col"/>
        <c:grouping val="clustered"/>
        <c:varyColors val="0"/>
        <c:ser>
          <c:idx val="0"/>
          <c:order val="0"/>
          <c:tx>
            <c:strRef>
              <c:f>Sheet1!$B$1</c:f>
              <c:strCache>
                <c:ptCount val="1"/>
                <c:pt idx="0">
                  <c:v>Continuation at 12 months</c:v>
                </c:pt>
              </c:strCache>
            </c:strRef>
          </c:tx>
          <c:invertIfNegative val="0"/>
          <c:cat>
            <c:strRef>
              <c:f>Sheet1!$A$2:$A$8</c:f>
              <c:strCache>
                <c:ptCount val="7"/>
                <c:pt idx="0">
                  <c:v>LNG-IUS</c:v>
                </c:pt>
                <c:pt idx="1">
                  <c:v>Copper IUD</c:v>
                </c:pt>
                <c:pt idx="2">
                  <c:v>Implant</c:v>
                </c:pt>
                <c:pt idx="3">
                  <c:v>DMPA</c:v>
                </c:pt>
                <c:pt idx="4">
                  <c:v>OCP</c:v>
                </c:pt>
                <c:pt idx="5">
                  <c:v>Patch</c:v>
                </c:pt>
                <c:pt idx="6">
                  <c:v>Ring</c:v>
                </c:pt>
              </c:strCache>
            </c:strRef>
          </c:cat>
          <c:val>
            <c:numRef>
              <c:f>Sheet1!$B$2:$B$8</c:f>
              <c:numCache>
                <c:formatCode>0%</c:formatCode>
                <c:ptCount val="7"/>
                <c:pt idx="0" formatCode="0.00%">
                  <c:v>0.875000000000001</c:v>
                </c:pt>
                <c:pt idx="1">
                  <c:v>0.84000000000000097</c:v>
                </c:pt>
                <c:pt idx="2" formatCode="0.00%">
                  <c:v>0.83300000000000096</c:v>
                </c:pt>
                <c:pt idx="3" formatCode="0.00%">
                  <c:v>0.56499999999999995</c:v>
                </c:pt>
                <c:pt idx="4" formatCode="0.00%">
                  <c:v>0.55100000000000005</c:v>
                </c:pt>
                <c:pt idx="5" formatCode="0.00%">
                  <c:v>0.49099999999999999</c:v>
                </c:pt>
                <c:pt idx="6" formatCode="0.00%">
                  <c:v>0.54200000000000004</c:v>
                </c:pt>
              </c:numCache>
            </c:numRef>
          </c:val>
          <c:extLst>
            <c:ext xmlns:c16="http://schemas.microsoft.com/office/drawing/2014/chart" uri="{C3380CC4-5D6E-409C-BE32-E72D297353CC}">
              <c16:uniqueId val="{00000000-F667-4DF6-8C3E-7C68BC95CF76}"/>
            </c:ext>
          </c:extLst>
        </c:ser>
        <c:dLbls>
          <c:showLegendKey val="0"/>
          <c:showVal val="0"/>
          <c:showCatName val="0"/>
          <c:showSerName val="0"/>
          <c:showPercent val="0"/>
          <c:showBubbleSize val="0"/>
        </c:dLbls>
        <c:gapWidth val="150"/>
        <c:axId val="60798144"/>
        <c:axId val="60800464"/>
      </c:barChart>
      <c:catAx>
        <c:axId val="60798144"/>
        <c:scaling>
          <c:orientation val="minMax"/>
        </c:scaling>
        <c:delete val="0"/>
        <c:axPos val="b"/>
        <c:numFmt formatCode="General" sourceLinked="0"/>
        <c:majorTickMark val="out"/>
        <c:minorTickMark val="none"/>
        <c:tickLblPos val="nextTo"/>
        <c:crossAx val="60800464"/>
        <c:crosses val="autoZero"/>
        <c:auto val="1"/>
        <c:lblAlgn val="ctr"/>
        <c:lblOffset val="100"/>
        <c:noMultiLvlLbl val="0"/>
      </c:catAx>
      <c:valAx>
        <c:axId val="60800464"/>
        <c:scaling>
          <c:orientation val="minMax"/>
        </c:scaling>
        <c:delete val="0"/>
        <c:axPos val="l"/>
        <c:majorGridlines/>
        <c:numFmt formatCode="0.00%" sourceLinked="1"/>
        <c:majorTickMark val="out"/>
        <c:minorTickMark val="none"/>
        <c:tickLblPos val="nextTo"/>
        <c:crossAx val="6079814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EC8FFE-1B66-426D-B44E-E25EEF41064D}" type="doc">
      <dgm:prSet loTypeId="urn:microsoft.com/office/officeart/2005/8/layout/venn1" loCatId="relationship" qsTypeId="urn:microsoft.com/office/officeart/2005/8/quickstyle/simple3" qsCatId="simple" csTypeId="urn:microsoft.com/office/officeart/2005/8/colors/accent1_2" csCatId="accent1" phldr="1"/>
      <dgm:spPr/>
      <dgm:t>
        <a:bodyPr/>
        <a:lstStyle/>
        <a:p>
          <a:endParaRPr lang="en-US"/>
        </a:p>
      </dgm:t>
    </dgm:pt>
    <dgm:pt modelId="{0EC33352-02F1-46F7-AA11-6A205DCE98CB}">
      <dgm:prSet phldrT="[Text]"/>
      <dgm:spPr/>
      <dgm:t>
        <a:bodyPr/>
        <a:lstStyle/>
        <a:p>
          <a:r>
            <a:rPr lang="en-US">
              <a:solidFill>
                <a:schemeClr val="tx1">
                  <a:lumMod val="50000"/>
                </a:schemeClr>
              </a:solidFill>
            </a:rPr>
            <a:t>Just</a:t>
          </a:r>
        </a:p>
        <a:p>
          <a:r>
            <a:rPr lang="en-US">
              <a:solidFill>
                <a:schemeClr val="tx1">
                  <a:lumMod val="50000"/>
                </a:schemeClr>
              </a:solidFill>
            </a:rPr>
            <a:t>culture</a:t>
          </a:r>
        </a:p>
      </dgm:t>
    </dgm:pt>
    <dgm:pt modelId="{4686F5EC-D477-4AE2-AACF-0041756E0A20}" type="parTrans" cxnId="{69323C42-B8E5-4BBF-81F9-207DD8D742F0}">
      <dgm:prSet/>
      <dgm:spPr/>
      <dgm:t>
        <a:bodyPr/>
        <a:lstStyle/>
        <a:p>
          <a:endParaRPr lang="en-US">
            <a:solidFill>
              <a:schemeClr val="tx1">
                <a:lumMod val="50000"/>
              </a:schemeClr>
            </a:solidFill>
          </a:endParaRPr>
        </a:p>
      </dgm:t>
    </dgm:pt>
    <dgm:pt modelId="{7712250C-795E-4859-A2D6-3ECB54B8AB73}" type="sibTrans" cxnId="{69323C42-B8E5-4BBF-81F9-207DD8D742F0}">
      <dgm:prSet/>
      <dgm:spPr>
        <a:ln w="50800">
          <a:solidFill>
            <a:schemeClr val="accent1"/>
          </a:solidFill>
        </a:ln>
      </dgm:spPr>
      <dgm:t>
        <a:bodyPr/>
        <a:lstStyle/>
        <a:p>
          <a:endParaRPr lang="en-US" sz="2000">
            <a:solidFill>
              <a:schemeClr val="tx1">
                <a:lumMod val="50000"/>
              </a:schemeClr>
            </a:solidFill>
          </a:endParaRPr>
        </a:p>
      </dgm:t>
    </dgm:pt>
    <dgm:pt modelId="{DDD1E0BD-3B16-45B3-8C18-700321951D54}">
      <dgm:prSet phldrT="[Text]"/>
      <dgm:spPr/>
      <dgm:t>
        <a:bodyPr/>
        <a:lstStyle/>
        <a:p>
          <a:r>
            <a:rPr lang="en-US">
              <a:solidFill>
                <a:schemeClr val="tx1">
                  <a:lumMod val="50000"/>
                </a:schemeClr>
              </a:solidFill>
            </a:rPr>
            <a:t>Reporting</a:t>
          </a:r>
        </a:p>
        <a:p>
          <a:r>
            <a:rPr lang="en-US">
              <a:solidFill>
                <a:schemeClr val="tx1">
                  <a:lumMod val="50000"/>
                </a:schemeClr>
              </a:solidFill>
            </a:rPr>
            <a:t>culture</a:t>
          </a:r>
        </a:p>
      </dgm:t>
    </dgm:pt>
    <dgm:pt modelId="{B8D70E4B-4C5B-41C1-BC88-020310EC510D}" type="parTrans" cxnId="{F1019F4D-C55C-4108-B4E5-EA0EE453463E}">
      <dgm:prSet/>
      <dgm:spPr/>
      <dgm:t>
        <a:bodyPr/>
        <a:lstStyle/>
        <a:p>
          <a:endParaRPr lang="en-US">
            <a:solidFill>
              <a:schemeClr val="tx1">
                <a:lumMod val="50000"/>
              </a:schemeClr>
            </a:solidFill>
          </a:endParaRPr>
        </a:p>
      </dgm:t>
    </dgm:pt>
    <dgm:pt modelId="{6057FC2D-268E-4A7B-ACB7-B7582E4172D7}" type="sibTrans" cxnId="{F1019F4D-C55C-4108-B4E5-EA0EE453463E}">
      <dgm:prSet/>
      <dgm:spPr>
        <a:ln w="50800">
          <a:solidFill>
            <a:schemeClr val="accent1"/>
          </a:solidFill>
        </a:ln>
      </dgm:spPr>
      <dgm:t>
        <a:bodyPr/>
        <a:lstStyle/>
        <a:p>
          <a:endParaRPr lang="en-US">
            <a:solidFill>
              <a:schemeClr val="tx1">
                <a:lumMod val="50000"/>
              </a:schemeClr>
            </a:solidFill>
          </a:endParaRPr>
        </a:p>
      </dgm:t>
    </dgm:pt>
    <dgm:pt modelId="{E4EF39AE-CAAE-4A1E-A27F-3902C15EF409}">
      <dgm:prSet phldrT="[Text]"/>
      <dgm:spPr/>
      <dgm:t>
        <a:bodyPr/>
        <a:lstStyle/>
        <a:p>
          <a:r>
            <a:rPr lang="en-US">
              <a:solidFill>
                <a:schemeClr val="tx1">
                  <a:lumMod val="50000"/>
                </a:schemeClr>
              </a:solidFill>
            </a:rPr>
            <a:t>Learning</a:t>
          </a:r>
        </a:p>
        <a:p>
          <a:r>
            <a:rPr lang="en-US">
              <a:solidFill>
                <a:schemeClr val="tx1">
                  <a:lumMod val="50000"/>
                </a:schemeClr>
              </a:solidFill>
            </a:rPr>
            <a:t>culture</a:t>
          </a:r>
        </a:p>
      </dgm:t>
    </dgm:pt>
    <dgm:pt modelId="{64C40FD8-6109-4979-B1C3-99836472E1E3}" type="parTrans" cxnId="{13363488-08AA-48B0-90D9-7C0C8279F118}">
      <dgm:prSet/>
      <dgm:spPr/>
      <dgm:t>
        <a:bodyPr/>
        <a:lstStyle/>
        <a:p>
          <a:endParaRPr lang="en-US">
            <a:solidFill>
              <a:schemeClr val="tx1">
                <a:lumMod val="50000"/>
              </a:schemeClr>
            </a:solidFill>
          </a:endParaRPr>
        </a:p>
      </dgm:t>
    </dgm:pt>
    <dgm:pt modelId="{0B3F5836-BCAC-4445-8B26-47DD7648D0C4}" type="sibTrans" cxnId="{13363488-08AA-48B0-90D9-7C0C8279F118}">
      <dgm:prSet/>
      <dgm:spPr>
        <a:ln w="50800">
          <a:solidFill>
            <a:schemeClr val="accent1"/>
          </a:solidFill>
        </a:ln>
      </dgm:spPr>
      <dgm:t>
        <a:bodyPr/>
        <a:lstStyle/>
        <a:p>
          <a:endParaRPr lang="en-US">
            <a:solidFill>
              <a:schemeClr val="tx1">
                <a:lumMod val="50000"/>
              </a:schemeClr>
            </a:solidFill>
          </a:endParaRPr>
        </a:p>
      </dgm:t>
    </dgm:pt>
    <dgm:pt modelId="{E6902860-DCF8-4B89-99A9-BF7BAAF2BC1F}" type="pres">
      <dgm:prSet presAssocID="{6CEC8FFE-1B66-426D-B44E-E25EEF41064D}" presName="compositeShape" presStyleCnt="0">
        <dgm:presLayoutVars>
          <dgm:chMax val="7"/>
          <dgm:dir/>
          <dgm:resizeHandles val="exact"/>
        </dgm:presLayoutVars>
      </dgm:prSet>
      <dgm:spPr/>
    </dgm:pt>
    <dgm:pt modelId="{7A5D875B-B720-492C-8F51-17B04DBA4450}" type="pres">
      <dgm:prSet presAssocID="{0EC33352-02F1-46F7-AA11-6A205DCE98CB}" presName="circ1" presStyleLbl="vennNode1" presStyleIdx="0" presStyleCnt="3"/>
      <dgm:spPr/>
    </dgm:pt>
    <dgm:pt modelId="{A2BAB22F-2366-41D7-A876-BF0A03DDD0BC}" type="pres">
      <dgm:prSet presAssocID="{0EC33352-02F1-46F7-AA11-6A205DCE98CB}" presName="circ1Tx" presStyleLbl="revTx" presStyleIdx="0" presStyleCnt="0">
        <dgm:presLayoutVars>
          <dgm:chMax val="0"/>
          <dgm:chPref val="0"/>
          <dgm:bulletEnabled val="1"/>
        </dgm:presLayoutVars>
      </dgm:prSet>
      <dgm:spPr/>
    </dgm:pt>
    <dgm:pt modelId="{8A7902E1-B78B-45C6-9688-430A18F950B7}" type="pres">
      <dgm:prSet presAssocID="{DDD1E0BD-3B16-45B3-8C18-700321951D54}" presName="circ2" presStyleLbl="vennNode1" presStyleIdx="1" presStyleCnt="3"/>
      <dgm:spPr/>
    </dgm:pt>
    <dgm:pt modelId="{90E29634-B746-4736-A50D-8BD2F30A18E1}" type="pres">
      <dgm:prSet presAssocID="{DDD1E0BD-3B16-45B3-8C18-700321951D54}" presName="circ2Tx" presStyleLbl="revTx" presStyleIdx="0" presStyleCnt="0">
        <dgm:presLayoutVars>
          <dgm:chMax val="0"/>
          <dgm:chPref val="0"/>
          <dgm:bulletEnabled val="1"/>
        </dgm:presLayoutVars>
      </dgm:prSet>
      <dgm:spPr/>
    </dgm:pt>
    <dgm:pt modelId="{5C43E321-7008-461B-A8CD-7BA2E5B204D0}" type="pres">
      <dgm:prSet presAssocID="{E4EF39AE-CAAE-4A1E-A27F-3902C15EF409}" presName="circ3" presStyleLbl="vennNode1" presStyleIdx="2" presStyleCnt="3"/>
      <dgm:spPr/>
    </dgm:pt>
    <dgm:pt modelId="{BAD35126-9E2A-4177-8CF4-2CEB175F0C9F}" type="pres">
      <dgm:prSet presAssocID="{E4EF39AE-CAAE-4A1E-A27F-3902C15EF409}" presName="circ3Tx" presStyleLbl="revTx" presStyleIdx="0" presStyleCnt="0">
        <dgm:presLayoutVars>
          <dgm:chMax val="0"/>
          <dgm:chPref val="0"/>
          <dgm:bulletEnabled val="1"/>
        </dgm:presLayoutVars>
      </dgm:prSet>
      <dgm:spPr/>
    </dgm:pt>
  </dgm:ptLst>
  <dgm:cxnLst>
    <dgm:cxn modelId="{45750107-1670-4737-AE64-FD3298ED4251}" type="presOf" srcId="{6CEC8FFE-1B66-426D-B44E-E25EEF41064D}" destId="{E6902860-DCF8-4B89-99A9-BF7BAAF2BC1F}" srcOrd="0" destOrd="0" presId="urn:microsoft.com/office/officeart/2005/8/layout/venn1"/>
    <dgm:cxn modelId="{01526C09-04FF-4DB1-B85F-7752F72875E5}" type="presOf" srcId="{0EC33352-02F1-46F7-AA11-6A205DCE98CB}" destId="{7A5D875B-B720-492C-8F51-17B04DBA4450}" srcOrd="0" destOrd="0" presId="urn:microsoft.com/office/officeart/2005/8/layout/venn1"/>
    <dgm:cxn modelId="{C4D79311-DFFA-456A-8F07-32B3E67AA091}" type="presOf" srcId="{0EC33352-02F1-46F7-AA11-6A205DCE98CB}" destId="{A2BAB22F-2366-41D7-A876-BF0A03DDD0BC}" srcOrd="1" destOrd="0" presId="urn:microsoft.com/office/officeart/2005/8/layout/venn1"/>
    <dgm:cxn modelId="{6244B43C-E374-4634-AB76-8AF7C5D4749E}" type="presOf" srcId="{DDD1E0BD-3B16-45B3-8C18-700321951D54}" destId="{8A7902E1-B78B-45C6-9688-430A18F950B7}" srcOrd="0" destOrd="0" presId="urn:microsoft.com/office/officeart/2005/8/layout/venn1"/>
    <dgm:cxn modelId="{69323C42-B8E5-4BBF-81F9-207DD8D742F0}" srcId="{6CEC8FFE-1B66-426D-B44E-E25EEF41064D}" destId="{0EC33352-02F1-46F7-AA11-6A205DCE98CB}" srcOrd="0" destOrd="0" parTransId="{4686F5EC-D477-4AE2-AACF-0041756E0A20}" sibTransId="{7712250C-795E-4859-A2D6-3ECB54B8AB73}"/>
    <dgm:cxn modelId="{F1019F4D-C55C-4108-B4E5-EA0EE453463E}" srcId="{6CEC8FFE-1B66-426D-B44E-E25EEF41064D}" destId="{DDD1E0BD-3B16-45B3-8C18-700321951D54}" srcOrd="1" destOrd="0" parTransId="{B8D70E4B-4C5B-41C1-BC88-020310EC510D}" sibTransId="{6057FC2D-268E-4A7B-ACB7-B7582E4172D7}"/>
    <dgm:cxn modelId="{F118FD60-C638-4351-8BE4-2A113D2820F1}" type="presOf" srcId="{E4EF39AE-CAAE-4A1E-A27F-3902C15EF409}" destId="{5C43E321-7008-461B-A8CD-7BA2E5B204D0}" srcOrd="0" destOrd="0" presId="urn:microsoft.com/office/officeart/2005/8/layout/venn1"/>
    <dgm:cxn modelId="{13363488-08AA-48B0-90D9-7C0C8279F118}" srcId="{6CEC8FFE-1B66-426D-B44E-E25EEF41064D}" destId="{E4EF39AE-CAAE-4A1E-A27F-3902C15EF409}" srcOrd="2" destOrd="0" parTransId="{64C40FD8-6109-4979-B1C3-99836472E1E3}" sibTransId="{0B3F5836-BCAC-4445-8B26-47DD7648D0C4}"/>
    <dgm:cxn modelId="{DBFD11CB-1A32-403F-95F0-1CBCE8B39F09}" type="presOf" srcId="{DDD1E0BD-3B16-45B3-8C18-700321951D54}" destId="{90E29634-B746-4736-A50D-8BD2F30A18E1}" srcOrd="1" destOrd="0" presId="urn:microsoft.com/office/officeart/2005/8/layout/venn1"/>
    <dgm:cxn modelId="{D2EE6BF4-9BCC-4C58-A639-3E28F5EE8EE4}" type="presOf" srcId="{E4EF39AE-CAAE-4A1E-A27F-3902C15EF409}" destId="{BAD35126-9E2A-4177-8CF4-2CEB175F0C9F}" srcOrd="1" destOrd="0" presId="urn:microsoft.com/office/officeart/2005/8/layout/venn1"/>
    <dgm:cxn modelId="{AA6B0B08-ED29-42C4-AD8B-5B3A944ACC0C}" type="presParOf" srcId="{E6902860-DCF8-4B89-99A9-BF7BAAF2BC1F}" destId="{7A5D875B-B720-492C-8F51-17B04DBA4450}" srcOrd="0" destOrd="0" presId="urn:microsoft.com/office/officeart/2005/8/layout/venn1"/>
    <dgm:cxn modelId="{60404715-7C06-4DA1-9095-1C32DAEE81D8}" type="presParOf" srcId="{E6902860-DCF8-4B89-99A9-BF7BAAF2BC1F}" destId="{A2BAB22F-2366-41D7-A876-BF0A03DDD0BC}" srcOrd="1" destOrd="0" presId="urn:microsoft.com/office/officeart/2005/8/layout/venn1"/>
    <dgm:cxn modelId="{A092EB66-97C5-4460-8152-87B3A397B762}" type="presParOf" srcId="{E6902860-DCF8-4B89-99A9-BF7BAAF2BC1F}" destId="{8A7902E1-B78B-45C6-9688-430A18F950B7}" srcOrd="2" destOrd="0" presId="urn:microsoft.com/office/officeart/2005/8/layout/venn1"/>
    <dgm:cxn modelId="{726562B3-D7C5-4B65-B95E-381AA4819FEC}" type="presParOf" srcId="{E6902860-DCF8-4B89-99A9-BF7BAAF2BC1F}" destId="{90E29634-B746-4736-A50D-8BD2F30A18E1}" srcOrd="3" destOrd="0" presId="urn:microsoft.com/office/officeart/2005/8/layout/venn1"/>
    <dgm:cxn modelId="{B8CAF893-E1E9-402D-821C-C109EFA34356}" type="presParOf" srcId="{E6902860-DCF8-4B89-99A9-BF7BAAF2BC1F}" destId="{5C43E321-7008-461B-A8CD-7BA2E5B204D0}" srcOrd="4" destOrd="0" presId="urn:microsoft.com/office/officeart/2005/8/layout/venn1"/>
    <dgm:cxn modelId="{23B14A00-2C41-4904-9AD0-8B7F35EF82E5}" type="presParOf" srcId="{E6902860-DCF8-4B89-99A9-BF7BAAF2BC1F}" destId="{BAD35126-9E2A-4177-8CF4-2CEB175F0C9F}"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5D875B-B720-492C-8F51-17B04DBA4450}">
      <dsp:nvSpPr>
        <dsp:cNvPr id="0" name=""/>
        <dsp:cNvSpPr/>
      </dsp:nvSpPr>
      <dsp:spPr>
        <a:xfrm>
          <a:off x="2567939" y="6286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lumMod val="50000"/>
                </a:schemeClr>
              </a:solidFill>
            </a:rPr>
            <a:t>Just</a:t>
          </a:r>
        </a:p>
        <a:p>
          <a:pPr marL="0" lvl="0" indent="0" algn="ctr" defTabSz="1555750">
            <a:lnSpc>
              <a:spcPct val="90000"/>
            </a:lnSpc>
            <a:spcBef>
              <a:spcPct val="0"/>
            </a:spcBef>
            <a:spcAft>
              <a:spcPct val="35000"/>
            </a:spcAft>
            <a:buNone/>
          </a:pPr>
          <a:r>
            <a:rPr lang="en-US" sz="3500" kern="1200">
              <a:solidFill>
                <a:schemeClr val="tx1">
                  <a:lumMod val="50000"/>
                </a:schemeClr>
              </a:solidFill>
            </a:rPr>
            <a:t>culture</a:t>
          </a:r>
        </a:p>
      </dsp:txBody>
      <dsp:txXfrm>
        <a:off x="2970276" y="590930"/>
        <a:ext cx="2212848" cy="1357884"/>
      </dsp:txXfrm>
    </dsp:sp>
    <dsp:sp modelId="{8A7902E1-B78B-45C6-9688-430A18F950B7}">
      <dsp:nvSpPr>
        <dsp:cNvPr id="0" name=""/>
        <dsp:cNvSpPr/>
      </dsp:nvSpPr>
      <dsp:spPr>
        <a:xfrm>
          <a:off x="3656761" y="194881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lumMod val="50000"/>
                </a:schemeClr>
              </a:solidFill>
            </a:rPr>
            <a:t>Reporting</a:t>
          </a:r>
        </a:p>
        <a:p>
          <a:pPr marL="0" lvl="0" indent="0" algn="ctr" defTabSz="1555750">
            <a:lnSpc>
              <a:spcPct val="90000"/>
            </a:lnSpc>
            <a:spcBef>
              <a:spcPct val="0"/>
            </a:spcBef>
            <a:spcAft>
              <a:spcPct val="35000"/>
            </a:spcAft>
            <a:buNone/>
          </a:pPr>
          <a:r>
            <a:rPr lang="en-US" sz="3500" kern="1200">
              <a:solidFill>
                <a:schemeClr val="tx1">
                  <a:lumMod val="50000"/>
                </a:schemeClr>
              </a:solidFill>
            </a:rPr>
            <a:t>culture</a:t>
          </a:r>
        </a:p>
      </dsp:txBody>
      <dsp:txXfrm>
        <a:off x="4579620" y="2728340"/>
        <a:ext cx="1810512" cy="1659636"/>
      </dsp:txXfrm>
    </dsp:sp>
    <dsp:sp modelId="{5C43E321-7008-461B-A8CD-7BA2E5B204D0}">
      <dsp:nvSpPr>
        <dsp:cNvPr id="0" name=""/>
        <dsp:cNvSpPr/>
      </dsp:nvSpPr>
      <dsp:spPr>
        <a:xfrm>
          <a:off x="1479118" y="194881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lumMod val="50000"/>
                </a:schemeClr>
              </a:solidFill>
            </a:rPr>
            <a:t>Learning</a:t>
          </a:r>
        </a:p>
        <a:p>
          <a:pPr marL="0" lvl="0" indent="0" algn="ctr" defTabSz="1555750">
            <a:lnSpc>
              <a:spcPct val="90000"/>
            </a:lnSpc>
            <a:spcBef>
              <a:spcPct val="0"/>
            </a:spcBef>
            <a:spcAft>
              <a:spcPct val="35000"/>
            </a:spcAft>
            <a:buNone/>
          </a:pPr>
          <a:r>
            <a:rPr lang="en-US" sz="3500" kern="1200">
              <a:solidFill>
                <a:schemeClr val="tx1">
                  <a:lumMod val="50000"/>
                </a:schemeClr>
              </a:solidFill>
            </a:rPr>
            <a:t>culture</a:t>
          </a:r>
        </a:p>
      </dsp:txBody>
      <dsp:txXfrm>
        <a:off x="1763267" y="2728340"/>
        <a:ext cx="1810512" cy="1659636"/>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52"/>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fld id="{4EAE1C2E-2FC6-4F74-A08A-30D6EE108AA1}" type="datetime1">
              <a:rPr lang="en-US"/>
              <a:pPr>
                <a:defRPr/>
              </a:pPr>
              <a:t>5/20/20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52"/>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A67A6FAB-33C4-4019-87F3-4315854DEC8B}" type="slidenum">
              <a:rPr lang="en-US"/>
              <a:pPr>
                <a:defRPr/>
              </a:pPr>
              <a:t>‹#›</a:t>
            </a:fld>
            <a:endParaRPr lang="en-US"/>
          </a:p>
        </p:txBody>
      </p:sp>
    </p:spTree>
    <p:extLst>
      <p:ext uri="{BB962C8B-B14F-4D97-AF65-F5344CB8AC3E}">
        <p14:creationId xmlns:p14="http://schemas.microsoft.com/office/powerpoint/2010/main" val="737550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110"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fld id="{322EF269-2C35-4F78-8B27-EE32BB3F8E79}" type="datetime1">
              <a:rPr lang="en-US"/>
              <a:pPr>
                <a:defRPr/>
              </a:pPr>
              <a:t>5/20/20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110"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D822076A-0076-42BD-B1DB-7FAA13428D00}" type="slidenum">
              <a:rPr lang="en-US"/>
              <a:pPr>
                <a:defRPr/>
              </a:pPr>
              <a:t>‹#›</a:t>
            </a:fld>
            <a:endParaRPr lang="en-US"/>
          </a:p>
        </p:txBody>
      </p:sp>
    </p:spTree>
    <p:extLst>
      <p:ext uri="{BB962C8B-B14F-4D97-AF65-F5344CB8AC3E}">
        <p14:creationId xmlns:p14="http://schemas.microsoft.com/office/powerpoint/2010/main" val="217809834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worldabortionlaws.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359.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371.xml.rels><?xml version="1.0" encoding="UTF-8" standalone="yes"?>
<Relationships xmlns="http://schemas.openxmlformats.org/package/2006/relationships"><Relationship Id="rId2" Type="http://schemas.openxmlformats.org/officeDocument/2006/relationships/slide" Target="../slides/slide373.xml"/><Relationship Id="rId1" Type="http://schemas.openxmlformats.org/officeDocument/2006/relationships/notesMaster" Target="../notesMasters/notesMaster1.xml"/></Relationships>
</file>

<file path=ppt/notesSlides/_rels/notesSlide372.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373.xml.rels><?xml version="1.0" encoding="UTF-8" standalone="yes"?>
<Relationships xmlns="http://schemas.openxmlformats.org/package/2006/relationships"><Relationship Id="rId2" Type="http://schemas.openxmlformats.org/officeDocument/2006/relationships/slide" Target="../slides/slide375.xml"/><Relationship Id="rId1" Type="http://schemas.openxmlformats.org/officeDocument/2006/relationships/notesMaster" Target="../notesMasters/notesMaster1.xml"/></Relationships>
</file>

<file path=ppt/notesSlides/_rels/notesSlide374.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375.xml.rels><?xml version="1.0" encoding="UTF-8" standalone="yes"?>
<Relationships xmlns="http://schemas.openxmlformats.org/package/2006/relationships"><Relationship Id="rId2" Type="http://schemas.openxmlformats.org/officeDocument/2006/relationships/slide" Target="../slides/slide377.xml"/><Relationship Id="rId1" Type="http://schemas.openxmlformats.org/officeDocument/2006/relationships/notesMaster" Target="../notesMasters/notesMaster1.xml"/></Relationships>
</file>

<file path=ppt/notesSlides/_rels/notesSlide376.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377.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378.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379.xml.rels><?xml version="1.0" encoding="UTF-8" standalone="yes"?>
<Relationships xmlns="http://schemas.openxmlformats.org/package/2006/relationships"><Relationship Id="rId2" Type="http://schemas.openxmlformats.org/officeDocument/2006/relationships/slide" Target="../slides/slide38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0.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381.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382.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383.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384.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385.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386.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387.xml.rels><?xml version="1.0" encoding="UTF-8" standalone="yes"?>
<Relationships xmlns="http://schemas.openxmlformats.org/package/2006/relationships"><Relationship Id="rId2" Type="http://schemas.openxmlformats.org/officeDocument/2006/relationships/slide" Target="../slides/slide389.xml"/><Relationship Id="rId1" Type="http://schemas.openxmlformats.org/officeDocument/2006/relationships/notesMaster" Target="../notesMasters/notesMaster1.xml"/></Relationships>
</file>

<file path=ppt/notesSlides/_rels/notesSlide388.xml.rels><?xml version="1.0" encoding="UTF-8" standalone="yes"?>
<Relationships xmlns="http://schemas.openxmlformats.org/package/2006/relationships"><Relationship Id="rId2" Type="http://schemas.openxmlformats.org/officeDocument/2006/relationships/slide" Target="../slides/slide390.xml"/><Relationship Id="rId1" Type="http://schemas.openxmlformats.org/officeDocument/2006/relationships/notesMaster" Target="../notesMasters/notesMaster1.xml"/></Relationships>
</file>

<file path=ppt/notesSlides/_rels/notesSlide389.xml.rels><?xml version="1.0" encoding="UTF-8" standalone="yes"?>
<Relationships xmlns="http://schemas.openxmlformats.org/package/2006/relationships"><Relationship Id="rId2" Type="http://schemas.openxmlformats.org/officeDocument/2006/relationships/slide" Target="../slides/slide39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0.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391.xml.rels><?xml version="1.0" encoding="UTF-8" standalone="yes"?>
<Relationships xmlns="http://schemas.openxmlformats.org/package/2006/relationships"><Relationship Id="rId2" Type="http://schemas.openxmlformats.org/officeDocument/2006/relationships/slide" Target="../slides/slide393.xml"/><Relationship Id="rId1" Type="http://schemas.openxmlformats.org/officeDocument/2006/relationships/notesMaster" Target="../notesMasters/notesMaster1.xml"/></Relationships>
</file>

<file path=ppt/notesSlides/_rels/notesSlide392.xml.rels><?xml version="1.0" encoding="UTF-8" standalone="yes"?>
<Relationships xmlns="http://schemas.openxmlformats.org/package/2006/relationships"><Relationship Id="rId2" Type="http://schemas.openxmlformats.org/officeDocument/2006/relationships/slide" Target="../slides/slide394.xml"/><Relationship Id="rId1" Type="http://schemas.openxmlformats.org/officeDocument/2006/relationships/notesMaster" Target="../notesMasters/notesMaster1.xml"/></Relationships>
</file>

<file path=ppt/notesSlides/_rels/notesSlide393.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394.xml.rels><?xml version="1.0" encoding="UTF-8" standalone="yes"?>
<Relationships xmlns="http://schemas.openxmlformats.org/package/2006/relationships"><Relationship Id="rId2" Type="http://schemas.openxmlformats.org/officeDocument/2006/relationships/slide" Target="../slides/slide396.xml"/><Relationship Id="rId1" Type="http://schemas.openxmlformats.org/officeDocument/2006/relationships/notesMaster" Target="../notesMasters/notesMaster1.xml"/></Relationships>
</file>

<file path=ppt/notesSlides/_rels/notesSlide395.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396.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397.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398.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399.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00.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401.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402.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403.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404.xml.rels><?xml version="1.0" encoding="UTF-8" standalone="yes"?>
<Relationships xmlns="http://schemas.openxmlformats.org/package/2006/relationships"><Relationship Id="rId2" Type="http://schemas.openxmlformats.org/officeDocument/2006/relationships/slide" Target="../slides/slide406.xml"/><Relationship Id="rId1" Type="http://schemas.openxmlformats.org/officeDocument/2006/relationships/notesMaster" Target="../notesMasters/notesMaster1.xml"/></Relationships>
</file>

<file path=ppt/notesSlides/_rels/notesSlide405.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406.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407.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408.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409.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0.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411.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412.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413.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414.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415.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416.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417.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418.xml.rels><?xml version="1.0" encoding="UTF-8" standalone="yes"?>
<Relationships xmlns="http://schemas.openxmlformats.org/package/2006/relationships"><Relationship Id="rId2" Type="http://schemas.openxmlformats.org/officeDocument/2006/relationships/slide" Target="../slides/slide420.xml"/><Relationship Id="rId1" Type="http://schemas.openxmlformats.org/officeDocument/2006/relationships/notesMaster" Target="../notesMasters/notesMaster1.xml"/></Relationships>
</file>

<file path=ppt/notesSlides/_rels/notesSlide419.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0.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421.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422.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423.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424.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425.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426.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427.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428.xml.rels><?xml version="1.0" encoding="UTF-8" standalone="yes"?>
<Relationships xmlns="http://schemas.openxmlformats.org/package/2006/relationships"><Relationship Id="rId2" Type="http://schemas.openxmlformats.org/officeDocument/2006/relationships/slide" Target="../slides/slide430.xml"/><Relationship Id="rId1" Type="http://schemas.openxmlformats.org/officeDocument/2006/relationships/notesMaster" Target="../notesMasters/notesMaster1.xml"/></Relationships>
</file>

<file path=ppt/notesSlides/_rels/notesSlide429.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0.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431.xml.rels><?xml version="1.0" encoding="UTF-8" standalone="yes"?>
<Relationships xmlns="http://schemas.openxmlformats.org/package/2006/relationships"><Relationship Id="rId2" Type="http://schemas.openxmlformats.org/officeDocument/2006/relationships/slide" Target="../slides/slide433.xml"/><Relationship Id="rId1" Type="http://schemas.openxmlformats.org/officeDocument/2006/relationships/notesMaster" Target="../notesMasters/notesMaster1.xml"/></Relationships>
</file>

<file path=ppt/notesSlides/_rels/notesSlide432.xml.rels><?xml version="1.0" encoding="UTF-8" standalone="yes"?>
<Relationships xmlns="http://schemas.openxmlformats.org/package/2006/relationships"><Relationship Id="rId2" Type="http://schemas.openxmlformats.org/officeDocument/2006/relationships/slide" Target="../slides/slide434.xml"/><Relationship Id="rId1" Type="http://schemas.openxmlformats.org/officeDocument/2006/relationships/notesMaster" Target="../notesMasters/notesMaster1.xml"/></Relationships>
</file>

<file path=ppt/notesSlides/_rels/notesSlide433.xml.rels><?xml version="1.0" encoding="UTF-8" standalone="yes"?>
<Relationships xmlns="http://schemas.openxmlformats.org/package/2006/relationships"><Relationship Id="rId2" Type="http://schemas.openxmlformats.org/officeDocument/2006/relationships/slide" Target="../slides/slide435.xml"/><Relationship Id="rId1" Type="http://schemas.openxmlformats.org/officeDocument/2006/relationships/notesMaster" Target="../notesMasters/notesMaster1.xml"/></Relationships>
</file>

<file path=ppt/notesSlides/_rels/notesSlide434.xml.rels><?xml version="1.0" encoding="UTF-8" standalone="yes"?>
<Relationships xmlns="http://schemas.openxmlformats.org/package/2006/relationships"><Relationship Id="rId2" Type="http://schemas.openxmlformats.org/officeDocument/2006/relationships/slide" Target="../slides/slide436.xml"/><Relationship Id="rId1" Type="http://schemas.openxmlformats.org/officeDocument/2006/relationships/notesMaster" Target="../notesMasters/notesMaster1.xml"/></Relationships>
</file>

<file path=ppt/notesSlides/_rels/notesSlide435.xml.rels><?xml version="1.0" encoding="UTF-8" standalone="yes"?>
<Relationships xmlns="http://schemas.openxmlformats.org/package/2006/relationships"><Relationship Id="rId2" Type="http://schemas.openxmlformats.org/officeDocument/2006/relationships/slide" Target="../slides/slide437.xml"/><Relationship Id="rId1" Type="http://schemas.openxmlformats.org/officeDocument/2006/relationships/notesMaster" Target="../notesMasters/notesMaster1.xml"/></Relationships>
</file>

<file path=ppt/notesSlides/_rels/notesSlide436.xml.rels><?xml version="1.0" encoding="UTF-8" standalone="yes"?>
<Relationships xmlns="http://schemas.openxmlformats.org/package/2006/relationships"><Relationship Id="rId2" Type="http://schemas.openxmlformats.org/officeDocument/2006/relationships/slide" Target="../slides/slide438.xml"/><Relationship Id="rId1" Type="http://schemas.openxmlformats.org/officeDocument/2006/relationships/notesMaster" Target="../notesMasters/notesMaster1.xml"/></Relationships>
</file>

<file path=ppt/notesSlides/_rels/notesSlide437.xml.rels><?xml version="1.0" encoding="UTF-8" standalone="yes"?>
<Relationships xmlns="http://schemas.openxmlformats.org/package/2006/relationships"><Relationship Id="rId2" Type="http://schemas.openxmlformats.org/officeDocument/2006/relationships/slide" Target="../slides/slide439.xml"/><Relationship Id="rId1" Type="http://schemas.openxmlformats.org/officeDocument/2006/relationships/notesMaster" Target="../notesMasters/notesMaster1.xml"/></Relationships>
</file>

<file path=ppt/notesSlides/_rels/notesSlide438.xml.rels><?xml version="1.0" encoding="UTF-8" standalone="yes"?>
<Relationships xmlns="http://schemas.openxmlformats.org/package/2006/relationships"><Relationship Id="rId2" Type="http://schemas.openxmlformats.org/officeDocument/2006/relationships/slide" Target="../slides/slide440.xml"/><Relationship Id="rId1" Type="http://schemas.openxmlformats.org/officeDocument/2006/relationships/notesMaster" Target="../notesMasters/notesMaster1.xml"/></Relationships>
</file>

<file path=ppt/notesSlides/_rels/notesSlide439.xml.rels><?xml version="1.0" encoding="UTF-8" standalone="yes"?>
<Relationships xmlns="http://schemas.openxmlformats.org/package/2006/relationships"><Relationship Id="rId2" Type="http://schemas.openxmlformats.org/officeDocument/2006/relationships/slide" Target="../slides/slide44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0.xml.rels><?xml version="1.0" encoding="UTF-8" standalone="yes"?>
<Relationships xmlns="http://schemas.openxmlformats.org/package/2006/relationships"><Relationship Id="rId2" Type="http://schemas.openxmlformats.org/officeDocument/2006/relationships/slide" Target="../slides/slide442.xml"/><Relationship Id="rId1" Type="http://schemas.openxmlformats.org/officeDocument/2006/relationships/notesMaster" Target="../notesMasters/notesMaster1.xml"/></Relationships>
</file>

<file path=ppt/notesSlides/_rels/notesSlide441.xml.rels><?xml version="1.0" encoding="UTF-8" standalone="yes"?>
<Relationships xmlns="http://schemas.openxmlformats.org/package/2006/relationships"><Relationship Id="rId2" Type="http://schemas.openxmlformats.org/officeDocument/2006/relationships/slide" Target="../slides/slide443.xml"/><Relationship Id="rId1" Type="http://schemas.openxmlformats.org/officeDocument/2006/relationships/notesMaster" Target="../notesMasters/notesMaster1.xml"/></Relationships>
</file>

<file path=ppt/notesSlides/_rels/notesSlide442.xml.rels><?xml version="1.0" encoding="UTF-8" standalone="yes"?>
<Relationships xmlns="http://schemas.openxmlformats.org/package/2006/relationships"><Relationship Id="rId2" Type="http://schemas.openxmlformats.org/officeDocument/2006/relationships/slide" Target="../slides/slide444.xml"/><Relationship Id="rId1" Type="http://schemas.openxmlformats.org/officeDocument/2006/relationships/notesMaster" Target="../notesMasters/notesMaster1.xml"/></Relationships>
</file>

<file path=ppt/notesSlides/_rels/notesSlide443.xml.rels><?xml version="1.0" encoding="UTF-8" standalone="yes"?>
<Relationships xmlns="http://schemas.openxmlformats.org/package/2006/relationships"><Relationship Id="rId2" Type="http://schemas.openxmlformats.org/officeDocument/2006/relationships/slide" Target="../slides/slide445.xml"/><Relationship Id="rId1" Type="http://schemas.openxmlformats.org/officeDocument/2006/relationships/notesMaster" Target="../notesMasters/notesMaster1.xml"/></Relationships>
</file>

<file path=ppt/notesSlides/_rels/notesSlide444.xml.rels><?xml version="1.0" encoding="UTF-8" standalone="yes"?>
<Relationships xmlns="http://schemas.openxmlformats.org/package/2006/relationships"><Relationship Id="rId2" Type="http://schemas.openxmlformats.org/officeDocument/2006/relationships/slide" Target="../slides/slide446.xml"/><Relationship Id="rId1" Type="http://schemas.openxmlformats.org/officeDocument/2006/relationships/notesMaster" Target="../notesMasters/notesMaster1.xml"/></Relationships>
</file>

<file path=ppt/notesSlides/_rels/notesSlide445.xml.rels><?xml version="1.0" encoding="UTF-8" standalone="yes"?>
<Relationships xmlns="http://schemas.openxmlformats.org/package/2006/relationships"><Relationship Id="rId2" Type="http://schemas.openxmlformats.org/officeDocument/2006/relationships/slide" Target="../slides/slide447.xml"/><Relationship Id="rId1" Type="http://schemas.openxmlformats.org/officeDocument/2006/relationships/notesMaster" Target="../notesMasters/notesMaster1.xml"/></Relationships>
</file>

<file path=ppt/notesSlides/_rels/notesSlide446.xml.rels><?xml version="1.0" encoding="UTF-8" standalone="yes"?>
<Relationships xmlns="http://schemas.openxmlformats.org/package/2006/relationships"><Relationship Id="rId2" Type="http://schemas.openxmlformats.org/officeDocument/2006/relationships/slide" Target="../slides/slide448.xml"/><Relationship Id="rId1" Type="http://schemas.openxmlformats.org/officeDocument/2006/relationships/notesMaster" Target="../notesMasters/notesMaster1.xml"/></Relationships>
</file>

<file path=ppt/notesSlides/_rels/notesSlide447.xml.rels><?xml version="1.0" encoding="UTF-8" standalone="yes"?>
<Relationships xmlns="http://schemas.openxmlformats.org/package/2006/relationships"><Relationship Id="rId2" Type="http://schemas.openxmlformats.org/officeDocument/2006/relationships/slide" Target="../slides/slide449.xml"/><Relationship Id="rId1" Type="http://schemas.openxmlformats.org/officeDocument/2006/relationships/notesMaster" Target="../notesMasters/notesMaster1.xml"/></Relationships>
</file>

<file path=ppt/notesSlides/_rels/notesSlide448.xml.rels><?xml version="1.0" encoding="UTF-8" standalone="yes"?>
<Relationships xmlns="http://schemas.openxmlformats.org/package/2006/relationships"><Relationship Id="rId2" Type="http://schemas.openxmlformats.org/officeDocument/2006/relationships/slide" Target="../slides/slide450.xml"/><Relationship Id="rId1" Type="http://schemas.openxmlformats.org/officeDocument/2006/relationships/notesMaster" Target="../notesMasters/notesMaster1.xml"/></Relationships>
</file>

<file path=ppt/notesSlides/_rels/notesSlide449.xml.rels><?xml version="1.0" encoding="UTF-8" standalone="yes"?>
<Relationships xmlns="http://schemas.openxmlformats.org/package/2006/relationships"><Relationship Id="rId2" Type="http://schemas.openxmlformats.org/officeDocument/2006/relationships/slide" Target="../slides/slide4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0.xml.rels><?xml version="1.0" encoding="UTF-8" standalone="yes"?>
<Relationships xmlns="http://schemas.openxmlformats.org/package/2006/relationships"><Relationship Id="rId2" Type="http://schemas.openxmlformats.org/officeDocument/2006/relationships/slide" Target="../slides/slide452.xml"/><Relationship Id="rId1" Type="http://schemas.openxmlformats.org/officeDocument/2006/relationships/notesMaster" Target="../notesMasters/notesMaster1.xml"/></Relationships>
</file>

<file path=ppt/notesSlides/_rels/notesSlide451.xml.rels><?xml version="1.0" encoding="UTF-8" standalone="yes"?>
<Relationships xmlns="http://schemas.openxmlformats.org/package/2006/relationships"><Relationship Id="rId2" Type="http://schemas.openxmlformats.org/officeDocument/2006/relationships/slide" Target="../slides/slide453.xml"/><Relationship Id="rId1" Type="http://schemas.openxmlformats.org/officeDocument/2006/relationships/notesMaster" Target="../notesMasters/notesMaster1.xml"/></Relationships>
</file>

<file path=ppt/notesSlides/_rels/notesSlide452.xml.rels><?xml version="1.0" encoding="UTF-8" standalone="yes"?>
<Relationships xmlns="http://schemas.openxmlformats.org/package/2006/relationships"><Relationship Id="rId2" Type="http://schemas.openxmlformats.org/officeDocument/2006/relationships/slide" Target="../slides/slide454.xml"/><Relationship Id="rId1" Type="http://schemas.openxmlformats.org/officeDocument/2006/relationships/notesMaster" Target="../notesMasters/notesMaster1.xml"/></Relationships>
</file>

<file path=ppt/notesSlides/_rels/notesSlide453.xml.rels><?xml version="1.0" encoding="UTF-8" standalone="yes"?>
<Relationships xmlns="http://schemas.openxmlformats.org/package/2006/relationships"><Relationship Id="rId2" Type="http://schemas.openxmlformats.org/officeDocument/2006/relationships/slide" Target="../slides/slide455.xml"/><Relationship Id="rId1" Type="http://schemas.openxmlformats.org/officeDocument/2006/relationships/notesMaster" Target="../notesMasters/notesMaster1.xml"/></Relationships>
</file>

<file path=ppt/notesSlides/_rels/notesSlide454.xml.rels><?xml version="1.0" encoding="UTF-8" standalone="yes"?>
<Relationships xmlns="http://schemas.openxmlformats.org/package/2006/relationships"><Relationship Id="rId2" Type="http://schemas.openxmlformats.org/officeDocument/2006/relationships/slide" Target="../slides/slide456.xml"/><Relationship Id="rId1" Type="http://schemas.openxmlformats.org/officeDocument/2006/relationships/notesMaster" Target="../notesMasters/notesMaster1.xml"/></Relationships>
</file>

<file path=ppt/notesSlides/_rels/notesSlide455.xml.rels><?xml version="1.0" encoding="UTF-8" standalone="yes"?>
<Relationships xmlns="http://schemas.openxmlformats.org/package/2006/relationships"><Relationship Id="rId2" Type="http://schemas.openxmlformats.org/officeDocument/2006/relationships/slide" Target="../slides/slide457.xml"/><Relationship Id="rId1" Type="http://schemas.openxmlformats.org/officeDocument/2006/relationships/notesMaster" Target="../notesMasters/notesMaster1.xml"/></Relationships>
</file>

<file path=ppt/notesSlides/_rels/notesSlide456.xml.rels><?xml version="1.0" encoding="UTF-8" standalone="yes"?>
<Relationships xmlns="http://schemas.openxmlformats.org/package/2006/relationships"><Relationship Id="rId2" Type="http://schemas.openxmlformats.org/officeDocument/2006/relationships/slide" Target="../slides/slide458.xml"/><Relationship Id="rId1" Type="http://schemas.openxmlformats.org/officeDocument/2006/relationships/notesMaster" Target="../notesMasters/notesMaster1.xml"/></Relationships>
</file>

<file path=ppt/notesSlides/_rels/notesSlide457.xml.rels><?xml version="1.0" encoding="UTF-8" standalone="yes"?>
<Relationships xmlns="http://schemas.openxmlformats.org/package/2006/relationships"><Relationship Id="rId2" Type="http://schemas.openxmlformats.org/officeDocument/2006/relationships/slide" Target="../slides/slide459.xml"/><Relationship Id="rId1" Type="http://schemas.openxmlformats.org/officeDocument/2006/relationships/notesMaster" Target="../notesMasters/notesMaster1.xml"/></Relationships>
</file>

<file path=ppt/notesSlides/_rels/notesSlide458.xml.rels><?xml version="1.0" encoding="UTF-8" standalone="yes"?>
<Relationships xmlns="http://schemas.openxmlformats.org/package/2006/relationships"><Relationship Id="rId2" Type="http://schemas.openxmlformats.org/officeDocument/2006/relationships/slide" Target="../slides/slide460.xml"/><Relationship Id="rId1" Type="http://schemas.openxmlformats.org/officeDocument/2006/relationships/notesMaster" Target="../notesMasters/notesMaster1.xml"/></Relationships>
</file>

<file path=ppt/notesSlides/_rels/notesSlide459.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0.xml.rels><?xml version="1.0" encoding="UTF-8" standalone="yes"?>
<Relationships xmlns="http://schemas.openxmlformats.org/package/2006/relationships"><Relationship Id="rId2" Type="http://schemas.openxmlformats.org/officeDocument/2006/relationships/slide" Target="../slides/slide462.xml"/><Relationship Id="rId1" Type="http://schemas.openxmlformats.org/officeDocument/2006/relationships/notesMaster" Target="../notesMasters/notesMaster1.xml"/></Relationships>
</file>

<file path=ppt/notesSlides/_rels/notesSlide461.xml.rels><?xml version="1.0" encoding="UTF-8" standalone="yes"?>
<Relationships xmlns="http://schemas.openxmlformats.org/package/2006/relationships"><Relationship Id="rId2" Type="http://schemas.openxmlformats.org/officeDocument/2006/relationships/slide" Target="../slides/slide463.xml"/><Relationship Id="rId1" Type="http://schemas.openxmlformats.org/officeDocument/2006/relationships/notesMaster" Target="../notesMasters/notesMaster1.xml"/></Relationships>
</file>

<file path=ppt/notesSlides/_rels/notesSlide462.xml.rels><?xml version="1.0" encoding="UTF-8" standalone="yes"?>
<Relationships xmlns="http://schemas.openxmlformats.org/package/2006/relationships"><Relationship Id="rId2" Type="http://schemas.openxmlformats.org/officeDocument/2006/relationships/slide" Target="../slides/slide464.xml"/><Relationship Id="rId1" Type="http://schemas.openxmlformats.org/officeDocument/2006/relationships/notesMaster" Target="../notesMasters/notesMaster1.xml"/></Relationships>
</file>

<file path=ppt/notesSlides/_rels/notesSlide463.xml.rels><?xml version="1.0" encoding="UTF-8" standalone="yes"?>
<Relationships xmlns="http://schemas.openxmlformats.org/package/2006/relationships"><Relationship Id="rId2" Type="http://schemas.openxmlformats.org/officeDocument/2006/relationships/slide" Target="../slides/slide465.xml"/><Relationship Id="rId1" Type="http://schemas.openxmlformats.org/officeDocument/2006/relationships/notesMaster" Target="../notesMasters/notesMaster1.xml"/></Relationships>
</file>

<file path=ppt/notesSlides/_rels/notesSlide464.xml.rels><?xml version="1.0" encoding="UTF-8" standalone="yes"?>
<Relationships xmlns="http://schemas.openxmlformats.org/package/2006/relationships"><Relationship Id="rId2" Type="http://schemas.openxmlformats.org/officeDocument/2006/relationships/slide" Target="../slides/slide466.xml"/><Relationship Id="rId1" Type="http://schemas.openxmlformats.org/officeDocument/2006/relationships/notesMaster" Target="../notesMasters/notesMaster1.xml"/></Relationships>
</file>

<file path=ppt/notesSlides/_rels/notesSlide465.xml.rels><?xml version="1.0" encoding="UTF-8" standalone="yes"?>
<Relationships xmlns="http://schemas.openxmlformats.org/package/2006/relationships"><Relationship Id="rId2" Type="http://schemas.openxmlformats.org/officeDocument/2006/relationships/slide" Target="../slides/slide467.xml"/><Relationship Id="rId1" Type="http://schemas.openxmlformats.org/officeDocument/2006/relationships/notesMaster" Target="../notesMasters/notesMaster1.xml"/></Relationships>
</file>

<file path=ppt/notesSlides/_rels/notesSlide466.xml.rels><?xml version="1.0" encoding="UTF-8" standalone="yes"?>
<Relationships xmlns="http://schemas.openxmlformats.org/package/2006/relationships"><Relationship Id="rId2" Type="http://schemas.openxmlformats.org/officeDocument/2006/relationships/slide" Target="../slides/slide468.xml"/><Relationship Id="rId1" Type="http://schemas.openxmlformats.org/officeDocument/2006/relationships/notesMaster" Target="../notesMasters/notesMaster1.xml"/></Relationships>
</file>

<file path=ppt/notesSlides/_rels/notesSlide467.xml.rels><?xml version="1.0" encoding="UTF-8" standalone="yes"?>
<Relationships xmlns="http://schemas.openxmlformats.org/package/2006/relationships"><Relationship Id="rId2" Type="http://schemas.openxmlformats.org/officeDocument/2006/relationships/slide" Target="../slides/slide469.xml"/><Relationship Id="rId1" Type="http://schemas.openxmlformats.org/officeDocument/2006/relationships/notesMaster" Target="../notesMasters/notesMaster1.xml"/></Relationships>
</file>

<file path=ppt/notesSlides/_rels/notesSlide468.xml.rels><?xml version="1.0" encoding="UTF-8" standalone="yes"?>
<Relationships xmlns="http://schemas.openxmlformats.org/package/2006/relationships"><Relationship Id="rId2" Type="http://schemas.openxmlformats.org/officeDocument/2006/relationships/slide" Target="../slides/slide470.xml"/><Relationship Id="rId1" Type="http://schemas.openxmlformats.org/officeDocument/2006/relationships/notesMaster" Target="../notesMasters/notesMaster1.xml"/></Relationships>
</file>

<file path=ppt/notesSlides/_rels/notesSlide469.xml.rels><?xml version="1.0" encoding="UTF-8" standalone="yes"?>
<Relationships xmlns="http://schemas.openxmlformats.org/package/2006/relationships"><Relationship Id="rId2" Type="http://schemas.openxmlformats.org/officeDocument/2006/relationships/slide" Target="../slides/slide4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0.xml.rels><?xml version="1.0" encoding="UTF-8" standalone="yes"?>
<Relationships xmlns="http://schemas.openxmlformats.org/package/2006/relationships"><Relationship Id="rId2" Type="http://schemas.openxmlformats.org/officeDocument/2006/relationships/slide" Target="../slides/slide472.xml"/><Relationship Id="rId1" Type="http://schemas.openxmlformats.org/officeDocument/2006/relationships/notesMaster" Target="../notesMasters/notesMaster1.xml"/></Relationships>
</file>

<file path=ppt/notesSlides/_rels/notesSlide471.xml.rels><?xml version="1.0" encoding="UTF-8" standalone="yes"?>
<Relationships xmlns="http://schemas.openxmlformats.org/package/2006/relationships"><Relationship Id="rId2" Type="http://schemas.openxmlformats.org/officeDocument/2006/relationships/slide" Target="../slides/slide473.xml"/><Relationship Id="rId1" Type="http://schemas.openxmlformats.org/officeDocument/2006/relationships/notesMaster" Target="../notesMasters/notesMaster1.xml"/></Relationships>
</file>

<file path=ppt/notesSlides/_rels/notesSlide472.xml.rels><?xml version="1.0" encoding="UTF-8" standalone="yes"?>
<Relationships xmlns="http://schemas.openxmlformats.org/package/2006/relationships"><Relationship Id="rId2" Type="http://schemas.openxmlformats.org/officeDocument/2006/relationships/slide" Target="../slides/slide4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a:t>
            </a:fld>
            <a:endParaRPr lang="en-US"/>
          </a:p>
        </p:txBody>
      </p:sp>
    </p:spTree>
    <p:extLst>
      <p:ext uri="{BB962C8B-B14F-4D97-AF65-F5344CB8AC3E}">
        <p14:creationId xmlns:p14="http://schemas.microsoft.com/office/powerpoint/2010/main" val="3742390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11</a:t>
            </a:fld>
            <a:endParaRPr lang="en-US"/>
          </a:p>
        </p:txBody>
      </p:sp>
    </p:spTree>
    <p:extLst>
      <p:ext uri="{BB962C8B-B14F-4D97-AF65-F5344CB8AC3E}">
        <p14:creationId xmlns:p14="http://schemas.microsoft.com/office/powerpoint/2010/main" val="410205865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102</a:t>
            </a:fld>
            <a:endParaRPr lang="en-US"/>
          </a:p>
        </p:txBody>
      </p:sp>
    </p:spTree>
    <p:extLst>
      <p:ext uri="{BB962C8B-B14F-4D97-AF65-F5344CB8AC3E}">
        <p14:creationId xmlns:p14="http://schemas.microsoft.com/office/powerpoint/2010/main" val="403036539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103</a:t>
            </a:fld>
            <a:endParaRPr lang="en-US"/>
          </a:p>
        </p:txBody>
      </p:sp>
    </p:spTree>
    <p:extLst>
      <p:ext uri="{BB962C8B-B14F-4D97-AF65-F5344CB8AC3E}">
        <p14:creationId xmlns:p14="http://schemas.microsoft.com/office/powerpoint/2010/main" val="417593996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Providers should answer any questions the woman has about pregnancy and procedure options and provide the information necessary for her to give voluntary, informed consent. Pregnancy options counseling should not be required or serve as a barrier to receiving abortion-related care, as women have usually carefully considered their options and decisions prior to seeking care. Pregnancy options counseling is not necessary for postabortion care. Ideally, contraceptive counseling and information on available methods should also be provided before the uterine evacuation. It is advisable to discuss contraception together with uterine evacuation options because there may be implications for whether and how certain contraceptive methods are provided.</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104</a:t>
            </a:fld>
            <a:endParaRPr lang="en-US"/>
          </a:p>
        </p:txBody>
      </p:sp>
    </p:spTree>
    <p:extLst>
      <p:ext uri="{BB962C8B-B14F-4D97-AF65-F5344CB8AC3E}">
        <p14:creationId xmlns:p14="http://schemas.microsoft.com/office/powerpoint/2010/main" val="59194732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105</a:t>
            </a:fld>
            <a:endParaRPr lang="en-US"/>
          </a:p>
        </p:txBody>
      </p:sp>
    </p:spTree>
    <p:extLst>
      <p:ext uri="{BB962C8B-B14F-4D97-AF65-F5344CB8AC3E}">
        <p14:creationId xmlns:p14="http://schemas.microsoft.com/office/powerpoint/2010/main" val="333898086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106</a:t>
            </a:fld>
            <a:endParaRPr lang="en-US"/>
          </a:p>
        </p:txBody>
      </p:sp>
    </p:spTree>
    <p:extLst>
      <p:ext uri="{BB962C8B-B14F-4D97-AF65-F5344CB8AC3E}">
        <p14:creationId xmlns:p14="http://schemas.microsoft.com/office/powerpoint/2010/main" val="171662351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107</a:t>
            </a:fld>
            <a:endParaRPr lang="en-US"/>
          </a:p>
        </p:txBody>
      </p:sp>
    </p:spTree>
    <p:extLst>
      <p:ext uri="{BB962C8B-B14F-4D97-AF65-F5344CB8AC3E}">
        <p14:creationId xmlns:p14="http://schemas.microsoft.com/office/powerpoint/2010/main" val="244399308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108</a:t>
            </a:fld>
            <a:endParaRPr lang="en-US"/>
          </a:p>
        </p:txBody>
      </p:sp>
    </p:spTree>
    <p:extLst>
      <p:ext uri="{BB962C8B-B14F-4D97-AF65-F5344CB8AC3E}">
        <p14:creationId xmlns:p14="http://schemas.microsoft.com/office/powerpoint/2010/main" val="74896668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Say: </a:t>
            </a:r>
          </a:p>
          <a:p>
            <a:r>
              <a:rPr lang="en-US" i="1"/>
              <a:t>What challenges might this picture illustrate?</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109</a:t>
            </a:fld>
            <a:endParaRPr lang="en-US"/>
          </a:p>
        </p:txBody>
      </p:sp>
    </p:spTree>
    <p:extLst>
      <p:ext uri="{BB962C8B-B14F-4D97-AF65-F5344CB8AC3E}">
        <p14:creationId xmlns:p14="http://schemas.microsoft.com/office/powerpoint/2010/main" val="395667542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a:solidFill>
                  <a:schemeClr val="tx1"/>
                </a:solidFill>
                <a:effectLst/>
                <a:latin typeface="+mn-lt"/>
                <a:ea typeface="ＭＳ Ｐゴシック" charset="-128"/>
                <a:cs typeface="ＭＳ Ｐゴシック" charset="-128"/>
              </a:rPr>
              <a:t>Say:</a:t>
            </a:r>
          </a:p>
          <a:p>
            <a:pPr rtl="0"/>
            <a:r>
              <a:rPr lang="en-US" sz="1200" i="1" kern="1200">
                <a:solidFill>
                  <a:schemeClr val="tx1"/>
                </a:solidFill>
                <a:effectLst/>
                <a:latin typeface="+mn-lt"/>
                <a:ea typeface="ＭＳ Ｐゴシック" charset="-128"/>
                <a:cs typeface="ＭＳ Ｐゴシック" charset="-128"/>
              </a:rPr>
              <a:t>Just as privacy and confidentiality are important, there are essential attitudes that providers offering abortion-related counseling should possess to provide high-quality counseling.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110</a:t>
            </a:fld>
            <a:endParaRPr lang="en-US"/>
          </a:p>
        </p:txBody>
      </p:sp>
    </p:spTree>
    <p:extLst>
      <p:ext uri="{BB962C8B-B14F-4D97-AF65-F5344CB8AC3E}">
        <p14:creationId xmlns:p14="http://schemas.microsoft.com/office/powerpoint/2010/main" val="240044654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a:solidFill>
                  <a:schemeClr val="tx1"/>
                </a:solidFill>
                <a:effectLst/>
                <a:latin typeface="+mn-lt"/>
                <a:ea typeface="ＭＳ Ｐゴシック" charset="-128"/>
                <a:cs typeface="ＭＳ Ｐゴシック" charset="-128"/>
              </a:rPr>
              <a:t>Say: </a:t>
            </a:r>
          </a:p>
          <a:p>
            <a:pPr rtl="0"/>
            <a:r>
              <a:rPr lang="en-US" sz="1200" i="1" kern="1200">
                <a:solidFill>
                  <a:schemeClr val="tx1"/>
                </a:solidFill>
                <a:effectLst/>
                <a:latin typeface="+mn-lt"/>
                <a:ea typeface="ＭＳ Ｐゴシック" charset="-128"/>
                <a:cs typeface="ＭＳ Ｐゴシック" charset="-128"/>
              </a:rPr>
              <a:t>Women are entitled to empathetic abortion-related counseling and services. Now we will explore techniques for effective counseling. </a:t>
            </a:r>
          </a:p>
          <a:p>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111</a:t>
            </a:fld>
            <a:endParaRPr lang="en-US"/>
          </a:p>
        </p:txBody>
      </p:sp>
    </p:spTree>
    <p:extLst>
      <p:ext uri="{BB962C8B-B14F-4D97-AF65-F5344CB8AC3E}">
        <p14:creationId xmlns:p14="http://schemas.microsoft.com/office/powerpoint/2010/main" val="3990104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solidFill>
                  <a:srgbClr val="000000"/>
                </a:solidFill>
              </a:rPr>
              <a:t>WHO also states, [read what’s on the slide]</a:t>
            </a:r>
          </a:p>
          <a:p>
            <a:endParaRPr lang="en-US" sz="1200">
              <a:solidFill>
                <a:srgbClr val="000000"/>
              </a:solidFill>
            </a:endParaRPr>
          </a:p>
          <a:p>
            <a:r>
              <a:rPr lang="en-US" sz="1200">
                <a:solidFill>
                  <a:srgbClr val="000000"/>
                </a:solidFill>
              </a:rPr>
              <a:t>Note that:</a:t>
            </a:r>
          </a:p>
          <a:p>
            <a:endParaRPr lang="en-US" sz="1200">
              <a:solidFill>
                <a:srgbClr val="000000"/>
              </a:solidFill>
            </a:endParaRPr>
          </a:p>
          <a:p>
            <a:r>
              <a:rPr lang="en-US"/>
              <a:t>Nothing predetermines who should be considered a “safe” provider, appropriate skills or standards</a:t>
            </a:r>
          </a:p>
          <a:p>
            <a:r>
              <a:rPr lang="en-US"/>
              <a:t>Guidelines evolve with different evidence</a:t>
            </a:r>
          </a:p>
          <a:p>
            <a:r>
              <a:rPr lang="en-US"/>
              <a:t>Different for medical and surgical methods</a:t>
            </a:r>
          </a:p>
          <a:p>
            <a:r>
              <a:rPr lang="en-US"/>
              <a:t>Depends on pregnancy duration</a:t>
            </a:r>
          </a:p>
          <a:p>
            <a:r>
              <a:rPr lang="en-US"/>
              <a:t>Risk runs along a continuum</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12</a:t>
            </a:fld>
            <a:endParaRPr lang="en-US"/>
          </a:p>
        </p:txBody>
      </p:sp>
    </p:spTree>
    <p:extLst>
      <p:ext uri="{BB962C8B-B14F-4D97-AF65-F5344CB8AC3E}">
        <p14:creationId xmlns:p14="http://schemas.microsoft.com/office/powerpoint/2010/main" val="5934017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112</a:t>
            </a:fld>
            <a:endParaRPr lang="en-US"/>
          </a:p>
        </p:txBody>
      </p:sp>
    </p:spTree>
    <p:extLst>
      <p:ext uri="{BB962C8B-B14F-4D97-AF65-F5344CB8AC3E}">
        <p14:creationId xmlns:p14="http://schemas.microsoft.com/office/powerpoint/2010/main" val="322817685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113</a:t>
            </a:fld>
            <a:endParaRPr lang="en-US"/>
          </a:p>
        </p:txBody>
      </p:sp>
    </p:spTree>
    <p:extLst>
      <p:ext uri="{BB962C8B-B14F-4D97-AF65-F5344CB8AC3E}">
        <p14:creationId xmlns:p14="http://schemas.microsoft.com/office/powerpoint/2010/main" val="32598454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114</a:t>
            </a:fld>
            <a:endParaRPr lang="en-US"/>
          </a:p>
        </p:txBody>
      </p:sp>
    </p:spTree>
    <p:extLst>
      <p:ext uri="{BB962C8B-B14F-4D97-AF65-F5344CB8AC3E}">
        <p14:creationId xmlns:p14="http://schemas.microsoft.com/office/powerpoint/2010/main" val="361986659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115</a:t>
            </a:fld>
            <a:endParaRPr lang="en-US"/>
          </a:p>
        </p:txBody>
      </p:sp>
    </p:spTree>
    <p:extLst>
      <p:ext uri="{BB962C8B-B14F-4D97-AF65-F5344CB8AC3E}">
        <p14:creationId xmlns:p14="http://schemas.microsoft.com/office/powerpoint/2010/main" val="11339859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116</a:t>
            </a:fld>
            <a:endParaRPr lang="en-US"/>
          </a:p>
        </p:txBody>
      </p:sp>
    </p:spTree>
    <p:extLst>
      <p:ext uri="{BB962C8B-B14F-4D97-AF65-F5344CB8AC3E}">
        <p14:creationId xmlns:p14="http://schemas.microsoft.com/office/powerpoint/2010/main" val="109044534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117</a:t>
            </a:fld>
            <a:endParaRPr lang="en-US"/>
          </a:p>
        </p:txBody>
      </p:sp>
    </p:spTree>
    <p:extLst>
      <p:ext uri="{BB962C8B-B14F-4D97-AF65-F5344CB8AC3E}">
        <p14:creationId xmlns:p14="http://schemas.microsoft.com/office/powerpoint/2010/main" val="350231065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118</a:t>
            </a:fld>
            <a:endParaRPr lang="en-US"/>
          </a:p>
        </p:txBody>
      </p:sp>
    </p:spTree>
    <p:extLst>
      <p:ext uri="{BB962C8B-B14F-4D97-AF65-F5344CB8AC3E}">
        <p14:creationId xmlns:p14="http://schemas.microsoft.com/office/powerpoint/2010/main" val="138233767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119</a:t>
            </a:fld>
            <a:endParaRPr lang="en-US"/>
          </a:p>
        </p:txBody>
      </p:sp>
    </p:spTree>
    <p:extLst>
      <p:ext uri="{BB962C8B-B14F-4D97-AF65-F5344CB8AC3E}">
        <p14:creationId xmlns:p14="http://schemas.microsoft.com/office/powerpoint/2010/main" val="265260505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120</a:t>
            </a:fld>
            <a:endParaRPr lang="en-US"/>
          </a:p>
        </p:txBody>
      </p:sp>
    </p:spTree>
    <p:extLst>
      <p:ext uri="{BB962C8B-B14F-4D97-AF65-F5344CB8AC3E}">
        <p14:creationId xmlns:p14="http://schemas.microsoft.com/office/powerpoint/2010/main" val="210093975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121</a:t>
            </a:fld>
            <a:endParaRPr lang="en-US"/>
          </a:p>
        </p:txBody>
      </p:sp>
    </p:spTree>
    <p:extLst>
      <p:ext uri="{BB962C8B-B14F-4D97-AF65-F5344CB8AC3E}">
        <p14:creationId xmlns:p14="http://schemas.microsoft.com/office/powerpoint/2010/main" val="40772365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13</a:t>
            </a:fld>
            <a:endParaRPr lang="en-US"/>
          </a:p>
        </p:txBody>
      </p:sp>
    </p:spTree>
    <p:extLst>
      <p:ext uri="{BB962C8B-B14F-4D97-AF65-F5344CB8AC3E}">
        <p14:creationId xmlns:p14="http://schemas.microsoft.com/office/powerpoint/2010/main" val="61137814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122</a:t>
            </a:fld>
            <a:endParaRPr lang="en-US"/>
          </a:p>
        </p:txBody>
      </p:sp>
    </p:spTree>
    <p:extLst>
      <p:ext uri="{BB962C8B-B14F-4D97-AF65-F5344CB8AC3E}">
        <p14:creationId xmlns:p14="http://schemas.microsoft.com/office/powerpoint/2010/main" val="114911654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123</a:t>
            </a:fld>
            <a:endParaRPr lang="en-US"/>
          </a:p>
        </p:txBody>
      </p:sp>
    </p:spTree>
    <p:extLst>
      <p:ext uri="{BB962C8B-B14F-4D97-AF65-F5344CB8AC3E}">
        <p14:creationId xmlns:p14="http://schemas.microsoft.com/office/powerpoint/2010/main" val="182793624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124</a:t>
            </a:fld>
            <a:endParaRPr lang="en-US"/>
          </a:p>
        </p:txBody>
      </p:sp>
    </p:spTree>
    <p:extLst>
      <p:ext uri="{BB962C8B-B14F-4D97-AF65-F5344CB8AC3E}">
        <p14:creationId xmlns:p14="http://schemas.microsoft.com/office/powerpoint/2010/main" val="312348098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125</a:t>
            </a:fld>
            <a:endParaRPr lang="en-US"/>
          </a:p>
        </p:txBody>
      </p:sp>
    </p:spTree>
    <p:extLst>
      <p:ext uri="{BB962C8B-B14F-4D97-AF65-F5344CB8AC3E}">
        <p14:creationId xmlns:p14="http://schemas.microsoft.com/office/powerpoint/2010/main" val="59830628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126</a:t>
            </a:fld>
            <a:endParaRPr lang="en-US"/>
          </a:p>
        </p:txBody>
      </p:sp>
    </p:spTree>
    <p:extLst>
      <p:ext uri="{BB962C8B-B14F-4D97-AF65-F5344CB8AC3E}">
        <p14:creationId xmlns:p14="http://schemas.microsoft.com/office/powerpoint/2010/main" val="298609233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International organizations, including the World Health Organization, have recognized that access to contraceptive services constitutes a basic human right and is fundamental to reproductive and sexual health.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127</a:t>
            </a:fld>
            <a:endParaRPr lang="en-US"/>
          </a:p>
        </p:txBody>
      </p:sp>
    </p:spTree>
    <p:extLst>
      <p:ext uri="{BB962C8B-B14F-4D97-AF65-F5344CB8AC3E}">
        <p14:creationId xmlns:p14="http://schemas.microsoft.com/office/powerpoint/2010/main" val="232715069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128</a:t>
            </a:fld>
            <a:endParaRPr lang="en-US"/>
          </a:p>
        </p:txBody>
      </p:sp>
    </p:spTree>
    <p:extLst>
      <p:ext uri="{BB962C8B-B14F-4D97-AF65-F5344CB8AC3E}">
        <p14:creationId xmlns:p14="http://schemas.microsoft.com/office/powerpoint/2010/main" val="48355432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Lack of access to contraceptive methods hampers women’s ability to enjoy these rights.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129</a:t>
            </a:fld>
            <a:endParaRPr lang="en-US"/>
          </a:p>
        </p:txBody>
      </p:sp>
    </p:spTree>
    <p:extLst>
      <p:ext uri="{BB962C8B-B14F-4D97-AF65-F5344CB8AC3E}">
        <p14:creationId xmlns:p14="http://schemas.microsoft.com/office/powerpoint/2010/main" val="87575877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Offering on-site contraceptive counseling and method provision in the unit where abortion-related care is provided as an integrated part of abortion-related services can improve contraceptive acceptance and help break the cycle of multiple unwanted pregnancies. </a:t>
            </a:r>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All women receiving abortion-related care, regardless of their age, marital status or number of children, should be offered contraceptive services.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130</a:t>
            </a:fld>
            <a:endParaRPr lang="en-US"/>
          </a:p>
        </p:txBody>
      </p:sp>
    </p:spTree>
    <p:extLst>
      <p:ext uri="{BB962C8B-B14F-4D97-AF65-F5344CB8AC3E}">
        <p14:creationId xmlns:p14="http://schemas.microsoft.com/office/powerpoint/2010/main" val="361314162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131</a:t>
            </a:fld>
            <a:endParaRPr lang="en-US"/>
          </a:p>
        </p:txBody>
      </p:sp>
    </p:spTree>
    <p:extLst>
      <p:ext uri="{BB962C8B-B14F-4D97-AF65-F5344CB8AC3E}">
        <p14:creationId xmlns:p14="http://schemas.microsoft.com/office/powerpoint/2010/main" val="16183358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kern="1200">
                <a:solidFill>
                  <a:schemeClr val="tx1"/>
                </a:solidFill>
                <a:latin typeface="+mn-lt"/>
                <a:ea typeface="ＭＳ Ｐゴシック" charset="-128"/>
                <a:cs typeface="ＭＳ Ｐゴシック" charset="-128"/>
              </a:rPr>
              <a:t>Providers should deliver high-quality abortion-related care regardless of age or marital status.</a:t>
            </a:r>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14</a:t>
            </a:fld>
            <a:endParaRPr lang="en-US"/>
          </a:p>
        </p:txBody>
      </p:sp>
    </p:spTree>
    <p:extLst>
      <p:ext uri="{BB962C8B-B14F-4D97-AF65-F5344CB8AC3E}">
        <p14:creationId xmlns:p14="http://schemas.microsoft.com/office/powerpoint/2010/main" val="327480599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Ovulation can take place within 2 weeks after a vacuum aspiration abortion or incomplete abortion, and as early as 8 days after medical abortion with </a:t>
            </a:r>
            <a:r>
              <a:rPr lang="en-US" sz="1200" i="1" kern="1200" err="1">
                <a:solidFill>
                  <a:schemeClr val="tx1"/>
                </a:solidFill>
                <a:latin typeface="+mn-lt"/>
                <a:ea typeface="ＭＳ Ｐゴシック" charset="-128"/>
                <a:cs typeface="ＭＳ Ｐゴシック" charset="-128"/>
              </a:rPr>
              <a:t>mifepristone</a:t>
            </a:r>
            <a:r>
              <a:rPr lang="en-US" sz="1200" i="1" kern="1200">
                <a:solidFill>
                  <a:schemeClr val="tx1"/>
                </a:solidFill>
                <a:latin typeface="+mn-lt"/>
                <a:ea typeface="ＭＳ Ｐゴシック" charset="-128"/>
                <a:cs typeface="ＭＳ Ｐゴシック" charset="-128"/>
              </a:rPr>
              <a:t> and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Contraception should be provided </a:t>
            </a:r>
            <a:r>
              <a:rPr lang="en-US" sz="1200" i="1" u="sng" kern="1200">
                <a:solidFill>
                  <a:schemeClr val="tx1"/>
                </a:solidFill>
                <a:latin typeface="+mn-lt"/>
                <a:ea typeface="ＭＳ Ｐゴシック" charset="-128"/>
                <a:cs typeface="ＭＳ Ｐゴシック" charset="-128"/>
              </a:rPr>
              <a:t>immediately</a:t>
            </a:r>
            <a:r>
              <a:rPr lang="en-US" sz="1200" i="1" kern="1200">
                <a:solidFill>
                  <a:schemeClr val="tx1"/>
                </a:solidFill>
                <a:latin typeface="+mn-lt"/>
                <a:ea typeface="ＭＳ Ｐゴシック" charset="-128"/>
                <a:cs typeface="ＭＳ Ｐゴシック" charset="-128"/>
              </a:rPr>
              <a:t> to women who want to prevent pregnancy. </a:t>
            </a:r>
            <a:endParaRPr lang="en-US" sz="1200" kern="1200">
              <a:solidFill>
                <a:schemeClr val="tx1"/>
              </a:solidFill>
              <a:latin typeface="+mn-lt"/>
              <a:ea typeface="ＭＳ Ｐゴシック" charset="-128"/>
              <a:cs typeface="ＭＳ Ｐゴシック" charset="-128"/>
            </a:endParaRPr>
          </a:p>
          <a:p>
            <a:endParaRPr lang="en-US" sz="1200" i="1"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A common factor among women receiving abortion-related care is that they are at a critical juncture in their lives and can benefit from compassionate counseling about contraception</a:t>
            </a:r>
            <a:r>
              <a:rPr lang="en-US" sz="1200" kern="1200">
                <a:solidFill>
                  <a:schemeClr val="tx1"/>
                </a:solidFill>
                <a:latin typeface="+mn-lt"/>
                <a:ea typeface="ＭＳ Ｐゴシック" charset="-128"/>
                <a:cs typeface="ＭＳ Ｐゴシック" charset="-128"/>
              </a:rPr>
              <a:t>.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132</a:t>
            </a:fld>
            <a:endParaRPr lang="en-US"/>
          </a:p>
        </p:txBody>
      </p:sp>
    </p:spTree>
    <p:extLst>
      <p:ext uri="{BB962C8B-B14F-4D97-AF65-F5344CB8AC3E}">
        <p14:creationId xmlns:p14="http://schemas.microsoft.com/office/powerpoint/2010/main" val="8698051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133</a:t>
            </a:fld>
            <a:endParaRPr lang="en-US"/>
          </a:p>
        </p:txBody>
      </p:sp>
    </p:spTree>
    <p:extLst>
      <p:ext uri="{BB962C8B-B14F-4D97-AF65-F5344CB8AC3E}">
        <p14:creationId xmlns:p14="http://schemas.microsoft.com/office/powerpoint/2010/main" val="305294224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134</a:t>
            </a:fld>
            <a:endParaRPr lang="en-US"/>
          </a:p>
        </p:txBody>
      </p:sp>
    </p:spTree>
    <p:extLst>
      <p:ext uri="{BB962C8B-B14F-4D97-AF65-F5344CB8AC3E}">
        <p14:creationId xmlns:p14="http://schemas.microsoft.com/office/powerpoint/2010/main" val="410116053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135</a:t>
            </a:fld>
            <a:endParaRPr lang="en-US"/>
          </a:p>
        </p:txBody>
      </p:sp>
    </p:spTree>
    <p:extLst>
      <p:ext uri="{BB962C8B-B14F-4D97-AF65-F5344CB8AC3E}">
        <p14:creationId xmlns:p14="http://schemas.microsoft.com/office/powerpoint/2010/main" val="399973557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136</a:t>
            </a:fld>
            <a:endParaRPr lang="en-US"/>
          </a:p>
        </p:txBody>
      </p:sp>
    </p:spTree>
    <p:extLst>
      <p:ext uri="{BB962C8B-B14F-4D97-AF65-F5344CB8AC3E}">
        <p14:creationId xmlns:p14="http://schemas.microsoft.com/office/powerpoint/2010/main" val="255201474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137</a:t>
            </a:fld>
            <a:endParaRPr lang="en-US"/>
          </a:p>
        </p:txBody>
      </p:sp>
    </p:spTree>
    <p:extLst>
      <p:ext uri="{BB962C8B-B14F-4D97-AF65-F5344CB8AC3E}">
        <p14:creationId xmlns:p14="http://schemas.microsoft.com/office/powerpoint/2010/main" val="101937372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Before uterine evacuation is the recommended timing, when possible depending on woman’s condition.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138</a:t>
            </a:fld>
            <a:endParaRPr lang="en-US"/>
          </a:p>
        </p:txBody>
      </p:sp>
    </p:spTree>
    <p:extLst>
      <p:ext uri="{BB962C8B-B14F-4D97-AF65-F5344CB8AC3E}">
        <p14:creationId xmlns:p14="http://schemas.microsoft.com/office/powerpoint/2010/main" val="428847999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kern="1200">
                <a:solidFill>
                  <a:schemeClr val="tx1"/>
                </a:solidFill>
                <a:effectLst/>
                <a:latin typeface="+mn-lt"/>
                <a:ea typeface="ＭＳ Ｐゴシック" charset="-128"/>
                <a:cs typeface="ＭＳ Ｐゴシック" charset="-128"/>
              </a:rPr>
              <a:t>Say:</a:t>
            </a:r>
            <a:br>
              <a:rPr lang="en-US" sz="1200" i="0" kern="1200">
                <a:solidFill>
                  <a:schemeClr val="tx1"/>
                </a:solidFill>
                <a:effectLst/>
                <a:latin typeface="+mn-lt"/>
                <a:ea typeface="ＭＳ Ｐゴシック" charset="-128"/>
                <a:cs typeface="ＭＳ Ｐゴシック" charset="-128"/>
              </a:rPr>
            </a:br>
            <a:r>
              <a:rPr lang="en-US" sz="1200" i="1" kern="1200">
                <a:solidFill>
                  <a:schemeClr val="tx1"/>
                </a:solidFill>
                <a:effectLst/>
                <a:latin typeface="+mn-lt"/>
                <a:ea typeface="ＭＳ Ｐゴシック" charset="-128"/>
                <a:cs typeface="ＭＳ Ｐゴシック" charset="-128"/>
              </a:rPr>
              <a:t>Discuss</a:t>
            </a:r>
            <a:r>
              <a:rPr lang="en-US" sz="1200" i="1"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the</a:t>
            </a:r>
            <a:r>
              <a:rPr lang="en-US" sz="1200" i="1"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importance</a:t>
            </a:r>
            <a:r>
              <a:rPr lang="en-US" sz="1200" i="1"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of</a:t>
            </a:r>
            <a:r>
              <a:rPr lang="en-US" sz="1200" i="1"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providing</a:t>
            </a:r>
            <a:r>
              <a:rPr lang="en-US" sz="1200" i="1"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information</a:t>
            </a:r>
            <a:r>
              <a:rPr lang="en-US" sz="1200" i="1"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on</a:t>
            </a:r>
            <a:r>
              <a:rPr lang="en-US" sz="1200" i="1"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contraceptive</a:t>
            </a:r>
            <a:r>
              <a:rPr lang="en-US" sz="1200" i="1"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options along with information on the uterine evacuation methods </a:t>
            </a:r>
          </a:p>
          <a:p>
            <a:pPr rtl="0"/>
            <a:r>
              <a:rPr lang="en-US" sz="1200" i="1" kern="1200">
                <a:solidFill>
                  <a:schemeClr val="tx1"/>
                </a:solidFill>
                <a:effectLst/>
                <a:latin typeface="+mn-lt"/>
                <a:ea typeface="ＭＳ Ｐゴシック" charset="-128"/>
                <a:cs typeface="ＭＳ Ｐゴシック" charset="-128"/>
              </a:rPr>
              <a:t>and procedure. For example, for women who want an IUD, a vacuum aspiration procedure would allow her to have the IUD inserted </a:t>
            </a:r>
          </a:p>
          <a:p>
            <a:pPr rtl="0"/>
            <a:r>
              <a:rPr lang="en-US" sz="1200" i="1" kern="1200">
                <a:solidFill>
                  <a:schemeClr val="tx1"/>
                </a:solidFill>
                <a:effectLst/>
                <a:latin typeface="+mn-lt"/>
                <a:ea typeface="ＭＳ Ｐゴシック" charset="-128"/>
                <a:cs typeface="ＭＳ Ｐゴシック" charset="-128"/>
              </a:rPr>
              <a:t>immediately, ensuring that she can leave the facility with her method of choice. However, women who choose medical abortion and desire </a:t>
            </a:r>
          </a:p>
          <a:p>
            <a:pPr rtl="0"/>
            <a:r>
              <a:rPr lang="en-US" sz="1200" i="1" kern="1200">
                <a:solidFill>
                  <a:schemeClr val="tx1"/>
                </a:solidFill>
                <a:effectLst/>
                <a:latin typeface="+mn-lt"/>
                <a:ea typeface="ＭＳ Ｐゴシック" charset="-128"/>
                <a:cs typeface="ＭＳ Ｐゴシック" charset="-128"/>
              </a:rPr>
              <a:t>an IUD must return to a provider to have it inserted. Women who choose an implant can have it inserted immediately, whether they </a:t>
            </a:r>
          </a:p>
          <a:p>
            <a:pPr rtl="0"/>
            <a:r>
              <a:rPr lang="en-US" sz="1200" i="1" kern="1200">
                <a:solidFill>
                  <a:schemeClr val="tx1"/>
                </a:solidFill>
                <a:effectLst/>
                <a:latin typeface="+mn-lt"/>
                <a:ea typeface="ＭＳ Ｐゴシック" charset="-128"/>
                <a:cs typeface="ＭＳ Ｐゴシック" charset="-128"/>
              </a:rPr>
              <a:t>have a vacuum aspiration procedure or medical abortion.</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139</a:t>
            </a:fld>
            <a:endParaRPr lang="en-US"/>
          </a:p>
        </p:txBody>
      </p:sp>
    </p:spTree>
    <p:extLst>
      <p:ext uri="{BB962C8B-B14F-4D97-AF65-F5344CB8AC3E}">
        <p14:creationId xmlns:p14="http://schemas.microsoft.com/office/powerpoint/2010/main" val="279761508"/>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a:solidFill>
                  <a:schemeClr val="tx1"/>
                </a:solidFill>
                <a:latin typeface="+mn-lt"/>
                <a:ea typeface="ＭＳ Ｐゴシック" charset="-128"/>
                <a:cs typeface="ＭＳ Ｐゴシック" charset="-128"/>
              </a:rPr>
              <a:t>Say:</a:t>
            </a:r>
          </a:p>
          <a:p>
            <a:r>
              <a:rPr lang="en-US" sz="1200" i="1" kern="1200">
                <a:solidFill>
                  <a:schemeClr val="tx1"/>
                </a:solidFill>
                <a:latin typeface="+mn-lt"/>
                <a:ea typeface="ＭＳ Ｐゴシック" charset="-128"/>
                <a:cs typeface="ＭＳ Ｐゴシック" charset="-128"/>
              </a:rPr>
              <a:t>Ovulation can occur within 2 weeks, and as early as 8 days after medical abortion with </a:t>
            </a:r>
            <a:r>
              <a:rPr lang="en-US" sz="1200" i="1" kern="1200" err="1">
                <a:solidFill>
                  <a:schemeClr val="tx1"/>
                </a:solidFill>
                <a:latin typeface="+mn-lt"/>
                <a:ea typeface="ＭＳ Ｐゴシック" charset="-128"/>
                <a:cs typeface="ＭＳ Ｐゴシック" charset="-128"/>
              </a:rPr>
              <a:t>mifepristone</a:t>
            </a:r>
            <a:r>
              <a:rPr lang="en-US" sz="1200" i="1" kern="1200">
                <a:solidFill>
                  <a:schemeClr val="tx1"/>
                </a:solidFill>
                <a:latin typeface="+mn-lt"/>
                <a:ea typeface="ＭＳ Ｐゴシック" charset="-128"/>
                <a:cs typeface="ＭＳ Ｐゴシック" charset="-128"/>
              </a:rPr>
              <a:t> and </a:t>
            </a:r>
            <a:r>
              <a:rPr lang="en-US" sz="1200" i="1" kern="1200" err="1">
                <a:solidFill>
                  <a:schemeClr val="tx1"/>
                </a:solidFill>
                <a:latin typeface="+mn-lt"/>
                <a:ea typeface="ＭＳ Ｐゴシック" charset="-128"/>
                <a:cs typeface="ＭＳ Ｐゴシック" charset="-128"/>
              </a:rPr>
              <a:t>misoprostol</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140</a:t>
            </a:fld>
            <a:endParaRPr lang="en-US"/>
          </a:p>
        </p:txBody>
      </p:sp>
    </p:spTree>
    <p:extLst>
      <p:ext uri="{BB962C8B-B14F-4D97-AF65-F5344CB8AC3E}">
        <p14:creationId xmlns:p14="http://schemas.microsoft.com/office/powerpoint/2010/main" val="899928798"/>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141</a:t>
            </a:fld>
            <a:endParaRPr lang="en-US"/>
          </a:p>
        </p:txBody>
      </p:sp>
    </p:spTree>
    <p:extLst>
      <p:ext uri="{BB962C8B-B14F-4D97-AF65-F5344CB8AC3E}">
        <p14:creationId xmlns:p14="http://schemas.microsoft.com/office/powerpoint/2010/main" val="2218044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15</a:t>
            </a:fld>
            <a:endParaRPr lang="en-US"/>
          </a:p>
        </p:txBody>
      </p:sp>
    </p:spTree>
    <p:extLst>
      <p:ext uri="{BB962C8B-B14F-4D97-AF65-F5344CB8AC3E}">
        <p14:creationId xmlns:p14="http://schemas.microsoft.com/office/powerpoint/2010/main" val="314234326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142</a:t>
            </a:fld>
            <a:endParaRPr lang="en-US"/>
          </a:p>
        </p:txBody>
      </p:sp>
    </p:spTree>
    <p:extLst>
      <p:ext uri="{BB962C8B-B14F-4D97-AF65-F5344CB8AC3E}">
        <p14:creationId xmlns:p14="http://schemas.microsoft.com/office/powerpoint/2010/main" val="247153218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143</a:t>
            </a:fld>
            <a:endParaRPr lang="en-US"/>
          </a:p>
        </p:txBody>
      </p:sp>
    </p:spTree>
    <p:extLst>
      <p:ext uri="{BB962C8B-B14F-4D97-AF65-F5344CB8AC3E}">
        <p14:creationId xmlns:p14="http://schemas.microsoft.com/office/powerpoint/2010/main" val="71624250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144</a:t>
            </a:fld>
            <a:endParaRPr lang="en-US"/>
          </a:p>
        </p:txBody>
      </p:sp>
    </p:spTree>
    <p:extLst>
      <p:ext uri="{BB962C8B-B14F-4D97-AF65-F5344CB8AC3E}">
        <p14:creationId xmlns:p14="http://schemas.microsoft.com/office/powerpoint/2010/main" val="111662190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145</a:t>
            </a:fld>
            <a:endParaRPr lang="en-US"/>
          </a:p>
        </p:txBody>
      </p:sp>
    </p:spTree>
    <p:extLst>
      <p:ext uri="{BB962C8B-B14F-4D97-AF65-F5344CB8AC3E}">
        <p14:creationId xmlns:p14="http://schemas.microsoft.com/office/powerpoint/2010/main" val="173156165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146</a:t>
            </a:fld>
            <a:endParaRPr lang="en-US"/>
          </a:p>
        </p:txBody>
      </p:sp>
    </p:spTree>
    <p:extLst>
      <p:ext uri="{BB962C8B-B14F-4D97-AF65-F5344CB8AC3E}">
        <p14:creationId xmlns:p14="http://schemas.microsoft.com/office/powerpoint/2010/main" val="270282801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147</a:t>
            </a:fld>
            <a:endParaRPr lang="en-US"/>
          </a:p>
        </p:txBody>
      </p:sp>
    </p:spTree>
    <p:extLst>
      <p:ext uri="{BB962C8B-B14F-4D97-AF65-F5344CB8AC3E}">
        <p14:creationId xmlns:p14="http://schemas.microsoft.com/office/powerpoint/2010/main" val="191903603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Some women who seek abortion</a:t>
            </a:r>
            <a:r>
              <a:rPr lang="en-US" sz="1200" i="1" u="sng" kern="1200">
                <a:solidFill>
                  <a:schemeClr val="tx1"/>
                </a:solidFill>
                <a:latin typeface="+mn-lt"/>
                <a:ea typeface="ＭＳ Ｐゴシック" charset="-128"/>
                <a:cs typeface="ＭＳ Ｐゴシック" charset="-128"/>
              </a:rPr>
              <a:t>-</a:t>
            </a:r>
            <a:r>
              <a:rPr lang="en-US" sz="1200" i="1" kern="1200">
                <a:solidFill>
                  <a:schemeClr val="tx1"/>
                </a:solidFill>
                <a:latin typeface="+mn-lt"/>
                <a:ea typeface="ＭＳ Ｐゴシック" charset="-128"/>
                <a:cs typeface="ＭＳ Ｐゴシック" charset="-128"/>
              </a:rPr>
              <a:t>related care may not fully understand basic information on how they became pregnant or how contraception prevents pregnancy. This may be particularly true for young women.</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148</a:t>
            </a:fld>
            <a:endParaRPr lang="en-US"/>
          </a:p>
        </p:txBody>
      </p:sp>
    </p:spTree>
    <p:extLst>
      <p:ext uri="{BB962C8B-B14F-4D97-AF65-F5344CB8AC3E}">
        <p14:creationId xmlns:p14="http://schemas.microsoft.com/office/powerpoint/2010/main" val="108545427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149</a:t>
            </a:fld>
            <a:endParaRPr lang="en-US"/>
          </a:p>
        </p:txBody>
      </p:sp>
    </p:spTree>
    <p:extLst>
      <p:ext uri="{BB962C8B-B14F-4D97-AF65-F5344CB8AC3E}">
        <p14:creationId xmlns:p14="http://schemas.microsoft.com/office/powerpoint/2010/main" val="92956195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150</a:t>
            </a:fld>
            <a:endParaRPr lang="en-US"/>
          </a:p>
        </p:txBody>
      </p:sp>
    </p:spTree>
    <p:extLst>
      <p:ext uri="{BB962C8B-B14F-4D97-AF65-F5344CB8AC3E}">
        <p14:creationId xmlns:p14="http://schemas.microsoft.com/office/powerpoint/2010/main" val="174434966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151</a:t>
            </a:fld>
            <a:endParaRPr lang="en-US"/>
          </a:p>
        </p:txBody>
      </p:sp>
    </p:spTree>
    <p:extLst>
      <p:ext uri="{BB962C8B-B14F-4D97-AF65-F5344CB8AC3E}">
        <p14:creationId xmlns:p14="http://schemas.microsoft.com/office/powerpoint/2010/main" val="357104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16</a:t>
            </a:fld>
            <a:endParaRPr lang="en-US"/>
          </a:p>
        </p:txBody>
      </p:sp>
    </p:spTree>
    <p:extLst>
      <p:ext uri="{BB962C8B-B14F-4D97-AF65-F5344CB8AC3E}">
        <p14:creationId xmlns:p14="http://schemas.microsoft.com/office/powerpoint/2010/main" val="805024956"/>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a:t>Say:</a:t>
            </a:r>
          </a:p>
          <a:p>
            <a:r>
              <a:rPr lang="en-US" i="1"/>
              <a:t>The</a:t>
            </a:r>
            <a:r>
              <a:rPr lang="en-US" i="1" baseline="0"/>
              <a:t> intention was to show how providers need to facilitate women’s own decision-making process rather than imposing their own biases and preferences on the woman. The last skit showed the most positive interaction. </a:t>
            </a:r>
            <a:endParaRPr lang="en-US" i="1"/>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152</a:t>
            </a:fld>
            <a:endParaRPr lang="en-US"/>
          </a:p>
        </p:txBody>
      </p:sp>
    </p:spTree>
    <p:extLst>
      <p:ext uri="{BB962C8B-B14F-4D97-AF65-F5344CB8AC3E}">
        <p14:creationId xmlns:p14="http://schemas.microsoft.com/office/powerpoint/2010/main" val="344815615"/>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153</a:t>
            </a:fld>
            <a:endParaRPr lang="en-US"/>
          </a:p>
        </p:txBody>
      </p:sp>
    </p:spTree>
    <p:extLst>
      <p:ext uri="{BB962C8B-B14F-4D97-AF65-F5344CB8AC3E}">
        <p14:creationId xmlns:p14="http://schemas.microsoft.com/office/powerpoint/2010/main" val="390288975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154</a:t>
            </a:fld>
            <a:endParaRPr lang="en-US"/>
          </a:p>
        </p:txBody>
      </p:sp>
    </p:spTree>
    <p:extLst>
      <p:ext uri="{BB962C8B-B14F-4D97-AF65-F5344CB8AC3E}">
        <p14:creationId xmlns:p14="http://schemas.microsoft.com/office/powerpoint/2010/main" val="247883585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Long-acting reversible contraceptives</a:t>
            </a:r>
            <a:r>
              <a:rPr lang="en-US" sz="1200" kern="1200">
                <a:solidFill>
                  <a:schemeClr val="tx1"/>
                </a:solidFill>
                <a:latin typeface="+mn-lt"/>
                <a:ea typeface="ＭＳ Ｐゴシック" charset="-128"/>
                <a:cs typeface="ＭＳ Ｐゴシック" charset="-128"/>
              </a:rPr>
              <a:t> (</a:t>
            </a:r>
            <a:r>
              <a:rPr lang="en-US" sz="1200" i="1" kern="1200">
                <a:solidFill>
                  <a:schemeClr val="tx1"/>
                </a:solidFill>
                <a:latin typeface="+mn-lt"/>
                <a:ea typeface="ＭＳ Ｐゴシック" charset="-128"/>
                <a:cs typeface="ＭＳ Ｐゴシック" charset="-128"/>
              </a:rPr>
              <a:t>LARC) have many advantages and should be offered as an option for women of all ages.</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155</a:t>
            </a:fld>
            <a:endParaRPr lang="en-US"/>
          </a:p>
        </p:txBody>
      </p:sp>
    </p:spTree>
    <p:extLst>
      <p:ext uri="{BB962C8B-B14F-4D97-AF65-F5344CB8AC3E}">
        <p14:creationId xmlns:p14="http://schemas.microsoft.com/office/powerpoint/2010/main" val="3925408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156</a:t>
            </a:fld>
            <a:endParaRPr lang="en-US"/>
          </a:p>
        </p:txBody>
      </p:sp>
    </p:spTree>
    <p:extLst>
      <p:ext uri="{BB962C8B-B14F-4D97-AF65-F5344CB8AC3E}">
        <p14:creationId xmlns:p14="http://schemas.microsoft.com/office/powerpoint/2010/main" val="3649688928"/>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Perfect use is defined as consistent and correct use, typical use is defined as the way the method is used in actual practice, on average. Point out and discuss the difference in perfect and typical use, and how much closer these are for IUDs and implants. Note that the IUDs in this data were copper-Ts.</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157</a:t>
            </a:fld>
            <a:endParaRPr lang="en-US"/>
          </a:p>
        </p:txBody>
      </p:sp>
    </p:spTree>
    <p:extLst>
      <p:ext uri="{BB962C8B-B14F-4D97-AF65-F5344CB8AC3E}">
        <p14:creationId xmlns:p14="http://schemas.microsoft.com/office/powerpoint/2010/main" val="356862478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a:solidFill>
                  <a:schemeClr val="tx1"/>
                </a:solidFill>
                <a:latin typeface="+mn-lt"/>
                <a:ea typeface="ＭＳ Ｐゴシック" charset="-128"/>
                <a:cs typeface="ＭＳ Ｐゴシック" charset="-128"/>
              </a:rPr>
              <a:t>Say:</a:t>
            </a:r>
          </a:p>
          <a:p>
            <a:r>
              <a:rPr lang="en-US" sz="1200" i="1" kern="1200">
                <a:solidFill>
                  <a:schemeClr val="tx1"/>
                </a:solidFill>
                <a:latin typeface="+mn-lt"/>
                <a:ea typeface="ＭＳ Ｐゴシック" charset="-128"/>
                <a:cs typeface="ＭＳ Ｐゴシック" charset="-128"/>
              </a:rPr>
              <a:t>Point out and discuss the differences in satisfaction between methods. Note that 12 month continuation of LARC was 86%, compared to 55% for non-LARC, and that women under 21 also had high continuation rates of LARC.</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158</a:t>
            </a:fld>
            <a:endParaRPr lang="en-US"/>
          </a:p>
        </p:txBody>
      </p:sp>
    </p:spTree>
    <p:extLst>
      <p:ext uri="{BB962C8B-B14F-4D97-AF65-F5344CB8AC3E}">
        <p14:creationId xmlns:p14="http://schemas.microsoft.com/office/powerpoint/2010/main" val="257964395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159</a:t>
            </a:fld>
            <a:endParaRPr lang="en-US"/>
          </a:p>
        </p:txBody>
      </p:sp>
    </p:spTree>
    <p:extLst>
      <p:ext uri="{BB962C8B-B14F-4D97-AF65-F5344CB8AC3E}">
        <p14:creationId xmlns:p14="http://schemas.microsoft.com/office/powerpoint/2010/main" val="400525467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160</a:t>
            </a:fld>
            <a:endParaRPr lang="en-US"/>
          </a:p>
        </p:txBody>
      </p:sp>
    </p:spTree>
    <p:extLst>
      <p:ext uri="{BB962C8B-B14F-4D97-AF65-F5344CB8AC3E}">
        <p14:creationId xmlns:p14="http://schemas.microsoft.com/office/powerpoint/2010/main" val="2033983"/>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161</a:t>
            </a:fld>
            <a:endParaRPr lang="en-US"/>
          </a:p>
        </p:txBody>
      </p:sp>
    </p:spTree>
    <p:extLst>
      <p:ext uri="{BB962C8B-B14F-4D97-AF65-F5344CB8AC3E}">
        <p14:creationId xmlns:p14="http://schemas.microsoft.com/office/powerpoint/2010/main" val="32815918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a:solidFill>
                  <a:schemeClr val="tx1"/>
                </a:solidFill>
                <a:effectLst/>
                <a:latin typeface="+mn-lt"/>
                <a:ea typeface="ＭＳ Ｐゴシック" charset="-128"/>
                <a:cs typeface="ＭＳ Ｐゴシック" charset="-128"/>
              </a:rPr>
              <a:t>Say:</a:t>
            </a:r>
          </a:p>
          <a:p>
            <a:pPr marL="171450" indent="-171450" rtl="0">
              <a:buFontTx/>
              <a:buChar char="-"/>
            </a:pPr>
            <a:r>
              <a:rPr lang="en-US" sz="1200" i="1" kern="1200">
                <a:solidFill>
                  <a:schemeClr val="tx1"/>
                </a:solidFill>
                <a:effectLst/>
                <a:latin typeface="+mn-lt"/>
                <a:ea typeface="ＭＳ Ｐゴシック" charset="-128"/>
                <a:cs typeface="ＭＳ Ｐゴシック" charset="-128"/>
              </a:rPr>
              <a:t>What actions do people take that compromise a woman’s autonomy and restrict her ability to make choices about her pregnancy? </a:t>
            </a:r>
          </a:p>
          <a:p>
            <a:pPr rtl="0"/>
            <a:r>
              <a:rPr lang="en-US" sz="1200" kern="1200">
                <a:solidFill>
                  <a:schemeClr val="tx1"/>
                </a:solidFill>
                <a:effectLst/>
                <a:latin typeface="+mn-lt"/>
                <a:ea typeface="ＭＳ Ｐゴシック" charset="-128"/>
                <a:cs typeface="ＭＳ Ｐゴシック" charset="-128"/>
              </a:rPr>
              <a:t>-</a:t>
            </a:r>
            <a:r>
              <a:rPr lang="en-US" sz="1200"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How have you seen women’s choices limited in these ways in your setting? </a:t>
            </a:r>
          </a:p>
          <a:p>
            <a:pPr marL="171450" indent="-171450" rtl="0">
              <a:buFontTx/>
              <a:buChar char="-"/>
            </a:pPr>
            <a:endParaRPr lang="en-US" sz="1200" i="1" kern="1200">
              <a:solidFill>
                <a:schemeClr val="tx1"/>
              </a:solidFill>
              <a:effectLst/>
              <a:latin typeface="+mn-lt"/>
              <a:ea typeface="ＭＳ Ｐゴシック" charset="-128"/>
              <a:cs typeface="ＭＳ Ｐゴシック" charset="-128"/>
            </a:endParaRPr>
          </a:p>
          <a:p>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17</a:t>
            </a:fld>
            <a:endParaRPr lang="en-US"/>
          </a:p>
        </p:txBody>
      </p:sp>
    </p:spTree>
    <p:extLst>
      <p:ext uri="{BB962C8B-B14F-4D97-AF65-F5344CB8AC3E}">
        <p14:creationId xmlns:p14="http://schemas.microsoft.com/office/powerpoint/2010/main" val="4089319025"/>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162</a:t>
            </a:fld>
            <a:endParaRPr lang="en-US"/>
          </a:p>
        </p:txBody>
      </p:sp>
    </p:spTree>
    <p:extLst>
      <p:ext uri="{BB962C8B-B14F-4D97-AF65-F5344CB8AC3E}">
        <p14:creationId xmlns:p14="http://schemas.microsoft.com/office/powerpoint/2010/main" val="4152276476"/>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163</a:t>
            </a:fld>
            <a:endParaRPr lang="en-US"/>
          </a:p>
        </p:txBody>
      </p:sp>
    </p:spTree>
    <p:extLst>
      <p:ext uri="{BB962C8B-B14F-4D97-AF65-F5344CB8AC3E}">
        <p14:creationId xmlns:p14="http://schemas.microsoft.com/office/powerpoint/2010/main" val="4207215440"/>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164</a:t>
            </a:fld>
            <a:endParaRPr lang="en-US"/>
          </a:p>
        </p:txBody>
      </p:sp>
    </p:spTree>
    <p:extLst>
      <p:ext uri="{BB962C8B-B14F-4D97-AF65-F5344CB8AC3E}">
        <p14:creationId xmlns:p14="http://schemas.microsoft.com/office/powerpoint/2010/main" val="284053092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165</a:t>
            </a:fld>
            <a:endParaRPr lang="en-US"/>
          </a:p>
        </p:txBody>
      </p:sp>
    </p:spTree>
    <p:extLst>
      <p:ext uri="{BB962C8B-B14F-4D97-AF65-F5344CB8AC3E}">
        <p14:creationId xmlns:p14="http://schemas.microsoft.com/office/powerpoint/2010/main" val="204312831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166</a:t>
            </a:fld>
            <a:endParaRPr lang="en-US"/>
          </a:p>
        </p:txBody>
      </p:sp>
    </p:spTree>
    <p:extLst>
      <p:ext uri="{BB962C8B-B14F-4D97-AF65-F5344CB8AC3E}">
        <p14:creationId xmlns:p14="http://schemas.microsoft.com/office/powerpoint/2010/main" val="353018519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167</a:t>
            </a:fld>
            <a:endParaRPr lang="en-US"/>
          </a:p>
        </p:txBody>
      </p:sp>
    </p:spTree>
    <p:extLst>
      <p:ext uri="{BB962C8B-B14F-4D97-AF65-F5344CB8AC3E}">
        <p14:creationId xmlns:p14="http://schemas.microsoft.com/office/powerpoint/2010/main" val="3999882930"/>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168</a:t>
            </a:fld>
            <a:endParaRPr lang="en-US"/>
          </a:p>
        </p:txBody>
      </p:sp>
    </p:spTree>
    <p:extLst>
      <p:ext uri="{BB962C8B-B14F-4D97-AF65-F5344CB8AC3E}">
        <p14:creationId xmlns:p14="http://schemas.microsoft.com/office/powerpoint/2010/main" val="174234292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169</a:t>
            </a:fld>
            <a:endParaRPr lang="en-US"/>
          </a:p>
        </p:txBody>
      </p:sp>
    </p:spTree>
    <p:extLst>
      <p:ext uri="{BB962C8B-B14F-4D97-AF65-F5344CB8AC3E}">
        <p14:creationId xmlns:p14="http://schemas.microsoft.com/office/powerpoint/2010/main" val="3256937409"/>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170</a:t>
            </a:fld>
            <a:endParaRPr lang="en-US"/>
          </a:p>
        </p:txBody>
      </p:sp>
    </p:spTree>
    <p:extLst>
      <p:ext uri="{BB962C8B-B14F-4D97-AF65-F5344CB8AC3E}">
        <p14:creationId xmlns:p14="http://schemas.microsoft.com/office/powerpoint/2010/main" val="2059818608"/>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171</a:t>
            </a:fld>
            <a:endParaRPr lang="en-US"/>
          </a:p>
        </p:txBody>
      </p:sp>
    </p:spTree>
    <p:extLst>
      <p:ext uri="{BB962C8B-B14F-4D97-AF65-F5344CB8AC3E}">
        <p14:creationId xmlns:p14="http://schemas.microsoft.com/office/powerpoint/2010/main" val="1241892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18</a:t>
            </a:fld>
            <a:endParaRPr lang="en-US"/>
          </a:p>
        </p:txBody>
      </p:sp>
    </p:spTree>
    <p:extLst>
      <p:ext uri="{BB962C8B-B14F-4D97-AF65-F5344CB8AC3E}">
        <p14:creationId xmlns:p14="http://schemas.microsoft.com/office/powerpoint/2010/main" val="2190714425"/>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172</a:t>
            </a:fld>
            <a:endParaRPr lang="en-US"/>
          </a:p>
        </p:txBody>
      </p:sp>
    </p:spTree>
    <p:extLst>
      <p:ext uri="{BB962C8B-B14F-4D97-AF65-F5344CB8AC3E}">
        <p14:creationId xmlns:p14="http://schemas.microsoft.com/office/powerpoint/2010/main" val="2233780839"/>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173</a:t>
            </a:fld>
            <a:endParaRPr lang="en-US"/>
          </a:p>
        </p:txBody>
      </p:sp>
    </p:spTree>
    <p:extLst>
      <p:ext uri="{BB962C8B-B14F-4D97-AF65-F5344CB8AC3E}">
        <p14:creationId xmlns:p14="http://schemas.microsoft.com/office/powerpoint/2010/main" val="422139346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174</a:t>
            </a:fld>
            <a:endParaRPr lang="en-US"/>
          </a:p>
        </p:txBody>
      </p:sp>
    </p:spTree>
    <p:extLst>
      <p:ext uri="{BB962C8B-B14F-4D97-AF65-F5344CB8AC3E}">
        <p14:creationId xmlns:p14="http://schemas.microsoft.com/office/powerpoint/2010/main" val="288738030"/>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175</a:t>
            </a:fld>
            <a:endParaRPr lang="en-US"/>
          </a:p>
        </p:txBody>
      </p:sp>
    </p:spTree>
    <p:extLst>
      <p:ext uri="{BB962C8B-B14F-4D97-AF65-F5344CB8AC3E}">
        <p14:creationId xmlns:p14="http://schemas.microsoft.com/office/powerpoint/2010/main" val="127462020"/>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176</a:t>
            </a:fld>
            <a:endParaRPr lang="en-US"/>
          </a:p>
        </p:txBody>
      </p:sp>
    </p:spTree>
    <p:extLst>
      <p:ext uri="{BB962C8B-B14F-4D97-AF65-F5344CB8AC3E}">
        <p14:creationId xmlns:p14="http://schemas.microsoft.com/office/powerpoint/2010/main" val="3195032363"/>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177</a:t>
            </a:fld>
            <a:endParaRPr lang="en-US"/>
          </a:p>
        </p:txBody>
      </p:sp>
    </p:spTree>
    <p:extLst>
      <p:ext uri="{BB962C8B-B14F-4D97-AF65-F5344CB8AC3E}">
        <p14:creationId xmlns:p14="http://schemas.microsoft.com/office/powerpoint/2010/main" val="928342994"/>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178</a:t>
            </a:fld>
            <a:endParaRPr lang="en-US"/>
          </a:p>
        </p:txBody>
      </p:sp>
    </p:spTree>
    <p:extLst>
      <p:ext uri="{BB962C8B-B14F-4D97-AF65-F5344CB8AC3E}">
        <p14:creationId xmlns:p14="http://schemas.microsoft.com/office/powerpoint/2010/main" val="837630683"/>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179</a:t>
            </a:fld>
            <a:endParaRPr lang="en-US"/>
          </a:p>
        </p:txBody>
      </p:sp>
    </p:spTree>
    <p:extLst>
      <p:ext uri="{BB962C8B-B14F-4D97-AF65-F5344CB8AC3E}">
        <p14:creationId xmlns:p14="http://schemas.microsoft.com/office/powerpoint/2010/main" val="3323276088"/>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180</a:t>
            </a:fld>
            <a:endParaRPr lang="en-US"/>
          </a:p>
        </p:txBody>
      </p:sp>
    </p:spTree>
    <p:extLst>
      <p:ext uri="{BB962C8B-B14F-4D97-AF65-F5344CB8AC3E}">
        <p14:creationId xmlns:p14="http://schemas.microsoft.com/office/powerpoint/2010/main" val="347738841"/>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181</a:t>
            </a:fld>
            <a:endParaRPr lang="en-US"/>
          </a:p>
        </p:txBody>
      </p:sp>
    </p:spTree>
    <p:extLst>
      <p:ext uri="{BB962C8B-B14F-4D97-AF65-F5344CB8AC3E}">
        <p14:creationId xmlns:p14="http://schemas.microsoft.com/office/powerpoint/2010/main" val="6160072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19</a:t>
            </a:fld>
            <a:endParaRPr lang="en-US"/>
          </a:p>
        </p:txBody>
      </p:sp>
    </p:spTree>
    <p:extLst>
      <p:ext uri="{BB962C8B-B14F-4D97-AF65-F5344CB8AC3E}">
        <p14:creationId xmlns:p14="http://schemas.microsoft.com/office/powerpoint/2010/main" val="1505890778"/>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182</a:t>
            </a:fld>
            <a:endParaRPr lang="en-US"/>
          </a:p>
        </p:txBody>
      </p:sp>
    </p:spTree>
    <p:extLst>
      <p:ext uri="{BB962C8B-B14F-4D97-AF65-F5344CB8AC3E}">
        <p14:creationId xmlns:p14="http://schemas.microsoft.com/office/powerpoint/2010/main" val="991910273"/>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183</a:t>
            </a:fld>
            <a:endParaRPr lang="en-US"/>
          </a:p>
        </p:txBody>
      </p:sp>
    </p:spTree>
    <p:extLst>
      <p:ext uri="{BB962C8B-B14F-4D97-AF65-F5344CB8AC3E}">
        <p14:creationId xmlns:p14="http://schemas.microsoft.com/office/powerpoint/2010/main" val="3167905627"/>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a:solidFill>
                  <a:schemeClr val="tx1"/>
                </a:solidFill>
                <a:effectLst/>
                <a:latin typeface="+mn-lt"/>
                <a:ea typeface="ＭＳ Ｐゴシック" charset="-128"/>
                <a:cs typeface="ＭＳ Ｐゴシック" charset="-128"/>
              </a:rPr>
              <a:t>Say: </a:t>
            </a:r>
          </a:p>
          <a:p>
            <a:pPr rtl="0"/>
            <a:r>
              <a:rPr lang="en-US" sz="1200" i="1" kern="1200">
                <a:solidFill>
                  <a:schemeClr val="tx1"/>
                </a:solidFill>
                <a:effectLst/>
                <a:latin typeface="+mn-lt"/>
                <a:ea typeface="ＭＳ Ｐゴシック" charset="-128"/>
                <a:cs typeface="ＭＳ Ｐゴシック" charset="-128"/>
              </a:rPr>
              <a:t>When a health-care provider is performing an MVA, what areas of their body might be exposed to blood?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184</a:t>
            </a:fld>
            <a:endParaRPr lang="en-US"/>
          </a:p>
        </p:txBody>
      </p:sp>
    </p:spTree>
    <p:extLst>
      <p:ext uri="{BB962C8B-B14F-4D97-AF65-F5344CB8AC3E}">
        <p14:creationId xmlns:p14="http://schemas.microsoft.com/office/powerpoint/2010/main" val="3083255058"/>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185</a:t>
            </a:fld>
            <a:endParaRPr lang="en-US"/>
          </a:p>
        </p:txBody>
      </p:sp>
    </p:spTree>
    <p:extLst>
      <p:ext uri="{BB962C8B-B14F-4D97-AF65-F5344CB8AC3E}">
        <p14:creationId xmlns:p14="http://schemas.microsoft.com/office/powerpoint/2010/main" val="4130413908"/>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186</a:t>
            </a:fld>
            <a:endParaRPr lang="en-US"/>
          </a:p>
        </p:txBody>
      </p:sp>
    </p:spTree>
    <p:extLst>
      <p:ext uri="{BB962C8B-B14F-4D97-AF65-F5344CB8AC3E}">
        <p14:creationId xmlns:p14="http://schemas.microsoft.com/office/powerpoint/2010/main" val="2629794839"/>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187</a:t>
            </a:fld>
            <a:endParaRPr lang="en-US"/>
          </a:p>
        </p:txBody>
      </p:sp>
    </p:spTree>
    <p:extLst>
      <p:ext uri="{BB962C8B-B14F-4D97-AF65-F5344CB8AC3E}">
        <p14:creationId xmlns:p14="http://schemas.microsoft.com/office/powerpoint/2010/main" val="410958367"/>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A sharps container is a container that securely contains the syringe with the needle still attached. The container should not allow the syringe to puncture anything or be easily removed. Sharps containers vary in appearance.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188</a:t>
            </a:fld>
            <a:endParaRPr lang="en-US"/>
          </a:p>
        </p:txBody>
      </p:sp>
    </p:spTree>
    <p:extLst>
      <p:ext uri="{BB962C8B-B14F-4D97-AF65-F5344CB8AC3E}">
        <p14:creationId xmlns:p14="http://schemas.microsoft.com/office/powerpoint/2010/main" val="3844398918"/>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189</a:t>
            </a:fld>
            <a:endParaRPr lang="en-US"/>
          </a:p>
        </p:txBody>
      </p:sp>
    </p:spTree>
    <p:extLst>
      <p:ext uri="{BB962C8B-B14F-4D97-AF65-F5344CB8AC3E}">
        <p14:creationId xmlns:p14="http://schemas.microsoft.com/office/powerpoint/2010/main" val="2324666806"/>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190</a:t>
            </a:fld>
            <a:endParaRPr lang="en-US"/>
          </a:p>
        </p:txBody>
      </p:sp>
    </p:spTree>
    <p:extLst>
      <p:ext uri="{BB962C8B-B14F-4D97-AF65-F5344CB8AC3E}">
        <p14:creationId xmlns:p14="http://schemas.microsoft.com/office/powerpoint/2010/main" val="2223275548"/>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191</a:t>
            </a:fld>
            <a:endParaRPr lang="en-US"/>
          </a:p>
        </p:txBody>
      </p:sp>
    </p:spTree>
    <p:extLst>
      <p:ext uri="{BB962C8B-B14F-4D97-AF65-F5344CB8AC3E}">
        <p14:creationId xmlns:p14="http://schemas.microsoft.com/office/powerpoint/2010/main" val="36379022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kern="1200">
              <a:solidFill>
                <a:schemeClr val="tx1"/>
              </a:solidFill>
              <a:effectLst/>
              <a:latin typeface="+mn-lt"/>
              <a:ea typeface="ＭＳ Ｐゴシック" charset="-128"/>
              <a:cs typeface="ＭＳ Ｐゴシック" charset="-128"/>
            </a:endParaRPr>
          </a:p>
          <a:p>
            <a:pPr rtl="0"/>
            <a:r>
              <a:rPr lang="en-US" sz="1200" kern="1200">
                <a:solidFill>
                  <a:schemeClr val="tx1"/>
                </a:solidFill>
                <a:effectLst/>
                <a:latin typeface="+mn-lt"/>
                <a:ea typeface="ＭＳ Ｐゴシック" charset="-128"/>
                <a:cs typeface="ＭＳ Ｐゴシック" charset="-128"/>
              </a:rPr>
              <a:t>Say: </a:t>
            </a:r>
          </a:p>
          <a:p>
            <a:pPr marL="171450" indent="-171450" rtl="0">
              <a:buFontTx/>
              <a:buChar char="-"/>
            </a:pPr>
            <a:r>
              <a:rPr lang="en-US" sz="1200" i="1" kern="1200">
                <a:solidFill>
                  <a:schemeClr val="tx1"/>
                </a:solidFill>
                <a:effectLst/>
                <a:latin typeface="+mn-lt"/>
                <a:ea typeface="ＭＳ Ｐゴシック" charset="-128"/>
                <a:cs typeface="ＭＳ Ｐゴシック" charset="-128"/>
              </a:rPr>
              <a:t>What kinds of things limit a woman’s access to abortion services? </a:t>
            </a:r>
          </a:p>
          <a:p>
            <a:pPr marL="171450" indent="-171450" rtl="0">
              <a:buFontTx/>
              <a:buChar char="-"/>
            </a:pPr>
            <a:r>
              <a:rPr lang="en-US" sz="1200" i="1" kern="1200">
                <a:solidFill>
                  <a:schemeClr val="tx1"/>
                </a:solidFill>
                <a:effectLst/>
                <a:latin typeface="+mn-lt"/>
                <a:ea typeface="ＭＳ Ｐゴシック" charset="-128"/>
                <a:cs typeface="ＭＳ Ｐゴシック" charset="-128"/>
              </a:rPr>
              <a:t>How have you seen women’s access to abortion limited in these ways in your setting? </a:t>
            </a:r>
          </a:p>
          <a:p>
            <a:pPr marL="171450" indent="-171450" rtl="0">
              <a:buFontTx/>
              <a:buChar char="-"/>
            </a:pPr>
            <a:endParaRPr lang="en-US" sz="1200" i="1"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20</a:t>
            </a:fld>
            <a:endParaRPr lang="en-US"/>
          </a:p>
        </p:txBody>
      </p:sp>
    </p:spTree>
    <p:extLst>
      <p:ext uri="{BB962C8B-B14F-4D97-AF65-F5344CB8AC3E}">
        <p14:creationId xmlns:p14="http://schemas.microsoft.com/office/powerpoint/2010/main" val="4256281595"/>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192</a:t>
            </a:fld>
            <a:endParaRPr lang="en-US"/>
          </a:p>
        </p:txBody>
      </p:sp>
    </p:spTree>
    <p:extLst>
      <p:ext uri="{BB962C8B-B14F-4D97-AF65-F5344CB8AC3E}">
        <p14:creationId xmlns:p14="http://schemas.microsoft.com/office/powerpoint/2010/main" val="2785124499"/>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193</a:t>
            </a:fld>
            <a:endParaRPr lang="en-US"/>
          </a:p>
        </p:txBody>
      </p:sp>
    </p:spTree>
    <p:extLst>
      <p:ext uri="{BB962C8B-B14F-4D97-AF65-F5344CB8AC3E}">
        <p14:creationId xmlns:p14="http://schemas.microsoft.com/office/powerpoint/2010/main" val="1631664682"/>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194</a:t>
            </a:fld>
            <a:endParaRPr lang="en-US"/>
          </a:p>
        </p:txBody>
      </p:sp>
    </p:spTree>
    <p:extLst>
      <p:ext uri="{BB962C8B-B14F-4D97-AF65-F5344CB8AC3E}">
        <p14:creationId xmlns:p14="http://schemas.microsoft.com/office/powerpoint/2010/main" val="2881157403"/>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195</a:t>
            </a:fld>
            <a:endParaRPr lang="en-US"/>
          </a:p>
        </p:txBody>
      </p:sp>
    </p:spTree>
    <p:extLst>
      <p:ext uri="{BB962C8B-B14F-4D97-AF65-F5344CB8AC3E}">
        <p14:creationId xmlns:p14="http://schemas.microsoft.com/office/powerpoint/2010/main" val="523608415"/>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196</a:t>
            </a:fld>
            <a:endParaRPr lang="en-US"/>
          </a:p>
        </p:txBody>
      </p:sp>
    </p:spTree>
    <p:extLst>
      <p:ext uri="{BB962C8B-B14F-4D97-AF65-F5344CB8AC3E}">
        <p14:creationId xmlns:p14="http://schemas.microsoft.com/office/powerpoint/2010/main" val="3266847665"/>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a:solidFill>
                  <a:schemeClr val="tx1"/>
                </a:solidFill>
                <a:effectLst/>
                <a:latin typeface="+mn-lt"/>
                <a:ea typeface="ＭＳ Ｐゴシック" charset="-128"/>
                <a:cs typeface="ＭＳ Ｐゴシック" charset="-128"/>
              </a:rPr>
              <a:t>Say: </a:t>
            </a:r>
          </a:p>
          <a:p>
            <a:pPr rtl="0"/>
            <a:r>
              <a:rPr lang="en-US" sz="1200" i="1" kern="1200">
                <a:solidFill>
                  <a:schemeClr val="tx1"/>
                </a:solidFill>
                <a:effectLst/>
                <a:latin typeface="+mn-lt"/>
                <a:ea typeface="ＭＳ Ｐゴシック" charset="-128"/>
                <a:cs typeface="ＭＳ Ｐゴシック" charset="-128"/>
              </a:rPr>
              <a:t>Instrument processing and aseptic handling of MVA instruments are discussed in the Uterine Evacuation Procedure with </a:t>
            </a:r>
            <a:r>
              <a:rPr lang="en-US" sz="1200" i="1" kern="1200" err="1">
                <a:solidFill>
                  <a:schemeClr val="tx1"/>
                </a:solidFill>
                <a:effectLst/>
                <a:latin typeface="+mn-lt"/>
                <a:ea typeface="ＭＳ Ｐゴシック" charset="-128"/>
                <a:cs typeface="ＭＳ Ｐゴシック" charset="-128"/>
              </a:rPr>
              <a:t>Ipas</a:t>
            </a:r>
            <a:r>
              <a:rPr lang="en-US" sz="1200" i="1" kern="1200">
                <a:solidFill>
                  <a:schemeClr val="tx1"/>
                </a:solidFill>
                <a:effectLst/>
                <a:latin typeface="+mn-lt"/>
                <a:ea typeface="ＭＳ Ｐゴシック" charset="-128"/>
                <a:cs typeface="ＭＳ Ｐゴシック" charset="-128"/>
              </a:rPr>
              <a:t> MVA Plus</a:t>
            </a:r>
          </a:p>
          <a:p>
            <a:pPr rtl="0"/>
            <a:r>
              <a:rPr lang="en-US" sz="1200" i="1" kern="1200">
                <a:solidFill>
                  <a:schemeClr val="tx1"/>
                </a:solidFill>
                <a:effectLst/>
                <a:latin typeface="+mn-lt"/>
                <a:ea typeface="ＭＳ Ｐゴシック" charset="-128"/>
                <a:cs typeface="ＭＳ Ｐゴシック" charset="-128"/>
              </a:rPr>
              <a:t>®</a:t>
            </a:r>
            <a:r>
              <a:rPr lang="en-US" sz="1200" i="1"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module. Now let’s talk about environmental cleanliness. A clinic and everything in it should be kept clean and dry at all times to stop the spread of infection.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197</a:t>
            </a:fld>
            <a:endParaRPr lang="en-US"/>
          </a:p>
        </p:txBody>
      </p:sp>
    </p:spTree>
    <p:extLst>
      <p:ext uri="{BB962C8B-B14F-4D97-AF65-F5344CB8AC3E}">
        <p14:creationId xmlns:p14="http://schemas.microsoft.com/office/powerpoint/2010/main" val="2148533192"/>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198</a:t>
            </a:fld>
            <a:endParaRPr lang="en-US"/>
          </a:p>
        </p:txBody>
      </p:sp>
    </p:spTree>
    <p:extLst>
      <p:ext uri="{BB962C8B-B14F-4D97-AF65-F5344CB8AC3E}">
        <p14:creationId xmlns:p14="http://schemas.microsoft.com/office/powerpoint/2010/main" val="862228132"/>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199</a:t>
            </a:fld>
            <a:endParaRPr lang="en-US"/>
          </a:p>
        </p:txBody>
      </p:sp>
    </p:spTree>
    <p:extLst>
      <p:ext uri="{BB962C8B-B14F-4D97-AF65-F5344CB8AC3E}">
        <p14:creationId xmlns:p14="http://schemas.microsoft.com/office/powerpoint/2010/main" val="2251244782"/>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200</a:t>
            </a:fld>
            <a:endParaRPr lang="en-US"/>
          </a:p>
        </p:txBody>
      </p:sp>
    </p:spTree>
    <p:extLst>
      <p:ext uri="{BB962C8B-B14F-4D97-AF65-F5344CB8AC3E}">
        <p14:creationId xmlns:p14="http://schemas.microsoft.com/office/powerpoint/2010/main" val="3235388356"/>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Liquid waste can include, for example, products of conception (POC) and fluids from an MVA procedure or uterine evacuation with medical methods. In such cases, the waste should be poured down a drain or buried, as with other liquid infectious waste.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201</a:t>
            </a:fld>
            <a:endParaRPr lang="en-US"/>
          </a:p>
        </p:txBody>
      </p:sp>
    </p:spTree>
    <p:extLst>
      <p:ext uri="{BB962C8B-B14F-4D97-AF65-F5344CB8AC3E}">
        <p14:creationId xmlns:p14="http://schemas.microsoft.com/office/powerpoint/2010/main" val="1319151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a:t>
            </a:fld>
            <a:endParaRPr lang="en-US"/>
          </a:p>
        </p:txBody>
      </p:sp>
    </p:spTree>
    <p:extLst>
      <p:ext uri="{BB962C8B-B14F-4D97-AF65-F5344CB8AC3E}">
        <p14:creationId xmlns:p14="http://schemas.microsoft.com/office/powerpoint/2010/main" val="8688330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21</a:t>
            </a:fld>
            <a:endParaRPr lang="en-US"/>
          </a:p>
        </p:txBody>
      </p:sp>
    </p:spTree>
    <p:extLst>
      <p:ext uri="{BB962C8B-B14F-4D97-AF65-F5344CB8AC3E}">
        <p14:creationId xmlns:p14="http://schemas.microsoft.com/office/powerpoint/2010/main" val="1293443106"/>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202</a:t>
            </a:fld>
            <a:endParaRPr lang="en-US"/>
          </a:p>
        </p:txBody>
      </p:sp>
    </p:spTree>
    <p:extLst>
      <p:ext uri="{BB962C8B-B14F-4D97-AF65-F5344CB8AC3E}">
        <p14:creationId xmlns:p14="http://schemas.microsoft.com/office/powerpoint/2010/main" val="1936518922"/>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203</a:t>
            </a:fld>
            <a:endParaRPr lang="en-US"/>
          </a:p>
        </p:txBody>
      </p:sp>
    </p:spTree>
    <p:extLst>
      <p:ext uri="{BB962C8B-B14F-4D97-AF65-F5344CB8AC3E}">
        <p14:creationId xmlns:p14="http://schemas.microsoft.com/office/powerpoint/2010/main" val="2247041712"/>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204</a:t>
            </a:fld>
            <a:endParaRPr lang="en-US"/>
          </a:p>
        </p:txBody>
      </p:sp>
    </p:spTree>
    <p:extLst>
      <p:ext uri="{BB962C8B-B14F-4D97-AF65-F5344CB8AC3E}">
        <p14:creationId xmlns:p14="http://schemas.microsoft.com/office/powerpoint/2010/main" val="439992673"/>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205</a:t>
            </a:fld>
            <a:endParaRPr lang="en-US"/>
          </a:p>
        </p:txBody>
      </p:sp>
    </p:spTree>
    <p:extLst>
      <p:ext uri="{BB962C8B-B14F-4D97-AF65-F5344CB8AC3E}">
        <p14:creationId xmlns:p14="http://schemas.microsoft.com/office/powerpoint/2010/main" val="603298509"/>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206</a:t>
            </a:fld>
            <a:endParaRPr lang="en-US"/>
          </a:p>
        </p:txBody>
      </p:sp>
    </p:spTree>
    <p:extLst>
      <p:ext uri="{BB962C8B-B14F-4D97-AF65-F5344CB8AC3E}">
        <p14:creationId xmlns:p14="http://schemas.microsoft.com/office/powerpoint/2010/main" val="177893376"/>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207</a:t>
            </a:fld>
            <a:endParaRPr lang="en-US"/>
          </a:p>
        </p:txBody>
      </p:sp>
    </p:spTree>
    <p:extLst>
      <p:ext uri="{BB962C8B-B14F-4D97-AF65-F5344CB8AC3E}">
        <p14:creationId xmlns:p14="http://schemas.microsoft.com/office/powerpoint/2010/main" val="1243117856"/>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208</a:t>
            </a:fld>
            <a:endParaRPr lang="en-US"/>
          </a:p>
        </p:txBody>
      </p:sp>
    </p:spTree>
    <p:extLst>
      <p:ext uri="{BB962C8B-B14F-4D97-AF65-F5344CB8AC3E}">
        <p14:creationId xmlns:p14="http://schemas.microsoft.com/office/powerpoint/2010/main" val="1790068860"/>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209</a:t>
            </a:fld>
            <a:endParaRPr lang="en-US"/>
          </a:p>
        </p:txBody>
      </p:sp>
    </p:spTree>
    <p:extLst>
      <p:ext uri="{BB962C8B-B14F-4D97-AF65-F5344CB8AC3E}">
        <p14:creationId xmlns:p14="http://schemas.microsoft.com/office/powerpoint/2010/main" val="2528544375"/>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210</a:t>
            </a:fld>
            <a:endParaRPr lang="en-US"/>
          </a:p>
        </p:txBody>
      </p:sp>
    </p:spTree>
    <p:extLst>
      <p:ext uri="{BB962C8B-B14F-4D97-AF65-F5344CB8AC3E}">
        <p14:creationId xmlns:p14="http://schemas.microsoft.com/office/powerpoint/2010/main" val="3569230655"/>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In postabortion care, uterine size not gestational age, determines eligibility, and the uterus may be smaller than the LMP indicates.</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211</a:t>
            </a:fld>
            <a:endParaRPr lang="en-US"/>
          </a:p>
        </p:txBody>
      </p:sp>
    </p:spTree>
    <p:extLst>
      <p:ext uri="{BB962C8B-B14F-4D97-AF65-F5344CB8AC3E}">
        <p14:creationId xmlns:p14="http://schemas.microsoft.com/office/powerpoint/2010/main" val="35415769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Say:</a:t>
            </a:r>
          </a:p>
          <a:p>
            <a:pPr rtl="0"/>
            <a:r>
              <a:rPr lang="en-US" i="1"/>
              <a:t>- </a:t>
            </a:r>
            <a:r>
              <a:rPr lang="en-US" sz="1200" i="1" kern="1200">
                <a:solidFill>
                  <a:schemeClr val="tx1"/>
                </a:solidFill>
                <a:effectLst/>
                <a:latin typeface="+mn-lt"/>
                <a:ea typeface="ＭＳ Ｐゴシック" charset="-128"/>
                <a:cs typeface="ＭＳ Ｐゴシック" charset="-128"/>
              </a:rPr>
              <a:t>How do you see these three key elements—choice, access and quality—interacting in your setting?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22</a:t>
            </a:fld>
            <a:endParaRPr lang="en-US"/>
          </a:p>
        </p:txBody>
      </p:sp>
    </p:spTree>
    <p:extLst>
      <p:ext uri="{BB962C8B-B14F-4D97-AF65-F5344CB8AC3E}">
        <p14:creationId xmlns:p14="http://schemas.microsoft.com/office/powerpoint/2010/main" val="1608307202"/>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Studies show that the combination of estimation methods results in accurate estimates of gestational age. Although these are usually sufficient, ultrasound may be useful for confirmation when gestational age is unclear based on history and exam.</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212</a:t>
            </a:fld>
            <a:endParaRPr lang="en-US"/>
          </a:p>
        </p:txBody>
      </p:sp>
    </p:spTree>
    <p:extLst>
      <p:ext uri="{BB962C8B-B14F-4D97-AF65-F5344CB8AC3E}">
        <p14:creationId xmlns:p14="http://schemas.microsoft.com/office/powerpoint/2010/main" val="2681805317"/>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213</a:t>
            </a:fld>
            <a:endParaRPr lang="en-US"/>
          </a:p>
        </p:txBody>
      </p:sp>
    </p:spTree>
    <p:extLst>
      <p:ext uri="{BB962C8B-B14F-4D97-AF65-F5344CB8AC3E}">
        <p14:creationId xmlns:p14="http://schemas.microsoft.com/office/powerpoint/2010/main" val="1218146605"/>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214</a:t>
            </a:fld>
            <a:endParaRPr lang="en-US"/>
          </a:p>
        </p:txBody>
      </p:sp>
    </p:spTree>
    <p:extLst>
      <p:ext uri="{BB962C8B-B14F-4D97-AF65-F5344CB8AC3E}">
        <p14:creationId xmlns:p14="http://schemas.microsoft.com/office/powerpoint/2010/main" val="2581022616"/>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215</a:t>
            </a:fld>
            <a:endParaRPr lang="en-US"/>
          </a:p>
        </p:txBody>
      </p:sp>
    </p:spTree>
    <p:extLst>
      <p:ext uri="{BB962C8B-B14F-4D97-AF65-F5344CB8AC3E}">
        <p14:creationId xmlns:p14="http://schemas.microsoft.com/office/powerpoint/2010/main" val="3531320948"/>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216</a:t>
            </a:fld>
            <a:endParaRPr lang="en-US"/>
          </a:p>
        </p:txBody>
      </p:sp>
    </p:spTree>
    <p:extLst>
      <p:ext uri="{BB962C8B-B14F-4D97-AF65-F5344CB8AC3E}">
        <p14:creationId xmlns:p14="http://schemas.microsoft.com/office/powerpoint/2010/main" val="3425809636"/>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bimanual exam can be conducted before or after the speculum exam, depending on provider preference.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217</a:t>
            </a:fld>
            <a:endParaRPr lang="en-US"/>
          </a:p>
        </p:txBody>
      </p:sp>
    </p:spTree>
    <p:extLst>
      <p:ext uri="{BB962C8B-B14F-4D97-AF65-F5344CB8AC3E}">
        <p14:creationId xmlns:p14="http://schemas.microsoft.com/office/powerpoint/2010/main" val="3983792982"/>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218</a:t>
            </a:fld>
            <a:endParaRPr lang="en-US"/>
          </a:p>
        </p:txBody>
      </p:sp>
    </p:spTree>
    <p:extLst>
      <p:ext uri="{BB962C8B-B14F-4D97-AF65-F5344CB8AC3E}">
        <p14:creationId xmlns:p14="http://schemas.microsoft.com/office/powerpoint/2010/main" val="2446531334"/>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219</a:t>
            </a:fld>
            <a:endParaRPr lang="en-US"/>
          </a:p>
        </p:txBody>
      </p:sp>
    </p:spTree>
    <p:extLst>
      <p:ext uri="{BB962C8B-B14F-4D97-AF65-F5344CB8AC3E}">
        <p14:creationId xmlns:p14="http://schemas.microsoft.com/office/powerpoint/2010/main" val="688556679"/>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220</a:t>
            </a:fld>
            <a:endParaRPr lang="en-US"/>
          </a:p>
        </p:txBody>
      </p:sp>
    </p:spTree>
    <p:extLst>
      <p:ext uri="{BB962C8B-B14F-4D97-AF65-F5344CB8AC3E}">
        <p14:creationId xmlns:p14="http://schemas.microsoft.com/office/powerpoint/2010/main" val="4288859998"/>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221</a:t>
            </a:fld>
            <a:endParaRPr lang="en-US"/>
          </a:p>
        </p:txBody>
      </p:sp>
    </p:spTree>
    <p:extLst>
      <p:ext uri="{BB962C8B-B14F-4D97-AF65-F5344CB8AC3E}">
        <p14:creationId xmlns:p14="http://schemas.microsoft.com/office/powerpoint/2010/main" val="41865157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kern="1200">
                <a:solidFill>
                  <a:schemeClr val="tx1"/>
                </a:solidFill>
                <a:effectLst/>
                <a:latin typeface="+mn-lt"/>
                <a:ea typeface="ＭＳ Ｐゴシック" charset="-128"/>
                <a:cs typeface="ＭＳ Ｐゴシック" charset="-128"/>
              </a:rPr>
              <a:t>Say:</a:t>
            </a:r>
          </a:p>
          <a:p>
            <a:pPr rtl="0"/>
            <a:r>
              <a:rPr lang="en-US" sz="1200" i="1" kern="1200">
                <a:solidFill>
                  <a:schemeClr val="tx1"/>
                </a:solidFill>
                <a:effectLst/>
                <a:latin typeface="+mn-lt"/>
                <a:ea typeface="ＭＳ Ｐゴシック" charset="-128"/>
                <a:cs typeface="ＭＳ Ｐゴシック" charset="-128"/>
              </a:rPr>
              <a:t>- This module also presents information on the rights of women to comprehensive abortion care, including </a:t>
            </a:r>
            <a:r>
              <a:rPr lang="en-US" sz="1200" i="1" kern="1200" err="1">
                <a:solidFill>
                  <a:schemeClr val="tx1"/>
                </a:solidFill>
                <a:effectLst/>
                <a:latin typeface="+mn-lt"/>
                <a:ea typeface="ＭＳ Ｐゴシック" charset="-128"/>
                <a:cs typeface="ＭＳ Ｐゴシック" charset="-128"/>
              </a:rPr>
              <a:t>postabortion</a:t>
            </a:r>
            <a:r>
              <a:rPr lang="en-US" sz="1200" i="1" kern="1200">
                <a:solidFill>
                  <a:schemeClr val="tx1"/>
                </a:solidFill>
                <a:effectLst/>
                <a:latin typeface="+mn-lt"/>
                <a:ea typeface="ＭＳ Ｐゴシック" charset="-128"/>
                <a:cs typeface="ＭＳ Ｐゴシック" charset="-128"/>
              </a:rPr>
              <a:t> care, and discusses </a:t>
            </a:r>
          </a:p>
          <a:p>
            <a:pPr rtl="0"/>
            <a:r>
              <a:rPr lang="en-US" sz="1200" i="1" kern="1200">
                <a:solidFill>
                  <a:schemeClr val="tx1"/>
                </a:solidFill>
                <a:effectLst/>
                <a:latin typeface="+mn-lt"/>
                <a:ea typeface="ＭＳ Ｐゴシック" charset="-128"/>
                <a:cs typeface="ＭＳ Ｐゴシック" charset="-128"/>
              </a:rPr>
              <a:t>how health-care workers’ views and practices affect rights and services.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a:t>
            </a:fld>
            <a:endParaRPr lang="en-US"/>
          </a:p>
        </p:txBody>
      </p:sp>
    </p:spTree>
    <p:extLst>
      <p:ext uri="{BB962C8B-B14F-4D97-AF65-F5344CB8AC3E}">
        <p14:creationId xmlns:p14="http://schemas.microsoft.com/office/powerpoint/2010/main" val="2614829684"/>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222</a:t>
            </a:fld>
            <a:endParaRPr lang="en-US"/>
          </a:p>
        </p:txBody>
      </p:sp>
    </p:spTree>
    <p:extLst>
      <p:ext uri="{BB962C8B-B14F-4D97-AF65-F5344CB8AC3E}">
        <p14:creationId xmlns:p14="http://schemas.microsoft.com/office/powerpoint/2010/main" val="873107587"/>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woman may be unstable due to hemorrhage or sepsis, and treatment should be started immediately. Treatment may include immediate uterine evacuation. In these cases, clinical assessment occurs at the same time as treatment. We will cover more on how to treat abortion-related complications in the Complications module.</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223</a:t>
            </a:fld>
            <a:endParaRPr lang="en-US"/>
          </a:p>
        </p:txBody>
      </p:sp>
    </p:spTree>
    <p:extLst>
      <p:ext uri="{BB962C8B-B14F-4D97-AF65-F5344CB8AC3E}">
        <p14:creationId xmlns:p14="http://schemas.microsoft.com/office/powerpoint/2010/main" val="3556249201"/>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224</a:t>
            </a:fld>
            <a:endParaRPr lang="en-US"/>
          </a:p>
        </p:txBody>
      </p:sp>
    </p:spTree>
    <p:extLst>
      <p:ext uri="{BB962C8B-B14F-4D97-AF65-F5344CB8AC3E}">
        <p14:creationId xmlns:p14="http://schemas.microsoft.com/office/powerpoint/2010/main" val="3080757247"/>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225</a:t>
            </a:fld>
            <a:endParaRPr lang="en-US"/>
          </a:p>
        </p:txBody>
      </p:sp>
    </p:spTree>
    <p:extLst>
      <p:ext uri="{BB962C8B-B14F-4D97-AF65-F5344CB8AC3E}">
        <p14:creationId xmlns:p14="http://schemas.microsoft.com/office/powerpoint/2010/main" val="3517877759"/>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If uterine evacuation has already been performed to treat a woman in an unstable condition, her eligibility will have already been determined. </a:t>
            </a:r>
            <a:endParaRPr lang="en-US" sz="1200" kern="1200">
              <a:solidFill>
                <a:schemeClr val="tx1"/>
              </a:solidFill>
              <a:latin typeface="+mn-lt"/>
              <a:ea typeface="ＭＳ Ｐゴシック" charset="-128"/>
              <a:cs typeface="ＭＳ Ｐゴシック" charset="-128"/>
            </a:endParaRPr>
          </a:p>
          <a:p>
            <a:endParaRPr lang="en-US" sz="1200" i="1"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A noncritical condition may worsen and become life-threatening if treatment is delayed.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226</a:t>
            </a:fld>
            <a:endParaRPr lang="en-US"/>
          </a:p>
        </p:txBody>
      </p:sp>
    </p:spTree>
    <p:extLst>
      <p:ext uri="{BB962C8B-B14F-4D97-AF65-F5344CB8AC3E}">
        <p14:creationId xmlns:p14="http://schemas.microsoft.com/office/powerpoint/2010/main" val="223395803"/>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227</a:t>
            </a:fld>
            <a:endParaRPr lang="en-US"/>
          </a:p>
        </p:txBody>
      </p:sp>
    </p:spTree>
    <p:extLst>
      <p:ext uri="{BB962C8B-B14F-4D97-AF65-F5344CB8AC3E}">
        <p14:creationId xmlns:p14="http://schemas.microsoft.com/office/powerpoint/2010/main" val="3289979095"/>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228</a:t>
            </a:fld>
            <a:endParaRPr lang="en-US"/>
          </a:p>
        </p:txBody>
      </p:sp>
    </p:spTree>
    <p:extLst>
      <p:ext uri="{BB962C8B-B14F-4D97-AF65-F5344CB8AC3E}">
        <p14:creationId xmlns:p14="http://schemas.microsoft.com/office/powerpoint/2010/main" val="4289306428"/>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229</a:t>
            </a:fld>
            <a:endParaRPr lang="en-US"/>
          </a:p>
        </p:txBody>
      </p:sp>
    </p:spTree>
    <p:extLst>
      <p:ext uri="{BB962C8B-B14F-4D97-AF65-F5344CB8AC3E}">
        <p14:creationId xmlns:p14="http://schemas.microsoft.com/office/powerpoint/2010/main" val="1271452522"/>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230</a:t>
            </a:fld>
            <a:endParaRPr lang="en-US"/>
          </a:p>
        </p:txBody>
      </p:sp>
    </p:spTree>
    <p:extLst>
      <p:ext uri="{BB962C8B-B14F-4D97-AF65-F5344CB8AC3E}">
        <p14:creationId xmlns:p14="http://schemas.microsoft.com/office/powerpoint/2010/main" val="874068454"/>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231</a:t>
            </a:fld>
            <a:endParaRPr lang="en-US"/>
          </a:p>
        </p:txBody>
      </p:sp>
    </p:spTree>
    <p:extLst>
      <p:ext uri="{BB962C8B-B14F-4D97-AF65-F5344CB8AC3E}">
        <p14:creationId xmlns:p14="http://schemas.microsoft.com/office/powerpoint/2010/main" val="42124516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Say:</a:t>
            </a:r>
          </a:p>
          <a:p>
            <a:r>
              <a:rPr lang="en-US"/>
              <a:t>- </a:t>
            </a:r>
            <a:r>
              <a:rPr lang="en-US" i="1"/>
              <a:t>Now let’s discuss how to ensure women’s rights</a:t>
            </a:r>
            <a:r>
              <a:rPr lang="en-US" i="1" baseline="0"/>
              <a:t> are upheld in an abortion and </a:t>
            </a:r>
            <a:r>
              <a:rPr lang="en-US" i="1" baseline="0" err="1"/>
              <a:t>postabortion</a:t>
            </a:r>
            <a:r>
              <a:rPr lang="en-US" i="1" baseline="0"/>
              <a:t> setting.</a:t>
            </a:r>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24</a:t>
            </a:fld>
            <a:endParaRPr lang="en-US"/>
          </a:p>
        </p:txBody>
      </p:sp>
    </p:spTree>
    <p:extLst>
      <p:ext uri="{BB962C8B-B14F-4D97-AF65-F5344CB8AC3E}">
        <p14:creationId xmlns:p14="http://schemas.microsoft.com/office/powerpoint/2010/main" val="2326733269"/>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232</a:t>
            </a:fld>
            <a:endParaRPr lang="en-US"/>
          </a:p>
        </p:txBody>
      </p:sp>
    </p:spTree>
    <p:extLst>
      <p:ext uri="{BB962C8B-B14F-4D97-AF65-F5344CB8AC3E}">
        <p14:creationId xmlns:p14="http://schemas.microsoft.com/office/powerpoint/2010/main" val="2396498816"/>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err="1">
                <a:solidFill>
                  <a:schemeClr val="tx1"/>
                </a:solidFill>
                <a:latin typeface="+mn-lt"/>
                <a:ea typeface="ＭＳ Ｐゴシック" charset="-128"/>
                <a:cs typeface="ＭＳ Ｐゴシック" charset="-128"/>
              </a:rPr>
              <a:t>Ipas</a:t>
            </a:r>
            <a:r>
              <a:rPr lang="en-US" sz="1200" i="1" kern="1200">
                <a:solidFill>
                  <a:schemeClr val="tx1"/>
                </a:solidFill>
                <a:latin typeface="+mn-lt"/>
                <a:ea typeface="ＭＳ Ｐゴシック" charset="-128"/>
                <a:cs typeface="ＭＳ Ｐゴシック" charset="-128"/>
              </a:rPr>
              <a:t> </a:t>
            </a:r>
            <a:r>
              <a:rPr lang="en-US" sz="1200" i="1" kern="1200" err="1">
                <a:solidFill>
                  <a:schemeClr val="tx1"/>
                </a:solidFill>
                <a:latin typeface="+mn-lt"/>
                <a:ea typeface="ＭＳ Ｐゴシック" charset="-128"/>
                <a:cs typeface="ＭＳ Ｐゴシック" charset="-128"/>
              </a:rPr>
              <a:t>EasyGrip</a:t>
            </a:r>
            <a:r>
              <a:rPr lang="en-US" sz="1200" i="1" kern="1200" baseline="30000">
                <a:solidFill>
                  <a:schemeClr val="tx1"/>
                </a:solidFill>
                <a:latin typeface="+mn-lt"/>
                <a:ea typeface="ＭＳ Ｐゴシック" charset="-128"/>
                <a:cs typeface="ＭＳ Ｐゴシック" charset="-128"/>
              </a:rPr>
              <a:t> </a:t>
            </a:r>
            <a:r>
              <a:rPr lang="en-US" sz="1200" i="1" kern="1200">
                <a:solidFill>
                  <a:schemeClr val="tx1"/>
                </a:solidFill>
                <a:latin typeface="+mn-lt"/>
                <a:ea typeface="ＭＳ Ｐゴシック" charset="-128"/>
                <a:cs typeface="ＭＳ Ｐゴシック" charset="-128"/>
              </a:rPr>
              <a:t>cannulae have permanent bases that act as built-in adapters. The cannulae connect directly to the </a:t>
            </a:r>
            <a:r>
              <a:rPr lang="en-US" sz="1200" i="1" kern="1200" err="1">
                <a:solidFill>
                  <a:schemeClr val="tx1"/>
                </a:solidFill>
                <a:latin typeface="+mn-lt"/>
                <a:ea typeface="ＭＳ Ｐゴシック" charset="-128"/>
                <a:cs typeface="ＭＳ Ｐゴシック" charset="-128"/>
              </a:rPr>
              <a:t>Ipas</a:t>
            </a:r>
            <a:r>
              <a:rPr lang="en-US" sz="1200" i="1" kern="1200">
                <a:solidFill>
                  <a:schemeClr val="tx1"/>
                </a:solidFill>
                <a:latin typeface="+mn-lt"/>
                <a:ea typeface="ＭＳ Ｐゴシック" charset="-128"/>
                <a:cs typeface="ＭＳ Ｐゴシック" charset="-128"/>
              </a:rPr>
              <a:t> MVA Plus aspirator without requiring a separate adapter.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233</a:t>
            </a:fld>
            <a:endParaRPr lang="en-US"/>
          </a:p>
        </p:txBody>
      </p:sp>
    </p:spTree>
    <p:extLst>
      <p:ext uri="{BB962C8B-B14F-4D97-AF65-F5344CB8AC3E}">
        <p14:creationId xmlns:p14="http://schemas.microsoft.com/office/powerpoint/2010/main" val="3807861541"/>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It is important to use a </a:t>
            </a:r>
            <a:r>
              <a:rPr lang="en-US" sz="1200" i="1" kern="1200" err="1">
                <a:solidFill>
                  <a:schemeClr val="tx1"/>
                </a:solidFill>
                <a:latin typeface="+mn-lt"/>
                <a:ea typeface="ＭＳ Ｐゴシック" charset="-128"/>
                <a:cs typeface="ＭＳ Ｐゴシック" charset="-128"/>
              </a:rPr>
              <a:t>cannula</a:t>
            </a:r>
            <a:r>
              <a:rPr lang="en-US" sz="1200" i="1" kern="1200">
                <a:solidFill>
                  <a:schemeClr val="tx1"/>
                </a:solidFill>
                <a:latin typeface="+mn-lt"/>
                <a:ea typeface="ＭＳ Ｐゴシック" charset="-128"/>
                <a:cs typeface="ＭＳ Ｐゴシック" charset="-128"/>
              </a:rPr>
              <a:t> appropriate to the size of the uterus and amount of cervical dilation present. Using a </a:t>
            </a:r>
            <a:r>
              <a:rPr lang="en-US" sz="1200" i="1" kern="1200" err="1">
                <a:solidFill>
                  <a:schemeClr val="tx1"/>
                </a:solidFill>
                <a:latin typeface="+mn-lt"/>
                <a:ea typeface="ＭＳ Ｐゴシック" charset="-128"/>
                <a:cs typeface="ＭＳ Ｐゴシック" charset="-128"/>
              </a:rPr>
              <a:t>cannula</a:t>
            </a:r>
            <a:r>
              <a:rPr lang="en-US" sz="1200" i="1" kern="1200">
                <a:solidFill>
                  <a:schemeClr val="tx1"/>
                </a:solidFill>
                <a:latin typeface="+mn-lt"/>
                <a:ea typeface="ＭＳ Ｐゴシック" charset="-128"/>
                <a:cs typeface="ＭＳ Ｐゴシック" charset="-128"/>
              </a:rPr>
              <a:t> that is too small may result in retained tissue or loss of suction.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234</a:t>
            </a:fld>
            <a:endParaRPr lang="en-US"/>
          </a:p>
        </p:txBody>
      </p:sp>
    </p:spTree>
    <p:extLst>
      <p:ext uri="{BB962C8B-B14F-4D97-AF65-F5344CB8AC3E}">
        <p14:creationId xmlns:p14="http://schemas.microsoft.com/office/powerpoint/2010/main" val="2166694522"/>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235</a:t>
            </a:fld>
            <a:endParaRPr lang="en-US"/>
          </a:p>
        </p:txBody>
      </p:sp>
    </p:spTree>
    <p:extLst>
      <p:ext uri="{BB962C8B-B14F-4D97-AF65-F5344CB8AC3E}">
        <p14:creationId xmlns:p14="http://schemas.microsoft.com/office/powerpoint/2010/main" val="2438178323"/>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For the remainder of this module, we will focus on the cannulae used for the MVA procedure and not on the 3mm cannulae.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236</a:t>
            </a:fld>
            <a:endParaRPr lang="en-US"/>
          </a:p>
        </p:txBody>
      </p:sp>
    </p:spTree>
    <p:extLst>
      <p:ext uri="{BB962C8B-B14F-4D97-AF65-F5344CB8AC3E}">
        <p14:creationId xmlns:p14="http://schemas.microsoft.com/office/powerpoint/2010/main" val="738743213"/>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237</a:t>
            </a:fld>
            <a:endParaRPr lang="en-US"/>
          </a:p>
        </p:txBody>
      </p:sp>
    </p:spTree>
    <p:extLst>
      <p:ext uri="{BB962C8B-B14F-4D97-AF65-F5344CB8AC3E}">
        <p14:creationId xmlns:p14="http://schemas.microsoft.com/office/powerpoint/2010/main" val="1470473639"/>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238</a:t>
            </a:fld>
            <a:endParaRPr lang="en-US"/>
          </a:p>
        </p:txBody>
      </p:sp>
    </p:spTree>
    <p:extLst>
      <p:ext uri="{BB962C8B-B14F-4D97-AF65-F5344CB8AC3E}">
        <p14:creationId xmlns:p14="http://schemas.microsoft.com/office/powerpoint/2010/main" val="435907177"/>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239</a:t>
            </a:fld>
            <a:endParaRPr lang="en-US"/>
          </a:p>
        </p:txBody>
      </p:sp>
    </p:spTree>
    <p:extLst>
      <p:ext uri="{BB962C8B-B14F-4D97-AF65-F5344CB8AC3E}">
        <p14:creationId xmlns:p14="http://schemas.microsoft.com/office/powerpoint/2010/main" val="2690348268"/>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240</a:t>
            </a:fld>
            <a:endParaRPr lang="en-US"/>
          </a:p>
        </p:txBody>
      </p:sp>
    </p:spTree>
    <p:extLst>
      <p:ext uri="{BB962C8B-B14F-4D97-AF65-F5344CB8AC3E}">
        <p14:creationId xmlns:p14="http://schemas.microsoft.com/office/powerpoint/2010/main" val="1376427372"/>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241</a:t>
            </a:fld>
            <a:endParaRPr lang="en-US"/>
          </a:p>
        </p:txBody>
      </p:sp>
    </p:spTree>
    <p:extLst>
      <p:ext uri="{BB962C8B-B14F-4D97-AF65-F5344CB8AC3E}">
        <p14:creationId xmlns:p14="http://schemas.microsoft.com/office/powerpoint/2010/main" val="14367291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25</a:t>
            </a:fld>
            <a:endParaRPr lang="en-US"/>
          </a:p>
        </p:txBody>
      </p:sp>
    </p:spTree>
    <p:extLst>
      <p:ext uri="{BB962C8B-B14F-4D97-AF65-F5344CB8AC3E}">
        <p14:creationId xmlns:p14="http://schemas.microsoft.com/office/powerpoint/2010/main" val="3942479613"/>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242</a:t>
            </a:fld>
            <a:endParaRPr lang="en-US"/>
          </a:p>
        </p:txBody>
      </p:sp>
    </p:spTree>
    <p:extLst>
      <p:ext uri="{BB962C8B-B14F-4D97-AF65-F5344CB8AC3E}">
        <p14:creationId xmlns:p14="http://schemas.microsoft.com/office/powerpoint/2010/main" val="3227540300"/>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243</a:t>
            </a:fld>
            <a:endParaRPr lang="en-US"/>
          </a:p>
        </p:txBody>
      </p:sp>
    </p:spTree>
    <p:extLst>
      <p:ext uri="{BB962C8B-B14F-4D97-AF65-F5344CB8AC3E}">
        <p14:creationId xmlns:p14="http://schemas.microsoft.com/office/powerpoint/2010/main" val="1754596505"/>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It is important to only use one drop of lubricant because over-lubricating can interfere with vacuum capability. Silicone lubricant, which is not sterile, is provided in the packaging; other non-petroleum based lubricants can also be used.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244</a:t>
            </a:fld>
            <a:endParaRPr lang="en-US"/>
          </a:p>
        </p:txBody>
      </p:sp>
    </p:spTree>
    <p:extLst>
      <p:ext uri="{BB962C8B-B14F-4D97-AF65-F5344CB8AC3E}">
        <p14:creationId xmlns:p14="http://schemas.microsoft.com/office/powerpoint/2010/main" val="2829655450"/>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You should never grasp the charged aspirator by the plunger arms because it could lose vacuum or eject its contents.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245</a:t>
            </a:fld>
            <a:endParaRPr lang="en-US"/>
          </a:p>
        </p:txBody>
      </p:sp>
    </p:spTree>
    <p:extLst>
      <p:ext uri="{BB962C8B-B14F-4D97-AF65-F5344CB8AC3E}">
        <p14:creationId xmlns:p14="http://schemas.microsoft.com/office/powerpoint/2010/main" val="1402385678"/>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246</a:t>
            </a:fld>
            <a:endParaRPr lang="en-US"/>
          </a:p>
        </p:txBody>
      </p:sp>
    </p:spTree>
    <p:extLst>
      <p:ext uri="{BB962C8B-B14F-4D97-AF65-F5344CB8AC3E}">
        <p14:creationId xmlns:p14="http://schemas.microsoft.com/office/powerpoint/2010/main" val="389225963"/>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247</a:t>
            </a:fld>
            <a:endParaRPr lang="en-US"/>
          </a:p>
        </p:txBody>
      </p:sp>
    </p:spTree>
    <p:extLst>
      <p:ext uri="{BB962C8B-B14F-4D97-AF65-F5344CB8AC3E}">
        <p14:creationId xmlns:p14="http://schemas.microsoft.com/office/powerpoint/2010/main" val="692001200"/>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248</a:t>
            </a:fld>
            <a:endParaRPr lang="en-US"/>
          </a:p>
        </p:txBody>
      </p:sp>
    </p:spTree>
    <p:extLst>
      <p:ext uri="{BB962C8B-B14F-4D97-AF65-F5344CB8AC3E}">
        <p14:creationId xmlns:p14="http://schemas.microsoft.com/office/powerpoint/2010/main" val="1828943370"/>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249</a:t>
            </a:fld>
            <a:endParaRPr lang="en-US"/>
          </a:p>
        </p:txBody>
      </p:sp>
    </p:spTree>
    <p:extLst>
      <p:ext uri="{BB962C8B-B14F-4D97-AF65-F5344CB8AC3E}">
        <p14:creationId xmlns:p14="http://schemas.microsoft.com/office/powerpoint/2010/main" val="2501811707"/>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MVA aspirator does not directly touch the woman’s body.  However, when it is used, the cylinder fills with blood.  There is the potential risk that some contaminants from a previous woman could be introduced to another woman if the MVA aspirator is not fully processed (soaked, cleaned and sterilized or HLD) between each use. Therefore, after cleaning, the </a:t>
            </a:r>
            <a:r>
              <a:rPr lang="en-US" sz="1200" i="1" kern="1200" err="1">
                <a:solidFill>
                  <a:schemeClr val="tx1"/>
                </a:solidFill>
                <a:latin typeface="+mn-lt"/>
                <a:ea typeface="ＭＳ Ｐゴシック" charset="-128"/>
                <a:cs typeface="ＭＳ Ｐゴシック" charset="-128"/>
              </a:rPr>
              <a:t>Ipas</a:t>
            </a:r>
            <a:r>
              <a:rPr lang="en-US" sz="1200" i="1" kern="1200">
                <a:solidFill>
                  <a:schemeClr val="tx1"/>
                </a:solidFill>
                <a:latin typeface="+mn-lt"/>
                <a:ea typeface="ＭＳ Ｐゴシック" charset="-128"/>
                <a:cs typeface="ＭＳ Ｐゴシック" charset="-128"/>
              </a:rPr>
              <a:t> MVA Plus must undergo high-level disinfection or sterilization between patients to remove contaminants. Once processed, the aspirator may be kept in a clean container. We will go into more detail on these points later in this module.</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250</a:t>
            </a:fld>
            <a:endParaRPr lang="en-US"/>
          </a:p>
        </p:txBody>
      </p:sp>
    </p:spTree>
    <p:extLst>
      <p:ext uri="{BB962C8B-B14F-4D97-AF65-F5344CB8AC3E}">
        <p14:creationId xmlns:p14="http://schemas.microsoft.com/office/powerpoint/2010/main" val="935854422"/>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251</a:t>
            </a:fld>
            <a:endParaRPr lang="en-US"/>
          </a:p>
        </p:txBody>
      </p:sp>
    </p:spTree>
    <p:extLst>
      <p:ext uri="{BB962C8B-B14F-4D97-AF65-F5344CB8AC3E}">
        <p14:creationId xmlns:p14="http://schemas.microsoft.com/office/powerpoint/2010/main" val="31944845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26</a:t>
            </a:fld>
            <a:endParaRPr lang="en-US"/>
          </a:p>
        </p:txBody>
      </p:sp>
    </p:spTree>
    <p:extLst>
      <p:ext uri="{BB962C8B-B14F-4D97-AF65-F5344CB8AC3E}">
        <p14:creationId xmlns:p14="http://schemas.microsoft.com/office/powerpoint/2010/main" val="638124640"/>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252</a:t>
            </a:fld>
            <a:endParaRPr lang="en-US"/>
          </a:p>
        </p:txBody>
      </p:sp>
    </p:spTree>
    <p:extLst>
      <p:ext uri="{BB962C8B-B14F-4D97-AF65-F5344CB8AC3E}">
        <p14:creationId xmlns:p14="http://schemas.microsoft.com/office/powerpoint/2010/main" val="1762827327"/>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253</a:t>
            </a:fld>
            <a:endParaRPr lang="en-US"/>
          </a:p>
        </p:txBody>
      </p:sp>
    </p:spTree>
    <p:extLst>
      <p:ext uri="{BB962C8B-B14F-4D97-AF65-F5344CB8AC3E}">
        <p14:creationId xmlns:p14="http://schemas.microsoft.com/office/powerpoint/2010/main" val="2754528336"/>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254</a:t>
            </a:fld>
            <a:endParaRPr lang="en-US"/>
          </a:p>
        </p:txBody>
      </p:sp>
    </p:spTree>
    <p:extLst>
      <p:ext uri="{BB962C8B-B14F-4D97-AF65-F5344CB8AC3E}">
        <p14:creationId xmlns:p14="http://schemas.microsoft.com/office/powerpoint/2010/main" val="4013043872"/>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255</a:t>
            </a:fld>
            <a:endParaRPr lang="en-US"/>
          </a:p>
        </p:txBody>
      </p:sp>
    </p:spTree>
    <p:extLst>
      <p:ext uri="{BB962C8B-B14F-4D97-AF65-F5344CB8AC3E}">
        <p14:creationId xmlns:p14="http://schemas.microsoft.com/office/powerpoint/2010/main" val="2764526459"/>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256</a:t>
            </a:fld>
            <a:endParaRPr lang="en-US"/>
          </a:p>
        </p:txBody>
      </p:sp>
    </p:spTree>
    <p:extLst>
      <p:ext uri="{BB962C8B-B14F-4D97-AF65-F5344CB8AC3E}">
        <p14:creationId xmlns:p14="http://schemas.microsoft.com/office/powerpoint/2010/main" val="1959178529"/>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257</a:t>
            </a:fld>
            <a:endParaRPr lang="en-US"/>
          </a:p>
        </p:txBody>
      </p:sp>
    </p:spTree>
    <p:extLst>
      <p:ext uri="{BB962C8B-B14F-4D97-AF65-F5344CB8AC3E}">
        <p14:creationId xmlns:p14="http://schemas.microsoft.com/office/powerpoint/2010/main" val="2148782607"/>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258</a:t>
            </a:fld>
            <a:endParaRPr lang="en-US"/>
          </a:p>
        </p:txBody>
      </p:sp>
    </p:spTree>
    <p:extLst>
      <p:ext uri="{BB962C8B-B14F-4D97-AF65-F5344CB8AC3E}">
        <p14:creationId xmlns:p14="http://schemas.microsoft.com/office/powerpoint/2010/main" val="512476888"/>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first step is the point-of-use preparation.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259</a:t>
            </a:fld>
            <a:endParaRPr lang="en-US"/>
          </a:p>
        </p:txBody>
      </p:sp>
    </p:spTree>
    <p:extLst>
      <p:ext uri="{BB962C8B-B14F-4D97-AF65-F5344CB8AC3E}">
        <p14:creationId xmlns:p14="http://schemas.microsoft.com/office/powerpoint/2010/main" val="4247930658"/>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260</a:t>
            </a:fld>
            <a:endParaRPr lang="en-US"/>
          </a:p>
        </p:txBody>
      </p:sp>
    </p:spTree>
    <p:extLst>
      <p:ext uri="{BB962C8B-B14F-4D97-AF65-F5344CB8AC3E}">
        <p14:creationId xmlns:p14="http://schemas.microsoft.com/office/powerpoint/2010/main" val="669801159"/>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Say: </a:t>
            </a:r>
            <a:r>
              <a:rPr lang="en-US"/>
              <a:t>Alternatively, instruments may be rinsed with water or sprayed with an enzymatic spray. </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261</a:t>
            </a:fld>
            <a:endParaRPr lang="en-US"/>
          </a:p>
        </p:txBody>
      </p:sp>
    </p:spTree>
    <p:extLst>
      <p:ext uri="{BB962C8B-B14F-4D97-AF65-F5344CB8AC3E}">
        <p14:creationId xmlns:p14="http://schemas.microsoft.com/office/powerpoint/2010/main" val="31431333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a:t>
            </a:fld>
            <a:endParaRPr lang="en-US"/>
          </a:p>
        </p:txBody>
      </p:sp>
    </p:spTree>
    <p:extLst>
      <p:ext uri="{BB962C8B-B14F-4D97-AF65-F5344CB8AC3E}">
        <p14:creationId xmlns:p14="http://schemas.microsoft.com/office/powerpoint/2010/main" val="228744634"/>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262</a:t>
            </a:fld>
            <a:endParaRPr lang="en-US"/>
          </a:p>
        </p:txBody>
      </p:sp>
    </p:spTree>
    <p:extLst>
      <p:ext uri="{BB962C8B-B14F-4D97-AF65-F5344CB8AC3E}">
        <p14:creationId xmlns:p14="http://schemas.microsoft.com/office/powerpoint/2010/main" val="4152773023"/>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263</a:t>
            </a:fld>
            <a:endParaRPr lang="en-US"/>
          </a:p>
        </p:txBody>
      </p:sp>
    </p:spTree>
    <p:extLst>
      <p:ext uri="{BB962C8B-B14F-4D97-AF65-F5344CB8AC3E}">
        <p14:creationId xmlns:p14="http://schemas.microsoft.com/office/powerpoint/2010/main" val="1681910496"/>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264</a:t>
            </a:fld>
            <a:endParaRPr lang="en-US"/>
          </a:p>
        </p:txBody>
      </p:sp>
    </p:spTree>
    <p:extLst>
      <p:ext uri="{BB962C8B-B14F-4D97-AF65-F5344CB8AC3E}">
        <p14:creationId xmlns:p14="http://schemas.microsoft.com/office/powerpoint/2010/main" val="240768120"/>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265</a:t>
            </a:fld>
            <a:endParaRPr lang="en-US"/>
          </a:p>
        </p:txBody>
      </p:sp>
    </p:spTree>
    <p:extLst>
      <p:ext uri="{BB962C8B-B14F-4D97-AF65-F5344CB8AC3E}">
        <p14:creationId xmlns:p14="http://schemas.microsoft.com/office/powerpoint/2010/main" val="3324794047"/>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266</a:t>
            </a:fld>
            <a:endParaRPr lang="en-US"/>
          </a:p>
        </p:txBody>
      </p:sp>
    </p:spTree>
    <p:extLst>
      <p:ext uri="{BB962C8B-B14F-4D97-AF65-F5344CB8AC3E}">
        <p14:creationId xmlns:p14="http://schemas.microsoft.com/office/powerpoint/2010/main" val="1879765005"/>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i="1"/>
              <a:t>The options for processing are:</a:t>
            </a:r>
          </a:p>
          <a:p>
            <a:pPr lvl="2"/>
            <a:r>
              <a:rPr lang="en-US" sz="1200" i="1" kern="1200">
                <a:solidFill>
                  <a:schemeClr val="tx1"/>
                </a:solidFill>
                <a:latin typeface="+mn-lt"/>
                <a:ea typeface="ＭＳ Ｐゴシック" charset="-128"/>
                <a:cs typeface="+mn-cs"/>
              </a:rPr>
              <a:t>Boiling </a:t>
            </a:r>
          </a:p>
          <a:p>
            <a:pPr lvl="2"/>
            <a:r>
              <a:rPr lang="en-US" sz="1200" i="1" kern="1200" err="1">
                <a:solidFill>
                  <a:schemeClr val="tx1"/>
                </a:solidFill>
                <a:latin typeface="+mn-lt"/>
                <a:ea typeface="ＭＳ Ｐゴシック" charset="-128"/>
                <a:cs typeface="+mn-cs"/>
              </a:rPr>
              <a:t>Glutaraldehyde</a:t>
            </a:r>
            <a:r>
              <a:rPr lang="en-US" sz="1200" i="1" kern="1200">
                <a:solidFill>
                  <a:schemeClr val="tx1"/>
                </a:solidFill>
                <a:latin typeface="+mn-lt"/>
                <a:ea typeface="ＭＳ Ｐゴシック" charset="-128"/>
                <a:cs typeface="+mn-cs"/>
              </a:rPr>
              <a:t> (</a:t>
            </a:r>
            <a:r>
              <a:rPr lang="en-US" sz="1200" i="1" kern="1200" err="1">
                <a:solidFill>
                  <a:schemeClr val="tx1"/>
                </a:solidFill>
                <a:latin typeface="+mn-lt"/>
                <a:ea typeface="ＭＳ Ｐゴシック" charset="-128"/>
                <a:cs typeface="+mn-cs"/>
              </a:rPr>
              <a:t>Cidex</a:t>
            </a:r>
            <a:r>
              <a:rPr lang="en-US" sz="1200" i="1" kern="1200">
                <a:solidFill>
                  <a:schemeClr val="tx1"/>
                </a:solidFill>
                <a:latin typeface="+mn-lt"/>
                <a:ea typeface="ＭＳ Ｐゴシック" charset="-128"/>
                <a:cs typeface="+mn-cs"/>
              </a:rPr>
              <a:t>) </a:t>
            </a:r>
          </a:p>
          <a:p>
            <a:pPr lvl="2"/>
            <a:r>
              <a:rPr lang="en-US" sz="1200" i="1" kern="1200">
                <a:solidFill>
                  <a:schemeClr val="tx1"/>
                </a:solidFill>
                <a:latin typeface="+mn-lt"/>
                <a:ea typeface="ＭＳ Ｐゴシック" charset="-128"/>
                <a:cs typeface="+mn-cs"/>
              </a:rPr>
              <a:t>0.5% chlorine solution </a:t>
            </a:r>
          </a:p>
          <a:p>
            <a:pPr lvl="2"/>
            <a:r>
              <a:rPr lang="en-US" sz="1200" i="1" kern="1200" err="1">
                <a:solidFill>
                  <a:schemeClr val="tx1"/>
                </a:solidFill>
                <a:latin typeface="+mn-lt"/>
                <a:ea typeface="ＭＳ Ｐゴシック" charset="-128"/>
                <a:cs typeface="+mn-cs"/>
              </a:rPr>
              <a:t>Sporox</a:t>
            </a:r>
            <a:r>
              <a:rPr lang="en-US" sz="1200" i="1" kern="1200">
                <a:solidFill>
                  <a:schemeClr val="tx1"/>
                </a:solidFill>
                <a:latin typeface="+mn-lt"/>
                <a:ea typeface="ＭＳ Ｐゴシック" charset="-128"/>
                <a:cs typeface="+mn-cs"/>
              </a:rPr>
              <a:t> II</a:t>
            </a:r>
          </a:p>
          <a:p>
            <a:pPr lvl="0"/>
            <a:r>
              <a:rPr lang="en-US" sz="1200" i="1" kern="1200">
                <a:solidFill>
                  <a:schemeClr val="tx1"/>
                </a:solidFill>
                <a:latin typeface="+mn-lt"/>
                <a:ea typeface="ＭＳ Ｐゴシック" charset="-128"/>
                <a:cs typeface="ＭＳ Ｐゴシック" charset="-128"/>
              </a:rPr>
              <a:t>		Steam autoclave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267</a:t>
            </a:fld>
            <a:endParaRPr lang="en-US"/>
          </a:p>
        </p:txBody>
      </p:sp>
    </p:spTree>
    <p:extLst>
      <p:ext uri="{BB962C8B-B14F-4D97-AF65-F5344CB8AC3E}">
        <p14:creationId xmlns:p14="http://schemas.microsoft.com/office/powerpoint/2010/main" val="2780984501"/>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268</a:t>
            </a:fld>
            <a:endParaRPr lang="en-US"/>
          </a:p>
        </p:txBody>
      </p:sp>
    </p:spTree>
    <p:extLst>
      <p:ext uri="{BB962C8B-B14F-4D97-AF65-F5344CB8AC3E}">
        <p14:creationId xmlns:p14="http://schemas.microsoft.com/office/powerpoint/2010/main" val="161143238"/>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269</a:t>
            </a:fld>
            <a:endParaRPr lang="en-US"/>
          </a:p>
        </p:txBody>
      </p:sp>
    </p:spTree>
    <p:extLst>
      <p:ext uri="{BB962C8B-B14F-4D97-AF65-F5344CB8AC3E}">
        <p14:creationId xmlns:p14="http://schemas.microsoft.com/office/powerpoint/2010/main" val="918694850"/>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270</a:t>
            </a:fld>
            <a:endParaRPr lang="en-US"/>
          </a:p>
        </p:txBody>
      </p:sp>
    </p:spTree>
    <p:extLst>
      <p:ext uri="{BB962C8B-B14F-4D97-AF65-F5344CB8AC3E}">
        <p14:creationId xmlns:p14="http://schemas.microsoft.com/office/powerpoint/2010/main" val="231292566"/>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271</a:t>
            </a:fld>
            <a:endParaRPr lang="en-US"/>
          </a:p>
        </p:txBody>
      </p:sp>
    </p:spTree>
    <p:extLst>
      <p:ext uri="{BB962C8B-B14F-4D97-AF65-F5344CB8AC3E}">
        <p14:creationId xmlns:p14="http://schemas.microsoft.com/office/powerpoint/2010/main" val="1152145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28</a:t>
            </a:fld>
            <a:endParaRPr lang="en-US"/>
          </a:p>
        </p:txBody>
      </p:sp>
    </p:spTree>
    <p:extLst>
      <p:ext uri="{BB962C8B-B14F-4D97-AF65-F5344CB8AC3E}">
        <p14:creationId xmlns:p14="http://schemas.microsoft.com/office/powerpoint/2010/main" val="2460502150"/>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272</a:t>
            </a:fld>
            <a:endParaRPr lang="en-US"/>
          </a:p>
        </p:txBody>
      </p:sp>
    </p:spTree>
    <p:extLst>
      <p:ext uri="{BB962C8B-B14F-4D97-AF65-F5344CB8AC3E}">
        <p14:creationId xmlns:p14="http://schemas.microsoft.com/office/powerpoint/2010/main" val="3581943673"/>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273</a:t>
            </a:fld>
            <a:endParaRPr lang="en-US"/>
          </a:p>
        </p:txBody>
      </p:sp>
    </p:spTree>
    <p:extLst>
      <p:ext uri="{BB962C8B-B14F-4D97-AF65-F5344CB8AC3E}">
        <p14:creationId xmlns:p14="http://schemas.microsoft.com/office/powerpoint/2010/main" val="2403693874"/>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274</a:t>
            </a:fld>
            <a:endParaRPr lang="en-US"/>
          </a:p>
        </p:txBody>
      </p:sp>
    </p:spTree>
    <p:extLst>
      <p:ext uri="{BB962C8B-B14F-4D97-AF65-F5344CB8AC3E}">
        <p14:creationId xmlns:p14="http://schemas.microsoft.com/office/powerpoint/2010/main" val="2769790528"/>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275</a:t>
            </a:fld>
            <a:endParaRPr lang="en-US"/>
          </a:p>
        </p:txBody>
      </p:sp>
    </p:spTree>
    <p:extLst>
      <p:ext uri="{BB962C8B-B14F-4D97-AF65-F5344CB8AC3E}">
        <p14:creationId xmlns:p14="http://schemas.microsoft.com/office/powerpoint/2010/main" val="2825359412"/>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276</a:t>
            </a:fld>
            <a:endParaRPr lang="en-US"/>
          </a:p>
        </p:txBody>
      </p:sp>
    </p:spTree>
    <p:extLst>
      <p:ext uri="{BB962C8B-B14F-4D97-AF65-F5344CB8AC3E}">
        <p14:creationId xmlns:p14="http://schemas.microsoft.com/office/powerpoint/2010/main" val="1018144309"/>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277</a:t>
            </a:fld>
            <a:endParaRPr lang="en-US"/>
          </a:p>
        </p:txBody>
      </p:sp>
    </p:spTree>
    <p:extLst>
      <p:ext uri="{BB962C8B-B14F-4D97-AF65-F5344CB8AC3E}">
        <p14:creationId xmlns:p14="http://schemas.microsoft.com/office/powerpoint/2010/main" val="2210468489"/>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278</a:t>
            </a:fld>
            <a:endParaRPr lang="en-US"/>
          </a:p>
        </p:txBody>
      </p:sp>
    </p:spTree>
    <p:extLst>
      <p:ext uri="{BB962C8B-B14F-4D97-AF65-F5344CB8AC3E}">
        <p14:creationId xmlns:p14="http://schemas.microsoft.com/office/powerpoint/2010/main" val="1713084165"/>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279</a:t>
            </a:fld>
            <a:endParaRPr lang="en-US"/>
          </a:p>
        </p:txBody>
      </p:sp>
    </p:spTree>
    <p:extLst>
      <p:ext uri="{BB962C8B-B14F-4D97-AF65-F5344CB8AC3E}">
        <p14:creationId xmlns:p14="http://schemas.microsoft.com/office/powerpoint/2010/main" val="12016589"/>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280</a:t>
            </a:fld>
            <a:endParaRPr lang="en-US"/>
          </a:p>
        </p:txBody>
      </p:sp>
    </p:spTree>
    <p:extLst>
      <p:ext uri="{BB962C8B-B14F-4D97-AF65-F5344CB8AC3E}">
        <p14:creationId xmlns:p14="http://schemas.microsoft.com/office/powerpoint/2010/main" val="492141660"/>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281</a:t>
            </a:fld>
            <a:endParaRPr lang="en-US"/>
          </a:p>
        </p:txBody>
      </p:sp>
    </p:spTree>
    <p:extLst>
      <p:ext uri="{BB962C8B-B14F-4D97-AF65-F5344CB8AC3E}">
        <p14:creationId xmlns:p14="http://schemas.microsoft.com/office/powerpoint/2010/main" val="2917544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29</a:t>
            </a:fld>
            <a:endParaRPr lang="en-US"/>
          </a:p>
        </p:txBody>
      </p:sp>
    </p:spTree>
    <p:extLst>
      <p:ext uri="{BB962C8B-B14F-4D97-AF65-F5344CB8AC3E}">
        <p14:creationId xmlns:p14="http://schemas.microsoft.com/office/powerpoint/2010/main" val="3554475689"/>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It is very important to autoclave the instruments properly to avoid damaging them.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282</a:t>
            </a:fld>
            <a:endParaRPr lang="en-US"/>
          </a:p>
        </p:txBody>
      </p:sp>
    </p:spTree>
    <p:extLst>
      <p:ext uri="{BB962C8B-B14F-4D97-AF65-F5344CB8AC3E}">
        <p14:creationId xmlns:p14="http://schemas.microsoft.com/office/powerpoint/2010/main" val="139656708"/>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283</a:t>
            </a:fld>
            <a:endParaRPr lang="en-US"/>
          </a:p>
        </p:txBody>
      </p:sp>
    </p:spTree>
    <p:extLst>
      <p:ext uri="{BB962C8B-B14F-4D97-AF65-F5344CB8AC3E}">
        <p14:creationId xmlns:p14="http://schemas.microsoft.com/office/powerpoint/2010/main" val="439137546"/>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Reassemble and test the vacuum of the instrument before use or storage. </a:t>
            </a:r>
            <a:endParaRPr lang="en-US" sz="1200" kern="1200">
              <a:solidFill>
                <a:schemeClr val="tx1"/>
              </a:solidFill>
              <a:latin typeface="+mn-lt"/>
              <a:ea typeface="ＭＳ Ｐゴシック" charset="-128"/>
              <a:cs typeface="ＭＳ Ｐゴシック" charset="-128"/>
            </a:endParaRPr>
          </a:p>
          <a:p>
            <a:endParaRPr lang="en-US" sz="1200" i="1"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If you perform uterine evacuation with the </a:t>
            </a:r>
            <a:r>
              <a:rPr lang="en-US" sz="1200" i="1" kern="1200" err="1">
                <a:solidFill>
                  <a:schemeClr val="tx1"/>
                </a:solidFill>
                <a:latin typeface="+mn-lt"/>
                <a:ea typeface="ＭＳ Ｐゴシック" charset="-128"/>
                <a:cs typeface="ＭＳ Ｐゴシック" charset="-128"/>
              </a:rPr>
              <a:t>Ipas</a:t>
            </a:r>
            <a:r>
              <a:rPr lang="en-US" sz="1200" i="1" kern="1200">
                <a:solidFill>
                  <a:schemeClr val="tx1"/>
                </a:solidFill>
                <a:latin typeface="+mn-lt"/>
                <a:ea typeface="ＭＳ Ｐゴシック" charset="-128"/>
                <a:cs typeface="ＭＳ Ｐゴシック" charset="-128"/>
              </a:rPr>
              <a:t> MVA Plus®, it is your responsibility to monitor the quality of instrument processing in order to protect your clients, yourself, your coworkers and your community from the spread of infection.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284</a:t>
            </a:fld>
            <a:endParaRPr lang="en-US"/>
          </a:p>
        </p:txBody>
      </p:sp>
    </p:spTree>
    <p:extLst>
      <p:ext uri="{BB962C8B-B14F-4D97-AF65-F5344CB8AC3E}">
        <p14:creationId xmlns:p14="http://schemas.microsoft.com/office/powerpoint/2010/main" val="1779979579"/>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285</a:t>
            </a:fld>
            <a:endParaRPr lang="en-US"/>
          </a:p>
        </p:txBody>
      </p:sp>
    </p:spTree>
    <p:extLst>
      <p:ext uri="{BB962C8B-B14F-4D97-AF65-F5344CB8AC3E}">
        <p14:creationId xmlns:p14="http://schemas.microsoft.com/office/powerpoint/2010/main" val="1315523565"/>
      </p:ext>
    </p:extLst>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286</a:t>
            </a:fld>
            <a:endParaRPr lang="en-US"/>
          </a:p>
        </p:txBody>
      </p:sp>
    </p:spTree>
    <p:extLst>
      <p:ext uri="{BB962C8B-B14F-4D97-AF65-F5344CB8AC3E}">
        <p14:creationId xmlns:p14="http://schemas.microsoft.com/office/powerpoint/2010/main" val="3459551150"/>
      </p:ext>
    </p:extLst>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287</a:t>
            </a:fld>
            <a:endParaRPr lang="en-US"/>
          </a:p>
        </p:txBody>
      </p:sp>
    </p:spTree>
    <p:extLst>
      <p:ext uri="{BB962C8B-B14F-4D97-AF65-F5344CB8AC3E}">
        <p14:creationId xmlns:p14="http://schemas.microsoft.com/office/powerpoint/2010/main" val="2310029743"/>
      </p:ext>
    </p:extLst>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288</a:t>
            </a:fld>
            <a:endParaRPr lang="en-US"/>
          </a:p>
        </p:txBody>
      </p:sp>
    </p:spTree>
    <p:extLst>
      <p:ext uri="{BB962C8B-B14F-4D97-AF65-F5344CB8AC3E}">
        <p14:creationId xmlns:p14="http://schemas.microsoft.com/office/powerpoint/2010/main" val="983224739"/>
      </p:ext>
    </p:extLst>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289</a:t>
            </a:fld>
            <a:endParaRPr lang="en-US"/>
          </a:p>
        </p:txBody>
      </p:sp>
    </p:spTree>
    <p:extLst>
      <p:ext uri="{BB962C8B-B14F-4D97-AF65-F5344CB8AC3E}">
        <p14:creationId xmlns:p14="http://schemas.microsoft.com/office/powerpoint/2010/main" val="2507636040"/>
      </p:ext>
    </p:extLst>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All women who present for abortion-related care should be offered pain management and provided these services without delay.</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290</a:t>
            </a:fld>
            <a:endParaRPr lang="en-US"/>
          </a:p>
        </p:txBody>
      </p:sp>
    </p:spTree>
    <p:extLst>
      <p:ext uri="{BB962C8B-B14F-4D97-AF65-F5344CB8AC3E}">
        <p14:creationId xmlns:p14="http://schemas.microsoft.com/office/powerpoint/2010/main" val="3903186978"/>
      </p:ext>
    </p:extLst>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291</a:t>
            </a:fld>
            <a:endParaRPr lang="en-US"/>
          </a:p>
        </p:txBody>
      </p:sp>
    </p:spTree>
    <p:extLst>
      <p:ext uri="{BB962C8B-B14F-4D97-AF65-F5344CB8AC3E}">
        <p14:creationId xmlns:p14="http://schemas.microsoft.com/office/powerpoint/2010/main" val="9704079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a:t>
            </a:fld>
            <a:endParaRPr lang="en-US"/>
          </a:p>
        </p:txBody>
      </p:sp>
    </p:spTree>
    <p:extLst>
      <p:ext uri="{BB962C8B-B14F-4D97-AF65-F5344CB8AC3E}">
        <p14:creationId xmlns:p14="http://schemas.microsoft.com/office/powerpoint/2010/main" val="2958469035"/>
      </p:ext>
    </p:extLst>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292</a:t>
            </a:fld>
            <a:endParaRPr lang="en-US"/>
          </a:p>
        </p:txBody>
      </p:sp>
    </p:spTree>
    <p:extLst>
      <p:ext uri="{BB962C8B-B14F-4D97-AF65-F5344CB8AC3E}">
        <p14:creationId xmlns:p14="http://schemas.microsoft.com/office/powerpoint/2010/main" val="2668063879"/>
      </p:ext>
    </p:extLst>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293</a:t>
            </a:fld>
            <a:endParaRPr lang="en-US"/>
          </a:p>
        </p:txBody>
      </p:sp>
    </p:spTree>
    <p:extLst>
      <p:ext uri="{BB962C8B-B14F-4D97-AF65-F5344CB8AC3E}">
        <p14:creationId xmlns:p14="http://schemas.microsoft.com/office/powerpoint/2010/main" val="2286305900"/>
      </p:ext>
    </p:extLst>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294</a:t>
            </a:fld>
            <a:endParaRPr lang="en-US"/>
          </a:p>
        </p:txBody>
      </p:sp>
    </p:spTree>
    <p:extLst>
      <p:ext uri="{BB962C8B-B14F-4D97-AF65-F5344CB8AC3E}">
        <p14:creationId xmlns:p14="http://schemas.microsoft.com/office/powerpoint/2010/main" val="3695809092"/>
      </p:ext>
    </p:extLst>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All these methods of pain management also address any preexisting pain the woman may have when she comes for abortion-related care. Note that </a:t>
            </a:r>
            <a:r>
              <a:rPr lang="en-US" sz="1200" kern="1200">
                <a:solidFill>
                  <a:schemeClr val="tx1"/>
                </a:solidFill>
                <a:latin typeface="+mn-lt"/>
                <a:ea typeface="ＭＳ Ｐゴシック" charset="-128"/>
                <a:cs typeface="ＭＳ Ｐゴシック" charset="-128"/>
              </a:rPr>
              <a:t>p</a:t>
            </a:r>
            <a:r>
              <a:rPr lang="en-US" sz="1200" i="1" kern="1200">
                <a:solidFill>
                  <a:schemeClr val="tx1"/>
                </a:solidFill>
                <a:latin typeface="+mn-lt"/>
                <a:ea typeface="ＭＳ Ｐゴシック" charset="-128"/>
                <a:cs typeface="ＭＳ Ｐゴシック" charset="-128"/>
              </a:rPr>
              <a:t>roviding conscious sedation increases the expense, complexity and potential risks of an abortion procedure.  Increased monitoring requires facility investments in training and equipment to deliver conscious sedation safely.</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295</a:t>
            </a:fld>
            <a:endParaRPr lang="en-US"/>
          </a:p>
        </p:txBody>
      </p:sp>
    </p:spTree>
    <p:extLst>
      <p:ext uri="{BB962C8B-B14F-4D97-AF65-F5344CB8AC3E}">
        <p14:creationId xmlns:p14="http://schemas.microsoft.com/office/powerpoint/2010/main" val="211402666"/>
      </p:ext>
    </p:extLst>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296</a:t>
            </a:fld>
            <a:endParaRPr lang="en-US"/>
          </a:p>
        </p:txBody>
      </p:sp>
    </p:spTree>
    <p:extLst>
      <p:ext uri="{BB962C8B-B14F-4D97-AF65-F5344CB8AC3E}">
        <p14:creationId xmlns:p14="http://schemas.microsoft.com/office/powerpoint/2010/main" val="2384454946"/>
      </p:ext>
    </p:extLst>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297</a:t>
            </a:fld>
            <a:endParaRPr lang="en-US"/>
          </a:p>
        </p:txBody>
      </p:sp>
    </p:spTree>
    <p:extLst>
      <p:ext uri="{BB962C8B-B14F-4D97-AF65-F5344CB8AC3E}">
        <p14:creationId xmlns:p14="http://schemas.microsoft.com/office/powerpoint/2010/main" val="2493578267"/>
      </p:ext>
    </p:extLst>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Providers should be sure not impose their own preferences but to offer the support the woman desires, such as: a companion; silence, distraction, or information-giving; and calming environment.  Facility staff can create a calming environment by providing appropriate music, lighting, and décor. Music is effective for pain management during vacuum aspiration and may be helpful for uterine evacuation with medical methods as well.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298</a:t>
            </a:fld>
            <a:endParaRPr lang="en-US"/>
          </a:p>
        </p:txBody>
      </p:sp>
    </p:spTree>
    <p:extLst>
      <p:ext uri="{BB962C8B-B14F-4D97-AF65-F5344CB8AC3E}">
        <p14:creationId xmlns:p14="http://schemas.microsoft.com/office/powerpoint/2010/main" val="2398543093"/>
      </p:ext>
    </p:extLst>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a:solidFill>
                  <a:schemeClr val="tx1"/>
                </a:solidFill>
                <a:latin typeface="+mn-lt"/>
                <a:ea typeface="ＭＳ Ｐゴシック" charset="-128"/>
                <a:cs typeface="ＭＳ Ｐゴシック" charset="-128"/>
              </a:rPr>
              <a:t>Say:</a:t>
            </a:r>
          </a:p>
          <a:p>
            <a:r>
              <a:rPr lang="en-US" sz="1200" i="1" kern="1200">
                <a:solidFill>
                  <a:schemeClr val="tx1"/>
                </a:solidFill>
                <a:latin typeface="+mn-lt"/>
                <a:ea typeface="ＭＳ Ｐゴシック" charset="-128"/>
                <a:cs typeface="ＭＳ Ｐゴシック" charset="-128"/>
              </a:rPr>
              <a:t>A woman also has the right to refuse pain management if she desires</a:t>
            </a:r>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299</a:t>
            </a:fld>
            <a:endParaRPr lang="en-US"/>
          </a:p>
        </p:txBody>
      </p:sp>
    </p:spTree>
    <p:extLst>
      <p:ext uri="{BB962C8B-B14F-4D97-AF65-F5344CB8AC3E}">
        <p14:creationId xmlns:p14="http://schemas.microsoft.com/office/powerpoint/2010/main" val="2199412935"/>
      </p:ext>
    </p:extLst>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300</a:t>
            </a:fld>
            <a:endParaRPr lang="en-US"/>
          </a:p>
        </p:txBody>
      </p:sp>
    </p:spTree>
    <p:extLst>
      <p:ext uri="{BB962C8B-B14F-4D97-AF65-F5344CB8AC3E}">
        <p14:creationId xmlns:p14="http://schemas.microsoft.com/office/powerpoint/2010/main" val="3296637630"/>
      </p:ext>
    </p:extLst>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301</a:t>
            </a:fld>
            <a:endParaRPr lang="en-US"/>
          </a:p>
        </p:txBody>
      </p:sp>
    </p:spTree>
    <p:extLst>
      <p:ext uri="{BB962C8B-B14F-4D97-AF65-F5344CB8AC3E}">
        <p14:creationId xmlns:p14="http://schemas.microsoft.com/office/powerpoint/2010/main" val="3143593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4</a:t>
            </a:fld>
            <a:endParaRPr lang="en-US"/>
          </a:p>
        </p:txBody>
      </p:sp>
    </p:spTree>
    <p:extLst>
      <p:ext uri="{BB962C8B-B14F-4D97-AF65-F5344CB8AC3E}">
        <p14:creationId xmlns:p14="http://schemas.microsoft.com/office/powerpoint/2010/main" val="34231570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lvl="0"/>
            <a:r>
              <a:rPr lang="en-US" sz="1200" i="1"/>
              <a:t>The right to decide whether and when to have children</a:t>
            </a:r>
            <a:r>
              <a:rPr lang="en-US" sz="1200"/>
              <a:t> - Women should have access to the contraceptive methods they want and to decide when to terminate a pregnancy.</a:t>
            </a:r>
          </a:p>
          <a:p>
            <a:pPr lvl="0"/>
            <a:r>
              <a:rPr lang="en-US" sz="1200" i="1"/>
              <a:t>The right to life</a:t>
            </a:r>
            <a:r>
              <a:rPr lang="en-US" sz="1200"/>
              <a:t> - Women should not die due to unsafe abortion.</a:t>
            </a:r>
          </a:p>
          <a:p>
            <a:pPr lvl="0"/>
            <a:r>
              <a:rPr lang="en-US" sz="1200" i="1"/>
              <a:t>The right to health</a:t>
            </a:r>
            <a:r>
              <a:rPr lang="en-US" sz="1200"/>
              <a:t> - Women should not suffer short- and long-term injuries due to unsafe abortion.</a:t>
            </a:r>
          </a:p>
          <a:p>
            <a:pPr lvl="0"/>
            <a:r>
              <a:rPr lang="en-US" sz="1200" i="1"/>
              <a:t>The right to dignity and bodily integrity</a:t>
            </a:r>
            <a:r>
              <a:rPr lang="en-US" sz="1200"/>
              <a:t> - Young women should be able to consent to their own uterine evacuation procedure.</a:t>
            </a:r>
          </a:p>
          <a:p>
            <a:pPr lvl="0"/>
            <a:r>
              <a:rPr lang="en-US" sz="1200" i="1"/>
              <a:t>The right to freedom from discrimination</a:t>
            </a:r>
            <a:r>
              <a:rPr lang="en-US" sz="1200"/>
              <a:t>  - For example, uterine evacuation is a procedure only women and not men need.</a:t>
            </a:r>
          </a:p>
          <a:p>
            <a:pPr lvl="0"/>
            <a:r>
              <a:rPr lang="en-US" sz="1200" i="1"/>
              <a:t>The right to freedom from inhuman and degrading treatment</a:t>
            </a:r>
            <a:r>
              <a:rPr lang="en-US" sz="1200"/>
              <a:t>  - For example, this is upheld when abortion or postabortion care is denied or provided in a judgmental and punitive manner.</a:t>
            </a:r>
          </a:p>
          <a:p>
            <a:pPr lvl="0"/>
            <a:r>
              <a:rPr lang="en-US" sz="1200" i="1"/>
              <a:t>The right to the benefits of scientific progress</a:t>
            </a:r>
            <a:r>
              <a:rPr lang="en-US" sz="1200"/>
              <a:t> - For example, this right is upheld when providers are able to use WHO-recommended uterine evacuation methods.</a:t>
            </a:r>
          </a:p>
          <a:p>
            <a:pPr lvl="0"/>
            <a:r>
              <a:rPr lang="en-US" sz="1200" i="1"/>
              <a:t>The right to freedom of opinion and expression</a:t>
            </a:r>
            <a:r>
              <a:rPr lang="en-US" sz="1200"/>
              <a:t> - For example, this right is upheld when people are able to voice their support for safe abortion care.</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a:t>
            </a:fld>
            <a:endParaRPr lang="en-US"/>
          </a:p>
        </p:txBody>
      </p:sp>
    </p:spTree>
    <p:extLst>
      <p:ext uri="{BB962C8B-B14F-4D97-AF65-F5344CB8AC3E}">
        <p14:creationId xmlns:p14="http://schemas.microsoft.com/office/powerpoint/2010/main" val="3930260943"/>
      </p:ext>
    </p:extLst>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PAC treatment can be an emergency situation, and the woman's condition can change quickly at any point during her care. Any changes in the woman’s emotions and physiology may indicate complications. </a:t>
            </a:r>
            <a:endParaRPr lang="en-US" sz="1200" kern="1200">
              <a:solidFill>
                <a:schemeClr val="tx1"/>
              </a:solidFill>
              <a:latin typeface="+mn-lt"/>
              <a:ea typeface="ＭＳ Ｐゴシック" charset="-128"/>
              <a:cs typeface="ＭＳ Ｐゴシック" charset="-128"/>
            </a:endParaRPr>
          </a:p>
          <a:p>
            <a:endParaRPr lang="en-US" sz="1200" kern="1200">
              <a:solidFill>
                <a:schemeClr val="tx1"/>
              </a:solidFill>
              <a:latin typeface="+mn-lt"/>
              <a:ea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These are the general steps for the MVA procedure. The exact sequence will vary slightly based on local circumstances.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302</a:t>
            </a:fld>
            <a:endParaRPr lang="en-US"/>
          </a:p>
        </p:txBody>
      </p:sp>
    </p:spTree>
    <p:extLst>
      <p:ext uri="{BB962C8B-B14F-4D97-AF65-F5344CB8AC3E}">
        <p14:creationId xmlns:p14="http://schemas.microsoft.com/office/powerpoint/2010/main" val="3495103589"/>
      </p:ext>
    </p:extLst>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Research has shown that routinely providing antibiotics to women undergoing MVA reduces infection.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303</a:t>
            </a:fld>
            <a:endParaRPr lang="en-US"/>
          </a:p>
        </p:txBody>
      </p:sp>
    </p:spTree>
    <p:extLst>
      <p:ext uri="{BB962C8B-B14F-4D97-AF65-F5344CB8AC3E}">
        <p14:creationId xmlns:p14="http://schemas.microsoft.com/office/powerpoint/2010/main" val="1107273108"/>
      </p:ext>
    </p:extLst>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304</a:t>
            </a:fld>
            <a:endParaRPr lang="en-US"/>
          </a:p>
        </p:txBody>
      </p:sp>
    </p:spTree>
    <p:extLst>
      <p:ext uri="{BB962C8B-B14F-4D97-AF65-F5344CB8AC3E}">
        <p14:creationId xmlns:p14="http://schemas.microsoft.com/office/powerpoint/2010/main" val="4170803948"/>
      </p:ext>
    </p:extLst>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305</a:t>
            </a:fld>
            <a:endParaRPr lang="en-US"/>
          </a:p>
        </p:txBody>
      </p:sp>
    </p:spTree>
    <p:extLst>
      <p:ext uri="{BB962C8B-B14F-4D97-AF65-F5344CB8AC3E}">
        <p14:creationId xmlns:p14="http://schemas.microsoft.com/office/powerpoint/2010/main" val="1737630732"/>
      </p:ext>
    </p:extLst>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woman should empty her bladder before she gets on the table because a full bladder makes the pelvic exam difficult to perform.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306</a:t>
            </a:fld>
            <a:endParaRPr lang="en-US"/>
          </a:p>
        </p:txBody>
      </p:sp>
    </p:spTree>
    <p:extLst>
      <p:ext uri="{BB962C8B-B14F-4D97-AF65-F5344CB8AC3E}">
        <p14:creationId xmlns:p14="http://schemas.microsoft.com/office/powerpoint/2010/main" val="3545922234"/>
      </p:ext>
    </p:extLst>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307</a:t>
            </a:fld>
            <a:endParaRPr lang="en-US"/>
          </a:p>
        </p:txBody>
      </p:sp>
    </p:spTree>
    <p:extLst>
      <p:ext uri="{BB962C8B-B14F-4D97-AF65-F5344CB8AC3E}">
        <p14:creationId xmlns:p14="http://schemas.microsoft.com/office/powerpoint/2010/main" val="4186942912"/>
      </p:ext>
    </p:extLst>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effectLst/>
                <a:latin typeface="+mn-lt"/>
                <a:ea typeface="ＭＳ Ｐゴシック" charset="-128"/>
                <a:cs typeface="ＭＳ Ｐゴシック" charset="-128"/>
              </a:rPr>
              <a:t>Say:</a:t>
            </a:r>
          </a:p>
          <a:p>
            <a:pPr marL="0" marR="0" lvl="1"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charset="-128"/>
                <a:cs typeface="ＭＳ Ｐゴシック" charset="-128"/>
              </a:rPr>
              <a:t>Why is the cervical antiseptic preparation important? </a:t>
            </a:r>
          </a:p>
          <a:p>
            <a:pPr marL="628650" marR="0" lvl="2" indent="-171450" algn="l" defTabSz="457200" rtl="0" eaLnBrk="0" fontAlgn="base" latinLnBrk="0" hangingPunct="0">
              <a:lnSpc>
                <a:spcPct val="100000"/>
              </a:lnSpc>
              <a:spcBef>
                <a:spcPct val="30000"/>
              </a:spcBef>
              <a:spcAft>
                <a:spcPct val="0"/>
              </a:spcAft>
              <a:buClrTx/>
              <a:buSzTx/>
              <a:buFontTx/>
              <a:buChar char="-"/>
              <a:tabLst/>
              <a:defRPr/>
            </a:pPr>
            <a:r>
              <a:rPr lang="en-US" sz="1200" i="1" kern="1200">
                <a:solidFill>
                  <a:schemeClr val="tx1"/>
                </a:solidFill>
                <a:effectLst/>
                <a:latin typeface="+mn-lt"/>
                <a:ea typeface="ＭＳ Ｐゴシック" charset="-128"/>
                <a:cs typeface="ＭＳ Ｐゴシック" charset="-128"/>
              </a:rPr>
              <a:t>During the procedure, microorganisms in and around the vagina are very often transferred through the </a:t>
            </a:r>
            <a:r>
              <a:rPr lang="en-US" sz="1200" i="1" kern="1200" err="1">
                <a:solidFill>
                  <a:schemeClr val="tx1"/>
                </a:solidFill>
                <a:effectLst/>
                <a:latin typeface="+mn-lt"/>
                <a:ea typeface="ＭＳ Ｐゴシック" charset="-128"/>
                <a:cs typeface="ＭＳ Ｐゴシック" charset="-128"/>
              </a:rPr>
              <a:t>os</a:t>
            </a:r>
            <a:r>
              <a:rPr lang="en-US" sz="1200" i="1" kern="1200">
                <a:solidFill>
                  <a:schemeClr val="tx1"/>
                </a:solidFill>
                <a:effectLst/>
                <a:latin typeface="+mn-lt"/>
                <a:ea typeface="ＭＳ Ｐゴシック" charset="-128"/>
                <a:cs typeface="ＭＳ Ｐゴシック" charset="-128"/>
              </a:rPr>
              <a:t> into the uterus, or by the block needle to deep cervical tissue, where they can cause infection. </a:t>
            </a:r>
          </a:p>
          <a:p>
            <a:endParaRPr lang="en-US" sz="1200" i="1" kern="1200">
              <a:solidFill>
                <a:schemeClr val="tx1"/>
              </a:solidFill>
              <a:effectLst/>
              <a:latin typeface="+mn-lt"/>
              <a:ea typeface="ＭＳ Ｐゴシック" charset="-128"/>
              <a:cs typeface="ＭＳ Ｐゴシック" charset="-128"/>
            </a:endParaRPr>
          </a:p>
          <a:p>
            <a:r>
              <a:rPr lang="en-US" sz="1200" i="1" kern="1200">
                <a:solidFill>
                  <a:schemeClr val="tx1"/>
                </a:solidFill>
                <a:effectLst/>
                <a:latin typeface="+mn-lt"/>
                <a:ea typeface="ＭＳ Ｐゴシック" charset="-128"/>
                <a:cs typeface="ＭＳ Ｐゴシック" charset="-128"/>
              </a:rPr>
              <a:t>Why is it important not to retrace with the sponge? </a:t>
            </a:r>
          </a:p>
          <a:p>
            <a:pPr marL="628650" lvl="1" indent="-171450">
              <a:buFontTx/>
              <a:buChar char="-"/>
            </a:pPr>
            <a:r>
              <a:rPr lang="en-US" sz="1200" i="1" kern="1200">
                <a:solidFill>
                  <a:schemeClr val="tx1"/>
                </a:solidFill>
                <a:effectLst/>
                <a:latin typeface="+mn-lt"/>
                <a:ea typeface="ＭＳ Ｐゴシック" charset="-128"/>
                <a:cs typeface="ＭＳ Ｐゴシック" charset="-128"/>
              </a:rPr>
              <a:t>Retracing with the sponge can cause contamination by carrying microorgan­isms from </a:t>
            </a:r>
            <a:r>
              <a:rPr lang="en-US" sz="1200" i="1" kern="1200" err="1">
                <a:solidFill>
                  <a:schemeClr val="tx1"/>
                </a:solidFill>
                <a:effectLst/>
                <a:latin typeface="+mn-lt"/>
                <a:ea typeface="ＭＳ Ｐゴシック" charset="-128"/>
                <a:cs typeface="ＭＳ Ｐゴシック" charset="-128"/>
              </a:rPr>
              <a:t>unswabbed</a:t>
            </a:r>
            <a:r>
              <a:rPr lang="en-US" sz="1200" i="1" kern="1200">
                <a:solidFill>
                  <a:schemeClr val="tx1"/>
                </a:solidFill>
                <a:effectLst/>
                <a:latin typeface="+mn-lt"/>
                <a:ea typeface="ＭＳ Ｐゴシック" charset="-128"/>
                <a:cs typeface="ＭＳ Ｐゴシック" charset="-128"/>
              </a:rPr>
              <a:t> areas onto already-cleaned areas.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308</a:t>
            </a:fld>
            <a:endParaRPr lang="en-US"/>
          </a:p>
        </p:txBody>
      </p:sp>
    </p:spTree>
    <p:extLst>
      <p:ext uri="{BB962C8B-B14F-4D97-AF65-F5344CB8AC3E}">
        <p14:creationId xmlns:p14="http://schemas.microsoft.com/office/powerpoint/2010/main" val="4241546619"/>
      </p:ext>
    </p:extLst>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Most women experience pain when the </a:t>
            </a:r>
            <a:r>
              <a:rPr lang="en-US" sz="1200" i="1" kern="1200" err="1">
                <a:solidFill>
                  <a:schemeClr val="tx1"/>
                </a:solidFill>
                <a:latin typeface="+mn-lt"/>
                <a:ea typeface="ＭＳ Ｐゴシック" charset="-128"/>
                <a:cs typeface="ＭＳ Ｐゴシック" charset="-128"/>
              </a:rPr>
              <a:t>cannula</a:t>
            </a:r>
            <a:r>
              <a:rPr lang="en-US" sz="1200" i="1" kern="1200">
                <a:solidFill>
                  <a:schemeClr val="tx1"/>
                </a:solidFill>
                <a:latin typeface="+mn-lt"/>
                <a:ea typeface="ＭＳ Ｐゴシック" charset="-128"/>
                <a:cs typeface="ＭＳ Ｐゴシック" charset="-128"/>
              </a:rPr>
              <a:t> is inserted through the </a:t>
            </a:r>
            <a:r>
              <a:rPr lang="en-US" sz="1200" i="1" kern="1200" err="1">
                <a:solidFill>
                  <a:schemeClr val="tx1"/>
                </a:solidFill>
                <a:latin typeface="+mn-lt"/>
                <a:ea typeface="ＭＳ Ｐゴシック" charset="-128"/>
                <a:cs typeface="ＭＳ Ｐゴシック" charset="-128"/>
              </a:rPr>
              <a:t>os</a:t>
            </a:r>
            <a:r>
              <a:rPr lang="en-US" sz="1200" i="1" kern="1200">
                <a:solidFill>
                  <a:schemeClr val="tx1"/>
                </a:solidFill>
                <a:latin typeface="+mn-lt"/>
                <a:ea typeface="ＭＳ Ｐゴシック" charset="-128"/>
                <a:cs typeface="ＭＳ Ｐゴシック" charset="-128"/>
              </a:rPr>
              <a:t>, as well as when the </a:t>
            </a:r>
            <a:r>
              <a:rPr lang="en-US" sz="1200" i="1" kern="1200" err="1">
                <a:solidFill>
                  <a:schemeClr val="tx1"/>
                </a:solidFill>
                <a:latin typeface="+mn-lt"/>
                <a:ea typeface="ＭＳ Ｐゴシック" charset="-128"/>
                <a:cs typeface="ＭＳ Ｐゴシック" charset="-128"/>
              </a:rPr>
              <a:t>os</a:t>
            </a:r>
            <a:r>
              <a:rPr lang="en-US" sz="1200" i="1" kern="1200">
                <a:solidFill>
                  <a:schemeClr val="tx1"/>
                </a:solidFill>
                <a:latin typeface="+mn-lt"/>
                <a:ea typeface="ＭＳ Ｐゴシック" charset="-128"/>
                <a:cs typeface="ＭＳ Ｐゴシック" charset="-128"/>
              </a:rPr>
              <a:t> contracts after the evacuation. Since paracervical block aids in preventing pain and is unlikely to cause harm, it is recommended that it be administered to all women needing uterine evacuation.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i="1" kern="120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Paracervical block is safe and easy to do and may be done by midlevel providers. </a:t>
            </a:r>
            <a:r>
              <a:rPr lang="en-US" sz="1200" kern="1200">
                <a:solidFill>
                  <a:schemeClr val="tx1"/>
                </a:solidFill>
                <a:latin typeface="+mn-lt"/>
                <a:ea typeface="ＭＳ Ｐゴシック" charset="-128"/>
                <a:cs typeface="ＭＳ Ｐゴシック" charset="-128"/>
              </a:rPr>
              <a:t>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It is important to aspirate before injecting to be sure the needle is not in a vessel, which can cause very serious problems. </a:t>
            </a:r>
            <a:endParaRPr lang="en-US" sz="1200" kern="120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309</a:t>
            </a:fld>
            <a:endParaRPr lang="en-US"/>
          </a:p>
        </p:txBody>
      </p:sp>
    </p:spTree>
    <p:extLst>
      <p:ext uri="{BB962C8B-B14F-4D97-AF65-F5344CB8AC3E}">
        <p14:creationId xmlns:p14="http://schemas.microsoft.com/office/powerpoint/2010/main" val="2280296576"/>
      </p:ext>
    </p:extLst>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310</a:t>
            </a:fld>
            <a:endParaRPr lang="en-US"/>
          </a:p>
        </p:txBody>
      </p:sp>
    </p:spTree>
    <p:extLst>
      <p:ext uri="{BB962C8B-B14F-4D97-AF65-F5344CB8AC3E}">
        <p14:creationId xmlns:p14="http://schemas.microsoft.com/office/powerpoint/2010/main" val="804555488"/>
      </p:ext>
    </p:extLst>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311</a:t>
            </a:fld>
            <a:endParaRPr lang="en-US"/>
          </a:p>
        </p:txBody>
      </p:sp>
    </p:spTree>
    <p:extLst>
      <p:ext uri="{BB962C8B-B14F-4D97-AF65-F5344CB8AC3E}">
        <p14:creationId xmlns:p14="http://schemas.microsoft.com/office/powerpoint/2010/main" val="40632943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32</a:t>
            </a:fld>
            <a:endParaRPr lang="en-US"/>
          </a:p>
        </p:txBody>
      </p:sp>
    </p:spTree>
    <p:extLst>
      <p:ext uri="{BB962C8B-B14F-4D97-AF65-F5344CB8AC3E}">
        <p14:creationId xmlns:p14="http://schemas.microsoft.com/office/powerpoint/2010/main" val="2080962334"/>
      </p:ext>
    </p:extLst>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Using gentle operative technique is important during dilatation to avoid creating a false passage, cervical tear or perforation, especially as cervical tissue will be softened with pregnancy. </a:t>
            </a:r>
            <a:endParaRPr lang="en-US" sz="1200" kern="1200">
              <a:solidFill>
                <a:schemeClr val="tx1"/>
              </a:solidFill>
              <a:latin typeface="+mn-lt"/>
              <a:ea typeface="ＭＳ Ｐゴシック" charset="-128"/>
              <a:cs typeface="ＭＳ Ｐゴシック" charset="-128"/>
            </a:endParaRPr>
          </a:p>
          <a:p>
            <a:endParaRPr lang="en-US" sz="1200" i="1" kern="1200">
              <a:solidFill>
                <a:schemeClr val="tx1"/>
              </a:solidFill>
              <a:effectLst/>
              <a:latin typeface="+mn-lt"/>
              <a:ea typeface="ＭＳ Ｐゴシック" charset="-128"/>
              <a:cs typeface="ＭＳ Ｐゴシック" charset="-128"/>
            </a:endParaRPr>
          </a:p>
          <a:p>
            <a:r>
              <a:rPr lang="en-US" sz="1200" i="1" kern="1200">
                <a:solidFill>
                  <a:schemeClr val="tx1"/>
                </a:solidFill>
                <a:effectLst/>
                <a:latin typeface="+mn-lt"/>
                <a:ea typeface="ＭＳ Ｐゴシック" charset="-128"/>
                <a:cs typeface="ＭＳ Ｐゴシック" charset="-128"/>
              </a:rPr>
              <a:t>What is no-touch technique? </a:t>
            </a:r>
          </a:p>
          <a:p>
            <a:pPr marL="628650" lvl="1" indent="-171450">
              <a:buFontTx/>
              <a:buChar char="-"/>
            </a:pPr>
            <a:r>
              <a:rPr lang="en-US" sz="1200" i="1" kern="1200">
                <a:solidFill>
                  <a:schemeClr val="tx1"/>
                </a:solidFill>
                <a:effectLst/>
                <a:latin typeface="+mn-lt"/>
                <a:ea typeface="ＭＳ Ｐゴシック" charset="-128"/>
                <a:cs typeface="ＭＳ Ｐゴシック" charset="-128"/>
              </a:rPr>
              <a:t>Handling instruments so that the part that will enter the sterile uterus does not touch any other surface, including gloved fingertips or vaginal walls. </a:t>
            </a:r>
          </a:p>
          <a:p>
            <a:pPr marL="628650" lvl="1" indent="-171450">
              <a:buFontTx/>
              <a:buChar char="-"/>
            </a:pPr>
            <a:r>
              <a:rPr lang="en-US" sz="1200" i="1" kern="1200">
                <a:solidFill>
                  <a:schemeClr val="tx1"/>
                </a:solidFill>
                <a:effectLst/>
                <a:latin typeface="+mn-lt"/>
                <a:ea typeface="ＭＳ Ｐゴシック" charset="-128"/>
                <a:cs typeface="ＭＳ Ｐゴシック" charset="-128"/>
              </a:rPr>
              <a:t>Emphasize that No-Touch Technique is important because infection can start when vaginal or other flora is introduced into the uterus during the procedure. No-Touch Technique must be used throughout the procedure.</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312</a:t>
            </a:fld>
            <a:endParaRPr lang="en-US"/>
          </a:p>
        </p:txBody>
      </p:sp>
    </p:spTree>
    <p:extLst>
      <p:ext uri="{BB962C8B-B14F-4D97-AF65-F5344CB8AC3E}">
        <p14:creationId xmlns:p14="http://schemas.microsoft.com/office/powerpoint/2010/main" val="1319982800"/>
      </p:ext>
    </p:extLst>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313</a:t>
            </a:fld>
            <a:endParaRPr lang="en-US"/>
          </a:p>
        </p:txBody>
      </p:sp>
    </p:spTree>
    <p:extLst>
      <p:ext uri="{BB962C8B-B14F-4D97-AF65-F5344CB8AC3E}">
        <p14:creationId xmlns:p14="http://schemas.microsoft.com/office/powerpoint/2010/main" val="3591589732"/>
      </p:ext>
    </p:extLst>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A cervical tear can occur if cervical traction is too strong. A uterine perforation can occur if the </a:t>
            </a:r>
            <a:r>
              <a:rPr lang="en-US" sz="1200" i="1" kern="1200" err="1">
                <a:solidFill>
                  <a:schemeClr val="tx1"/>
                </a:solidFill>
                <a:latin typeface="+mn-lt"/>
                <a:ea typeface="ＭＳ Ｐゴシック" charset="-128"/>
                <a:cs typeface="ＭＳ Ｐゴシック" charset="-128"/>
              </a:rPr>
              <a:t>cannula</a:t>
            </a:r>
            <a:r>
              <a:rPr lang="en-US" sz="1200" i="1" kern="1200">
                <a:solidFill>
                  <a:schemeClr val="tx1"/>
                </a:solidFill>
                <a:latin typeface="+mn-lt"/>
                <a:ea typeface="ＭＳ Ｐゴシック" charset="-128"/>
                <a:cs typeface="ＭＳ Ｐゴシック" charset="-128"/>
              </a:rPr>
              <a:t> is inserted too far through the </a:t>
            </a:r>
            <a:r>
              <a:rPr lang="en-US" sz="1200" i="1" kern="1200" err="1">
                <a:solidFill>
                  <a:schemeClr val="tx1"/>
                </a:solidFill>
                <a:latin typeface="+mn-lt"/>
                <a:ea typeface="ＭＳ Ｐゴシック" charset="-128"/>
                <a:cs typeface="ＭＳ Ｐゴシック" charset="-128"/>
              </a:rPr>
              <a:t>os</a:t>
            </a:r>
            <a:r>
              <a:rPr lang="en-US" sz="1200" i="1" kern="1200">
                <a:solidFill>
                  <a:schemeClr val="tx1"/>
                </a:solidFill>
                <a:latin typeface="+mn-lt"/>
                <a:ea typeface="ＭＳ Ｐゴシック" charset="-128"/>
                <a:cs typeface="ＭＳ Ｐゴシック" charset="-128"/>
              </a:rPr>
              <a:t>.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314</a:t>
            </a:fld>
            <a:endParaRPr lang="en-US"/>
          </a:p>
        </p:txBody>
      </p:sp>
    </p:spTree>
    <p:extLst>
      <p:ext uri="{BB962C8B-B14F-4D97-AF65-F5344CB8AC3E}">
        <p14:creationId xmlns:p14="http://schemas.microsoft.com/office/powerpoint/2010/main" val="4083514829"/>
      </p:ext>
    </p:extLst>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315</a:t>
            </a:fld>
            <a:endParaRPr lang="en-US"/>
          </a:p>
        </p:txBody>
      </p:sp>
    </p:spTree>
    <p:extLst>
      <p:ext uri="{BB962C8B-B14F-4D97-AF65-F5344CB8AC3E}">
        <p14:creationId xmlns:p14="http://schemas.microsoft.com/office/powerpoint/2010/main" val="1568824897"/>
      </p:ext>
    </p:extLst>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When doing MVA procedures, have more than one aspirator available in case of technical problems or in case there are copious products of conception (POC).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316</a:t>
            </a:fld>
            <a:endParaRPr lang="en-US"/>
          </a:p>
        </p:txBody>
      </p:sp>
    </p:spTree>
    <p:extLst>
      <p:ext uri="{BB962C8B-B14F-4D97-AF65-F5344CB8AC3E}">
        <p14:creationId xmlns:p14="http://schemas.microsoft.com/office/powerpoint/2010/main" val="2247467484"/>
      </p:ext>
    </p:extLst>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317</a:t>
            </a:fld>
            <a:endParaRPr lang="en-US"/>
          </a:p>
        </p:txBody>
      </p:sp>
    </p:spTree>
    <p:extLst>
      <p:ext uri="{BB962C8B-B14F-4D97-AF65-F5344CB8AC3E}">
        <p14:creationId xmlns:p14="http://schemas.microsoft.com/office/powerpoint/2010/main" val="3628103875"/>
      </p:ext>
    </p:extLst>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Remain alert to signs that may indicate perforation throughout the procedure, and stop suction immediately if they appear.</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318</a:t>
            </a:fld>
            <a:endParaRPr lang="en-US"/>
          </a:p>
        </p:txBody>
      </p:sp>
    </p:spTree>
    <p:extLst>
      <p:ext uri="{BB962C8B-B14F-4D97-AF65-F5344CB8AC3E}">
        <p14:creationId xmlns:p14="http://schemas.microsoft.com/office/powerpoint/2010/main" val="1547837642"/>
      </p:ext>
    </p:extLst>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319</a:t>
            </a:fld>
            <a:endParaRPr lang="en-US"/>
          </a:p>
        </p:txBody>
      </p:sp>
    </p:spTree>
    <p:extLst>
      <p:ext uri="{BB962C8B-B14F-4D97-AF65-F5344CB8AC3E}">
        <p14:creationId xmlns:p14="http://schemas.microsoft.com/office/powerpoint/2010/main" val="967390557"/>
      </p:ext>
    </p:extLst>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320</a:t>
            </a:fld>
            <a:endParaRPr lang="en-US"/>
          </a:p>
        </p:txBody>
      </p:sp>
    </p:spTree>
    <p:extLst>
      <p:ext uri="{BB962C8B-B14F-4D97-AF65-F5344CB8AC3E}">
        <p14:creationId xmlns:p14="http://schemas.microsoft.com/office/powerpoint/2010/main" val="2329517006"/>
      </p:ext>
    </p:extLst>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321</a:t>
            </a:fld>
            <a:endParaRPr lang="en-US"/>
          </a:p>
        </p:txBody>
      </p:sp>
    </p:spTree>
    <p:extLst>
      <p:ext uri="{BB962C8B-B14F-4D97-AF65-F5344CB8AC3E}">
        <p14:creationId xmlns:p14="http://schemas.microsoft.com/office/powerpoint/2010/main" val="12335294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t>Say:</a:t>
            </a:r>
            <a:endParaRPr lang="en-US" sz="1200" i="1"/>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1"/>
              <a:t>Specific advocacy is needed for health care policies to ensure provision of and access to high-quality health care for young and unmarried women.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i="1"/>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While conventions and treaties are the foundation for international human rights, consensus statements and declarations made at conferences sponsored by the United Nations (UN) focus on more specific aspects of women’s – including young women’s - sexual and reproductive rights. </a:t>
            </a:r>
            <a:endParaRPr lang="en-US" sz="1200" i="1"/>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33</a:t>
            </a:fld>
            <a:endParaRPr lang="en-US"/>
          </a:p>
        </p:txBody>
      </p:sp>
    </p:spTree>
    <p:extLst>
      <p:ext uri="{BB962C8B-B14F-4D97-AF65-F5344CB8AC3E}">
        <p14:creationId xmlns:p14="http://schemas.microsoft.com/office/powerpoint/2010/main" val="1814448926"/>
      </p:ext>
    </p:extLst>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322</a:t>
            </a:fld>
            <a:endParaRPr lang="en-US"/>
          </a:p>
        </p:txBody>
      </p:sp>
    </p:spTree>
    <p:extLst>
      <p:ext uri="{BB962C8B-B14F-4D97-AF65-F5344CB8AC3E}">
        <p14:creationId xmlns:p14="http://schemas.microsoft.com/office/powerpoint/2010/main" val="3393087406"/>
      </p:ext>
    </p:extLst>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323</a:t>
            </a:fld>
            <a:endParaRPr lang="en-US"/>
          </a:p>
        </p:txBody>
      </p:sp>
    </p:spTree>
    <p:extLst>
      <p:ext uri="{BB962C8B-B14F-4D97-AF65-F5344CB8AC3E}">
        <p14:creationId xmlns:p14="http://schemas.microsoft.com/office/powerpoint/2010/main" val="2410081333"/>
      </p:ext>
    </p:extLst>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Say: </a:t>
            </a:r>
            <a:r>
              <a:rPr lang="en-US" i="0"/>
              <a:t>If cannula has been contaminated, replace with a new sterilized or HLD cannula.</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324</a:t>
            </a:fld>
            <a:endParaRPr lang="en-US"/>
          </a:p>
        </p:txBody>
      </p:sp>
    </p:spTree>
    <p:extLst>
      <p:ext uri="{BB962C8B-B14F-4D97-AF65-F5344CB8AC3E}">
        <p14:creationId xmlns:p14="http://schemas.microsoft.com/office/powerpoint/2010/main" val="1843958031"/>
      </p:ext>
    </p:extLst>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325</a:t>
            </a:fld>
            <a:endParaRPr lang="en-US"/>
          </a:p>
        </p:txBody>
      </p:sp>
    </p:spTree>
    <p:extLst>
      <p:ext uri="{BB962C8B-B14F-4D97-AF65-F5344CB8AC3E}">
        <p14:creationId xmlns:p14="http://schemas.microsoft.com/office/powerpoint/2010/main" val="985873364"/>
      </p:ext>
    </p:extLst>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326</a:t>
            </a:fld>
            <a:endParaRPr lang="en-US"/>
          </a:p>
        </p:txBody>
      </p:sp>
    </p:spTree>
    <p:extLst>
      <p:ext uri="{BB962C8B-B14F-4D97-AF65-F5344CB8AC3E}">
        <p14:creationId xmlns:p14="http://schemas.microsoft.com/office/powerpoint/2010/main" val="3298124860"/>
      </p:ext>
    </p:extLst>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327</a:t>
            </a:fld>
            <a:endParaRPr lang="en-US"/>
          </a:p>
        </p:txBody>
      </p:sp>
    </p:spTree>
    <p:extLst>
      <p:ext uri="{BB962C8B-B14F-4D97-AF65-F5344CB8AC3E}">
        <p14:creationId xmlns:p14="http://schemas.microsoft.com/office/powerpoint/2010/main" val="3133510417"/>
      </p:ext>
    </p:extLst>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328</a:t>
            </a:fld>
            <a:endParaRPr lang="en-US"/>
          </a:p>
        </p:txBody>
      </p:sp>
    </p:spTree>
    <p:extLst>
      <p:ext uri="{BB962C8B-B14F-4D97-AF65-F5344CB8AC3E}">
        <p14:creationId xmlns:p14="http://schemas.microsoft.com/office/powerpoint/2010/main" val="1954818620"/>
      </p:ext>
    </p:extLst>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329</a:t>
            </a:fld>
            <a:endParaRPr lang="en-US"/>
          </a:p>
        </p:txBody>
      </p:sp>
    </p:spTree>
    <p:extLst>
      <p:ext uri="{BB962C8B-B14F-4D97-AF65-F5344CB8AC3E}">
        <p14:creationId xmlns:p14="http://schemas.microsoft.com/office/powerpoint/2010/main" val="2536212502"/>
      </p:ext>
    </p:extLst>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330</a:t>
            </a:fld>
            <a:endParaRPr lang="en-US"/>
          </a:p>
        </p:txBody>
      </p:sp>
    </p:spTree>
    <p:extLst>
      <p:ext uri="{BB962C8B-B14F-4D97-AF65-F5344CB8AC3E}">
        <p14:creationId xmlns:p14="http://schemas.microsoft.com/office/powerpoint/2010/main" val="3951761129"/>
      </p:ext>
    </p:extLst>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331</a:t>
            </a:fld>
            <a:endParaRPr lang="en-US"/>
          </a:p>
        </p:txBody>
      </p:sp>
    </p:spTree>
    <p:extLst>
      <p:ext uri="{BB962C8B-B14F-4D97-AF65-F5344CB8AC3E}">
        <p14:creationId xmlns:p14="http://schemas.microsoft.com/office/powerpoint/2010/main" val="11690544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34</a:t>
            </a:fld>
            <a:endParaRPr lang="en-US"/>
          </a:p>
        </p:txBody>
      </p:sp>
    </p:spTree>
    <p:extLst>
      <p:ext uri="{BB962C8B-B14F-4D97-AF65-F5344CB8AC3E}">
        <p14:creationId xmlns:p14="http://schemas.microsoft.com/office/powerpoint/2010/main" val="3255013049"/>
      </p:ext>
    </p:extLst>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If the visual inspection is not conclusive, the material should be strained, immersed in water or vinegar, and viewed with light from beneath. If indicated, tissue specimen may also be sent to a pathology laboratory.</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332</a:t>
            </a:fld>
            <a:endParaRPr lang="en-US"/>
          </a:p>
        </p:txBody>
      </p:sp>
    </p:spTree>
    <p:extLst>
      <p:ext uri="{BB962C8B-B14F-4D97-AF65-F5344CB8AC3E}">
        <p14:creationId xmlns:p14="http://schemas.microsoft.com/office/powerpoint/2010/main" val="50583172"/>
      </p:ext>
    </p:extLst>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333</a:t>
            </a:fld>
            <a:endParaRPr lang="en-US"/>
          </a:p>
        </p:txBody>
      </p:sp>
    </p:spTree>
    <p:extLst>
      <p:ext uri="{BB962C8B-B14F-4D97-AF65-F5344CB8AC3E}">
        <p14:creationId xmlns:p14="http://schemas.microsoft.com/office/powerpoint/2010/main" val="652817358"/>
      </p:ext>
    </p:extLst>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MVA procedure is almost done if the exam of POC is satisfactory. In some circumstances, the POC may then be collected to be sent for pathologic examination. In all cases, POC are handled as infectious material. </a:t>
            </a:r>
            <a:endParaRPr lang="en-US" sz="1200" kern="1200">
              <a:solidFill>
                <a:schemeClr val="tx1"/>
              </a:solidFill>
              <a:latin typeface="+mn-lt"/>
              <a:ea typeface="ＭＳ Ｐゴシック" charset="-128"/>
              <a:cs typeface="ＭＳ Ｐゴシック" charset="-128"/>
            </a:endParaRPr>
          </a:p>
          <a:p>
            <a:endParaRPr lang="en-US"/>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If significant bleeding continues or other issues are identified, the provider should intervene as needed. We will cover this in the Complications module.</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334</a:t>
            </a:fld>
            <a:endParaRPr lang="en-US"/>
          </a:p>
        </p:txBody>
      </p:sp>
    </p:spTree>
    <p:extLst>
      <p:ext uri="{BB962C8B-B14F-4D97-AF65-F5344CB8AC3E}">
        <p14:creationId xmlns:p14="http://schemas.microsoft.com/office/powerpoint/2010/main" val="197276970"/>
      </p:ext>
    </p:extLst>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335</a:t>
            </a:fld>
            <a:endParaRPr lang="en-US"/>
          </a:p>
        </p:txBody>
      </p:sp>
    </p:spTree>
    <p:extLst>
      <p:ext uri="{BB962C8B-B14F-4D97-AF65-F5344CB8AC3E}">
        <p14:creationId xmlns:p14="http://schemas.microsoft.com/office/powerpoint/2010/main" val="2009573174"/>
      </p:ext>
    </p:extLst>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336</a:t>
            </a:fld>
            <a:endParaRPr lang="en-US"/>
          </a:p>
        </p:txBody>
      </p:sp>
    </p:spTree>
    <p:extLst>
      <p:ext uri="{BB962C8B-B14F-4D97-AF65-F5344CB8AC3E}">
        <p14:creationId xmlns:p14="http://schemas.microsoft.com/office/powerpoint/2010/main" val="2747839363"/>
      </p:ext>
    </p:extLst>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As clinicians, we already know how to provide post-procedure care, sometimes called “after-care,” for women in general. Many of the aspects of care for women who have received abortion-related services are the same as those of post-procedure care in general, as we will see during this module. What dif­ferent conditions, physical or emotional, might be particular to women after abortion-related services? </a:t>
            </a:r>
            <a:endParaRPr lang="en-US" sz="1200" kern="1200">
              <a:solidFill>
                <a:schemeClr val="tx1"/>
              </a:solidFill>
              <a:latin typeface="+mn-lt"/>
              <a:ea typeface="ＭＳ Ｐゴシック" charset="-128"/>
              <a:cs typeface="ＭＳ Ｐゴシック" charset="-128"/>
            </a:endParaRPr>
          </a:p>
          <a:p>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Woman may be emotionally upset; she may have abdominal pain, undetected injuries or bleeding that is not visible to the provider.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337</a:t>
            </a:fld>
            <a:endParaRPr lang="en-US"/>
          </a:p>
        </p:txBody>
      </p:sp>
    </p:spTree>
    <p:extLst>
      <p:ext uri="{BB962C8B-B14F-4D97-AF65-F5344CB8AC3E}">
        <p14:creationId xmlns:p14="http://schemas.microsoft.com/office/powerpoint/2010/main" val="3246661853"/>
      </p:ext>
    </p:extLst>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338</a:t>
            </a:fld>
            <a:endParaRPr lang="en-US"/>
          </a:p>
        </p:txBody>
      </p:sp>
    </p:spTree>
    <p:extLst>
      <p:ext uri="{BB962C8B-B14F-4D97-AF65-F5344CB8AC3E}">
        <p14:creationId xmlns:p14="http://schemas.microsoft.com/office/powerpoint/2010/main" val="587985175"/>
      </p:ext>
    </p:extLst>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339</a:t>
            </a:fld>
            <a:endParaRPr lang="en-US"/>
          </a:p>
        </p:txBody>
      </p:sp>
    </p:spTree>
    <p:extLst>
      <p:ext uri="{BB962C8B-B14F-4D97-AF65-F5344CB8AC3E}">
        <p14:creationId xmlns:p14="http://schemas.microsoft.com/office/powerpoint/2010/main" val="3173850320"/>
      </p:ext>
    </p:extLst>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340</a:t>
            </a:fld>
            <a:endParaRPr lang="en-US"/>
          </a:p>
        </p:txBody>
      </p:sp>
    </p:spTree>
    <p:extLst>
      <p:ext uri="{BB962C8B-B14F-4D97-AF65-F5344CB8AC3E}">
        <p14:creationId xmlns:p14="http://schemas.microsoft.com/office/powerpoint/2010/main" val="678696191"/>
      </p:ext>
    </p:extLst>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341</a:t>
            </a:fld>
            <a:endParaRPr lang="en-US"/>
          </a:p>
        </p:txBody>
      </p:sp>
    </p:spTree>
    <p:extLst>
      <p:ext uri="{BB962C8B-B14F-4D97-AF65-F5344CB8AC3E}">
        <p14:creationId xmlns:p14="http://schemas.microsoft.com/office/powerpoint/2010/main" val="1580893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Almost all countries permit abortion in some circumstances</a:t>
            </a:r>
            <a:endParaRPr lang="en-US" i="1"/>
          </a:p>
          <a:p>
            <a:endParaRPr lang="en-US"/>
          </a:p>
          <a:p>
            <a:r>
              <a:rPr lang="en-US"/>
              <a:t>On this map:</a:t>
            </a:r>
          </a:p>
          <a:p>
            <a:r>
              <a:rPr lang="en-US"/>
              <a:t>Red = to save the woman’s life or prohibited altogether</a:t>
            </a:r>
          </a:p>
          <a:p>
            <a:r>
              <a:rPr lang="en-US"/>
              <a:t>Orange</a:t>
            </a:r>
            <a:r>
              <a:rPr lang="en-US" baseline="0"/>
              <a:t>= to preserve physical health</a:t>
            </a:r>
          </a:p>
          <a:p>
            <a:r>
              <a:rPr lang="en-US" baseline="0"/>
              <a:t>Yellow = socioeconomic grounds</a:t>
            </a:r>
          </a:p>
          <a:p>
            <a:r>
              <a:rPr lang="en-US" baseline="0"/>
              <a:t>Green = without restriction as to reason</a:t>
            </a:r>
          </a:p>
          <a:p>
            <a:r>
              <a:rPr lang="en-US" baseline="0"/>
              <a:t>Grey= Unavailable</a:t>
            </a:r>
          </a:p>
          <a:p>
            <a:r>
              <a:rPr lang="en-US" baseline="0"/>
              <a:t>This is an image from the Center for Reproductive Rights World Abortion Laws 2011. </a:t>
            </a:r>
          </a:p>
          <a:p>
            <a:r>
              <a:rPr lang="en-US" sz="1200">
                <a:solidFill>
                  <a:srgbClr val="000000"/>
                </a:solidFill>
              </a:rPr>
              <a:t>Visit </a:t>
            </a:r>
            <a:r>
              <a:rPr lang="en-US" sz="1200" u="sng">
                <a:solidFill>
                  <a:srgbClr val="000000"/>
                </a:solidFill>
                <a:hlinkClick r:id="rId3"/>
              </a:rPr>
              <a:t>www.worldabortionlaws.com</a:t>
            </a:r>
            <a:r>
              <a:rPr lang="en-US" sz="1200">
                <a:solidFill>
                  <a:srgbClr val="000000"/>
                </a:solidFill>
              </a:rPr>
              <a:t> for the most current version of this map.</a:t>
            </a:r>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a:t>
            </a:fld>
            <a:endParaRPr lang="en-US"/>
          </a:p>
        </p:txBody>
      </p:sp>
    </p:spTree>
    <p:extLst>
      <p:ext uri="{BB962C8B-B14F-4D97-AF65-F5344CB8AC3E}">
        <p14:creationId xmlns:p14="http://schemas.microsoft.com/office/powerpoint/2010/main" val="1090566754"/>
      </p:ext>
    </p:extLst>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ＭＳ Ｐゴシック" charset="-128"/>
                <a:cs typeface="ＭＳ Ｐゴシック" charset="-128"/>
              </a:rPr>
              <a:t>Say:</a:t>
            </a:r>
          </a:p>
          <a:p>
            <a:r>
              <a:rPr lang="en-US" sz="1200" i="1" kern="1200">
                <a:solidFill>
                  <a:schemeClr val="tx1"/>
                </a:solidFill>
                <a:effectLst/>
                <a:latin typeface="+mn-lt"/>
                <a:ea typeface="ＭＳ Ｐゴシック" charset="-128"/>
                <a:cs typeface="ＭＳ Ｐゴシック" charset="-128"/>
              </a:rPr>
              <a:t>You can evaluate bleeding and cramping from the woman’s description or from observation. Cramping and bleeding should decrease over time; severe cramping and bleeding is not normal. </a:t>
            </a:r>
          </a:p>
          <a:p>
            <a:endParaRPr lang="en-US" sz="1200" i="1" kern="1200">
              <a:solidFill>
                <a:schemeClr val="tx1"/>
              </a:solidFill>
              <a:effectLst/>
              <a:latin typeface="+mn-lt"/>
              <a:ea typeface="ＭＳ Ｐゴシック" charset="-128"/>
              <a:cs typeface="ＭＳ Ｐゴシック" charset="-128"/>
            </a:endParaRPr>
          </a:p>
          <a:p>
            <a:r>
              <a:rPr lang="en-US" sz="1200" i="1" kern="1200">
                <a:solidFill>
                  <a:schemeClr val="tx1"/>
                </a:solidFill>
                <a:effectLst/>
                <a:latin typeface="+mn-lt"/>
                <a:ea typeface="ＭＳ Ｐゴシック" charset="-128"/>
                <a:cs typeface="ＭＳ Ｐゴシック" charset="-128"/>
              </a:rPr>
              <a:t>Why is it important to evaluate bleeding, cramping, pain and vital signs at least twice during the post-procedure period? </a:t>
            </a:r>
          </a:p>
          <a:p>
            <a:pPr marL="171450" indent="-171450">
              <a:buFontTx/>
              <a:buChar char="-"/>
            </a:pPr>
            <a:r>
              <a:rPr lang="en-US" sz="1200" i="1" kern="1200">
                <a:solidFill>
                  <a:schemeClr val="tx1"/>
                </a:solidFill>
                <a:effectLst/>
                <a:latin typeface="+mn-lt"/>
                <a:ea typeface="ＭＳ Ｐゴシック" charset="-128"/>
                <a:cs typeface="ＭＳ Ｐゴシック" charset="-128"/>
              </a:rPr>
              <a:t>You need a baseline evaluation and then a second evaluation to determine if there has been any change—for better or worse—in her status. </a:t>
            </a:r>
          </a:p>
          <a:p>
            <a:endParaRPr lang="en-US" sz="1200" i="1" kern="1200">
              <a:solidFill>
                <a:schemeClr val="tx1"/>
              </a:solidFill>
              <a:effectLst/>
              <a:latin typeface="+mn-lt"/>
              <a:ea typeface="ＭＳ Ｐゴシック" charset="-128"/>
              <a:cs typeface="ＭＳ Ｐゴシック" charset="-128"/>
            </a:endParaRPr>
          </a:p>
          <a:p>
            <a:r>
              <a:rPr lang="en-US" sz="1200" i="1" kern="1200">
                <a:solidFill>
                  <a:schemeClr val="tx1"/>
                </a:solidFill>
                <a:effectLst/>
                <a:latin typeface="+mn-lt"/>
                <a:ea typeface="ＭＳ Ｐゴシック" charset="-128"/>
                <a:cs typeface="ＭＳ Ｐゴシック" charset="-128"/>
              </a:rPr>
              <a:t>Levels of pain, bleeding and cramping cannot be measured in exactly the same way for all women. Although there are norms, providers must be alert to differences among women.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342</a:t>
            </a:fld>
            <a:endParaRPr lang="en-US"/>
          </a:p>
        </p:txBody>
      </p:sp>
    </p:spTree>
    <p:extLst>
      <p:ext uri="{BB962C8B-B14F-4D97-AF65-F5344CB8AC3E}">
        <p14:creationId xmlns:p14="http://schemas.microsoft.com/office/powerpoint/2010/main" val="61279930"/>
      </p:ext>
    </p:extLst>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343</a:t>
            </a:fld>
            <a:endParaRPr lang="en-US"/>
          </a:p>
        </p:txBody>
      </p:sp>
    </p:spTree>
    <p:extLst>
      <p:ext uri="{BB962C8B-B14F-4D97-AF65-F5344CB8AC3E}">
        <p14:creationId xmlns:p14="http://schemas.microsoft.com/office/powerpoint/2010/main" val="1786030959"/>
      </p:ext>
    </p:extLst>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344</a:t>
            </a:fld>
            <a:endParaRPr lang="en-US"/>
          </a:p>
        </p:txBody>
      </p:sp>
    </p:spTree>
    <p:extLst>
      <p:ext uri="{BB962C8B-B14F-4D97-AF65-F5344CB8AC3E}">
        <p14:creationId xmlns:p14="http://schemas.microsoft.com/office/powerpoint/2010/main" val="2054094657"/>
      </p:ext>
    </p:extLst>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345</a:t>
            </a:fld>
            <a:endParaRPr lang="en-US"/>
          </a:p>
        </p:txBody>
      </p:sp>
    </p:spTree>
    <p:extLst>
      <p:ext uri="{BB962C8B-B14F-4D97-AF65-F5344CB8AC3E}">
        <p14:creationId xmlns:p14="http://schemas.microsoft.com/office/powerpoint/2010/main" val="3403742132"/>
      </p:ext>
    </p:extLst>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346</a:t>
            </a:fld>
            <a:endParaRPr lang="en-US"/>
          </a:p>
        </p:txBody>
      </p:sp>
    </p:spTree>
    <p:extLst>
      <p:ext uri="{BB962C8B-B14F-4D97-AF65-F5344CB8AC3E}">
        <p14:creationId xmlns:p14="http://schemas.microsoft.com/office/powerpoint/2010/main" val="742180425"/>
      </p:ext>
    </p:extLst>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347</a:t>
            </a:fld>
            <a:endParaRPr lang="en-US"/>
          </a:p>
        </p:txBody>
      </p:sp>
    </p:spTree>
    <p:extLst>
      <p:ext uri="{BB962C8B-B14F-4D97-AF65-F5344CB8AC3E}">
        <p14:creationId xmlns:p14="http://schemas.microsoft.com/office/powerpoint/2010/main" val="1825172204"/>
      </p:ext>
    </p:extLst>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348</a:t>
            </a:fld>
            <a:endParaRPr lang="en-US"/>
          </a:p>
        </p:txBody>
      </p:sp>
    </p:spTree>
    <p:extLst>
      <p:ext uri="{BB962C8B-B14F-4D97-AF65-F5344CB8AC3E}">
        <p14:creationId xmlns:p14="http://schemas.microsoft.com/office/powerpoint/2010/main" val="2624474403"/>
      </p:ext>
    </p:extLst>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349</a:t>
            </a:fld>
            <a:endParaRPr lang="en-US"/>
          </a:p>
        </p:txBody>
      </p:sp>
    </p:spTree>
    <p:extLst>
      <p:ext uri="{BB962C8B-B14F-4D97-AF65-F5344CB8AC3E}">
        <p14:creationId xmlns:p14="http://schemas.microsoft.com/office/powerpoint/2010/main" val="1441905924"/>
      </p:ext>
    </p:extLst>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350</a:t>
            </a:fld>
            <a:endParaRPr lang="en-US"/>
          </a:p>
        </p:txBody>
      </p:sp>
    </p:spTree>
    <p:extLst>
      <p:ext uri="{BB962C8B-B14F-4D97-AF65-F5344CB8AC3E}">
        <p14:creationId xmlns:p14="http://schemas.microsoft.com/office/powerpoint/2010/main" val="178479155"/>
      </p:ext>
    </p:extLst>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351</a:t>
            </a:fld>
            <a:endParaRPr lang="en-US"/>
          </a:p>
        </p:txBody>
      </p:sp>
    </p:spTree>
    <p:extLst>
      <p:ext uri="{BB962C8B-B14F-4D97-AF65-F5344CB8AC3E}">
        <p14:creationId xmlns:p14="http://schemas.microsoft.com/office/powerpoint/2010/main" val="12218135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Say:</a:t>
            </a:r>
          </a:p>
          <a:p>
            <a:r>
              <a:rPr lang="en-US" sz="1200" i="1" kern="1200">
                <a:solidFill>
                  <a:schemeClr val="tx1"/>
                </a:solidFill>
                <a:effectLst/>
                <a:latin typeface="+mn-lt"/>
                <a:ea typeface="ＭＳ Ｐゴシック" charset="-128"/>
                <a:cs typeface="ＭＳ Ｐゴシック" charset="-128"/>
              </a:rPr>
              <a:t>Health care providers’ primary responsibility is to provide the highest quality of care to their clients. This includes respecting clients’ confidentiality and privacy. When a woman presents with an incomplete abortion, it is not always clear whether it was spontaneous or induced. In either case, providers’ professional duty is to provide prompt, appropriate medical care for her condition, manage any complications, restore her health and help her avoid harm and maintain health in the future. </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a:t>
            </a:fld>
            <a:endParaRPr lang="en-US"/>
          </a:p>
        </p:txBody>
      </p:sp>
    </p:spTree>
    <p:extLst>
      <p:ext uri="{BB962C8B-B14F-4D97-AF65-F5344CB8AC3E}">
        <p14:creationId xmlns:p14="http://schemas.microsoft.com/office/powerpoint/2010/main" val="1690742672"/>
      </p:ext>
    </p:extLst>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Discharge instructions may be provided to women in writing as well because they may forget or want to verify their understanding later.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352</a:t>
            </a:fld>
            <a:endParaRPr lang="en-US"/>
          </a:p>
        </p:txBody>
      </p:sp>
    </p:spTree>
    <p:extLst>
      <p:ext uri="{BB962C8B-B14F-4D97-AF65-F5344CB8AC3E}">
        <p14:creationId xmlns:p14="http://schemas.microsoft.com/office/powerpoint/2010/main" val="1585308177"/>
      </p:ext>
    </p:extLst>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When her condition allows, the woman can be discharged.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353</a:t>
            </a:fld>
            <a:endParaRPr lang="en-US"/>
          </a:p>
        </p:txBody>
      </p:sp>
    </p:spTree>
    <p:extLst>
      <p:ext uri="{BB962C8B-B14F-4D97-AF65-F5344CB8AC3E}">
        <p14:creationId xmlns:p14="http://schemas.microsoft.com/office/powerpoint/2010/main" val="3864479864"/>
      </p:ext>
    </p:extLst>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There are many resources in the community to which links can be provided.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354</a:t>
            </a:fld>
            <a:endParaRPr lang="en-US"/>
          </a:p>
        </p:txBody>
      </p:sp>
    </p:spTree>
    <p:extLst>
      <p:ext uri="{BB962C8B-B14F-4D97-AF65-F5344CB8AC3E}">
        <p14:creationId xmlns:p14="http://schemas.microsoft.com/office/powerpoint/2010/main" val="1113749089"/>
      </p:ext>
    </p:extLst>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355</a:t>
            </a:fld>
            <a:endParaRPr lang="en-US"/>
          </a:p>
        </p:txBody>
      </p:sp>
    </p:spTree>
    <p:extLst>
      <p:ext uri="{BB962C8B-B14F-4D97-AF65-F5344CB8AC3E}">
        <p14:creationId xmlns:p14="http://schemas.microsoft.com/office/powerpoint/2010/main" val="3858220821"/>
      </p:ext>
    </p:extLst>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356</a:t>
            </a:fld>
            <a:endParaRPr lang="en-US"/>
          </a:p>
        </p:txBody>
      </p:sp>
    </p:spTree>
    <p:extLst>
      <p:ext uri="{BB962C8B-B14F-4D97-AF65-F5344CB8AC3E}">
        <p14:creationId xmlns:p14="http://schemas.microsoft.com/office/powerpoint/2010/main" val="144438565"/>
      </p:ext>
    </p:extLst>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357</a:t>
            </a:fld>
            <a:endParaRPr lang="en-US"/>
          </a:p>
        </p:txBody>
      </p:sp>
    </p:spTree>
    <p:extLst>
      <p:ext uri="{BB962C8B-B14F-4D97-AF65-F5344CB8AC3E}">
        <p14:creationId xmlns:p14="http://schemas.microsoft.com/office/powerpoint/2010/main" val="229675709"/>
      </p:ext>
    </p:extLst>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358</a:t>
            </a:fld>
            <a:endParaRPr lang="en-US"/>
          </a:p>
        </p:txBody>
      </p:sp>
    </p:spTree>
    <p:extLst>
      <p:ext uri="{BB962C8B-B14F-4D97-AF65-F5344CB8AC3E}">
        <p14:creationId xmlns:p14="http://schemas.microsoft.com/office/powerpoint/2010/main" val="514549494"/>
      </p:ext>
    </p:extLst>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A </a:t>
            </a:r>
            <a:r>
              <a:rPr lang="en-US" sz="1200" i="1" kern="1200" err="1">
                <a:solidFill>
                  <a:schemeClr val="tx1"/>
                </a:solidFill>
                <a:latin typeface="+mn-lt"/>
                <a:ea typeface="ＭＳ Ｐゴシック" charset="-128"/>
                <a:cs typeface="ＭＳ Ｐゴシック" charset="-128"/>
              </a:rPr>
              <a:t>nulliparous</a:t>
            </a:r>
            <a:r>
              <a:rPr lang="en-US" sz="1200" i="1" kern="1200">
                <a:solidFill>
                  <a:schemeClr val="tx1"/>
                </a:solidFill>
                <a:latin typeface="+mn-lt"/>
                <a:ea typeface="ＭＳ Ｐゴシック" charset="-128"/>
                <a:cs typeface="ＭＳ Ｐゴシック" charset="-128"/>
              </a:rPr>
              <a:t> woman is more likely to have a tight cervix and thus probably requires a slower dilation process. Although women of all ages need pain management, the perception of pain and use of analgesia has been found to be higher on average in younger women than in older women.</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359</a:t>
            </a:fld>
            <a:endParaRPr lang="en-US"/>
          </a:p>
        </p:txBody>
      </p:sp>
    </p:spTree>
    <p:extLst>
      <p:ext uri="{BB962C8B-B14F-4D97-AF65-F5344CB8AC3E}">
        <p14:creationId xmlns:p14="http://schemas.microsoft.com/office/powerpoint/2010/main" val="2885919620"/>
      </p:ext>
    </p:extLst>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360</a:t>
            </a:fld>
            <a:endParaRPr lang="en-US"/>
          </a:p>
        </p:txBody>
      </p:sp>
    </p:spTree>
    <p:extLst>
      <p:ext uri="{BB962C8B-B14F-4D97-AF65-F5344CB8AC3E}">
        <p14:creationId xmlns:p14="http://schemas.microsoft.com/office/powerpoint/2010/main" val="4185926847"/>
      </p:ext>
    </p:extLst>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361</a:t>
            </a:fld>
            <a:endParaRPr lang="en-US"/>
          </a:p>
        </p:txBody>
      </p:sp>
    </p:spTree>
    <p:extLst>
      <p:ext uri="{BB962C8B-B14F-4D97-AF65-F5344CB8AC3E}">
        <p14:creationId xmlns:p14="http://schemas.microsoft.com/office/powerpoint/2010/main" val="37538011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Say:</a:t>
            </a:r>
          </a:p>
          <a:p>
            <a:r>
              <a:rPr lang="en-US" sz="1200" i="1" kern="1200">
                <a:solidFill>
                  <a:schemeClr val="tx1"/>
                </a:solidFill>
                <a:effectLst/>
                <a:latin typeface="+mn-lt"/>
                <a:ea typeface="ＭＳ Ｐゴシック" charset="-128"/>
                <a:cs typeface="ＭＳ Ｐゴシック" charset="-128"/>
              </a:rPr>
              <a:t>Any potentially harmful actions, such as delaying care or breaching confidentiality to assist prosecuting authorities, may conflict with providers’ ethical responsibilities and clients’ right to high-quality care. Providers should consult their professional associations and regulatory bodies to ensure they understand their responsibilities according to local laws, policies and standards and guidelines. If local policies and guidelines require providers to report suspicions of illegal origins of an incomplete abortion, they should exercise great caution to avoid filing a report based on a mistaken suspicion. Delaying care, providing sub-standard care and reporting women based on unconfirmed suspicions would constitute a violation of women’s rights and undermine their trust and that of the community who rely on the provider for medical care. </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a:t>
            </a:fld>
            <a:endParaRPr lang="en-US"/>
          </a:p>
        </p:txBody>
      </p:sp>
    </p:spTree>
    <p:extLst>
      <p:ext uri="{BB962C8B-B14F-4D97-AF65-F5344CB8AC3E}">
        <p14:creationId xmlns:p14="http://schemas.microsoft.com/office/powerpoint/2010/main" val="389709352"/>
      </p:ext>
    </p:extLst>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362</a:t>
            </a:fld>
            <a:endParaRPr lang="en-US"/>
          </a:p>
        </p:txBody>
      </p:sp>
    </p:spTree>
    <p:extLst>
      <p:ext uri="{BB962C8B-B14F-4D97-AF65-F5344CB8AC3E}">
        <p14:creationId xmlns:p14="http://schemas.microsoft.com/office/powerpoint/2010/main" val="1892695566"/>
      </p:ext>
    </p:extLst>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363</a:t>
            </a:fld>
            <a:endParaRPr lang="en-US"/>
          </a:p>
        </p:txBody>
      </p:sp>
    </p:spTree>
    <p:extLst>
      <p:ext uri="{BB962C8B-B14F-4D97-AF65-F5344CB8AC3E}">
        <p14:creationId xmlns:p14="http://schemas.microsoft.com/office/powerpoint/2010/main" val="3749169661"/>
      </p:ext>
    </p:extLst>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364</a:t>
            </a:fld>
            <a:endParaRPr lang="en-US"/>
          </a:p>
        </p:txBody>
      </p:sp>
    </p:spTree>
    <p:extLst>
      <p:ext uri="{BB962C8B-B14F-4D97-AF65-F5344CB8AC3E}">
        <p14:creationId xmlns:p14="http://schemas.microsoft.com/office/powerpoint/2010/main" val="655651709"/>
      </p:ext>
    </p:extLst>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365</a:t>
            </a:fld>
            <a:endParaRPr lang="en-US"/>
          </a:p>
        </p:txBody>
      </p:sp>
    </p:spTree>
    <p:extLst>
      <p:ext uri="{BB962C8B-B14F-4D97-AF65-F5344CB8AC3E}">
        <p14:creationId xmlns:p14="http://schemas.microsoft.com/office/powerpoint/2010/main" val="3332465502"/>
      </p:ext>
    </p:extLst>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Taking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vaginally, sublingually and </a:t>
            </a:r>
            <a:r>
              <a:rPr lang="en-US" sz="1200" i="1" kern="1200" err="1">
                <a:solidFill>
                  <a:schemeClr val="tx1"/>
                </a:solidFill>
                <a:latin typeface="+mn-lt"/>
                <a:ea typeface="ＭＳ Ｐゴシック" charset="-128"/>
                <a:cs typeface="ＭＳ Ｐゴシック" charset="-128"/>
              </a:rPr>
              <a:t>buccally</a:t>
            </a:r>
            <a:r>
              <a:rPr lang="en-US" sz="1200" i="1" kern="1200">
                <a:solidFill>
                  <a:schemeClr val="tx1"/>
                </a:solidFill>
                <a:latin typeface="+mn-lt"/>
                <a:ea typeface="ＭＳ Ｐゴシック" charset="-128"/>
                <a:cs typeface="ＭＳ Ｐゴシック" charset="-128"/>
              </a:rPr>
              <a:t> has been studied and is recommended over oral administration for medical abortion. </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366</a:t>
            </a:fld>
            <a:endParaRPr lang="en-US"/>
          </a:p>
        </p:txBody>
      </p:sp>
    </p:spTree>
    <p:extLst>
      <p:ext uri="{BB962C8B-B14F-4D97-AF65-F5344CB8AC3E}">
        <p14:creationId xmlns:p14="http://schemas.microsoft.com/office/powerpoint/2010/main" val="1012514863"/>
      </p:ext>
    </p:extLst>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We have already covered these skills in other modules. They are included here as a reminder because they are critical steps in providing uterine evacuation with medical methods.</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charset="-128"/>
                <a:cs typeface="ＭＳ Ｐゴシック" charset="-128"/>
              </a:rPr>
              <a:t>We will now focus on the essential information that women should have about uterine evacuation with medical methods.</a:t>
            </a:r>
            <a:endParaRPr lang="en-US" sz="1200" kern="1200">
              <a:solidFill>
                <a:schemeClr val="tx1"/>
              </a:solidFill>
              <a:effectLst/>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367</a:t>
            </a:fld>
            <a:endParaRPr lang="en-US"/>
          </a:p>
        </p:txBody>
      </p:sp>
    </p:spTree>
    <p:extLst>
      <p:ext uri="{BB962C8B-B14F-4D97-AF65-F5344CB8AC3E}">
        <p14:creationId xmlns:p14="http://schemas.microsoft.com/office/powerpoint/2010/main" val="2260475269"/>
      </p:ext>
    </p:extLst>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368</a:t>
            </a:fld>
            <a:endParaRPr lang="en-US"/>
          </a:p>
        </p:txBody>
      </p:sp>
    </p:spTree>
    <p:extLst>
      <p:ext uri="{BB962C8B-B14F-4D97-AF65-F5344CB8AC3E}">
        <p14:creationId xmlns:p14="http://schemas.microsoft.com/office/powerpoint/2010/main" val="1812807848"/>
      </p:ext>
    </p:extLst>
  </p:cSld>
  <p:clrMapOvr>
    <a:masterClrMapping/>
  </p:clrMapOvr>
</p:notes>
</file>

<file path=ppt/notesSlides/notesSlide3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369</a:t>
            </a:fld>
            <a:endParaRPr lang="en-US"/>
          </a:p>
        </p:txBody>
      </p:sp>
    </p:spTree>
    <p:extLst>
      <p:ext uri="{BB962C8B-B14F-4D97-AF65-F5344CB8AC3E}">
        <p14:creationId xmlns:p14="http://schemas.microsoft.com/office/powerpoint/2010/main" val="167197831"/>
      </p:ext>
    </p:extLst>
  </p:cSld>
  <p:clrMapOvr>
    <a:masterClrMapping/>
  </p:clrMapOvr>
</p:notes>
</file>

<file path=ppt/notesSlides/notesSlide3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risk of continuing pregnancy is 1-3% for MA with </a:t>
            </a:r>
            <a:r>
              <a:rPr lang="en-US" sz="1200" i="1" kern="1200" err="1">
                <a:solidFill>
                  <a:schemeClr val="tx1"/>
                </a:solidFill>
                <a:latin typeface="+mn-lt"/>
                <a:ea typeface="ＭＳ Ｐゴシック" charset="-128"/>
                <a:cs typeface="ＭＳ Ｐゴシック" charset="-128"/>
              </a:rPr>
              <a:t>mifepristone</a:t>
            </a:r>
            <a:r>
              <a:rPr lang="en-US" sz="1200" i="1" kern="1200">
                <a:solidFill>
                  <a:schemeClr val="tx1"/>
                </a:solidFill>
                <a:latin typeface="+mn-lt"/>
                <a:ea typeface="ＭＳ Ｐゴシック" charset="-128"/>
                <a:cs typeface="ＭＳ Ｐゴシック" charset="-128"/>
              </a:rPr>
              <a:t> and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and 4-8% for MA with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only.</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370</a:t>
            </a:fld>
            <a:endParaRPr lang="en-US"/>
          </a:p>
        </p:txBody>
      </p:sp>
    </p:spTree>
    <p:extLst>
      <p:ext uri="{BB962C8B-B14F-4D97-AF65-F5344CB8AC3E}">
        <p14:creationId xmlns:p14="http://schemas.microsoft.com/office/powerpoint/2010/main" val="233663795"/>
      </p:ext>
    </p:extLst>
  </p:cSld>
  <p:clrMapOvr>
    <a:masterClrMapping/>
  </p:clrMapOvr>
</p:notes>
</file>

<file path=ppt/notesSlides/notesSlide3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371</a:t>
            </a:fld>
            <a:endParaRPr lang="en-US"/>
          </a:p>
        </p:txBody>
      </p:sp>
    </p:spTree>
    <p:extLst>
      <p:ext uri="{BB962C8B-B14F-4D97-AF65-F5344CB8AC3E}">
        <p14:creationId xmlns:p14="http://schemas.microsoft.com/office/powerpoint/2010/main" val="36849759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38</a:t>
            </a:fld>
            <a:endParaRPr lang="en-US"/>
          </a:p>
        </p:txBody>
      </p:sp>
    </p:spTree>
    <p:extLst>
      <p:ext uri="{BB962C8B-B14F-4D97-AF65-F5344CB8AC3E}">
        <p14:creationId xmlns:p14="http://schemas.microsoft.com/office/powerpoint/2010/main" val="1006715267"/>
      </p:ext>
    </p:extLst>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To provide uterine evacuation with medical methods, you must be able to rule out contraindications and detect the signs and symptoms of ectopic pregnancy.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372</a:t>
            </a:fld>
            <a:endParaRPr lang="en-US"/>
          </a:p>
        </p:txBody>
      </p:sp>
    </p:spTree>
    <p:extLst>
      <p:ext uri="{BB962C8B-B14F-4D97-AF65-F5344CB8AC3E}">
        <p14:creationId xmlns:p14="http://schemas.microsoft.com/office/powerpoint/2010/main" val="3483129684"/>
      </p:ext>
    </p:extLst>
  </p:cSld>
  <p:clrMapOvr>
    <a:masterClrMapping/>
  </p:clrMapOvr>
</p:notes>
</file>

<file path=ppt/notesSlides/notesSlide3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373</a:t>
            </a:fld>
            <a:endParaRPr lang="en-US"/>
          </a:p>
        </p:txBody>
      </p:sp>
    </p:spTree>
    <p:extLst>
      <p:ext uri="{BB962C8B-B14F-4D97-AF65-F5344CB8AC3E}">
        <p14:creationId xmlns:p14="http://schemas.microsoft.com/office/powerpoint/2010/main" val="982080389"/>
      </p:ext>
    </p:extLst>
  </p:cSld>
  <p:clrMapOvr>
    <a:masterClrMapping/>
  </p:clrMapOvr>
</p:notes>
</file>

<file path=ppt/notesSlides/notesSlide3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lvl="0"/>
            <a:r>
              <a:rPr lang="en-US" sz="1200" i="1" kern="1200">
                <a:solidFill>
                  <a:schemeClr val="tx1"/>
                </a:solidFill>
                <a:latin typeface="+mn-lt"/>
                <a:ea typeface="ＭＳ Ｐゴシック" charset="-128"/>
                <a:cs typeface="ＭＳ Ｐゴシック" charset="-128"/>
              </a:rPr>
              <a:t>Health problems to consider include but are not limited to hemorrhagic disorders, heart disease, severe anemia.  No evidence exists on the use of </a:t>
            </a:r>
            <a:r>
              <a:rPr lang="en-US" sz="1200" i="1" kern="1200" err="1">
                <a:solidFill>
                  <a:schemeClr val="tx1"/>
                </a:solidFill>
                <a:latin typeface="+mn-lt"/>
                <a:ea typeface="ＭＳ Ｐゴシック" charset="-128"/>
                <a:cs typeface="ＭＳ Ｐゴシック" charset="-128"/>
              </a:rPr>
              <a:t>mifepristone</a:t>
            </a:r>
            <a:r>
              <a:rPr lang="en-US" sz="1200" i="1" kern="1200">
                <a:solidFill>
                  <a:schemeClr val="tx1"/>
                </a:solidFill>
                <a:latin typeface="+mn-lt"/>
                <a:ea typeface="ＭＳ Ｐゴシック" charset="-128"/>
                <a:cs typeface="ＭＳ Ｐゴシック" charset="-128"/>
              </a:rPr>
              <a:t> or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in women with hemorrhagic disorder, heart disease, severe anemia or severe/unstable health problems. Whether to provide uterine evacuation with medical methods to women with these conditions will depend on the available options for safe abortion-related care, referrals, and clinical judgment.  If medical methods are given, they should be given under close observation. </a:t>
            </a:r>
          </a:p>
          <a:p>
            <a:r>
              <a:rPr lang="en-US" sz="1200" i="1" kern="1200">
                <a:solidFill>
                  <a:schemeClr val="tx1"/>
                </a:solidFill>
                <a:latin typeface="+mn-lt"/>
                <a:ea typeface="ＭＳ Ｐゴシック" charset="-128"/>
                <a:cs typeface="ＭＳ Ｐゴシック" charset="-128"/>
              </a:rPr>
              <a:t> </a:t>
            </a:r>
          </a:p>
          <a:p>
            <a:pPr lvl="0"/>
            <a:r>
              <a:rPr lang="en-US" sz="1200" i="1" kern="1200">
                <a:solidFill>
                  <a:schemeClr val="tx1"/>
                </a:solidFill>
                <a:latin typeface="+mn-lt"/>
                <a:ea typeface="ＭＳ Ｐゴシック" charset="-128"/>
                <a:cs typeface="ＭＳ Ｐゴシック" charset="-128"/>
              </a:rPr>
              <a:t>No evidence exists regarding use of </a:t>
            </a:r>
            <a:r>
              <a:rPr lang="en-US" sz="1200" i="1" kern="1200" err="1">
                <a:solidFill>
                  <a:schemeClr val="tx1"/>
                </a:solidFill>
                <a:latin typeface="+mn-lt"/>
                <a:ea typeface="ＭＳ Ｐゴシック" charset="-128"/>
                <a:cs typeface="ＭＳ Ｐゴシック" charset="-128"/>
              </a:rPr>
              <a:t>mifepristone</a:t>
            </a:r>
            <a:r>
              <a:rPr lang="en-US" sz="1200" i="1" kern="1200">
                <a:solidFill>
                  <a:schemeClr val="tx1"/>
                </a:solidFill>
                <a:latin typeface="+mn-lt"/>
                <a:ea typeface="ＭＳ Ｐゴシック" charset="-128"/>
                <a:cs typeface="ＭＳ Ｐゴシック" charset="-128"/>
              </a:rPr>
              <a:t> in steroid-dependent women. Providers must use clinical judgment if no other alternatives for safe uterine evacuation exist. Increase steroid dose for 3-4 days and monitor the woman very closely. Conditions such as poorly controlled asthma may still be worsened.</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374</a:t>
            </a:fld>
            <a:endParaRPr lang="en-US"/>
          </a:p>
        </p:txBody>
      </p:sp>
    </p:spTree>
    <p:extLst>
      <p:ext uri="{BB962C8B-B14F-4D97-AF65-F5344CB8AC3E}">
        <p14:creationId xmlns:p14="http://schemas.microsoft.com/office/powerpoint/2010/main" val="1827520602"/>
      </p:ext>
    </p:extLst>
  </p:cSld>
  <p:clrMapOvr>
    <a:masterClrMapping/>
  </p:clrMapOvr>
</p:notes>
</file>

<file path=ppt/notesSlides/notesSlide3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375</a:t>
            </a:fld>
            <a:endParaRPr lang="en-US"/>
          </a:p>
        </p:txBody>
      </p:sp>
    </p:spTree>
    <p:extLst>
      <p:ext uri="{BB962C8B-B14F-4D97-AF65-F5344CB8AC3E}">
        <p14:creationId xmlns:p14="http://schemas.microsoft.com/office/powerpoint/2010/main" val="2776282931"/>
      </p:ext>
    </p:extLst>
  </p:cSld>
  <p:clrMapOvr>
    <a:masterClrMapping/>
  </p:clrMapOvr>
</p:notes>
</file>

<file path=ppt/notesSlides/notesSlide3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With the </a:t>
            </a:r>
            <a:r>
              <a:rPr lang="en-US" sz="1200" i="1" kern="1200" err="1">
                <a:solidFill>
                  <a:schemeClr val="tx1"/>
                </a:solidFill>
                <a:latin typeface="+mn-lt"/>
                <a:ea typeface="ＭＳ Ｐゴシック" charset="-128"/>
                <a:cs typeface="ＭＳ Ｐゴシック" charset="-128"/>
              </a:rPr>
              <a:t>mifepristone</a:t>
            </a:r>
            <a:r>
              <a:rPr lang="en-US" sz="1200" i="1" kern="1200">
                <a:solidFill>
                  <a:schemeClr val="tx1"/>
                </a:solidFill>
                <a:latin typeface="+mn-lt"/>
                <a:ea typeface="ＭＳ Ｐゴシック" charset="-128"/>
                <a:cs typeface="ＭＳ Ｐゴシック" charset="-128"/>
              </a:rPr>
              <a:t> and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regimen before 9 weeks gestation, the median time from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use to expulsion has been found to be three hours for women who used sublingual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and four hours for women who used vaginal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The </a:t>
            </a:r>
            <a:r>
              <a:rPr lang="en-US" sz="1200" i="1" kern="1200" err="1">
                <a:solidFill>
                  <a:schemeClr val="tx1"/>
                </a:solidFill>
                <a:latin typeface="+mn-lt"/>
                <a:ea typeface="ＭＳ Ｐゴシック" charset="-128"/>
                <a:cs typeface="ＭＳ Ｐゴシック" charset="-128"/>
              </a:rPr>
              <a:t>buccal</a:t>
            </a:r>
            <a:r>
              <a:rPr lang="en-US" sz="1200" i="1" kern="1200">
                <a:solidFill>
                  <a:schemeClr val="tx1"/>
                </a:solidFill>
                <a:latin typeface="+mn-lt"/>
                <a:ea typeface="ＭＳ Ｐゴシック" charset="-128"/>
                <a:cs typeface="ＭＳ Ｐゴシック" charset="-128"/>
              </a:rPr>
              <a:t> route shows timing similar to that of the vaginal route.</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376</a:t>
            </a:fld>
            <a:endParaRPr lang="en-US"/>
          </a:p>
        </p:txBody>
      </p:sp>
    </p:spTree>
    <p:extLst>
      <p:ext uri="{BB962C8B-B14F-4D97-AF65-F5344CB8AC3E}">
        <p14:creationId xmlns:p14="http://schemas.microsoft.com/office/powerpoint/2010/main" val="2742914568"/>
      </p:ext>
    </p:extLst>
  </p:cSld>
  <p:clrMapOvr>
    <a:masterClrMapping/>
  </p:clrMapOvr>
</p:notes>
</file>

<file path=ppt/notesSlides/notesSlide3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377</a:t>
            </a:fld>
            <a:endParaRPr lang="en-US"/>
          </a:p>
        </p:txBody>
      </p:sp>
    </p:spTree>
    <p:extLst>
      <p:ext uri="{BB962C8B-B14F-4D97-AF65-F5344CB8AC3E}">
        <p14:creationId xmlns:p14="http://schemas.microsoft.com/office/powerpoint/2010/main" val="152460609"/>
      </p:ext>
    </p:extLst>
  </p:cSld>
  <p:clrMapOvr>
    <a:masterClrMapping/>
  </p:clrMapOvr>
</p:notes>
</file>

<file path=ppt/notesSlides/notesSlide3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woman may insert the pills herself if she chooses.</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378</a:t>
            </a:fld>
            <a:endParaRPr lang="en-US"/>
          </a:p>
        </p:txBody>
      </p:sp>
    </p:spTree>
    <p:extLst>
      <p:ext uri="{BB962C8B-B14F-4D97-AF65-F5344CB8AC3E}">
        <p14:creationId xmlns:p14="http://schemas.microsoft.com/office/powerpoint/2010/main" val="854791948"/>
      </p:ext>
    </p:extLst>
  </p:cSld>
  <p:clrMapOvr>
    <a:masterClrMapping/>
  </p:clrMapOvr>
</p:notes>
</file>

<file path=ppt/notesSlides/notesSlide3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379</a:t>
            </a:fld>
            <a:endParaRPr lang="en-US"/>
          </a:p>
        </p:txBody>
      </p:sp>
    </p:spTree>
    <p:extLst>
      <p:ext uri="{BB962C8B-B14F-4D97-AF65-F5344CB8AC3E}">
        <p14:creationId xmlns:p14="http://schemas.microsoft.com/office/powerpoint/2010/main" val="813707668"/>
      </p:ext>
    </p:extLst>
  </p:cSld>
  <p:clrMapOvr>
    <a:masterClrMapping/>
  </p:clrMapOvr>
</p:notes>
</file>

<file path=ppt/notesSlides/notesSlide3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380</a:t>
            </a:fld>
            <a:endParaRPr lang="en-US"/>
          </a:p>
        </p:txBody>
      </p:sp>
    </p:spTree>
    <p:extLst>
      <p:ext uri="{BB962C8B-B14F-4D97-AF65-F5344CB8AC3E}">
        <p14:creationId xmlns:p14="http://schemas.microsoft.com/office/powerpoint/2010/main" val="1587539638"/>
      </p:ext>
    </p:extLst>
  </p:cSld>
  <p:clrMapOvr>
    <a:masterClrMapping/>
  </p:clrMapOvr>
</p:notes>
</file>

<file path=ppt/notesSlides/notesSlide3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381</a:t>
            </a:fld>
            <a:endParaRPr lang="en-US"/>
          </a:p>
        </p:txBody>
      </p:sp>
    </p:spTree>
    <p:extLst>
      <p:ext uri="{BB962C8B-B14F-4D97-AF65-F5344CB8AC3E}">
        <p14:creationId xmlns:p14="http://schemas.microsoft.com/office/powerpoint/2010/main" val="14477131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a:ea typeface="ＭＳ Ｐゴシック" pitchFamily="34" charset="-128"/>
              </a:rPr>
              <a:t>Say:</a:t>
            </a:r>
            <a:endParaRPr lang="en-US">
              <a:ea typeface="ＭＳ Ｐゴシック" pitchFamily="34" charset="-128"/>
            </a:endParaRPr>
          </a:p>
          <a:p>
            <a:pPr>
              <a:buFontTx/>
              <a:buChar char="-"/>
            </a:pPr>
            <a:r>
              <a:rPr lang="en-US">
                <a:ea typeface="ＭＳ Ｐゴシック" pitchFamily="34" charset="-128"/>
              </a:rPr>
              <a:t>Can be provided in very low resource settings as long as there is an emergency response plan in place in the rare case of a serious complication</a:t>
            </a:r>
          </a:p>
          <a:p>
            <a:pPr>
              <a:buFontTx/>
              <a:buChar char="-"/>
            </a:pPr>
            <a:r>
              <a:rPr lang="en-US">
                <a:ea typeface="ＭＳ Ｐゴシック" pitchFamily="34" charset="-128"/>
              </a:rPr>
              <a:t>It is highly acceptable to women</a:t>
            </a:r>
          </a:p>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39</a:t>
            </a:fld>
            <a:endParaRPr lang="en-US"/>
          </a:p>
        </p:txBody>
      </p:sp>
    </p:spTree>
    <p:extLst>
      <p:ext uri="{BB962C8B-B14F-4D97-AF65-F5344CB8AC3E}">
        <p14:creationId xmlns:p14="http://schemas.microsoft.com/office/powerpoint/2010/main" val="3296890387"/>
      </p:ext>
    </p:extLst>
  </p:cSld>
  <p:clrMapOvr>
    <a:masterClrMapping/>
  </p:clrMapOvr>
</p:notes>
</file>

<file path=ppt/notesSlides/notesSlide3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charset="-128"/>
                <a:cs typeface="ＭＳ Ｐゴシック" charset="-128"/>
              </a:rPr>
              <a:t>We’ve discussed the regimens and steps for administering mifepristone used with misoprostol. In some parts of the world, however, mifepristone is not available or is not easy to access. </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382</a:t>
            </a:fld>
            <a:endParaRPr lang="en-US"/>
          </a:p>
        </p:txBody>
      </p:sp>
    </p:spTree>
    <p:extLst>
      <p:ext uri="{BB962C8B-B14F-4D97-AF65-F5344CB8AC3E}">
        <p14:creationId xmlns:p14="http://schemas.microsoft.com/office/powerpoint/2010/main" val="3010721633"/>
      </p:ext>
    </p:extLst>
  </p:cSld>
  <p:clrMapOvr>
    <a:masterClrMapping/>
  </p:clrMapOvr>
</p:notes>
</file>

<file path=ppt/notesSlides/notesSlide3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Sublingual dosing is as effective as vaginal dosing up to 9 weeks but is associated with an increased risk of side effects.  There have been relatively few studies that have looked at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only abortion between 9 and 13 weeks.  A follow-up visit is recommended after a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-only abortion.</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383</a:t>
            </a:fld>
            <a:endParaRPr lang="en-US"/>
          </a:p>
        </p:txBody>
      </p:sp>
    </p:spTree>
    <p:extLst>
      <p:ext uri="{BB962C8B-B14F-4D97-AF65-F5344CB8AC3E}">
        <p14:creationId xmlns:p14="http://schemas.microsoft.com/office/powerpoint/2010/main" val="1179903075"/>
      </p:ext>
    </p:extLst>
  </p:cSld>
  <p:clrMapOvr>
    <a:masterClrMapping/>
  </p:clrMapOvr>
</p:notes>
</file>

<file path=ppt/notesSlides/notesSlide3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384</a:t>
            </a:fld>
            <a:endParaRPr lang="en-US"/>
          </a:p>
        </p:txBody>
      </p:sp>
    </p:spTree>
    <p:extLst>
      <p:ext uri="{BB962C8B-B14F-4D97-AF65-F5344CB8AC3E}">
        <p14:creationId xmlns:p14="http://schemas.microsoft.com/office/powerpoint/2010/main" val="1240321926"/>
      </p:ext>
    </p:extLst>
  </p:cSld>
  <p:clrMapOvr>
    <a:masterClrMapping/>
  </p:clrMapOvr>
</p:notes>
</file>

<file path=ppt/notesSlides/notesSlide3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Both routes of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administration have similar safety and efficacy</a:t>
            </a:r>
            <a:r>
              <a:rPr lang="en-US" sz="1200" kern="1200">
                <a:solidFill>
                  <a:schemeClr val="tx1"/>
                </a:solidFill>
                <a:latin typeface="+mn-lt"/>
                <a:ea typeface="ＭＳ Ｐゴシック" charset="-128"/>
                <a:cs typeface="ＭＳ Ｐゴシック" charset="-128"/>
              </a:rPr>
              <a:t>. </a:t>
            </a:r>
            <a:r>
              <a:rPr lang="en-US" sz="1200" i="1" kern="1200">
                <a:solidFill>
                  <a:schemeClr val="tx1"/>
                </a:solidFill>
                <a:latin typeface="+mn-lt"/>
                <a:ea typeface="ＭＳ Ｐゴシック" charset="-128"/>
                <a:cs typeface="ＭＳ Ｐゴシック" charset="-128"/>
              </a:rPr>
              <a:t>Timing of expulsion is related to how far along the incomplete abortion is at time of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administration.</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385</a:t>
            </a:fld>
            <a:endParaRPr lang="en-US"/>
          </a:p>
        </p:txBody>
      </p:sp>
    </p:spTree>
    <p:extLst>
      <p:ext uri="{BB962C8B-B14F-4D97-AF65-F5344CB8AC3E}">
        <p14:creationId xmlns:p14="http://schemas.microsoft.com/office/powerpoint/2010/main" val="970104426"/>
      </p:ext>
    </p:extLst>
  </p:cSld>
  <p:clrMapOvr>
    <a:masterClrMapping/>
  </p:clrMapOvr>
</p:notes>
</file>

<file path=ppt/notesSlides/notesSlide3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A routine follow-up visit after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for incomplete abortion is usually not necessary.</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386</a:t>
            </a:fld>
            <a:endParaRPr lang="en-US"/>
          </a:p>
        </p:txBody>
      </p:sp>
    </p:spTree>
    <p:extLst>
      <p:ext uri="{BB962C8B-B14F-4D97-AF65-F5344CB8AC3E}">
        <p14:creationId xmlns:p14="http://schemas.microsoft.com/office/powerpoint/2010/main" val="3146270888"/>
      </p:ext>
    </p:extLst>
  </p:cSld>
  <p:clrMapOvr>
    <a:masterClrMapping/>
  </p:clrMapOvr>
</p:notes>
</file>

<file path=ppt/notesSlides/notesSlide3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387</a:t>
            </a:fld>
            <a:endParaRPr lang="en-US"/>
          </a:p>
        </p:txBody>
      </p:sp>
    </p:spTree>
    <p:extLst>
      <p:ext uri="{BB962C8B-B14F-4D97-AF65-F5344CB8AC3E}">
        <p14:creationId xmlns:p14="http://schemas.microsoft.com/office/powerpoint/2010/main" val="3698481450"/>
      </p:ext>
    </p:extLst>
  </p:cSld>
  <p:clrMapOvr>
    <a:masterClrMapping/>
  </p:clrMapOvr>
</p:notes>
</file>

<file path=ppt/notesSlides/notesSlide3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number of days of bleeding and spotting is greater with MA compared to MVA, but the amount of blood loss is not clinically different. Women who express discomfort with heavy bleeding may be better candidates for vacuum aspiration.</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388</a:t>
            </a:fld>
            <a:endParaRPr lang="en-US"/>
          </a:p>
        </p:txBody>
      </p:sp>
    </p:spTree>
    <p:extLst>
      <p:ext uri="{BB962C8B-B14F-4D97-AF65-F5344CB8AC3E}">
        <p14:creationId xmlns:p14="http://schemas.microsoft.com/office/powerpoint/2010/main" val="3537273432"/>
      </p:ext>
    </p:extLst>
  </p:cSld>
  <p:clrMapOvr>
    <a:masterClrMapping/>
  </p:clrMapOvr>
</p:notes>
</file>

<file path=ppt/notesSlides/notesSlide3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389</a:t>
            </a:fld>
            <a:endParaRPr lang="en-US"/>
          </a:p>
        </p:txBody>
      </p:sp>
    </p:spTree>
    <p:extLst>
      <p:ext uri="{BB962C8B-B14F-4D97-AF65-F5344CB8AC3E}">
        <p14:creationId xmlns:p14="http://schemas.microsoft.com/office/powerpoint/2010/main" val="444630933"/>
      </p:ext>
    </p:extLst>
  </p:cSld>
  <p:clrMapOvr>
    <a:masterClrMapping/>
  </p:clrMapOvr>
</p:notes>
</file>

<file path=ppt/notesSlides/notesSlide3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000"/>
              </a:spcAft>
            </a:pPr>
            <a:r>
              <a:rPr lang="en-US" sz="1200" i="1">
                <a:effectLst/>
                <a:latin typeface="+mn-lt"/>
                <a:ea typeface="Calibri"/>
                <a:cs typeface="Times New Roman"/>
              </a:rPr>
              <a:t>Now we are going to talk about pain management in uterine evacuation with medical methods. </a:t>
            </a:r>
            <a:endParaRPr lang="en-US" sz="1200">
              <a:effectLst/>
              <a:latin typeface="+mn-lt"/>
              <a:ea typeface="Calibri"/>
              <a:cs typeface="Times New Roman"/>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390</a:t>
            </a:fld>
            <a:endParaRPr lang="en-US"/>
          </a:p>
        </p:txBody>
      </p:sp>
    </p:spTree>
    <p:extLst>
      <p:ext uri="{BB962C8B-B14F-4D97-AF65-F5344CB8AC3E}">
        <p14:creationId xmlns:p14="http://schemas.microsoft.com/office/powerpoint/2010/main" val="909998093"/>
      </p:ext>
    </p:extLst>
  </p:cSld>
  <p:clrMapOvr>
    <a:masterClrMapping/>
  </p:clrMapOvr>
</p:notes>
</file>

<file path=ppt/notesSlides/notesSlide3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391</a:t>
            </a:fld>
            <a:endParaRPr lang="en-US"/>
          </a:p>
        </p:txBody>
      </p:sp>
    </p:spTree>
    <p:extLst>
      <p:ext uri="{BB962C8B-B14F-4D97-AF65-F5344CB8AC3E}">
        <p14:creationId xmlns:p14="http://schemas.microsoft.com/office/powerpoint/2010/main" val="20599102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40</a:t>
            </a:fld>
            <a:endParaRPr lang="en-US"/>
          </a:p>
        </p:txBody>
      </p:sp>
    </p:spTree>
    <p:extLst>
      <p:ext uri="{BB962C8B-B14F-4D97-AF65-F5344CB8AC3E}">
        <p14:creationId xmlns:p14="http://schemas.microsoft.com/office/powerpoint/2010/main" val="462384167"/>
      </p:ext>
    </p:extLst>
  </p:cSld>
  <p:clrMapOvr>
    <a:masterClrMapping/>
  </p:clrMapOvr>
</p:notes>
</file>

<file path=ppt/notesSlides/notesSlide3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best regimen for pain control for uterine evacuation with medical methods has not been established. In medical abortion-related research, NSAIDs have been found to be more effective than acetaminophen.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392</a:t>
            </a:fld>
            <a:endParaRPr lang="en-US"/>
          </a:p>
        </p:txBody>
      </p:sp>
    </p:spTree>
    <p:extLst>
      <p:ext uri="{BB962C8B-B14F-4D97-AF65-F5344CB8AC3E}">
        <p14:creationId xmlns:p14="http://schemas.microsoft.com/office/powerpoint/2010/main" val="243931954"/>
      </p:ext>
    </p:extLst>
  </p:cSld>
  <p:clrMapOvr>
    <a:masterClrMapping/>
  </p:clrMapOvr>
</p:notes>
</file>

<file path=ppt/notesSlides/notesSlide3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393</a:t>
            </a:fld>
            <a:endParaRPr lang="en-US"/>
          </a:p>
        </p:txBody>
      </p:sp>
    </p:spTree>
    <p:extLst>
      <p:ext uri="{BB962C8B-B14F-4D97-AF65-F5344CB8AC3E}">
        <p14:creationId xmlns:p14="http://schemas.microsoft.com/office/powerpoint/2010/main" val="329653126"/>
      </p:ext>
    </p:extLst>
  </p:cSld>
  <p:clrMapOvr>
    <a:masterClrMapping/>
  </p:clrMapOvr>
</p:notes>
</file>

<file path=ppt/notesSlides/notesSlide3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Many of these may be caused by the pregnancy itself rather than the medications. Most side effects are temporary and do not need treatment. </a:t>
            </a:r>
            <a:r>
              <a:rPr lang="en-US" sz="1200" i="1" kern="1200">
                <a:solidFill>
                  <a:schemeClr val="tx1"/>
                </a:solidFill>
                <a:effectLst/>
                <a:latin typeface="+mn-lt"/>
                <a:ea typeface="ＭＳ Ｐゴシック" charset="-128"/>
                <a:cs typeface="ＭＳ Ｐゴシック" charset="-128"/>
              </a:rPr>
              <a:t>With adequate information in advance, most women are able to manage their side effects without major difficulties.</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394</a:t>
            </a:fld>
            <a:endParaRPr lang="en-US"/>
          </a:p>
        </p:txBody>
      </p:sp>
    </p:spTree>
    <p:extLst>
      <p:ext uri="{BB962C8B-B14F-4D97-AF65-F5344CB8AC3E}">
        <p14:creationId xmlns:p14="http://schemas.microsoft.com/office/powerpoint/2010/main" val="706937915"/>
      </p:ext>
    </p:extLst>
  </p:cSld>
  <p:clrMapOvr>
    <a:masterClrMapping/>
  </p:clrMapOvr>
</p:notes>
</file>

<file path=ppt/notesSlides/notesSlide3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Fever is a common side effect of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It is usually mild, self-limited and can be treated with acetaminophen.  Fever that occurs the day after using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may be the sign of an infection.  Any woman with a fever the day after using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should be seen in the health facility.</a:t>
            </a:r>
            <a:endParaRPr lang="en-US" sz="1200" kern="120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charset="-128"/>
                <a:cs typeface="ＭＳ Ｐゴシック" charset="-128"/>
              </a:rPr>
              <a:t>What questions do you have regarding expected effects and pain management during uterine evacuation with medical methods? </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395</a:t>
            </a:fld>
            <a:endParaRPr lang="en-US"/>
          </a:p>
        </p:txBody>
      </p:sp>
    </p:spTree>
    <p:extLst>
      <p:ext uri="{BB962C8B-B14F-4D97-AF65-F5344CB8AC3E}">
        <p14:creationId xmlns:p14="http://schemas.microsoft.com/office/powerpoint/2010/main" val="331713116"/>
      </p:ext>
    </p:extLst>
  </p:cSld>
  <p:clrMapOvr>
    <a:masterClrMapping/>
  </p:clrMapOvr>
</p:notes>
</file>

<file path=ppt/notesSlides/notesSlide3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Say:</a:t>
            </a:r>
          </a:p>
          <a:p>
            <a:r>
              <a:rPr lang="en-US" sz="1200" i="1" kern="1200">
                <a:solidFill>
                  <a:schemeClr val="tx1"/>
                </a:solidFill>
                <a:effectLst/>
                <a:latin typeface="+mn-lt"/>
                <a:ea typeface="ＭＳ Ｐゴシック" charset="-128"/>
                <a:cs typeface="ＭＳ Ｐゴシック" charset="-128"/>
              </a:rPr>
              <a:t>We will discuss the management of these complications during the module on Complications because they are handled the same way whether they arise with medical methods or vacuum aspiration. </a:t>
            </a:r>
            <a:endParaRPr lang="en-US" sz="1200" kern="1200">
              <a:solidFill>
                <a:schemeClr val="tx1"/>
              </a:solidFill>
              <a:effectLst/>
              <a:latin typeface="+mn-lt"/>
              <a:ea typeface="ＭＳ Ｐゴシック" charset="-128"/>
              <a:cs typeface="ＭＳ Ｐゴシック" charset="-128"/>
            </a:endParaRPr>
          </a:p>
          <a:p>
            <a:endParaRPr lang="en-US" sz="1200" i="1" kern="1200">
              <a:solidFill>
                <a:schemeClr val="tx1"/>
              </a:solidFill>
              <a:effectLst/>
              <a:latin typeface="+mn-lt"/>
              <a:ea typeface="ＭＳ Ｐゴシック" charset="-128"/>
              <a:cs typeface="ＭＳ Ｐゴシック" charset="-128"/>
            </a:endParaRPr>
          </a:p>
          <a:p>
            <a:r>
              <a:rPr lang="en-US" sz="1200" i="1" kern="1200">
                <a:solidFill>
                  <a:schemeClr val="tx1"/>
                </a:solidFill>
                <a:effectLst/>
                <a:latin typeface="+mn-lt"/>
                <a:ea typeface="ＭＳ Ｐゴシック" charset="-128"/>
                <a:cs typeface="ＭＳ Ｐゴシック" charset="-128"/>
              </a:rPr>
              <a:t>What questions do you have about the complications related to uterine evacuation with medical methods? </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396</a:t>
            </a:fld>
            <a:endParaRPr lang="en-US"/>
          </a:p>
        </p:txBody>
      </p:sp>
    </p:spTree>
    <p:extLst>
      <p:ext uri="{BB962C8B-B14F-4D97-AF65-F5344CB8AC3E}">
        <p14:creationId xmlns:p14="http://schemas.microsoft.com/office/powerpoint/2010/main" val="2115324339"/>
      </p:ext>
    </p:extLst>
  </p:cSld>
  <p:clrMapOvr>
    <a:masterClrMapping/>
  </p:clrMapOvr>
</p:notes>
</file>

<file path=ppt/notesSlides/notesSlide3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397</a:t>
            </a:fld>
            <a:endParaRPr lang="en-US"/>
          </a:p>
        </p:txBody>
      </p:sp>
    </p:spTree>
    <p:extLst>
      <p:ext uri="{BB962C8B-B14F-4D97-AF65-F5344CB8AC3E}">
        <p14:creationId xmlns:p14="http://schemas.microsoft.com/office/powerpoint/2010/main" val="3587660940"/>
      </p:ext>
    </p:extLst>
  </p:cSld>
  <p:clrMapOvr>
    <a:masterClrMapping/>
  </p:clrMapOvr>
</p:notes>
</file>

<file path=ppt/notesSlides/notesSlide3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a:solidFill>
                  <a:schemeClr val="tx1"/>
                </a:solidFill>
                <a:latin typeface="+mn-lt"/>
                <a:ea typeface="ＭＳ Ｐゴシック" charset="-128"/>
                <a:cs typeface="ＭＳ Ｐゴシック" charset="-128"/>
              </a:rPr>
              <a:t>Say:</a:t>
            </a:r>
          </a:p>
          <a:p>
            <a:r>
              <a:rPr lang="en-US" sz="1200" i="1" kern="1200">
                <a:solidFill>
                  <a:schemeClr val="tx1"/>
                </a:solidFill>
                <a:latin typeface="+mn-lt"/>
                <a:ea typeface="ＭＳ Ｐゴシック" charset="-128"/>
                <a:cs typeface="ＭＳ Ｐゴシック" charset="-128"/>
              </a:rPr>
              <a:t>A follow-up visit is recommended after a misoprostol-only medical abortion. </a:t>
            </a:r>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Thorough information on what the woman might expect helps her to be prepared. Reassurance and support during the uterine evacuation process, either by clinic staff or a person at home, can also be helpful.</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398</a:t>
            </a:fld>
            <a:endParaRPr lang="en-US"/>
          </a:p>
        </p:txBody>
      </p:sp>
    </p:spTree>
    <p:extLst>
      <p:ext uri="{BB962C8B-B14F-4D97-AF65-F5344CB8AC3E}">
        <p14:creationId xmlns:p14="http://schemas.microsoft.com/office/powerpoint/2010/main" val="2136080153"/>
      </p:ext>
    </p:extLst>
  </p:cSld>
  <p:clrMapOvr>
    <a:masterClrMapping/>
  </p:clrMapOvr>
</p:notes>
</file>

<file path=ppt/notesSlides/notesSlide3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399</a:t>
            </a:fld>
            <a:endParaRPr lang="en-US"/>
          </a:p>
        </p:txBody>
      </p:sp>
    </p:spTree>
    <p:extLst>
      <p:ext uri="{BB962C8B-B14F-4D97-AF65-F5344CB8AC3E}">
        <p14:creationId xmlns:p14="http://schemas.microsoft.com/office/powerpoint/2010/main" val="410037480"/>
      </p:ext>
    </p:extLst>
  </p:cSld>
  <p:clrMapOvr>
    <a:masterClrMapping/>
  </p:clrMapOvr>
</p:notes>
</file>

<file path=ppt/notesSlides/notesSlide3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400</a:t>
            </a:fld>
            <a:endParaRPr lang="en-US"/>
          </a:p>
        </p:txBody>
      </p:sp>
    </p:spTree>
    <p:extLst>
      <p:ext uri="{BB962C8B-B14F-4D97-AF65-F5344CB8AC3E}">
        <p14:creationId xmlns:p14="http://schemas.microsoft.com/office/powerpoint/2010/main" val="1186762581"/>
      </p:ext>
    </p:extLst>
  </p:cSld>
  <p:clrMapOvr>
    <a:masterClrMapping/>
  </p:clrMapOvr>
</p:notes>
</file>

<file path=ppt/notesSlides/notesSlide3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401</a:t>
            </a:fld>
            <a:endParaRPr lang="en-US"/>
          </a:p>
        </p:txBody>
      </p:sp>
    </p:spTree>
    <p:extLst>
      <p:ext uri="{BB962C8B-B14F-4D97-AF65-F5344CB8AC3E}">
        <p14:creationId xmlns:p14="http://schemas.microsoft.com/office/powerpoint/2010/main" val="3758162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a:solidFill>
                  <a:schemeClr val="tx1"/>
                </a:solidFill>
                <a:latin typeface="+mn-lt"/>
                <a:ea typeface="ＭＳ Ｐゴシック" charset="-128"/>
                <a:cs typeface="ＭＳ Ｐゴシック" charset="-128"/>
              </a:rPr>
              <a:t>Discuss any of these that were not mentioned</a:t>
            </a:r>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5</a:t>
            </a:fld>
            <a:endParaRPr lang="en-US"/>
          </a:p>
        </p:txBody>
      </p:sp>
    </p:spTree>
    <p:extLst>
      <p:ext uri="{BB962C8B-B14F-4D97-AF65-F5344CB8AC3E}">
        <p14:creationId xmlns:p14="http://schemas.microsoft.com/office/powerpoint/2010/main" val="30457952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lvl="0"/>
            <a:r>
              <a:rPr lang="en-US" sz="1200" i="1" kern="1200">
                <a:solidFill>
                  <a:schemeClr val="tx1"/>
                </a:solidFill>
                <a:latin typeface="+mn-lt"/>
                <a:ea typeface="ＭＳ Ｐゴシック" charset="-128"/>
                <a:cs typeface="ＭＳ Ｐゴシック" charset="-128"/>
              </a:rPr>
              <a:t>Provide high-quality, respectful care to all women who seek services and protect women’s confidentiality</a:t>
            </a:r>
            <a:endParaRPr lang="en-US" sz="1200" kern="1200">
              <a:solidFill>
                <a:schemeClr val="tx1"/>
              </a:solidFill>
              <a:latin typeface="+mn-lt"/>
              <a:ea typeface="ＭＳ Ｐゴシック" charset="-128"/>
              <a:cs typeface="ＭＳ Ｐゴシック" charset="-128"/>
            </a:endParaRPr>
          </a:p>
          <a:p>
            <a:pPr lvl="0"/>
            <a:r>
              <a:rPr lang="en-US" sz="1200" i="1" kern="1200">
                <a:solidFill>
                  <a:schemeClr val="tx1"/>
                </a:solidFill>
                <a:latin typeface="+mn-lt"/>
                <a:ea typeface="ＭＳ Ｐゴシック" charset="-128"/>
                <a:cs typeface="ＭＳ Ｐゴシック" charset="-128"/>
              </a:rPr>
              <a:t>Inform and consult with community leaders and representatives of different segments of the community, such as different ethnicities and young women</a:t>
            </a:r>
            <a:endParaRPr lang="en-US" sz="1200" kern="1200">
              <a:solidFill>
                <a:schemeClr val="tx1"/>
              </a:solidFill>
              <a:latin typeface="+mn-lt"/>
              <a:ea typeface="ＭＳ Ｐゴシック" charset="-128"/>
              <a:cs typeface="ＭＳ Ｐゴシック" charset="-128"/>
            </a:endParaRPr>
          </a:p>
          <a:p>
            <a:pPr lvl="0"/>
            <a:r>
              <a:rPr lang="en-US" sz="1200" i="1" kern="1200">
                <a:solidFill>
                  <a:schemeClr val="tx1"/>
                </a:solidFill>
                <a:latin typeface="+mn-lt"/>
                <a:ea typeface="ＭＳ Ｐゴシック" charset="-128"/>
                <a:cs typeface="ＭＳ Ｐゴシック" charset="-128"/>
              </a:rPr>
              <a:t>Establish ongoing mechanisms for community involvement in assessments of service delivery, adverse events, recommendations for quality improvements and positive community-provider partnerships, such as community advisory committees that include diverse representatives. When adverse events occur, facilitate discussions to prevent misunderstandings and even potential threats to providers</a:t>
            </a:r>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 </a:t>
            </a:r>
            <a:endParaRPr lang="en-US" sz="1200" kern="1200">
              <a:solidFill>
                <a:schemeClr val="tx1"/>
              </a:solidFill>
              <a:latin typeface="+mn-lt"/>
              <a:ea typeface="ＭＳ Ｐゴシック" charset="-128"/>
              <a:cs typeface="ＭＳ Ｐゴシック" charset="-128"/>
            </a:endParaRPr>
          </a:p>
          <a:p>
            <a:pPr lvl="0"/>
            <a:r>
              <a:rPr lang="en-US" sz="1200" i="1" kern="1200">
                <a:solidFill>
                  <a:schemeClr val="tx1"/>
                </a:solidFill>
                <a:latin typeface="+mn-lt"/>
                <a:ea typeface="ＭＳ Ｐゴシック" charset="-128"/>
                <a:cs typeface="ＭＳ Ｐゴシック" charset="-128"/>
              </a:rPr>
              <a:t>Establish or strengthen community-based health worker outreach programs to provide locally appropriate information, support and care to community members</a:t>
            </a:r>
          </a:p>
          <a:p>
            <a:pPr lvl="0"/>
            <a:endParaRPr lang="en-US" sz="1200" i="1" kern="1200">
              <a:solidFill>
                <a:schemeClr val="tx1"/>
              </a:solidFill>
              <a:latin typeface="+mn-lt"/>
              <a:ea typeface="ＭＳ Ｐゴシック" charset="-128"/>
              <a:cs typeface="ＭＳ Ｐゴシック" charset="-128"/>
            </a:endParaRPr>
          </a:p>
          <a:p>
            <a:pPr lvl="0"/>
            <a:r>
              <a:rPr lang="en-US" sz="1200" i="1" kern="1200">
                <a:solidFill>
                  <a:schemeClr val="tx1"/>
                </a:solidFill>
                <a:latin typeface="+mn-lt"/>
                <a:ea typeface="ＭＳ Ｐゴシック" charset="-128"/>
                <a:cs typeface="ＭＳ Ｐゴシック" charset="-128"/>
              </a:rPr>
              <a:t>Community members can also define perspectives and problems and propose appropriate solutions. Together, providers and community members can improve access to and quality of care.</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41</a:t>
            </a:fld>
            <a:endParaRPr lang="en-US"/>
          </a:p>
        </p:txBody>
      </p:sp>
    </p:spTree>
    <p:extLst>
      <p:ext uri="{BB962C8B-B14F-4D97-AF65-F5344CB8AC3E}">
        <p14:creationId xmlns:p14="http://schemas.microsoft.com/office/powerpoint/2010/main" val="3693463621"/>
      </p:ext>
    </p:extLst>
  </p:cSld>
  <p:clrMapOvr>
    <a:masterClrMapping/>
  </p:clrMapOvr>
</p:notes>
</file>

<file path=ppt/notesSlides/notesSlide4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402</a:t>
            </a:fld>
            <a:endParaRPr lang="en-US"/>
          </a:p>
        </p:txBody>
      </p:sp>
    </p:spTree>
    <p:extLst>
      <p:ext uri="{BB962C8B-B14F-4D97-AF65-F5344CB8AC3E}">
        <p14:creationId xmlns:p14="http://schemas.microsoft.com/office/powerpoint/2010/main" val="1221834481"/>
      </p:ext>
    </p:extLst>
  </p:cSld>
  <p:clrMapOvr>
    <a:masterClrMapping/>
  </p:clrMapOvr>
</p:notes>
</file>

<file path=ppt/notesSlides/notesSlide4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403</a:t>
            </a:fld>
            <a:endParaRPr lang="en-US"/>
          </a:p>
        </p:txBody>
      </p:sp>
    </p:spTree>
    <p:extLst>
      <p:ext uri="{BB962C8B-B14F-4D97-AF65-F5344CB8AC3E}">
        <p14:creationId xmlns:p14="http://schemas.microsoft.com/office/powerpoint/2010/main" val="2017311485"/>
      </p:ext>
    </p:extLst>
  </p:cSld>
  <p:clrMapOvr>
    <a:masterClrMapping/>
  </p:clrMapOvr>
</p:notes>
</file>

<file path=ppt/notesSlides/notesSlide4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404</a:t>
            </a:fld>
            <a:endParaRPr lang="en-US"/>
          </a:p>
        </p:txBody>
      </p:sp>
    </p:spTree>
    <p:extLst>
      <p:ext uri="{BB962C8B-B14F-4D97-AF65-F5344CB8AC3E}">
        <p14:creationId xmlns:p14="http://schemas.microsoft.com/office/powerpoint/2010/main" val="360850872"/>
      </p:ext>
    </p:extLst>
  </p:cSld>
  <p:clrMapOvr>
    <a:masterClrMapping/>
  </p:clrMapOvr>
</p:notes>
</file>

<file path=ppt/notesSlides/notesSlide4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405</a:t>
            </a:fld>
            <a:endParaRPr lang="en-US"/>
          </a:p>
        </p:txBody>
      </p:sp>
    </p:spTree>
    <p:extLst>
      <p:ext uri="{BB962C8B-B14F-4D97-AF65-F5344CB8AC3E}">
        <p14:creationId xmlns:p14="http://schemas.microsoft.com/office/powerpoint/2010/main" val="625689471"/>
      </p:ext>
    </p:extLst>
  </p:cSld>
  <p:clrMapOvr>
    <a:masterClrMapping/>
  </p:clrMapOvr>
</p:notes>
</file>

<file path=ppt/notesSlides/notesSlide4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406</a:t>
            </a:fld>
            <a:endParaRPr lang="en-US"/>
          </a:p>
        </p:txBody>
      </p:sp>
    </p:spTree>
    <p:extLst>
      <p:ext uri="{BB962C8B-B14F-4D97-AF65-F5344CB8AC3E}">
        <p14:creationId xmlns:p14="http://schemas.microsoft.com/office/powerpoint/2010/main" val="1498877844"/>
      </p:ext>
    </p:extLst>
  </p:cSld>
  <p:clrMapOvr>
    <a:masterClrMapping/>
  </p:clrMapOvr>
</p:notes>
</file>

<file path=ppt/notesSlides/notesSlide4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407</a:t>
            </a:fld>
            <a:endParaRPr lang="en-US"/>
          </a:p>
        </p:txBody>
      </p:sp>
    </p:spTree>
    <p:extLst>
      <p:ext uri="{BB962C8B-B14F-4D97-AF65-F5344CB8AC3E}">
        <p14:creationId xmlns:p14="http://schemas.microsoft.com/office/powerpoint/2010/main" val="385120051"/>
      </p:ext>
    </p:extLst>
  </p:cSld>
  <p:clrMapOvr>
    <a:masterClrMapping/>
  </p:clrMapOvr>
</p:notes>
</file>

<file path=ppt/notesSlides/notesSlide4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408</a:t>
            </a:fld>
            <a:endParaRPr lang="en-US"/>
          </a:p>
        </p:txBody>
      </p:sp>
    </p:spTree>
    <p:extLst>
      <p:ext uri="{BB962C8B-B14F-4D97-AF65-F5344CB8AC3E}">
        <p14:creationId xmlns:p14="http://schemas.microsoft.com/office/powerpoint/2010/main" val="3977451457"/>
      </p:ext>
    </p:extLst>
  </p:cSld>
  <p:clrMapOvr>
    <a:masterClrMapping/>
  </p:clrMapOvr>
</p:notes>
</file>

<file path=ppt/notesSlides/notesSlide4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409</a:t>
            </a:fld>
            <a:endParaRPr lang="en-US"/>
          </a:p>
        </p:txBody>
      </p:sp>
    </p:spTree>
    <p:extLst>
      <p:ext uri="{BB962C8B-B14F-4D97-AF65-F5344CB8AC3E}">
        <p14:creationId xmlns:p14="http://schemas.microsoft.com/office/powerpoint/2010/main" val="1599605351"/>
      </p:ext>
    </p:extLst>
  </p:cSld>
  <p:clrMapOvr>
    <a:masterClrMapping/>
  </p:clrMapOvr>
</p:notes>
</file>

<file path=ppt/notesSlides/notesSlide4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410</a:t>
            </a:fld>
            <a:endParaRPr lang="en-US"/>
          </a:p>
        </p:txBody>
      </p:sp>
    </p:spTree>
    <p:extLst>
      <p:ext uri="{BB962C8B-B14F-4D97-AF65-F5344CB8AC3E}">
        <p14:creationId xmlns:p14="http://schemas.microsoft.com/office/powerpoint/2010/main" val="4277862815"/>
      </p:ext>
    </p:extLst>
  </p:cSld>
  <p:clrMapOvr>
    <a:masterClrMapping/>
  </p:clrMapOvr>
</p:notes>
</file>

<file path=ppt/notesSlides/notesSlide4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charset="-128"/>
                <a:cs typeface="ＭＳ Ｐゴシック" charset="-128"/>
              </a:rPr>
              <a:t>This module addresses complications that may occur during or after vacuum aspiration and uterine evacuation with medical methods. Pain management is an essential part of management of complications.</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411</a:t>
            </a:fld>
            <a:endParaRPr lang="en-US"/>
          </a:p>
        </p:txBody>
      </p:sp>
    </p:spTree>
    <p:extLst>
      <p:ext uri="{BB962C8B-B14F-4D97-AF65-F5344CB8AC3E}">
        <p14:creationId xmlns:p14="http://schemas.microsoft.com/office/powerpoint/2010/main" val="42435857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42</a:t>
            </a:fld>
            <a:endParaRPr lang="en-US"/>
          </a:p>
        </p:txBody>
      </p:sp>
    </p:spTree>
    <p:extLst>
      <p:ext uri="{BB962C8B-B14F-4D97-AF65-F5344CB8AC3E}">
        <p14:creationId xmlns:p14="http://schemas.microsoft.com/office/powerpoint/2010/main" val="2158816292"/>
      </p:ext>
    </p:extLst>
  </p:cSld>
  <p:clrMapOvr>
    <a:masterClrMapping/>
  </p:clrMapOvr>
</p:notes>
</file>

<file path=ppt/notesSlides/notesSlide4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412</a:t>
            </a:fld>
            <a:endParaRPr lang="en-US"/>
          </a:p>
        </p:txBody>
      </p:sp>
    </p:spTree>
    <p:extLst>
      <p:ext uri="{BB962C8B-B14F-4D97-AF65-F5344CB8AC3E}">
        <p14:creationId xmlns:p14="http://schemas.microsoft.com/office/powerpoint/2010/main" val="3490300367"/>
      </p:ext>
    </p:extLst>
  </p:cSld>
  <p:clrMapOvr>
    <a:masterClrMapping/>
  </p:clrMapOvr>
</p:notes>
</file>

<file path=ppt/notesSlides/notesSlide4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lvl="0"/>
            <a:r>
              <a:rPr lang="en-US" sz="1200" i="1" kern="1200">
                <a:solidFill>
                  <a:schemeClr val="tx1"/>
                </a:solidFill>
                <a:latin typeface="+mn-lt"/>
                <a:ea typeface="ＭＳ Ｐゴシック" charset="-128"/>
                <a:cs typeface="ＭＳ Ｐゴシック" charset="-128"/>
              </a:rPr>
              <a:t>- Complications may develop individually or several at the same time</a:t>
            </a:r>
            <a:endParaRPr lang="en-US" sz="1200" kern="1200">
              <a:solidFill>
                <a:schemeClr val="tx1"/>
              </a:solidFill>
              <a:latin typeface="+mn-lt"/>
              <a:ea typeface="ＭＳ Ｐゴシック" charset="-128"/>
              <a:cs typeface="ＭＳ Ｐゴシック" charset="-128"/>
            </a:endParaRPr>
          </a:p>
          <a:p>
            <a:pPr lvl="0"/>
            <a:r>
              <a:rPr lang="en-US" sz="1200" i="1" kern="1200">
                <a:solidFill>
                  <a:schemeClr val="tx1"/>
                </a:solidFill>
                <a:latin typeface="+mn-lt"/>
                <a:ea typeface="ＭＳ Ｐゴシック" charset="-128"/>
                <a:cs typeface="ＭＳ Ｐゴシック" charset="-128"/>
              </a:rPr>
              <a:t>- Presenting complications exist when the woman arrives at the clinic</a:t>
            </a:r>
            <a:endParaRPr lang="en-US" sz="1200" kern="1200">
              <a:solidFill>
                <a:schemeClr val="tx1"/>
              </a:solidFill>
              <a:latin typeface="+mn-lt"/>
              <a:ea typeface="ＭＳ Ｐゴシック" charset="-128"/>
              <a:cs typeface="ＭＳ Ｐゴシック" charset="-128"/>
            </a:endParaRPr>
          </a:p>
          <a:p>
            <a:pPr lvl="0"/>
            <a:r>
              <a:rPr lang="en-US" sz="1200" i="1" kern="1200">
                <a:solidFill>
                  <a:schemeClr val="tx1"/>
                </a:solidFill>
                <a:latin typeface="+mn-lt"/>
                <a:ea typeface="ＭＳ Ｐゴシック" charset="-128"/>
                <a:cs typeface="ＭＳ Ｐゴシック" charset="-128"/>
              </a:rPr>
              <a:t>-Procedural complications  can occur during provision of uterine evacuation, during the recovery period or later, and are rare when uterine evacuation is performed by a trained provider</a:t>
            </a:r>
            <a:endParaRPr lang="en-US" sz="1200" kern="1200">
              <a:solidFill>
                <a:schemeClr val="tx1"/>
              </a:solidFill>
              <a:latin typeface="+mn-lt"/>
              <a:ea typeface="ＭＳ Ｐゴシック" charset="-128"/>
              <a:cs typeface="ＭＳ Ｐゴシック" charset="-128"/>
            </a:endParaRPr>
          </a:p>
          <a:p>
            <a:pPr lvl="0"/>
            <a:r>
              <a:rPr lang="en-US" sz="1200" i="1" kern="1200">
                <a:solidFill>
                  <a:schemeClr val="tx1"/>
                </a:solidFill>
                <a:latin typeface="+mn-lt"/>
                <a:ea typeface="ＭＳ Ｐゴシック" charset="-128"/>
                <a:cs typeface="ＭＳ Ｐゴシック" charset="-128"/>
              </a:rPr>
              <a:t>- Pregnancy-related or gynecological complications may require specific clinical consideration and management</a:t>
            </a:r>
            <a:endParaRPr lang="en-US" sz="1200" kern="1200">
              <a:solidFill>
                <a:schemeClr val="tx1"/>
              </a:solidFill>
              <a:latin typeface="+mn-lt"/>
              <a:ea typeface="ＭＳ Ｐゴシック" charset="-128"/>
              <a:cs typeface="ＭＳ Ｐゴシック" charset="-128"/>
            </a:endParaRPr>
          </a:p>
          <a:p>
            <a:pPr lvl="0"/>
            <a:r>
              <a:rPr lang="en-US" sz="1200" i="1" kern="1200">
                <a:solidFill>
                  <a:schemeClr val="tx1"/>
                </a:solidFill>
                <a:latin typeface="+mn-lt"/>
                <a:ea typeface="ＭＳ Ｐゴシック" charset="-128"/>
                <a:cs typeface="ＭＳ Ｐゴシック" charset="-128"/>
              </a:rPr>
              <a:t>- Pregnancy-related conditions may be discovered during the clinical assessment or may not become evident until during or after the uterine evacuation.  </a:t>
            </a:r>
            <a:endParaRPr lang="en-US" sz="1200" kern="1200">
              <a:solidFill>
                <a:schemeClr val="tx1"/>
              </a:solidFill>
              <a:latin typeface="+mn-lt"/>
              <a:ea typeface="ＭＳ Ｐゴシック" charset="-128"/>
              <a:cs typeface="ＭＳ Ｐゴシック" charset="-128"/>
            </a:endParaRPr>
          </a:p>
          <a:p>
            <a:r>
              <a:rPr lang="en-US" sz="1200" kern="1200">
                <a:solidFill>
                  <a:schemeClr val="tx1"/>
                </a:solidFill>
                <a:latin typeface="+mn-lt"/>
                <a:ea typeface="ＭＳ Ｐゴシック" charset="-128"/>
                <a:cs typeface="ＭＳ Ｐゴシック" charset="-128"/>
              </a:rPr>
              <a:t> </a:t>
            </a:r>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413</a:t>
            </a:fld>
            <a:endParaRPr lang="en-US"/>
          </a:p>
        </p:txBody>
      </p:sp>
    </p:spTree>
    <p:extLst>
      <p:ext uri="{BB962C8B-B14F-4D97-AF65-F5344CB8AC3E}">
        <p14:creationId xmlns:p14="http://schemas.microsoft.com/office/powerpoint/2010/main" val="4083094864"/>
      </p:ext>
    </p:extLst>
  </p:cSld>
  <p:clrMapOvr>
    <a:masterClrMapping/>
  </p:clrMapOvr>
</p:notes>
</file>

<file path=ppt/notesSlides/notesSlide4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 </a:t>
            </a:r>
            <a:r>
              <a:rPr lang="en-US" sz="1200" i="0" kern="1200">
                <a:solidFill>
                  <a:schemeClr val="tx1"/>
                </a:solidFill>
                <a:latin typeface="+mn-lt"/>
                <a:ea typeface="ＭＳ Ｐゴシック" charset="-128"/>
                <a:cs typeface="ＭＳ Ｐゴシック" charset="-128"/>
              </a:rPr>
              <a:t>C</a:t>
            </a:r>
            <a:r>
              <a:rPr lang="en-US" sz="1200" kern="1200">
                <a:solidFill>
                  <a:schemeClr val="tx1"/>
                </a:solidFill>
                <a:latin typeface="+mn-lt"/>
                <a:ea typeface="ＭＳ Ｐゴシック" charset="-128"/>
                <a:cs typeface="ＭＳ Ｐゴシック" charset="-128"/>
              </a:rPr>
              <a:t>omplications do occur, but they are rare. These numbers come from large case series in experienced centers, so complication rates may be higher in centers with less experience or lower case volume.</a:t>
            </a:r>
            <a:endParaRPr lang="en-US" sz="1200" i="1"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 Failed abortion – that is, needing vacuum aspiration for any reason including retained products, incomplete, ongoing or bleeding -   for 1st trimester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only is around 15%.  The ongoing pregnancy rate is around 5%. For 1</a:t>
            </a:r>
            <a:r>
              <a:rPr lang="en-US" sz="1200" i="1" kern="1200" baseline="30000">
                <a:solidFill>
                  <a:schemeClr val="tx1"/>
                </a:solidFill>
                <a:latin typeface="+mn-lt"/>
                <a:ea typeface="ＭＳ Ｐゴシック" charset="-128"/>
                <a:cs typeface="ＭＳ Ｐゴシック" charset="-128"/>
              </a:rPr>
              <a:t>st</a:t>
            </a:r>
            <a:r>
              <a:rPr lang="en-US" sz="1200" i="1" kern="1200">
                <a:solidFill>
                  <a:schemeClr val="tx1"/>
                </a:solidFill>
                <a:latin typeface="+mn-lt"/>
                <a:ea typeface="ＭＳ Ｐゴシック" charset="-128"/>
                <a:cs typeface="ＭＳ Ｐゴシック" charset="-128"/>
              </a:rPr>
              <a:t> trimester </a:t>
            </a:r>
            <a:r>
              <a:rPr lang="en-US" sz="1200" i="1" kern="1200" err="1">
                <a:solidFill>
                  <a:schemeClr val="tx1"/>
                </a:solidFill>
                <a:latin typeface="+mn-lt"/>
                <a:ea typeface="ＭＳ Ｐゴシック" charset="-128"/>
                <a:cs typeface="ＭＳ Ｐゴシック" charset="-128"/>
              </a:rPr>
              <a:t>mifepristone-misoprostol</a:t>
            </a:r>
            <a:r>
              <a:rPr lang="en-US" sz="1200" i="1" kern="1200">
                <a:solidFill>
                  <a:schemeClr val="tx1"/>
                </a:solidFill>
                <a:latin typeface="+mn-lt"/>
                <a:ea typeface="ＭＳ Ｐゴシック" charset="-128"/>
                <a:cs typeface="ＭＳ Ｐゴシック" charset="-128"/>
              </a:rPr>
              <a:t> using the recommended regimen, failed abortion is 4-5% and ongoing pregnancy rate is &lt;1%</a:t>
            </a:r>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 Infection in 1st trimester medical abortion is 0.3% </a:t>
            </a:r>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-Any adverse event after 1st trimester vacuum aspiration &lt;1% (8.46/1000) </a:t>
            </a:r>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-Serious adverse event after 1st trimester vacuum aspiration &lt;.1% (0.71/1000)</a:t>
            </a:r>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-2nd trimester medical abortion needing surgical evacuation (for any indication including retained placenta, bleeding, failure to pass products) is about 8%</a:t>
            </a:r>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-2nd trimester medical abortion serious complications (transfusion, hemorrhage, </a:t>
            </a:r>
            <a:r>
              <a:rPr lang="en-US" sz="1200" i="1" kern="1200" err="1">
                <a:solidFill>
                  <a:schemeClr val="tx1"/>
                </a:solidFill>
                <a:latin typeface="+mn-lt"/>
                <a:ea typeface="ＭＳ Ｐゴシック" charset="-128"/>
                <a:cs typeface="ＭＳ Ｐゴシック" charset="-128"/>
              </a:rPr>
              <a:t>laparotomy</a:t>
            </a:r>
            <a:r>
              <a:rPr lang="en-US" sz="1200" i="1" kern="1200">
                <a:solidFill>
                  <a:schemeClr val="tx1"/>
                </a:solidFill>
                <a:latin typeface="+mn-lt"/>
                <a:ea typeface="ＭＳ Ｐゴシック" charset="-128"/>
                <a:cs typeface="ＭＳ Ｐゴシック" charset="-128"/>
              </a:rPr>
              <a:t>) about 1% </a:t>
            </a:r>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-2nd trimester D&amp;E serious complications about 2%.</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414</a:t>
            </a:fld>
            <a:endParaRPr lang="en-US"/>
          </a:p>
        </p:txBody>
      </p:sp>
    </p:spTree>
    <p:extLst>
      <p:ext uri="{BB962C8B-B14F-4D97-AF65-F5344CB8AC3E}">
        <p14:creationId xmlns:p14="http://schemas.microsoft.com/office/powerpoint/2010/main" val="1458815296"/>
      </p:ext>
    </p:extLst>
  </p:cSld>
  <p:clrMapOvr>
    <a:masterClrMapping/>
  </p:clrMapOvr>
</p:notes>
</file>

<file path=ppt/notesSlides/notesSlide4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Note that the frequency of death is very low.</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415</a:t>
            </a:fld>
            <a:endParaRPr lang="en-US"/>
          </a:p>
        </p:txBody>
      </p:sp>
    </p:spTree>
    <p:extLst>
      <p:ext uri="{BB962C8B-B14F-4D97-AF65-F5344CB8AC3E}">
        <p14:creationId xmlns:p14="http://schemas.microsoft.com/office/powerpoint/2010/main" val="1144286347"/>
      </p:ext>
    </p:extLst>
  </p:cSld>
  <p:clrMapOvr>
    <a:masterClrMapping/>
  </p:clrMapOvr>
</p:notes>
</file>

<file path=ppt/notesSlides/notesSlide4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416</a:t>
            </a:fld>
            <a:endParaRPr lang="en-US"/>
          </a:p>
        </p:txBody>
      </p:sp>
    </p:spTree>
    <p:extLst>
      <p:ext uri="{BB962C8B-B14F-4D97-AF65-F5344CB8AC3E}">
        <p14:creationId xmlns:p14="http://schemas.microsoft.com/office/powerpoint/2010/main" val="2978895075"/>
      </p:ext>
    </p:extLst>
  </p:cSld>
  <p:clrMapOvr>
    <a:masterClrMapping/>
  </p:clrMapOvr>
</p:notes>
</file>

<file path=ppt/notesSlides/notesSlide4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417</a:t>
            </a:fld>
            <a:endParaRPr lang="en-US"/>
          </a:p>
        </p:txBody>
      </p:sp>
    </p:spTree>
    <p:extLst>
      <p:ext uri="{BB962C8B-B14F-4D97-AF65-F5344CB8AC3E}">
        <p14:creationId xmlns:p14="http://schemas.microsoft.com/office/powerpoint/2010/main" val="2815307995"/>
      </p:ext>
    </p:extLst>
  </p:cSld>
  <p:clrMapOvr>
    <a:masterClrMapping/>
  </p:clrMapOvr>
</p:notes>
</file>

<file path=ppt/notesSlides/notesSlide4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418</a:t>
            </a:fld>
            <a:endParaRPr lang="en-US"/>
          </a:p>
        </p:txBody>
      </p:sp>
    </p:spTree>
    <p:extLst>
      <p:ext uri="{BB962C8B-B14F-4D97-AF65-F5344CB8AC3E}">
        <p14:creationId xmlns:p14="http://schemas.microsoft.com/office/powerpoint/2010/main" val="4244201994"/>
      </p:ext>
    </p:extLst>
  </p:cSld>
  <p:clrMapOvr>
    <a:masterClrMapping/>
  </p:clrMapOvr>
</p:notes>
</file>

<file path=ppt/notesSlides/notesSlide4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419</a:t>
            </a:fld>
            <a:endParaRPr lang="en-US"/>
          </a:p>
        </p:txBody>
      </p:sp>
    </p:spTree>
    <p:extLst>
      <p:ext uri="{BB962C8B-B14F-4D97-AF65-F5344CB8AC3E}">
        <p14:creationId xmlns:p14="http://schemas.microsoft.com/office/powerpoint/2010/main" val="3309066147"/>
      </p:ext>
    </p:extLst>
  </p:cSld>
  <p:clrMapOvr>
    <a:masterClrMapping/>
  </p:clrMapOvr>
</p:notes>
</file>

<file path=ppt/notesSlides/notesSlide4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latin typeface="+mn-lt"/>
                <a:ea typeface="ＭＳ Ｐゴシック" charset="-128"/>
                <a:cs typeface="ＭＳ Ｐゴシック" charset="-128"/>
              </a:rPr>
              <a:t>Treatment of incomplete abortion is usually vacuum aspiration, whether the initial uterine evacuation method was vacuum aspiration or medical methods. </a:t>
            </a:r>
            <a:r>
              <a:rPr lang="en-US" sz="1200" i="1" kern="1200">
                <a:solidFill>
                  <a:schemeClr val="tx1"/>
                </a:solidFill>
                <a:effectLst/>
                <a:latin typeface="+mn-lt"/>
                <a:ea typeface="ＭＳ Ｐゴシック" charset="-128"/>
                <a:cs typeface="ＭＳ Ｐゴシック" charset="-128"/>
              </a:rPr>
              <a:t>Another possible complication of vacuum aspiration or medical methods is infection.</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420</a:t>
            </a:fld>
            <a:endParaRPr lang="en-US"/>
          </a:p>
        </p:txBody>
      </p:sp>
    </p:spTree>
    <p:extLst>
      <p:ext uri="{BB962C8B-B14F-4D97-AF65-F5344CB8AC3E}">
        <p14:creationId xmlns:p14="http://schemas.microsoft.com/office/powerpoint/2010/main" val="3326675287"/>
      </p:ext>
    </p:extLst>
  </p:cSld>
  <p:clrMapOvr>
    <a:masterClrMapping/>
  </p:clrMapOvr>
</p:notes>
</file>

<file path=ppt/notesSlides/notesSlide4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a:solidFill>
                  <a:schemeClr val="tx1"/>
                </a:solidFill>
                <a:effectLst/>
                <a:latin typeface="+mn-lt"/>
                <a:ea typeface="ＭＳ Ｐゴシック" charset="-128"/>
                <a:cs typeface="ＭＳ Ｐゴシック" charset="-128"/>
              </a:rPr>
              <a:t>If a woman has signs of infection, what should the provider do? </a:t>
            </a:r>
            <a:endParaRPr lang="en-US" sz="1200" kern="1200">
              <a:solidFill>
                <a:schemeClr val="tx1"/>
              </a:solidFill>
              <a:effectLst/>
              <a:latin typeface="+mn-lt"/>
              <a:ea typeface="ＭＳ Ｐゴシック" charset="-128"/>
              <a:cs typeface="ＭＳ Ｐゴシック" charset="-128"/>
            </a:endParaRPr>
          </a:p>
          <a:p>
            <a:r>
              <a:rPr lang="en-US" sz="1200" kern="1200">
                <a:solidFill>
                  <a:schemeClr val="tx1"/>
                </a:solidFill>
                <a:effectLst/>
                <a:latin typeface="+mn-lt"/>
                <a:ea typeface="ＭＳ Ｐゴシック" charset="-128"/>
                <a:cs typeface="ＭＳ Ｐゴシック" charset="-128"/>
              </a:rPr>
              <a:t>• Make sure the answers include: Establish antibiotic coverage and then perform/re-perform vacuum aspiration for retained tissue if indicated. </a:t>
            </a:r>
          </a:p>
          <a:p>
            <a:r>
              <a:rPr lang="en-US" sz="1200" i="1" kern="1200">
                <a:solidFill>
                  <a:schemeClr val="tx1"/>
                </a:solidFill>
                <a:effectLst/>
                <a:latin typeface="+mn-lt"/>
                <a:ea typeface="ＭＳ Ｐゴシック" charset="-128"/>
                <a:cs typeface="ＭＳ Ｐゴシック" charset="-128"/>
              </a:rPr>
              <a:t>The next complication we’ll discuss is continuing pregnancy. This is rare after uterine evacuation with vacuum aspiration or medical methods when performed by a trained provider. If any of you has seen a woman experiencing a continuing pregnancy, please tell us about her signs and symptoms. </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421</a:t>
            </a:fld>
            <a:endParaRPr lang="en-US"/>
          </a:p>
        </p:txBody>
      </p:sp>
    </p:spTree>
    <p:extLst>
      <p:ext uri="{BB962C8B-B14F-4D97-AF65-F5344CB8AC3E}">
        <p14:creationId xmlns:p14="http://schemas.microsoft.com/office/powerpoint/2010/main" val="35353866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43</a:t>
            </a:fld>
            <a:endParaRPr lang="en-US"/>
          </a:p>
        </p:txBody>
      </p:sp>
    </p:spTree>
    <p:extLst>
      <p:ext uri="{BB962C8B-B14F-4D97-AF65-F5344CB8AC3E}">
        <p14:creationId xmlns:p14="http://schemas.microsoft.com/office/powerpoint/2010/main" val="1102711600"/>
      </p:ext>
    </p:extLst>
  </p:cSld>
  <p:clrMapOvr>
    <a:masterClrMapping/>
  </p:clrMapOvr>
</p:notes>
</file>

<file path=ppt/notesSlides/notesSlide4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422</a:t>
            </a:fld>
            <a:endParaRPr lang="en-US"/>
          </a:p>
        </p:txBody>
      </p:sp>
    </p:spTree>
    <p:extLst>
      <p:ext uri="{BB962C8B-B14F-4D97-AF65-F5344CB8AC3E}">
        <p14:creationId xmlns:p14="http://schemas.microsoft.com/office/powerpoint/2010/main" val="1199918869"/>
      </p:ext>
    </p:extLst>
  </p:cSld>
  <p:clrMapOvr>
    <a:masterClrMapping/>
  </p:clrMapOvr>
</p:notes>
</file>

<file path=ppt/notesSlides/notesSlide4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Examining the aspirate immediately after uterine evacuation can decrease the risk of failed vacuum aspiration. Vacuum aspiration is the recommended treatment for continuing pregnancy, although a second dose of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is an option where vacuum aspiration is not available and the woman initially had MA with </a:t>
            </a:r>
            <a:r>
              <a:rPr lang="en-US" sz="1200" i="1" kern="1200" err="1">
                <a:solidFill>
                  <a:schemeClr val="tx1"/>
                </a:solidFill>
                <a:latin typeface="+mn-lt"/>
                <a:ea typeface="ＭＳ Ｐゴシック" charset="-128"/>
                <a:cs typeface="ＭＳ Ｐゴシック" charset="-128"/>
              </a:rPr>
              <a:t>mifepristone</a:t>
            </a:r>
            <a:r>
              <a:rPr lang="en-US" sz="1200" i="1" kern="1200">
                <a:solidFill>
                  <a:schemeClr val="tx1"/>
                </a:solidFill>
                <a:latin typeface="+mn-lt"/>
                <a:ea typeface="ＭＳ Ｐゴシック" charset="-128"/>
                <a:cs typeface="ＭＳ Ｐゴシック" charset="-128"/>
              </a:rPr>
              <a:t> and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423</a:t>
            </a:fld>
            <a:endParaRPr lang="en-US"/>
          </a:p>
        </p:txBody>
      </p:sp>
    </p:spTree>
    <p:extLst>
      <p:ext uri="{BB962C8B-B14F-4D97-AF65-F5344CB8AC3E}">
        <p14:creationId xmlns:p14="http://schemas.microsoft.com/office/powerpoint/2010/main" val="3255601608"/>
      </p:ext>
    </p:extLst>
  </p:cSld>
  <p:clrMapOvr>
    <a:masterClrMapping/>
  </p:clrMapOvr>
</p:notes>
</file>

<file path=ppt/notesSlides/notesSlide4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Uterine </a:t>
            </a:r>
            <a:r>
              <a:rPr lang="en-US" sz="1200" i="1" kern="1200" err="1">
                <a:solidFill>
                  <a:schemeClr val="tx1"/>
                </a:solidFill>
                <a:latin typeface="+mn-lt"/>
                <a:ea typeface="ＭＳ Ｐゴシック" charset="-128"/>
                <a:cs typeface="ＭＳ Ｐゴシック" charset="-128"/>
              </a:rPr>
              <a:t>atony</a:t>
            </a:r>
            <a:r>
              <a:rPr lang="en-US" sz="1200" i="1" kern="1200">
                <a:solidFill>
                  <a:schemeClr val="tx1"/>
                </a:solidFill>
                <a:latin typeface="+mn-lt"/>
                <a:ea typeface="ＭＳ Ｐゴシック" charset="-128"/>
                <a:cs typeface="ＭＳ Ｐゴシック" charset="-128"/>
              </a:rPr>
              <a:t> is one cause of hemorrhage.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424</a:t>
            </a:fld>
            <a:endParaRPr lang="en-US"/>
          </a:p>
        </p:txBody>
      </p:sp>
    </p:spTree>
    <p:extLst>
      <p:ext uri="{BB962C8B-B14F-4D97-AF65-F5344CB8AC3E}">
        <p14:creationId xmlns:p14="http://schemas.microsoft.com/office/powerpoint/2010/main" val="1535920282"/>
      </p:ext>
    </p:extLst>
  </p:cSld>
  <p:clrMapOvr>
    <a:masterClrMapping/>
  </p:clrMapOvr>
</p:notes>
</file>

<file path=ppt/notesSlides/notesSlide4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425</a:t>
            </a:fld>
            <a:endParaRPr lang="en-US"/>
          </a:p>
        </p:txBody>
      </p:sp>
    </p:spTree>
    <p:extLst>
      <p:ext uri="{BB962C8B-B14F-4D97-AF65-F5344CB8AC3E}">
        <p14:creationId xmlns:p14="http://schemas.microsoft.com/office/powerpoint/2010/main" val="3643767736"/>
      </p:ext>
    </p:extLst>
  </p:cSld>
  <p:clrMapOvr>
    <a:masterClrMapping/>
  </p:clrMapOvr>
</p:notes>
</file>

<file path=ppt/notesSlides/notesSlide4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426</a:t>
            </a:fld>
            <a:endParaRPr lang="en-US"/>
          </a:p>
        </p:txBody>
      </p:sp>
    </p:spTree>
    <p:extLst>
      <p:ext uri="{BB962C8B-B14F-4D97-AF65-F5344CB8AC3E}">
        <p14:creationId xmlns:p14="http://schemas.microsoft.com/office/powerpoint/2010/main" val="1181589686"/>
      </p:ext>
    </p:extLst>
  </p:cSld>
  <p:clrMapOvr>
    <a:masterClrMapping/>
  </p:clrMapOvr>
</p:notes>
</file>

<file path=ppt/notesSlides/notesSlide4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charset="-128"/>
                <a:cs typeface="ＭＳ Ｐゴシック" charset="-128"/>
              </a:rPr>
              <a:t>Management should be done step by step to control bleeding.  Providers should move quickly to the next step if bleeding is not controlled. Hysterectomy should be done only as a last resort.</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427</a:t>
            </a:fld>
            <a:endParaRPr lang="en-US"/>
          </a:p>
        </p:txBody>
      </p:sp>
    </p:spTree>
    <p:extLst>
      <p:ext uri="{BB962C8B-B14F-4D97-AF65-F5344CB8AC3E}">
        <p14:creationId xmlns:p14="http://schemas.microsoft.com/office/powerpoint/2010/main" val="935686758"/>
      </p:ext>
    </p:extLst>
  </p:cSld>
  <p:clrMapOvr>
    <a:masterClrMapping/>
  </p:clrMapOvr>
</p:notes>
</file>

<file path=ppt/notesSlides/notesSlide4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a:solidFill>
                  <a:schemeClr val="tx1"/>
                </a:solidFill>
                <a:effectLst/>
                <a:latin typeface="+mn-lt"/>
                <a:ea typeface="ＭＳ Ｐゴシック" charset="-128"/>
                <a:cs typeface="ＭＳ Ｐゴシック" charset="-128"/>
              </a:rPr>
              <a:t>These therapies may be given for bleeding or to stabilize a patient for transfer after vacuum aspiration or postpartum hemorrhage.</a:t>
            </a:r>
            <a:r>
              <a:rPr lang="en-US" sz="1200" kern="120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They may also be effective after a medical abortion.</a:t>
            </a:r>
            <a:r>
              <a:rPr lang="en-US" sz="1200" kern="120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More details on dosage and method are in the Reference manual.</a:t>
            </a:r>
            <a:endParaRPr lang="en-US" sz="1200" kern="1200">
              <a:solidFill>
                <a:schemeClr val="tx1"/>
              </a:solidFill>
              <a:effectLst/>
              <a:latin typeface="+mn-lt"/>
              <a:ea typeface="ＭＳ Ｐゴシック" charset="-128"/>
              <a:cs typeface="ＭＳ Ｐゴシック" charset="-128"/>
            </a:endParaRPr>
          </a:p>
          <a:p>
            <a:r>
              <a:rPr lang="en-US" sz="1200" i="1" kern="1200">
                <a:solidFill>
                  <a:schemeClr val="tx1"/>
                </a:solidFill>
                <a:effectLst/>
                <a:latin typeface="+mn-lt"/>
                <a:ea typeface="ＭＳ Ｐゴシック" charset="-128"/>
                <a:cs typeface="ＭＳ Ｐゴシック" charset="-128"/>
              </a:rPr>
              <a:t>Let’s now discuss undiagnosed ectopic pregnancy. Again, this is not a complication of the uterine evacuation, but rather a condition that was in place before it.  Women should be screened for ectopic pregnancy before uterine evacuation with medical methods or vacuum aspiration but sometimes it is not detected. How does ectopic pregnancy complicate abortion-related care? </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428</a:t>
            </a:fld>
            <a:endParaRPr lang="en-US"/>
          </a:p>
        </p:txBody>
      </p:sp>
    </p:spTree>
    <p:extLst>
      <p:ext uri="{BB962C8B-B14F-4D97-AF65-F5344CB8AC3E}">
        <p14:creationId xmlns:p14="http://schemas.microsoft.com/office/powerpoint/2010/main" val="280986299"/>
      </p:ext>
    </p:extLst>
  </p:cSld>
  <p:clrMapOvr>
    <a:masterClrMapping/>
  </p:clrMapOvr>
</p:notes>
</file>

<file path=ppt/notesSlides/notesSlide4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429</a:t>
            </a:fld>
            <a:endParaRPr lang="en-US"/>
          </a:p>
        </p:txBody>
      </p:sp>
    </p:spTree>
    <p:extLst>
      <p:ext uri="{BB962C8B-B14F-4D97-AF65-F5344CB8AC3E}">
        <p14:creationId xmlns:p14="http://schemas.microsoft.com/office/powerpoint/2010/main" val="3053700914"/>
      </p:ext>
    </p:extLst>
  </p:cSld>
  <p:clrMapOvr>
    <a:masterClrMapping/>
  </p:clrMapOvr>
</p:notes>
</file>

<file path=ppt/notesSlides/notesSlide4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Internal bleeding is not necessarily accompanied by vaginal bleeding.</a:t>
            </a:r>
            <a:endParaRPr lang="en-US" sz="1200"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A ruptured ectopic pregnancy is a gynecologic emergency that can be life threatening and requires immediate surgical intervention. A woman with suspected ectopic pregnancy should be treated or transferred as soon as possible to a facility that can confirm diagnosis and begin treatment.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430</a:t>
            </a:fld>
            <a:endParaRPr lang="en-US"/>
          </a:p>
        </p:txBody>
      </p:sp>
    </p:spTree>
    <p:extLst>
      <p:ext uri="{BB962C8B-B14F-4D97-AF65-F5344CB8AC3E}">
        <p14:creationId xmlns:p14="http://schemas.microsoft.com/office/powerpoint/2010/main" val="3793304545"/>
      </p:ext>
    </p:extLst>
  </p:cSld>
  <p:clrMapOvr>
    <a:masterClrMapping/>
  </p:clrMapOvr>
</p:notes>
</file>

<file path=ppt/notesSlides/notesSlide4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a:solidFill>
                  <a:schemeClr val="tx1"/>
                </a:solidFill>
                <a:effectLst/>
                <a:latin typeface="+mn-lt"/>
                <a:ea typeface="ＭＳ Ｐゴシック" charset="-128"/>
                <a:cs typeface="ＭＳ Ｐゴシック" charset="-128"/>
              </a:rPr>
              <a:t>What are the signs and symptoms post-procedure?</a:t>
            </a:r>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431</a:t>
            </a:fld>
            <a:endParaRPr lang="en-US"/>
          </a:p>
        </p:txBody>
      </p:sp>
    </p:spTree>
    <p:extLst>
      <p:ext uri="{BB962C8B-B14F-4D97-AF65-F5344CB8AC3E}">
        <p14:creationId xmlns:p14="http://schemas.microsoft.com/office/powerpoint/2010/main" val="3479121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a:solidFill>
                  <a:schemeClr val="tx1"/>
                </a:solidFill>
                <a:effectLst/>
                <a:latin typeface="+mn-lt"/>
                <a:ea typeface="ＭＳ Ｐゴシック" charset="-128"/>
                <a:cs typeface="ＭＳ Ｐゴシック" charset="-128"/>
              </a:rPr>
              <a:t>Say:</a:t>
            </a:r>
          </a:p>
          <a:p>
            <a:pPr rtl="0"/>
            <a:r>
              <a:rPr lang="en-US" sz="1200" i="1" kern="1200">
                <a:solidFill>
                  <a:schemeClr val="tx1"/>
                </a:solidFill>
                <a:effectLst/>
                <a:latin typeface="+mn-lt"/>
                <a:ea typeface="ＭＳ Ｐゴシック" charset="-128"/>
                <a:cs typeface="ＭＳ Ｐゴシック" charset="-128"/>
              </a:rPr>
              <a:t>The Community Map and Profile give a good picture of the people and institutions that could be engaged in the community. Let’s talk now about </a:t>
            </a:r>
          </a:p>
          <a:p>
            <a:pPr rtl="0"/>
            <a:r>
              <a:rPr lang="en-US" sz="1200" i="1" kern="1200">
                <a:solidFill>
                  <a:schemeClr val="tx1"/>
                </a:solidFill>
                <a:effectLst/>
                <a:latin typeface="+mn-lt"/>
                <a:ea typeface="ＭＳ Ｐゴシック" charset="-128"/>
                <a:cs typeface="ＭＳ Ｐゴシック" charset="-128"/>
              </a:rPr>
              <a:t>a community coalition.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a:t>
            </a:fld>
            <a:endParaRPr lang="en-US"/>
          </a:p>
        </p:txBody>
      </p:sp>
    </p:spTree>
    <p:extLst>
      <p:ext uri="{BB962C8B-B14F-4D97-AF65-F5344CB8AC3E}">
        <p14:creationId xmlns:p14="http://schemas.microsoft.com/office/powerpoint/2010/main" val="1597030050"/>
      </p:ext>
    </p:extLst>
  </p:cSld>
  <p:clrMapOvr>
    <a:masterClrMapping/>
  </p:clrMapOvr>
</p:notes>
</file>

<file path=ppt/notesSlides/notesSlide4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charset="-128"/>
                <a:cs typeface="ＭＳ Ｐゴシック" charset="-128"/>
              </a:rPr>
              <a:t>What might cause such injuries? </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432</a:t>
            </a:fld>
            <a:endParaRPr lang="en-US"/>
          </a:p>
        </p:txBody>
      </p:sp>
    </p:spTree>
    <p:extLst>
      <p:ext uri="{BB962C8B-B14F-4D97-AF65-F5344CB8AC3E}">
        <p14:creationId xmlns:p14="http://schemas.microsoft.com/office/powerpoint/2010/main" val="996522940"/>
      </p:ext>
    </p:extLst>
  </p:cSld>
  <p:clrMapOvr>
    <a:masterClrMapping/>
  </p:clrMapOvr>
</p:notes>
</file>

<file path=ppt/notesSlides/notesSlide4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433</a:t>
            </a:fld>
            <a:endParaRPr lang="en-US"/>
          </a:p>
        </p:txBody>
      </p:sp>
    </p:spTree>
    <p:extLst>
      <p:ext uri="{BB962C8B-B14F-4D97-AF65-F5344CB8AC3E}">
        <p14:creationId xmlns:p14="http://schemas.microsoft.com/office/powerpoint/2010/main" val="1363348858"/>
      </p:ext>
    </p:extLst>
  </p:cSld>
  <p:clrMapOvr>
    <a:masterClrMapping/>
  </p:clrMapOvr>
</p:notes>
</file>

<file path=ppt/notesSlides/notesSlide4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434</a:t>
            </a:fld>
            <a:endParaRPr lang="en-US"/>
          </a:p>
        </p:txBody>
      </p:sp>
    </p:spTree>
    <p:extLst>
      <p:ext uri="{BB962C8B-B14F-4D97-AF65-F5344CB8AC3E}">
        <p14:creationId xmlns:p14="http://schemas.microsoft.com/office/powerpoint/2010/main" val="1740885389"/>
      </p:ext>
    </p:extLst>
  </p:cSld>
  <p:clrMapOvr>
    <a:masterClrMapping/>
  </p:clrMapOvr>
</p:notes>
</file>

<file path=ppt/notesSlides/notesSlide4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435</a:t>
            </a:fld>
            <a:endParaRPr lang="en-US"/>
          </a:p>
        </p:txBody>
      </p:sp>
    </p:spTree>
    <p:extLst>
      <p:ext uri="{BB962C8B-B14F-4D97-AF65-F5344CB8AC3E}">
        <p14:creationId xmlns:p14="http://schemas.microsoft.com/office/powerpoint/2010/main" val="2817377385"/>
      </p:ext>
    </p:extLst>
  </p:cSld>
  <p:clrMapOvr>
    <a:masterClrMapping/>
  </p:clrMapOvr>
</p:notes>
</file>

<file path=ppt/notesSlides/notesSlide4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This is appropriate only if the perforation occurred during the uterine aspiration and the provider feels confident that there were no other injuries.  Management of presenting uterine perforation is discussed in the Complications (PAC) module.</a:t>
            </a:r>
            <a:endParaRPr lang="en-US" sz="1200" kern="1200">
              <a:solidFill>
                <a:schemeClr val="tx1"/>
              </a:solidFill>
              <a:latin typeface="+mn-lt"/>
              <a:ea typeface="ＭＳ Ｐゴシック" charset="-128"/>
              <a:cs typeface="ＭＳ Ｐゴシック" charset="-128"/>
            </a:endParaRPr>
          </a:p>
          <a:p>
            <a:endParaRPr lang="en-US"/>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If </a:t>
            </a:r>
            <a:r>
              <a:rPr lang="en-US" sz="1200" i="1" kern="1200" err="1">
                <a:solidFill>
                  <a:schemeClr val="tx1"/>
                </a:solidFill>
                <a:latin typeface="+mn-lt"/>
                <a:ea typeface="ＭＳ Ｐゴシック" charset="-128"/>
                <a:cs typeface="ＭＳ Ｐゴシック" charset="-128"/>
              </a:rPr>
              <a:t>laparotomy</a:t>
            </a:r>
            <a:r>
              <a:rPr lang="en-US" sz="1200" i="1" kern="1200">
                <a:solidFill>
                  <a:schemeClr val="tx1"/>
                </a:solidFill>
                <a:latin typeface="+mn-lt"/>
                <a:ea typeface="ＭＳ Ｐゴシック" charset="-128"/>
                <a:cs typeface="ＭＳ Ｐゴシック" charset="-128"/>
              </a:rPr>
              <a:t> or laparoscopy is not possible, transfer the woman to a higher-level facility.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436</a:t>
            </a:fld>
            <a:endParaRPr lang="en-US"/>
          </a:p>
        </p:txBody>
      </p:sp>
    </p:spTree>
    <p:extLst>
      <p:ext uri="{BB962C8B-B14F-4D97-AF65-F5344CB8AC3E}">
        <p14:creationId xmlns:p14="http://schemas.microsoft.com/office/powerpoint/2010/main" val="3067417122"/>
      </p:ext>
    </p:extLst>
  </p:cSld>
  <p:clrMapOvr>
    <a:masterClrMapping/>
  </p:clrMapOvr>
</p:notes>
</file>

<file path=ppt/notesSlides/notesSlide4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Hematometra refers to the accumulation of blood clots in the uterine cavity. Re-evacuation of the uterus with vacuum aspiration will usually resolve the condition.</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437</a:t>
            </a:fld>
            <a:endParaRPr lang="en-US"/>
          </a:p>
        </p:txBody>
      </p:sp>
    </p:spTree>
    <p:extLst>
      <p:ext uri="{BB962C8B-B14F-4D97-AF65-F5344CB8AC3E}">
        <p14:creationId xmlns:p14="http://schemas.microsoft.com/office/powerpoint/2010/main" val="3244285770"/>
      </p:ext>
    </p:extLst>
  </p:cSld>
  <p:clrMapOvr>
    <a:masterClrMapping/>
  </p:clrMapOvr>
</p:notes>
</file>

<file path=ppt/notesSlides/notesSlide4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438</a:t>
            </a:fld>
            <a:endParaRPr lang="en-US"/>
          </a:p>
        </p:txBody>
      </p:sp>
    </p:spTree>
    <p:extLst>
      <p:ext uri="{BB962C8B-B14F-4D97-AF65-F5344CB8AC3E}">
        <p14:creationId xmlns:p14="http://schemas.microsoft.com/office/powerpoint/2010/main" val="1025191045"/>
      </p:ext>
    </p:extLst>
  </p:cSld>
  <p:clrMapOvr>
    <a:masterClrMapping/>
  </p:clrMapOvr>
</p:notes>
</file>

<file path=ppt/notesSlides/notesSlide4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i="1"/>
              <a:t>A </a:t>
            </a:r>
            <a:r>
              <a:rPr lang="en-US" sz="1200" i="1" kern="1200" err="1">
                <a:solidFill>
                  <a:schemeClr val="tx1"/>
                </a:solidFill>
                <a:latin typeface="+mn-lt"/>
                <a:ea typeface="ＭＳ Ｐゴシック" charset="-128"/>
                <a:cs typeface="ＭＳ Ｐゴシック" charset="-128"/>
              </a:rPr>
              <a:t>vagal</a:t>
            </a:r>
            <a:r>
              <a:rPr lang="en-US" sz="1200" i="1" kern="1200">
                <a:solidFill>
                  <a:schemeClr val="tx1"/>
                </a:solidFill>
                <a:latin typeface="+mn-lt"/>
                <a:ea typeface="ＭＳ Ｐゴシック" charset="-128"/>
                <a:cs typeface="ＭＳ Ｐゴシック" charset="-128"/>
              </a:rPr>
              <a:t> reaction is not a true complication but, rather, a side effect. </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439</a:t>
            </a:fld>
            <a:endParaRPr lang="en-US"/>
          </a:p>
        </p:txBody>
      </p:sp>
    </p:spTree>
    <p:extLst>
      <p:ext uri="{BB962C8B-B14F-4D97-AF65-F5344CB8AC3E}">
        <p14:creationId xmlns:p14="http://schemas.microsoft.com/office/powerpoint/2010/main" val="2754524718"/>
      </p:ext>
    </p:extLst>
  </p:cSld>
  <p:clrMapOvr>
    <a:masterClrMapping/>
  </p:clrMapOvr>
</p:notes>
</file>

<file path=ppt/notesSlides/notesSlide4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440</a:t>
            </a:fld>
            <a:endParaRPr lang="en-US"/>
          </a:p>
        </p:txBody>
      </p:sp>
    </p:spTree>
    <p:extLst>
      <p:ext uri="{BB962C8B-B14F-4D97-AF65-F5344CB8AC3E}">
        <p14:creationId xmlns:p14="http://schemas.microsoft.com/office/powerpoint/2010/main" val="3511722562"/>
      </p:ext>
    </p:extLst>
  </p:cSld>
  <p:clrMapOvr>
    <a:masterClrMapping/>
  </p:clrMapOvr>
</p:notes>
</file>

<file path=ppt/notesSlides/notesSlide4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441</a:t>
            </a:fld>
            <a:endParaRPr lang="en-US"/>
          </a:p>
        </p:txBody>
      </p:sp>
    </p:spTree>
    <p:extLst>
      <p:ext uri="{BB962C8B-B14F-4D97-AF65-F5344CB8AC3E}">
        <p14:creationId xmlns:p14="http://schemas.microsoft.com/office/powerpoint/2010/main" val="30591954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45</a:t>
            </a:fld>
            <a:endParaRPr lang="en-US"/>
          </a:p>
        </p:txBody>
      </p:sp>
    </p:spTree>
    <p:extLst>
      <p:ext uri="{BB962C8B-B14F-4D97-AF65-F5344CB8AC3E}">
        <p14:creationId xmlns:p14="http://schemas.microsoft.com/office/powerpoint/2010/main" val="182877720"/>
      </p:ext>
    </p:extLst>
  </p:cSld>
  <p:clrMapOvr>
    <a:masterClrMapping/>
  </p:clrMapOvr>
</p:notes>
</file>

<file path=ppt/notesSlides/notesSlide4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err="1">
                <a:solidFill>
                  <a:schemeClr val="tx1"/>
                </a:solidFill>
                <a:latin typeface="+mn-lt"/>
                <a:ea typeface="ＭＳ Ｐゴシック" charset="-128"/>
                <a:cs typeface="ＭＳ Ｐゴシック" charset="-128"/>
              </a:rPr>
              <a:t>Hematometra</a:t>
            </a:r>
            <a:r>
              <a:rPr lang="en-US" sz="1200" i="1" kern="1200">
                <a:solidFill>
                  <a:schemeClr val="tx1"/>
                </a:solidFill>
                <a:latin typeface="+mn-lt"/>
                <a:ea typeface="ＭＳ Ｐゴシック" charset="-128"/>
                <a:cs typeface="ＭＳ Ｐゴシック" charset="-128"/>
              </a:rPr>
              <a:t> is another complication of vacuum aspiration. It refers to the accumulation of blood clots in the uterine cavity.</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442</a:t>
            </a:fld>
            <a:endParaRPr lang="en-US"/>
          </a:p>
        </p:txBody>
      </p:sp>
    </p:spTree>
    <p:extLst>
      <p:ext uri="{BB962C8B-B14F-4D97-AF65-F5344CB8AC3E}">
        <p14:creationId xmlns:p14="http://schemas.microsoft.com/office/powerpoint/2010/main" val="2229837909"/>
      </p:ext>
    </p:extLst>
  </p:cSld>
  <p:clrMapOvr>
    <a:masterClrMapping/>
  </p:clrMapOvr>
</p:notes>
</file>

<file path=ppt/notesSlides/notesSlide4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443</a:t>
            </a:fld>
            <a:endParaRPr lang="en-US"/>
          </a:p>
        </p:txBody>
      </p:sp>
    </p:spTree>
    <p:extLst>
      <p:ext uri="{BB962C8B-B14F-4D97-AF65-F5344CB8AC3E}">
        <p14:creationId xmlns:p14="http://schemas.microsoft.com/office/powerpoint/2010/main" val="2927940484"/>
      </p:ext>
    </p:extLst>
  </p:cSld>
  <p:clrMapOvr>
    <a:masterClrMapping/>
  </p:clrMapOvr>
</p:notes>
</file>

<file path=ppt/notesSlides/notesSlide4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If there is pregnancy tissue in the </a:t>
            </a:r>
            <a:r>
              <a:rPr lang="en-US" sz="1200" i="1" kern="1200" err="1">
                <a:solidFill>
                  <a:schemeClr val="tx1"/>
                </a:solidFill>
                <a:latin typeface="+mn-lt"/>
                <a:ea typeface="ＭＳ Ｐゴシック" charset="-128"/>
                <a:cs typeface="ＭＳ Ｐゴシック" charset="-128"/>
              </a:rPr>
              <a:t>os</a:t>
            </a:r>
            <a:r>
              <a:rPr lang="en-US" sz="1200" i="1" kern="1200">
                <a:solidFill>
                  <a:schemeClr val="tx1"/>
                </a:solidFill>
                <a:latin typeface="+mn-lt"/>
                <a:ea typeface="ＭＳ Ｐゴシック" charset="-128"/>
                <a:cs typeface="ＭＳ Ｐゴシック" charset="-128"/>
              </a:rPr>
              <a:t>, it can sometimes be grasped with an instrument such as ring forceps and gently removed.</a:t>
            </a:r>
            <a:endParaRPr lang="en-US" sz="1200" kern="1200">
              <a:solidFill>
                <a:schemeClr val="tx1"/>
              </a:solidFill>
              <a:latin typeface="+mn-lt"/>
              <a:ea typeface="ＭＳ Ｐゴシック" charset="-128"/>
              <a:cs typeface="ＭＳ Ｐゴシック" charset="-128"/>
            </a:endParaRPr>
          </a:p>
          <a:p>
            <a:endParaRPr lang="en-US" sz="1200" i="1"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If none of the listed causes seems to be the problem, consider low pain tolerance and manage with counseling, reassurance and pain management.</a:t>
            </a:r>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444</a:t>
            </a:fld>
            <a:endParaRPr lang="en-US"/>
          </a:p>
        </p:txBody>
      </p:sp>
    </p:spTree>
    <p:extLst>
      <p:ext uri="{BB962C8B-B14F-4D97-AF65-F5344CB8AC3E}">
        <p14:creationId xmlns:p14="http://schemas.microsoft.com/office/powerpoint/2010/main" val="3591082957"/>
      </p:ext>
    </p:extLst>
  </p:cSld>
  <p:clrMapOvr>
    <a:masterClrMapping/>
  </p:clrMapOvr>
</p:notes>
</file>

<file path=ppt/notesSlides/notesSlide4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Women who experience sudden shortness of breath, swelling of the airway or any other severe or unusual reaction should receive emergency treatment.</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445</a:t>
            </a:fld>
            <a:endParaRPr lang="en-US"/>
          </a:p>
        </p:txBody>
      </p:sp>
    </p:spTree>
    <p:extLst>
      <p:ext uri="{BB962C8B-B14F-4D97-AF65-F5344CB8AC3E}">
        <p14:creationId xmlns:p14="http://schemas.microsoft.com/office/powerpoint/2010/main" val="3496576452"/>
      </p:ext>
    </p:extLst>
  </p:cSld>
  <p:clrMapOvr>
    <a:masterClrMapping/>
  </p:clrMapOvr>
</p:notes>
</file>

<file path=ppt/notesSlides/notesSlide4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446</a:t>
            </a:fld>
            <a:endParaRPr lang="en-US"/>
          </a:p>
        </p:txBody>
      </p:sp>
    </p:spTree>
    <p:extLst>
      <p:ext uri="{BB962C8B-B14F-4D97-AF65-F5344CB8AC3E}">
        <p14:creationId xmlns:p14="http://schemas.microsoft.com/office/powerpoint/2010/main" val="2968191006"/>
      </p:ext>
    </p:extLst>
  </p:cSld>
  <p:clrMapOvr>
    <a:masterClrMapping/>
  </p:clrMapOvr>
</p:notes>
</file>

<file path=ppt/notesSlides/notesSlide4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447</a:t>
            </a:fld>
            <a:endParaRPr lang="en-US"/>
          </a:p>
        </p:txBody>
      </p:sp>
    </p:spTree>
    <p:extLst>
      <p:ext uri="{BB962C8B-B14F-4D97-AF65-F5344CB8AC3E}">
        <p14:creationId xmlns:p14="http://schemas.microsoft.com/office/powerpoint/2010/main" val="370294605"/>
      </p:ext>
    </p:extLst>
  </p:cSld>
  <p:clrMapOvr>
    <a:masterClrMapping/>
  </p:clrMapOvr>
</p:notes>
</file>

<file path=ppt/notesSlides/notesSlide4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Shock can develop in any patient at any time during postabortion care, and requires immediate action.</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448</a:t>
            </a:fld>
            <a:endParaRPr lang="en-US"/>
          </a:p>
        </p:txBody>
      </p:sp>
    </p:spTree>
    <p:extLst>
      <p:ext uri="{BB962C8B-B14F-4D97-AF65-F5344CB8AC3E}">
        <p14:creationId xmlns:p14="http://schemas.microsoft.com/office/powerpoint/2010/main" val="1547806068"/>
      </p:ext>
    </p:extLst>
  </p:cSld>
  <p:clrMapOvr>
    <a:masterClrMapping/>
  </p:clrMapOvr>
</p:notes>
</file>

<file path=ppt/notesSlides/notesSlide4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449</a:t>
            </a:fld>
            <a:endParaRPr lang="en-US"/>
          </a:p>
        </p:txBody>
      </p:sp>
    </p:spTree>
    <p:extLst>
      <p:ext uri="{BB962C8B-B14F-4D97-AF65-F5344CB8AC3E}">
        <p14:creationId xmlns:p14="http://schemas.microsoft.com/office/powerpoint/2010/main" val="3018705516"/>
      </p:ext>
    </p:extLst>
  </p:cSld>
  <p:clrMapOvr>
    <a:masterClrMapping/>
  </p:clrMapOvr>
</p:notes>
</file>

<file path=ppt/notesSlides/notesSlide4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450</a:t>
            </a:fld>
            <a:endParaRPr lang="en-US"/>
          </a:p>
        </p:txBody>
      </p:sp>
    </p:spTree>
    <p:extLst>
      <p:ext uri="{BB962C8B-B14F-4D97-AF65-F5344CB8AC3E}">
        <p14:creationId xmlns:p14="http://schemas.microsoft.com/office/powerpoint/2010/main" val="625247144"/>
      </p:ext>
    </p:extLst>
  </p:cSld>
  <p:clrMapOvr>
    <a:masterClrMapping/>
  </p:clrMapOvr>
</p:notes>
</file>

<file path=ppt/notesSlides/notesSlide4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451</a:t>
            </a:fld>
            <a:endParaRPr lang="en-US"/>
          </a:p>
        </p:txBody>
      </p:sp>
    </p:spTree>
    <p:extLst>
      <p:ext uri="{BB962C8B-B14F-4D97-AF65-F5344CB8AC3E}">
        <p14:creationId xmlns:p14="http://schemas.microsoft.com/office/powerpoint/2010/main" val="39586880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a:solidFill>
                  <a:schemeClr val="tx1"/>
                </a:solidFill>
                <a:effectLst/>
                <a:latin typeface="+mn-lt"/>
                <a:ea typeface="ＭＳ Ｐゴシック" charset="-128"/>
                <a:cs typeface="ＭＳ Ｐゴシック" charset="-128"/>
              </a:rPr>
              <a:t>Say: </a:t>
            </a:r>
          </a:p>
          <a:p>
            <a:pPr rtl="0"/>
            <a:r>
              <a:rPr lang="en-US" sz="1200" i="1" kern="1200">
                <a:solidFill>
                  <a:schemeClr val="tx1"/>
                </a:solidFill>
                <a:effectLst/>
                <a:latin typeface="+mn-lt"/>
                <a:ea typeface="ＭＳ Ｐゴシック" charset="-128"/>
                <a:cs typeface="ＭＳ Ｐゴシック" charset="-128"/>
              </a:rPr>
              <a:t>Regardless of whether you are forming a coalition or working with</a:t>
            </a:r>
            <a:r>
              <a:rPr lang="en-US" sz="1200" i="1" kern="1200" baseline="0">
                <a:solidFill>
                  <a:schemeClr val="tx1"/>
                </a:solidFill>
                <a:effectLst/>
                <a:latin typeface="+mn-lt"/>
                <a:ea typeface="ＭＳ Ｐゴシック" charset="-128"/>
                <a:cs typeface="ＭＳ Ｐゴシック" charset="-128"/>
              </a:rPr>
              <a:t> </a:t>
            </a:r>
            <a:r>
              <a:rPr lang="en-US" sz="1200" i="1" kern="1200">
                <a:solidFill>
                  <a:schemeClr val="tx1"/>
                </a:solidFill>
                <a:effectLst/>
                <a:latin typeface="+mn-lt"/>
                <a:ea typeface="ＭＳ Ｐゴシック" charset="-128"/>
                <a:cs typeface="ＭＳ Ｐゴシック" charset="-128"/>
              </a:rPr>
              <a:t>just a few people from the community, it is important to create Action </a:t>
            </a:r>
          </a:p>
          <a:p>
            <a:pPr rtl="0"/>
            <a:r>
              <a:rPr lang="en-US" sz="1200" i="1" kern="1200">
                <a:solidFill>
                  <a:schemeClr val="tx1"/>
                </a:solidFill>
                <a:effectLst/>
                <a:latin typeface="+mn-lt"/>
                <a:ea typeface="ＭＳ Ｐゴシック" charset="-128"/>
                <a:cs typeface="ＭＳ Ｐゴシック" charset="-128"/>
              </a:rPr>
              <a:t>Plans. Action Plans document the “who, what, when, where, why and how” for your programmatic strategies and activities.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a:t>
            </a:fld>
            <a:endParaRPr lang="en-US"/>
          </a:p>
        </p:txBody>
      </p:sp>
    </p:spTree>
    <p:extLst>
      <p:ext uri="{BB962C8B-B14F-4D97-AF65-F5344CB8AC3E}">
        <p14:creationId xmlns:p14="http://schemas.microsoft.com/office/powerpoint/2010/main" val="652743902"/>
      </p:ext>
    </p:extLst>
  </p:cSld>
  <p:clrMapOvr>
    <a:masterClrMapping/>
  </p:clrMapOvr>
</p:notes>
</file>

<file path=ppt/notesSlides/notesSlide4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452</a:t>
            </a:fld>
            <a:endParaRPr lang="en-US"/>
          </a:p>
        </p:txBody>
      </p:sp>
    </p:spTree>
    <p:extLst>
      <p:ext uri="{BB962C8B-B14F-4D97-AF65-F5344CB8AC3E}">
        <p14:creationId xmlns:p14="http://schemas.microsoft.com/office/powerpoint/2010/main" val="2953497873"/>
      </p:ext>
    </p:extLst>
  </p:cSld>
  <p:clrMapOvr>
    <a:masterClrMapping/>
  </p:clrMapOvr>
</p:notes>
</file>

<file path=ppt/notesSlides/notesSlide4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453</a:t>
            </a:fld>
            <a:endParaRPr lang="en-US"/>
          </a:p>
        </p:txBody>
      </p:sp>
    </p:spTree>
    <p:extLst>
      <p:ext uri="{BB962C8B-B14F-4D97-AF65-F5344CB8AC3E}">
        <p14:creationId xmlns:p14="http://schemas.microsoft.com/office/powerpoint/2010/main" val="616740547"/>
      </p:ext>
    </p:extLst>
  </p:cSld>
  <p:clrMapOvr>
    <a:masterClrMapping/>
  </p:clrMapOvr>
</p:notes>
</file>

<file path=ppt/notesSlides/notesSlide4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454</a:t>
            </a:fld>
            <a:endParaRPr lang="en-US"/>
          </a:p>
        </p:txBody>
      </p:sp>
    </p:spTree>
    <p:extLst>
      <p:ext uri="{BB962C8B-B14F-4D97-AF65-F5344CB8AC3E}">
        <p14:creationId xmlns:p14="http://schemas.microsoft.com/office/powerpoint/2010/main" val="806904078"/>
      </p:ext>
    </p:extLst>
  </p:cSld>
  <p:clrMapOvr>
    <a:masterClrMapping/>
  </p:clrMapOvr>
</p:notes>
</file>

<file path=ppt/notesSlides/notesSlide4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charset="-128"/>
                <a:cs typeface="ＭＳ Ｐゴシック" charset="-128"/>
              </a:rPr>
              <a:t>Facility staff need to know their roles and protocols in an emergency.</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455</a:t>
            </a:fld>
            <a:endParaRPr lang="en-US"/>
          </a:p>
        </p:txBody>
      </p:sp>
    </p:spTree>
    <p:extLst>
      <p:ext uri="{BB962C8B-B14F-4D97-AF65-F5344CB8AC3E}">
        <p14:creationId xmlns:p14="http://schemas.microsoft.com/office/powerpoint/2010/main" val="1030290053"/>
      </p:ext>
    </p:extLst>
  </p:cSld>
  <p:clrMapOvr>
    <a:masterClrMapping/>
  </p:clrMapOvr>
</p:notes>
</file>

<file path=ppt/notesSlides/notesSlide4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container or cart should only be used in emergencies, so that supplies are there when an emergency arises.</a:t>
            </a:r>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456</a:t>
            </a:fld>
            <a:endParaRPr lang="en-US"/>
          </a:p>
        </p:txBody>
      </p:sp>
    </p:spTree>
    <p:extLst>
      <p:ext uri="{BB962C8B-B14F-4D97-AF65-F5344CB8AC3E}">
        <p14:creationId xmlns:p14="http://schemas.microsoft.com/office/powerpoint/2010/main" val="1793836727"/>
      </p:ext>
    </p:extLst>
  </p:cSld>
  <p:clrMapOvr>
    <a:masterClrMapping/>
  </p:clrMapOvr>
</p:notes>
</file>

<file path=ppt/notesSlides/notesSlide4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457</a:t>
            </a:fld>
            <a:endParaRPr lang="en-US"/>
          </a:p>
        </p:txBody>
      </p:sp>
    </p:spTree>
    <p:extLst>
      <p:ext uri="{BB962C8B-B14F-4D97-AF65-F5344CB8AC3E}">
        <p14:creationId xmlns:p14="http://schemas.microsoft.com/office/powerpoint/2010/main" val="776926031"/>
      </p:ext>
    </p:extLst>
  </p:cSld>
  <p:clrMapOvr>
    <a:masterClrMapping/>
  </p:clrMapOvr>
</p:notes>
</file>

<file path=ppt/notesSlides/notesSlide4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Information on her condition should include counseling about any long-term changes resulting from the complications, such as post-hysterectomy or -bowel perforation repair.</a:t>
            </a:r>
            <a:endParaRPr lang="en-US" sz="1200" kern="1200">
              <a:solidFill>
                <a:schemeClr val="tx1"/>
              </a:solidFill>
              <a:latin typeface="+mn-lt"/>
              <a:ea typeface="ＭＳ Ｐゴシック" charset="-128"/>
              <a:cs typeface="ＭＳ Ｐゴシック" charset="-128"/>
            </a:endParaRPr>
          </a:p>
          <a:p>
            <a:endParaRPr lang="en-US" sz="1200" i="1"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Printed information may be written or illustrated depending on her needs.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458</a:t>
            </a:fld>
            <a:endParaRPr lang="en-US"/>
          </a:p>
        </p:txBody>
      </p:sp>
    </p:spTree>
    <p:extLst>
      <p:ext uri="{BB962C8B-B14F-4D97-AF65-F5344CB8AC3E}">
        <p14:creationId xmlns:p14="http://schemas.microsoft.com/office/powerpoint/2010/main" val="1374969215"/>
      </p:ext>
    </p:extLst>
  </p:cSld>
  <p:clrMapOvr>
    <a:masterClrMapping/>
  </p:clrMapOvr>
</p:notes>
</file>

<file path=ppt/notesSlides/notesSlide4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459</a:t>
            </a:fld>
            <a:endParaRPr lang="en-US"/>
          </a:p>
        </p:txBody>
      </p:sp>
    </p:spTree>
    <p:extLst>
      <p:ext uri="{BB962C8B-B14F-4D97-AF65-F5344CB8AC3E}">
        <p14:creationId xmlns:p14="http://schemas.microsoft.com/office/powerpoint/2010/main" val="3621353294"/>
      </p:ext>
    </p:extLst>
  </p:cSld>
  <p:clrMapOvr>
    <a:masterClrMapping/>
  </p:clrMapOvr>
</p:notes>
</file>

<file path=ppt/notesSlides/notesSlide4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460</a:t>
            </a:fld>
            <a:endParaRPr lang="en-US"/>
          </a:p>
        </p:txBody>
      </p:sp>
    </p:spTree>
    <p:extLst>
      <p:ext uri="{BB962C8B-B14F-4D97-AF65-F5344CB8AC3E}">
        <p14:creationId xmlns:p14="http://schemas.microsoft.com/office/powerpoint/2010/main" val="2983391509"/>
      </p:ext>
    </p:extLst>
  </p:cSld>
  <p:clrMapOvr>
    <a:masterClrMapping/>
  </p:clrMapOvr>
</p:notes>
</file>

<file path=ppt/notesSlides/notesSlide4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1"/>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461</a:t>
            </a:fld>
            <a:endParaRPr lang="en-US"/>
          </a:p>
        </p:txBody>
      </p:sp>
    </p:spTree>
    <p:extLst>
      <p:ext uri="{BB962C8B-B14F-4D97-AF65-F5344CB8AC3E}">
        <p14:creationId xmlns:p14="http://schemas.microsoft.com/office/powerpoint/2010/main" val="22389269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47</a:t>
            </a:fld>
            <a:endParaRPr lang="en-US"/>
          </a:p>
        </p:txBody>
      </p:sp>
    </p:spTree>
    <p:extLst>
      <p:ext uri="{BB962C8B-B14F-4D97-AF65-F5344CB8AC3E}">
        <p14:creationId xmlns:p14="http://schemas.microsoft.com/office/powerpoint/2010/main" val="1446041981"/>
      </p:ext>
    </p:extLst>
  </p:cSld>
  <p:clrMapOvr>
    <a:masterClrMapping/>
  </p:clrMapOvr>
</p:notes>
</file>

<file path=ppt/notesSlides/notesSlide4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462</a:t>
            </a:fld>
            <a:endParaRPr lang="en-US"/>
          </a:p>
        </p:txBody>
      </p:sp>
    </p:spTree>
    <p:extLst>
      <p:ext uri="{BB962C8B-B14F-4D97-AF65-F5344CB8AC3E}">
        <p14:creationId xmlns:p14="http://schemas.microsoft.com/office/powerpoint/2010/main" val="2744711433"/>
      </p:ext>
    </p:extLst>
  </p:cSld>
  <p:clrMapOvr>
    <a:masterClrMapping/>
  </p:clrMapOvr>
</p:notes>
</file>

<file path=ppt/notesSlides/notesSlide4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lvl="0"/>
            <a:r>
              <a:rPr lang="en-US" sz="1200" b="1" i="1" kern="1200">
                <a:solidFill>
                  <a:schemeClr val="tx1"/>
                </a:solidFill>
                <a:latin typeface="+mn-lt"/>
                <a:ea typeface="ＭＳ Ｐゴシック" charset="-128"/>
                <a:cs typeface="ＭＳ Ｐゴシック" charset="-128"/>
              </a:rPr>
              <a:t>Just culture:</a:t>
            </a:r>
            <a:r>
              <a:rPr lang="en-US" sz="1200" i="1" kern="1200">
                <a:solidFill>
                  <a:schemeClr val="tx1"/>
                </a:solidFill>
                <a:latin typeface="+mn-lt"/>
                <a:ea typeface="ＭＳ Ｐゴシック" charset="-128"/>
                <a:cs typeface="ＭＳ Ｐゴシック" charset="-128"/>
              </a:rPr>
              <a:t> human actions are judged fairly and viewed within the complexity of the system factors </a:t>
            </a:r>
            <a:endParaRPr lang="en-US" sz="1200" kern="1200">
              <a:solidFill>
                <a:schemeClr val="tx1"/>
              </a:solidFill>
              <a:latin typeface="+mn-lt"/>
              <a:ea typeface="ＭＳ Ｐゴシック" charset="-128"/>
              <a:cs typeface="ＭＳ Ｐゴシック" charset="-128"/>
            </a:endParaRPr>
          </a:p>
          <a:p>
            <a:pPr lvl="0"/>
            <a:r>
              <a:rPr lang="en-US" sz="1200" b="1" i="1" kern="1200">
                <a:solidFill>
                  <a:schemeClr val="tx1"/>
                </a:solidFill>
                <a:latin typeface="+mn-lt"/>
                <a:ea typeface="ＭＳ Ｐゴシック" charset="-128"/>
                <a:cs typeface="ＭＳ Ｐゴシック" charset="-128"/>
              </a:rPr>
              <a:t>Reporting culture</a:t>
            </a:r>
            <a:r>
              <a:rPr lang="en-US" sz="1200" i="1" kern="1200">
                <a:solidFill>
                  <a:schemeClr val="tx1"/>
                </a:solidFill>
                <a:latin typeface="+mn-lt"/>
                <a:ea typeface="ＭＳ Ｐゴシック" charset="-128"/>
                <a:cs typeface="ＭＳ Ｐゴシック" charset="-128"/>
              </a:rPr>
              <a:t>: staff feel safe from retribution and report information about safety concerns even when it involves human error</a:t>
            </a:r>
            <a:endParaRPr lang="en-US" sz="1200" kern="1200">
              <a:solidFill>
                <a:schemeClr val="tx1"/>
              </a:solidFill>
              <a:latin typeface="+mn-lt"/>
              <a:ea typeface="ＭＳ Ｐゴシック" charset="-128"/>
              <a:cs typeface="ＭＳ Ｐゴシック" charset="-128"/>
            </a:endParaRPr>
          </a:p>
          <a:p>
            <a:pPr lvl="0"/>
            <a:r>
              <a:rPr lang="en-US" sz="1200" b="1" i="1" kern="1200">
                <a:solidFill>
                  <a:schemeClr val="tx1"/>
                </a:solidFill>
                <a:latin typeface="+mn-lt"/>
                <a:ea typeface="ＭＳ Ｐゴシック" charset="-128"/>
                <a:cs typeface="ＭＳ Ｐゴシック" charset="-128"/>
              </a:rPr>
              <a:t>Learning culture</a:t>
            </a:r>
            <a:r>
              <a:rPr lang="en-US" sz="1200" i="1" kern="1200">
                <a:solidFill>
                  <a:schemeClr val="tx1"/>
                </a:solidFill>
                <a:latin typeface="+mn-lt"/>
                <a:ea typeface="ＭＳ Ｐゴシック" charset="-128"/>
                <a:cs typeface="ＭＳ Ｐゴシック" charset="-128"/>
              </a:rPr>
              <a:t>: when active improvement efforts are directed at system redesign</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463</a:t>
            </a:fld>
            <a:endParaRPr lang="en-US"/>
          </a:p>
        </p:txBody>
      </p:sp>
    </p:spTree>
    <p:extLst>
      <p:ext uri="{BB962C8B-B14F-4D97-AF65-F5344CB8AC3E}">
        <p14:creationId xmlns:p14="http://schemas.microsoft.com/office/powerpoint/2010/main" val="352576167"/>
      </p:ext>
    </p:extLst>
  </p:cSld>
  <p:clrMapOvr>
    <a:masterClrMapping/>
  </p:clrMapOvr>
</p:notes>
</file>

<file path=ppt/notesSlides/notesSlide4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charset="-128"/>
                <a:cs typeface="ＭＳ Ｐゴシック" charset="-128"/>
              </a:rPr>
              <a:t>Open dialogue should be encouraged by all people involved in the adverse event including the providers, other health workers, administrators, clients and their family (with clients’ consent). When adverse events occur, facility staff can hold discussions with family and community members to prevent misunderstandings and even potential threats. This must be done in ways that respect women’s right to confidentiality and privacy. The goal is to see where the system failed and to improve the system so that in the future, the same adverse event does not recur.</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464</a:t>
            </a:fld>
            <a:endParaRPr lang="en-US"/>
          </a:p>
        </p:txBody>
      </p:sp>
    </p:spTree>
    <p:extLst>
      <p:ext uri="{BB962C8B-B14F-4D97-AF65-F5344CB8AC3E}">
        <p14:creationId xmlns:p14="http://schemas.microsoft.com/office/powerpoint/2010/main" val="261336262"/>
      </p:ext>
    </p:extLst>
  </p:cSld>
  <p:clrMapOvr>
    <a:masterClrMapping/>
  </p:clrMapOvr>
</p:notes>
</file>

<file path=ppt/notesSlides/notesSlide4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465</a:t>
            </a:fld>
            <a:endParaRPr lang="en-US"/>
          </a:p>
        </p:txBody>
      </p:sp>
    </p:spTree>
    <p:extLst>
      <p:ext uri="{BB962C8B-B14F-4D97-AF65-F5344CB8AC3E}">
        <p14:creationId xmlns:p14="http://schemas.microsoft.com/office/powerpoint/2010/main" val="477482967"/>
      </p:ext>
    </p:extLst>
  </p:cSld>
  <p:clrMapOvr>
    <a:masterClrMapping/>
  </p:clrMapOvr>
</p:notes>
</file>

<file path=ppt/notesSlides/notesSlide4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466</a:t>
            </a:fld>
            <a:endParaRPr lang="en-US"/>
          </a:p>
        </p:txBody>
      </p:sp>
    </p:spTree>
    <p:extLst>
      <p:ext uri="{BB962C8B-B14F-4D97-AF65-F5344CB8AC3E}">
        <p14:creationId xmlns:p14="http://schemas.microsoft.com/office/powerpoint/2010/main" val="3142348659"/>
      </p:ext>
    </p:extLst>
  </p:cSld>
  <p:clrMapOvr>
    <a:masterClrMapping/>
  </p:clrMapOvr>
</p:notes>
</file>

<file path=ppt/notesSlides/notesSlide4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467</a:t>
            </a:fld>
            <a:endParaRPr lang="en-US"/>
          </a:p>
        </p:txBody>
      </p:sp>
    </p:spTree>
    <p:extLst>
      <p:ext uri="{BB962C8B-B14F-4D97-AF65-F5344CB8AC3E}">
        <p14:creationId xmlns:p14="http://schemas.microsoft.com/office/powerpoint/2010/main" val="3690738403"/>
      </p:ext>
    </p:extLst>
  </p:cSld>
  <p:clrMapOvr>
    <a:masterClrMapping/>
  </p:clrMapOvr>
</p:notes>
</file>

<file path=ppt/notesSlides/notesSlide4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468</a:t>
            </a:fld>
            <a:endParaRPr lang="en-US"/>
          </a:p>
        </p:txBody>
      </p:sp>
    </p:spTree>
    <p:extLst>
      <p:ext uri="{BB962C8B-B14F-4D97-AF65-F5344CB8AC3E}">
        <p14:creationId xmlns:p14="http://schemas.microsoft.com/office/powerpoint/2010/main" val="807690090"/>
      </p:ext>
    </p:extLst>
  </p:cSld>
  <p:clrMapOvr>
    <a:masterClrMapping/>
  </p:clrMapOvr>
</p:notes>
</file>

<file path=ppt/notesSlides/notesSlide4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469</a:t>
            </a:fld>
            <a:endParaRPr lang="en-US"/>
          </a:p>
        </p:txBody>
      </p:sp>
    </p:spTree>
    <p:extLst>
      <p:ext uri="{BB962C8B-B14F-4D97-AF65-F5344CB8AC3E}">
        <p14:creationId xmlns:p14="http://schemas.microsoft.com/office/powerpoint/2010/main" val="3554623962"/>
      </p:ext>
    </p:extLst>
  </p:cSld>
  <p:clrMapOvr>
    <a:masterClrMapping/>
  </p:clrMapOvr>
</p:notes>
</file>

<file path=ppt/notesSlides/notesSlide4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470</a:t>
            </a:fld>
            <a:endParaRPr lang="en-US"/>
          </a:p>
        </p:txBody>
      </p:sp>
    </p:spTree>
    <p:extLst>
      <p:ext uri="{BB962C8B-B14F-4D97-AF65-F5344CB8AC3E}">
        <p14:creationId xmlns:p14="http://schemas.microsoft.com/office/powerpoint/2010/main" val="2606012765"/>
      </p:ext>
    </p:extLst>
  </p:cSld>
  <p:clrMapOvr>
    <a:masterClrMapping/>
  </p:clrMapOvr>
</p:notes>
</file>

<file path=ppt/notesSlides/notesSlide4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471</a:t>
            </a:fld>
            <a:endParaRPr lang="en-US"/>
          </a:p>
        </p:txBody>
      </p:sp>
    </p:spTree>
    <p:extLst>
      <p:ext uri="{BB962C8B-B14F-4D97-AF65-F5344CB8AC3E}">
        <p14:creationId xmlns:p14="http://schemas.microsoft.com/office/powerpoint/2010/main" val="9544401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48</a:t>
            </a:fld>
            <a:endParaRPr lang="en-US"/>
          </a:p>
        </p:txBody>
      </p:sp>
    </p:spTree>
    <p:extLst>
      <p:ext uri="{BB962C8B-B14F-4D97-AF65-F5344CB8AC3E}">
        <p14:creationId xmlns:p14="http://schemas.microsoft.com/office/powerpoint/2010/main" val="3595193694"/>
      </p:ext>
    </p:extLst>
  </p:cSld>
  <p:clrMapOvr>
    <a:masterClrMapping/>
  </p:clrMapOvr>
</p:notes>
</file>

<file path=ppt/notesSlides/notesSlide4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472</a:t>
            </a:fld>
            <a:endParaRPr lang="en-US"/>
          </a:p>
        </p:txBody>
      </p:sp>
    </p:spTree>
    <p:extLst>
      <p:ext uri="{BB962C8B-B14F-4D97-AF65-F5344CB8AC3E}">
        <p14:creationId xmlns:p14="http://schemas.microsoft.com/office/powerpoint/2010/main" val="2274114313"/>
      </p:ext>
    </p:extLst>
  </p:cSld>
  <p:clrMapOvr>
    <a:masterClrMapping/>
  </p:clrMapOvr>
</p:notes>
</file>

<file path=ppt/notesSlides/notesSlide4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473</a:t>
            </a:fld>
            <a:endParaRPr lang="en-US"/>
          </a:p>
        </p:txBody>
      </p:sp>
    </p:spTree>
    <p:extLst>
      <p:ext uri="{BB962C8B-B14F-4D97-AF65-F5344CB8AC3E}">
        <p14:creationId xmlns:p14="http://schemas.microsoft.com/office/powerpoint/2010/main" val="228965517"/>
      </p:ext>
    </p:extLst>
  </p:cSld>
  <p:clrMapOvr>
    <a:masterClrMapping/>
  </p:clrMapOvr>
</p:notes>
</file>

<file path=ppt/notesSlides/notesSlide4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charset="-128"/>
                <a:cs typeface="ＭＳ Ｐゴシック" charset="-128"/>
              </a:rPr>
              <a:t>What questions do you have concerning the management of any of the complications that we have discussed? </a:t>
            </a:r>
            <a:endParaRPr lang="en-US" sz="1200" kern="1200">
              <a:solidFill>
                <a:schemeClr val="tx1"/>
              </a:solidFill>
              <a:effectLst/>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474</a:t>
            </a:fld>
            <a:endParaRPr lang="en-US"/>
          </a:p>
        </p:txBody>
      </p:sp>
    </p:spTree>
    <p:extLst>
      <p:ext uri="{BB962C8B-B14F-4D97-AF65-F5344CB8AC3E}">
        <p14:creationId xmlns:p14="http://schemas.microsoft.com/office/powerpoint/2010/main" val="36211269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49</a:t>
            </a:fld>
            <a:endParaRPr lang="en-US"/>
          </a:p>
        </p:txBody>
      </p:sp>
    </p:spTree>
    <p:extLst>
      <p:ext uri="{BB962C8B-B14F-4D97-AF65-F5344CB8AC3E}">
        <p14:creationId xmlns:p14="http://schemas.microsoft.com/office/powerpoint/2010/main" val="17443309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50</a:t>
            </a:fld>
            <a:endParaRPr lang="en-US"/>
          </a:p>
        </p:txBody>
      </p:sp>
    </p:spTree>
    <p:extLst>
      <p:ext uri="{BB962C8B-B14F-4D97-AF65-F5344CB8AC3E}">
        <p14:creationId xmlns:p14="http://schemas.microsoft.com/office/powerpoint/2010/main" val="89699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6</a:t>
            </a:fld>
            <a:endParaRPr lang="en-US"/>
          </a:p>
        </p:txBody>
      </p:sp>
    </p:spTree>
    <p:extLst>
      <p:ext uri="{BB962C8B-B14F-4D97-AF65-F5344CB8AC3E}">
        <p14:creationId xmlns:p14="http://schemas.microsoft.com/office/powerpoint/2010/main" val="8415040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51</a:t>
            </a:fld>
            <a:endParaRPr lang="en-US"/>
          </a:p>
        </p:txBody>
      </p:sp>
    </p:spTree>
    <p:extLst>
      <p:ext uri="{BB962C8B-B14F-4D97-AF65-F5344CB8AC3E}">
        <p14:creationId xmlns:p14="http://schemas.microsoft.com/office/powerpoint/2010/main" val="38513873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52</a:t>
            </a:fld>
            <a:endParaRPr lang="en-US"/>
          </a:p>
        </p:txBody>
      </p:sp>
    </p:spTree>
    <p:extLst>
      <p:ext uri="{BB962C8B-B14F-4D97-AF65-F5344CB8AC3E}">
        <p14:creationId xmlns:p14="http://schemas.microsoft.com/office/powerpoint/2010/main" val="35958129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53</a:t>
            </a:fld>
            <a:endParaRPr lang="en-US"/>
          </a:p>
        </p:txBody>
      </p:sp>
    </p:spTree>
    <p:extLst>
      <p:ext uri="{BB962C8B-B14F-4D97-AF65-F5344CB8AC3E}">
        <p14:creationId xmlns:p14="http://schemas.microsoft.com/office/powerpoint/2010/main" val="41210031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54</a:t>
            </a:fld>
            <a:endParaRPr lang="en-US"/>
          </a:p>
        </p:txBody>
      </p:sp>
    </p:spTree>
    <p:extLst>
      <p:ext uri="{BB962C8B-B14F-4D97-AF65-F5344CB8AC3E}">
        <p14:creationId xmlns:p14="http://schemas.microsoft.com/office/powerpoint/2010/main" val="1187081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a:solidFill>
                  <a:schemeClr val="tx1"/>
                </a:solidFill>
                <a:effectLst/>
                <a:latin typeface="+mn-lt"/>
                <a:ea typeface="ＭＳ Ｐゴシック" charset="-128"/>
                <a:cs typeface="ＭＳ Ｐゴシック" charset="-128"/>
              </a:rPr>
              <a:t>Say: </a:t>
            </a:r>
          </a:p>
          <a:p>
            <a:pPr rtl="0"/>
            <a:r>
              <a:rPr lang="en-US" sz="1200" i="1" kern="1200">
                <a:solidFill>
                  <a:schemeClr val="tx1"/>
                </a:solidFill>
                <a:effectLst/>
                <a:latin typeface="+mn-lt"/>
                <a:ea typeface="ＭＳ Ｐゴシック" charset="-128"/>
                <a:cs typeface="ＭＳ Ｐゴシック" charset="-128"/>
              </a:rPr>
              <a:t>Determining which method is best requires consideration of several factors. What factors might be considered when deciding which method of </a:t>
            </a:r>
          </a:p>
          <a:p>
            <a:pPr rtl="0"/>
            <a:r>
              <a:rPr lang="en-US" sz="1200" i="1" kern="1200">
                <a:solidFill>
                  <a:schemeClr val="tx1"/>
                </a:solidFill>
                <a:effectLst/>
                <a:latin typeface="+mn-lt"/>
                <a:ea typeface="ＭＳ Ｐゴシック" charset="-128"/>
                <a:cs typeface="ＭＳ Ｐゴシック" charset="-128"/>
              </a:rPr>
              <a:t>uterine evacuation is best? </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55</a:t>
            </a:fld>
            <a:endParaRPr lang="en-US"/>
          </a:p>
        </p:txBody>
      </p:sp>
    </p:spTree>
    <p:extLst>
      <p:ext uri="{BB962C8B-B14F-4D97-AF65-F5344CB8AC3E}">
        <p14:creationId xmlns:p14="http://schemas.microsoft.com/office/powerpoint/2010/main" val="5353992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56</a:t>
            </a:fld>
            <a:endParaRPr lang="en-US"/>
          </a:p>
        </p:txBody>
      </p:sp>
    </p:spTree>
    <p:extLst>
      <p:ext uri="{BB962C8B-B14F-4D97-AF65-F5344CB8AC3E}">
        <p14:creationId xmlns:p14="http://schemas.microsoft.com/office/powerpoint/2010/main" val="3850248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WHO notes that VA can be performed up to 15 weeks LMP if providers have appropriate training and experience and have access to appropriately-sized cannulae.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i="1" kern="120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With PAC treatment, products of conception (POC) may be already partially expelled or still in the uterus.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i="1" kern="120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For a woman with a uterus that is over 13 weeks in size, options for treatment include uterine evacuation with medications or MVA with or without use of specialized forceps.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i="1" kern="120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This training is focused on first-trimester abortion-related care, so we won’t go into any more detail on second-trimester abortion. Please see </a:t>
            </a:r>
            <a:r>
              <a:rPr lang="en-US" sz="1200" i="1" kern="1200" err="1">
                <a:solidFill>
                  <a:schemeClr val="tx1"/>
                </a:solidFill>
                <a:latin typeface="+mn-lt"/>
                <a:ea typeface="ＭＳ Ｐゴシック" charset="-128"/>
                <a:cs typeface="ＭＳ Ｐゴシック" charset="-128"/>
              </a:rPr>
              <a:t>Ipas’s</a:t>
            </a:r>
            <a:r>
              <a:rPr lang="en-US" sz="1200" i="1" kern="1200">
                <a:solidFill>
                  <a:schemeClr val="tx1"/>
                </a:solidFill>
                <a:latin typeface="+mn-lt"/>
                <a:ea typeface="ＭＳ Ｐゴシック" charset="-128"/>
                <a:cs typeface="ＭＳ Ｐゴシック" charset="-128"/>
              </a:rPr>
              <a:t>  Clinician’s Guide for Second-Trimester Abortion  manual</a:t>
            </a:r>
            <a:r>
              <a:rPr lang="en-US" sz="1200" i="1" kern="1200" baseline="0">
                <a:solidFill>
                  <a:schemeClr val="tx1"/>
                </a:solidFill>
                <a:latin typeface="+mn-lt"/>
                <a:ea typeface="ＭＳ Ｐゴシック" charset="-128"/>
                <a:cs typeface="ＭＳ Ｐゴシック" charset="-128"/>
              </a:rPr>
              <a:t> </a:t>
            </a:r>
            <a:r>
              <a:rPr lang="en-US" sz="1200" i="1" kern="1200">
                <a:solidFill>
                  <a:schemeClr val="tx1"/>
                </a:solidFill>
                <a:latin typeface="+mn-lt"/>
                <a:ea typeface="ＭＳ Ｐゴシック" charset="-128"/>
                <a:cs typeface="ＭＳ Ｐゴシック" charset="-128"/>
              </a:rPr>
              <a:t>and Clinical Updates</a:t>
            </a:r>
            <a:r>
              <a:rPr lang="en-US" sz="1200" i="1" kern="1200" baseline="0">
                <a:solidFill>
                  <a:schemeClr val="tx1"/>
                </a:solidFill>
                <a:latin typeface="+mn-lt"/>
                <a:ea typeface="ＭＳ Ｐゴシック" charset="-128"/>
                <a:cs typeface="ＭＳ Ｐゴシック" charset="-128"/>
              </a:rPr>
              <a:t> for Reproductive Health page on their website for more information about D&amp;E and medical abortion for second-trimester abortion.</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57</a:t>
            </a:fld>
            <a:endParaRPr lang="en-US"/>
          </a:p>
        </p:txBody>
      </p:sp>
    </p:spTree>
    <p:extLst>
      <p:ext uri="{BB962C8B-B14F-4D97-AF65-F5344CB8AC3E}">
        <p14:creationId xmlns:p14="http://schemas.microsoft.com/office/powerpoint/2010/main" val="6067744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58</a:t>
            </a:fld>
            <a:endParaRPr lang="en-US"/>
          </a:p>
        </p:txBody>
      </p:sp>
    </p:spTree>
    <p:extLst>
      <p:ext uri="{BB962C8B-B14F-4D97-AF65-F5344CB8AC3E}">
        <p14:creationId xmlns:p14="http://schemas.microsoft.com/office/powerpoint/2010/main" val="24972061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59</a:t>
            </a:fld>
            <a:endParaRPr lang="en-US"/>
          </a:p>
        </p:txBody>
      </p:sp>
    </p:spTree>
    <p:extLst>
      <p:ext uri="{BB962C8B-B14F-4D97-AF65-F5344CB8AC3E}">
        <p14:creationId xmlns:p14="http://schemas.microsoft.com/office/powerpoint/2010/main" val="25887316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60</a:t>
            </a:fld>
            <a:endParaRPr lang="en-US"/>
          </a:p>
        </p:txBody>
      </p:sp>
    </p:spTree>
    <p:extLst>
      <p:ext uri="{BB962C8B-B14F-4D97-AF65-F5344CB8AC3E}">
        <p14:creationId xmlns:p14="http://schemas.microsoft.com/office/powerpoint/2010/main" val="1028116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7</a:t>
            </a:fld>
            <a:endParaRPr lang="en-US"/>
          </a:p>
        </p:txBody>
      </p:sp>
    </p:spTree>
    <p:extLst>
      <p:ext uri="{BB962C8B-B14F-4D97-AF65-F5344CB8AC3E}">
        <p14:creationId xmlns:p14="http://schemas.microsoft.com/office/powerpoint/2010/main" val="29234198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61</a:t>
            </a:fld>
            <a:endParaRPr lang="en-US"/>
          </a:p>
        </p:txBody>
      </p:sp>
    </p:spTree>
    <p:extLst>
      <p:ext uri="{BB962C8B-B14F-4D97-AF65-F5344CB8AC3E}">
        <p14:creationId xmlns:p14="http://schemas.microsoft.com/office/powerpoint/2010/main" val="9542609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62</a:t>
            </a:fld>
            <a:endParaRPr lang="en-US"/>
          </a:p>
        </p:txBody>
      </p:sp>
    </p:spTree>
    <p:extLst>
      <p:ext uri="{BB962C8B-B14F-4D97-AF65-F5344CB8AC3E}">
        <p14:creationId xmlns:p14="http://schemas.microsoft.com/office/powerpoint/2010/main" val="32651932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Drugs such as </a:t>
            </a:r>
            <a:r>
              <a:rPr lang="en-US" sz="1200" i="1" kern="1200" err="1">
                <a:solidFill>
                  <a:schemeClr val="tx1"/>
                </a:solidFill>
                <a:latin typeface="+mn-lt"/>
                <a:ea typeface="ＭＳ Ｐゴシック" charset="-128"/>
                <a:cs typeface="ＭＳ Ｐゴシック" charset="-128"/>
              </a:rPr>
              <a:t>mifepristone</a:t>
            </a:r>
            <a:r>
              <a:rPr lang="en-US" sz="1200" i="1" kern="1200">
                <a:solidFill>
                  <a:schemeClr val="tx1"/>
                </a:solidFill>
                <a:latin typeface="+mn-lt"/>
                <a:ea typeface="ＭＳ Ｐゴシック" charset="-128"/>
                <a:cs typeface="ＭＳ Ｐゴシック" charset="-128"/>
              </a:rPr>
              <a:t> and </a:t>
            </a:r>
            <a:r>
              <a:rPr lang="en-US" sz="1200" i="1" kern="1200" err="1">
                <a:solidFill>
                  <a:schemeClr val="tx1"/>
                </a:solidFill>
                <a:latin typeface="+mn-lt"/>
                <a:ea typeface="ＭＳ Ｐゴシック" charset="-128"/>
                <a:cs typeface="ＭＳ Ｐゴシック" charset="-128"/>
              </a:rPr>
              <a:t>misoprostol</a:t>
            </a:r>
            <a:r>
              <a:rPr lang="en-US" sz="1200" i="1" kern="1200">
                <a:solidFill>
                  <a:schemeClr val="tx1"/>
                </a:solidFill>
                <a:latin typeface="+mn-lt"/>
                <a:ea typeface="ＭＳ Ｐゴシック" charset="-128"/>
                <a:cs typeface="ＭＳ Ｐゴシック" charset="-128"/>
              </a:rPr>
              <a:t> soften the cervix and stimulate uterine contractions, which causes expulsion of the contents of the uterus. In addition, </a:t>
            </a:r>
            <a:r>
              <a:rPr lang="en-US" sz="1200" i="1" kern="1200" err="1">
                <a:solidFill>
                  <a:schemeClr val="tx1"/>
                </a:solidFill>
                <a:latin typeface="+mn-lt"/>
                <a:ea typeface="ＭＳ Ｐゴシック" charset="-128"/>
                <a:cs typeface="ＭＳ Ｐゴシック" charset="-128"/>
              </a:rPr>
              <a:t>mifepristone</a:t>
            </a:r>
            <a:r>
              <a:rPr lang="en-US" sz="1200" i="1" kern="1200">
                <a:solidFill>
                  <a:schemeClr val="tx1"/>
                </a:solidFill>
                <a:latin typeface="+mn-lt"/>
                <a:ea typeface="ＭＳ Ｐゴシック" charset="-128"/>
                <a:cs typeface="ＭＳ Ｐゴシック" charset="-128"/>
              </a:rPr>
              <a:t> blocks progesterone activity in the uterus, leading to detachment of the pregnancy.</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63</a:t>
            </a:fld>
            <a:endParaRPr lang="en-US"/>
          </a:p>
        </p:txBody>
      </p:sp>
    </p:spTree>
    <p:extLst>
      <p:ext uri="{BB962C8B-B14F-4D97-AF65-F5344CB8AC3E}">
        <p14:creationId xmlns:p14="http://schemas.microsoft.com/office/powerpoint/2010/main" val="35694735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64</a:t>
            </a:fld>
            <a:endParaRPr lang="en-US"/>
          </a:p>
        </p:txBody>
      </p:sp>
    </p:spTree>
    <p:extLst>
      <p:ext uri="{BB962C8B-B14F-4D97-AF65-F5344CB8AC3E}">
        <p14:creationId xmlns:p14="http://schemas.microsoft.com/office/powerpoint/2010/main" val="224590442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65</a:t>
            </a:fld>
            <a:endParaRPr lang="en-US"/>
          </a:p>
        </p:txBody>
      </p:sp>
    </p:spTree>
    <p:extLst>
      <p:ext uri="{BB962C8B-B14F-4D97-AF65-F5344CB8AC3E}">
        <p14:creationId xmlns:p14="http://schemas.microsoft.com/office/powerpoint/2010/main" val="10650453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66</a:t>
            </a:fld>
            <a:endParaRPr lang="en-US"/>
          </a:p>
        </p:txBody>
      </p:sp>
    </p:spTree>
    <p:extLst>
      <p:ext uri="{BB962C8B-B14F-4D97-AF65-F5344CB8AC3E}">
        <p14:creationId xmlns:p14="http://schemas.microsoft.com/office/powerpoint/2010/main" val="4966536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When we talk with women about how first trimester uterine evacuation is a safe and effective procedure and complications are very rare, many women will want to know about the long-term effects. Groups that are against abortion have disseminated a lot of misinformation about its long-term effects in an effort to restrict women’s access to abortion. </a:t>
            </a:r>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67</a:t>
            </a:fld>
            <a:endParaRPr lang="en-US"/>
          </a:p>
        </p:txBody>
      </p:sp>
    </p:spTree>
    <p:extLst>
      <p:ext uri="{BB962C8B-B14F-4D97-AF65-F5344CB8AC3E}">
        <p14:creationId xmlns:p14="http://schemas.microsoft.com/office/powerpoint/2010/main" val="32266457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68</a:t>
            </a:fld>
            <a:endParaRPr lang="en-US"/>
          </a:p>
        </p:txBody>
      </p:sp>
    </p:spTree>
    <p:extLst>
      <p:ext uri="{BB962C8B-B14F-4D97-AF65-F5344CB8AC3E}">
        <p14:creationId xmlns:p14="http://schemas.microsoft.com/office/powerpoint/2010/main" val="39145617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a:solidFill>
                  <a:schemeClr val="tx1"/>
                </a:solidFill>
                <a:latin typeface="+mn-lt"/>
                <a:ea typeface="ＭＳ Ｐゴシック" charset="-128"/>
                <a:cs typeface="ＭＳ Ｐゴシック" charset="-128"/>
              </a:rPr>
              <a:t>Two types of abortion procedures which are recommended by the WHO and Ipas in the second trimester:  dilatation and evacuation (D&amp;E) and misoprostol-based medical methods (mifepristone plus misoprostol or misoprostol only). </a:t>
            </a:r>
          </a:p>
          <a:p>
            <a:endParaRPr lang="en-US" sz="1200" b="0" i="0" u="none" strike="noStrike" kern="1200" baseline="0">
              <a:solidFill>
                <a:schemeClr val="tx1"/>
              </a:solidFill>
              <a:latin typeface="+mn-lt"/>
              <a:ea typeface="ＭＳ Ｐゴシック" charset="-128"/>
              <a:cs typeface="ＭＳ Ｐゴシック" charset="-128"/>
            </a:endParaRPr>
          </a:p>
          <a:p>
            <a:r>
              <a:rPr lang="en-US" sz="1200" b="0" i="0" u="none" strike="noStrike" kern="1200" baseline="0">
                <a:solidFill>
                  <a:schemeClr val="tx1"/>
                </a:solidFill>
                <a:latin typeface="+mn-lt"/>
                <a:ea typeface="ＭＳ Ｐゴシック" charset="-128"/>
                <a:cs typeface="ＭＳ Ｐゴシック" charset="-128"/>
              </a:rPr>
              <a:t>D&amp;E involves preparing (softening and dilating) the cervix and then evacuating the uterus with a combination of vacuum aspiration and forceps. It requires skilled clinicians, specialized instruments and more intensive clinical care than aspiration in early pregnancy. D&amp;E provision is appropriate for higher-volume sites, as the experience level and caseload of providers is directly related to complication rates. </a:t>
            </a:r>
          </a:p>
          <a:p>
            <a:endParaRPr lang="en-US" sz="1200" b="0" i="0" u="none" strike="noStrike" kern="1200" baseline="0">
              <a:solidFill>
                <a:schemeClr val="tx1"/>
              </a:solidFill>
              <a:latin typeface="+mn-lt"/>
              <a:ea typeface="ＭＳ Ｐゴシック" charset="-128"/>
              <a:cs typeface="ＭＳ Ｐゴシック" charset="-128"/>
            </a:endParaRPr>
          </a:p>
          <a:p>
            <a:r>
              <a:rPr lang="en-US" sz="1200" b="0" i="0" u="none" strike="noStrike" kern="1200" baseline="0">
                <a:solidFill>
                  <a:schemeClr val="tx1"/>
                </a:solidFill>
                <a:latin typeface="+mn-lt"/>
                <a:ea typeface="ＭＳ Ｐゴシック" charset="-128"/>
                <a:cs typeface="ＭＳ Ｐゴシック" charset="-128"/>
              </a:rPr>
              <a:t>The medical method of abortion uses medication-based regimens with mifepristone plus misoprostol or misoprostol alone to both prepare the cervix and induce uterine contractions until eventual pregnancy expulsion. </a:t>
            </a:r>
          </a:p>
          <a:p>
            <a:endParaRPr lang="en-US" sz="1200" b="0" i="0" u="none" strike="noStrike" kern="1200" baseline="0">
              <a:solidFill>
                <a:schemeClr val="tx1"/>
              </a:solidFill>
              <a:latin typeface="+mn-lt"/>
              <a:ea typeface="ＭＳ Ｐゴシック" charset="-128"/>
              <a:cs typeface="ＭＳ Ｐゴシック" charset="-128"/>
            </a:endParaRPr>
          </a:p>
          <a:p>
            <a:r>
              <a:rPr lang="en-US" sz="1200" b="0" i="0" u="none" strike="noStrike" kern="1200" baseline="0">
                <a:solidFill>
                  <a:schemeClr val="tx1"/>
                </a:solidFill>
                <a:latin typeface="+mn-lt"/>
                <a:ea typeface="ＭＳ Ｐゴシック" charset="-128"/>
                <a:cs typeface="ＭＳ Ｐゴシック" charset="-128"/>
              </a:rPr>
              <a:t>When both abortion methods are available, women should have the option to choose their preferred method. Medical abortion requires fewer technical skills and resources and can be offered in facilities where D&amp;E cannot be provided. Generally, second-trimester medical abortion can be offered wherever obstetrical services are available.</a:t>
            </a:r>
            <a:endParaRPr lang="en-US" altLang="en-US"/>
          </a:p>
          <a:p>
            <a:endParaRPr lang="en-US" sz="1200" b="1" i="0" u="none" strike="noStrike" kern="1200" baseline="0">
              <a:solidFill>
                <a:schemeClr val="tx1"/>
              </a:solidFill>
              <a:highlight>
                <a:srgbClr val="FFFF00"/>
              </a:highlight>
              <a:latin typeface="+mn-lt"/>
              <a:ea typeface="ＭＳ Ｐゴシック" charset="-128"/>
              <a:cs typeface="ＭＳ Ｐゴシック" charset="-128"/>
            </a:endParaRPr>
          </a:p>
          <a:p>
            <a:r>
              <a:rPr lang="en-US" sz="1200" b="1" i="0" u="none" strike="noStrike" kern="1200" baseline="0">
                <a:solidFill>
                  <a:schemeClr val="tx1"/>
                </a:solidFill>
                <a:highlight>
                  <a:srgbClr val="FFFF00"/>
                </a:highlight>
                <a:latin typeface="+mn-lt"/>
                <a:ea typeface="ＭＳ Ｐゴシック" charset="-128"/>
                <a:cs typeface="ＭＳ Ｐゴシック" charset="-128"/>
              </a:rPr>
              <a:t>Note that sharp curettage is not a recommended method of abortion by WHO (or Ipas) as it is associated with more complications and is therefore less safe than the recommended methods (medical abortion or D&amp;E).</a:t>
            </a:r>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70</a:t>
            </a:fld>
            <a:endParaRPr lang="en-US"/>
          </a:p>
        </p:txBody>
      </p:sp>
    </p:spTree>
    <p:extLst>
      <p:ext uri="{BB962C8B-B14F-4D97-AF65-F5344CB8AC3E}">
        <p14:creationId xmlns:p14="http://schemas.microsoft.com/office/powerpoint/2010/main" val="37172646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a:t>D&amp;E requires time for cervical preparation, specialized equipment and experienced providers. Some providers who routinely practice MVA may not offer D&amp;E because of lack of training,  a </a:t>
            </a:r>
            <a:r>
              <a:rPr lang="en-US" altLang="en-US" baseline="0"/>
              <a:t>caseload too small to achieve or maintain competency</a:t>
            </a:r>
            <a:r>
              <a:rPr lang="en-US" altLang="en-US"/>
              <a:t>, or personal concerns about D&amp;E.  Skills need to be learned and maintained for safe D&amp;E provision.   </a:t>
            </a:r>
          </a:p>
          <a:p>
            <a:pPr eaLnBrk="1" hangingPunct="1">
              <a:spcBef>
                <a:spcPct val="0"/>
              </a:spcBef>
            </a:pPr>
            <a:endParaRPr lang="en-US" altLang="en-US"/>
          </a:p>
          <a:p>
            <a:pPr eaLnBrk="1" hangingPunct="1">
              <a:spcBef>
                <a:spcPct val="0"/>
              </a:spcBef>
            </a:pPr>
            <a:r>
              <a:rPr lang="en-US" altLang="en-US"/>
              <a:t>The</a:t>
            </a:r>
            <a:r>
              <a:rPr lang="en-US" altLang="en-US" baseline="0"/>
              <a:t> picture demonstrates the type of equipment utilized for D&amp;E.</a:t>
            </a:r>
          </a:p>
          <a:p>
            <a:pPr eaLnBrk="1" hangingPunct="1">
              <a:spcBef>
                <a:spcPct val="0"/>
              </a:spcBef>
            </a:pPr>
            <a:endParaRPr lang="en-US" altLang="en-US" baseline="0"/>
          </a:p>
          <a:p>
            <a:pPr eaLnBrk="1" hangingPunct="1">
              <a:spcBef>
                <a:spcPct val="0"/>
              </a:spcBef>
            </a:pPr>
            <a:endParaRPr lang="en-US" altLang="en-US"/>
          </a:p>
          <a:p>
            <a:endParaRPr lang="en-US"/>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71</a:t>
            </a:fld>
            <a:endParaRPr lang="en-US"/>
          </a:p>
        </p:txBody>
      </p:sp>
    </p:spTree>
    <p:extLst>
      <p:ext uri="{BB962C8B-B14F-4D97-AF65-F5344CB8AC3E}">
        <p14:creationId xmlns:p14="http://schemas.microsoft.com/office/powerpoint/2010/main" val="2195131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8</a:t>
            </a:fld>
            <a:endParaRPr lang="en-US"/>
          </a:p>
        </p:txBody>
      </p:sp>
    </p:spTree>
    <p:extLst>
      <p:ext uri="{BB962C8B-B14F-4D97-AF65-F5344CB8AC3E}">
        <p14:creationId xmlns:p14="http://schemas.microsoft.com/office/powerpoint/2010/main" val="337339600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 is important to ensure that sites have the appropriate equipment and infrastructure to support service delivery for D&amp;E.  Lack of equipment can result in providers not being able to maintain the D&amp;E clinical skill set which could lead to adverse patient outcomes.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t>Sites selected for D&amp;E service provision should be able to procure a sustainable supply of instruments and medications to ensure seamless service delivery.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t>Sites selected for abortion at or after 13 weeks service delivery should have administrators, providers and nursing staff that are supportive of implementing services in this gestational age range.</a:t>
            </a:r>
          </a:p>
          <a:p>
            <a:r>
              <a:rPr lang="en-US"/>
              <a:t>It is valuable to have a separate space for women coming in for at or after 13 weeks procedures, preferably away from a labor and delivery ward.</a:t>
            </a:r>
          </a:p>
          <a:p>
            <a:r>
              <a:rPr lang="en-US"/>
              <a:t>Providers interested in training to provide D&amp;E should be competent and confident in MVA skills at earlier gestational ages and clearly understand what the D&amp;E procedure entails to ensure they are willing to implement services after training.</a:t>
            </a:r>
          </a:p>
          <a:p>
            <a:r>
              <a:rPr lang="en-US"/>
              <a:t>Providers need to be trained to provide D&amp;E (acquire skill), as well as management of cervical preparation, management of pain, side effects and potential complications.</a:t>
            </a:r>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72</a:t>
            </a:fld>
            <a:endParaRPr lang="en-US"/>
          </a:p>
        </p:txBody>
      </p:sp>
    </p:spTree>
    <p:extLst>
      <p:ext uri="{BB962C8B-B14F-4D97-AF65-F5344CB8AC3E}">
        <p14:creationId xmlns:p14="http://schemas.microsoft.com/office/powerpoint/2010/main" val="27777794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ＭＳ Ｐゴシック" charset="-128"/>
                <a:cs typeface="ＭＳ Ｐゴシック" charset="-128"/>
              </a:rPr>
              <a:t>Mifepristone combined with misoprostol is the preferred regimen for medical abortion at or after 13 weeks as it results in high efficacy, a short induction-to-abortion interval and an excellent safety profile.</a:t>
            </a:r>
          </a:p>
          <a:p>
            <a:r>
              <a:rPr lang="en-US" sz="1200" b="0" i="0" u="none" strike="noStrike" kern="1200" baseline="0">
                <a:solidFill>
                  <a:schemeClr val="tx1"/>
                </a:solidFill>
                <a:latin typeface="+mn-lt"/>
                <a:ea typeface="ＭＳ Ｐゴシック" charset="-128"/>
                <a:cs typeface="ＭＳ Ｐゴシック" charset="-128"/>
              </a:rPr>
              <a:t>An alternative regimen if mifepristone is not available is to use misoprostol only.</a:t>
            </a:r>
          </a:p>
          <a:p>
            <a:r>
              <a:rPr lang="en-US"/>
              <a:t>Both methods (mifepristone plus misoprostol and misoprostol only) are WHO-recommended regimens for abortion at or after 13 weeks.</a:t>
            </a:r>
          </a:p>
          <a:p>
            <a:endParaRPr lang="en-US"/>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73</a:t>
            </a:fld>
            <a:endParaRPr lang="en-US"/>
          </a:p>
        </p:txBody>
      </p:sp>
    </p:spTree>
    <p:extLst>
      <p:ext uri="{BB962C8B-B14F-4D97-AF65-F5344CB8AC3E}">
        <p14:creationId xmlns:p14="http://schemas.microsoft.com/office/powerpoint/2010/main" val="25069610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9688" marR="0" lvl="0" indent="0" algn="l" defTabSz="914400" rtl="0" eaLnBrk="1" fontAlgn="auto" latinLnBrk="0" hangingPunct="1">
              <a:lnSpc>
                <a:spcPct val="100000"/>
              </a:lnSpc>
              <a:spcBef>
                <a:spcPts val="413"/>
              </a:spcBef>
              <a:spcAft>
                <a:spcPts val="0"/>
              </a:spcAft>
              <a:buClrTx/>
              <a:buSzTx/>
              <a:buFontTx/>
              <a:buNone/>
              <a:tabLst/>
              <a:defRPr/>
            </a:pPr>
            <a:endParaRPr lang="en-US" altLang="en-US">
              <a:solidFill>
                <a:srgbClr val="000000"/>
              </a:solidFill>
              <a:sym typeface="Calibri" pitchFamily="34" charset="0"/>
            </a:endParaRPr>
          </a:p>
          <a:p>
            <a:pPr marL="39688" marR="0" lvl="0" indent="0" algn="l" defTabSz="914400" rtl="0" eaLnBrk="1" fontAlgn="auto" latinLnBrk="0" hangingPunct="1">
              <a:lnSpc>
                <a:spcPct val="100000"/>
              </a:lnSpc>
              <a:spcBef>
                <a:spcPts val="413"/>
              </a:spcBef>
              <a:spcAft>
                <a:spcPts val="0"/>
              </a:spcAft>
              <a:buClrTx/>
              <a:buSzTx/>
              <a:buFontTx/>
              <a:buNone/>
              <a:tabLst/>
              <a:defRPr/>
            </a:pPr>
            <a:r>
              <a:rPr lang="en-US" altLang="en-US">
                <a:solidFill>
                  <a:srgbClr val="000000"/>
                </a:solidFill>
                <a:sym typeface="Calibri" pitchFamily="34" charset="0"/>
              </a:rPr>
              <a:t>Mifepristone is given on Day 1.  The woman then waits 24-48 hours (Day 2 or Day 3).  If she lives close by, she can go home after taking mifepristone with precautions to return if she has heavy bleeding, uncontrolled pain,</a:t>
            </a:r>
            <a:r>
              <a:rPr lang="en-US" altLang="en-US" baseline="0">
                <a:solidFill>
                  <a:srgbClr val="000000"/>
                </a:solidFill>
                <a:sym typeface="Calibri" pitchFamily="34" charset="0"/>
              </a:rPr>
              <a:t> </a:t>
            </a:r>
            <a:r>
              <a:rPr lang="en-US" altLang="en-US">
                <a:solidFill>
                  <a:srgbClr val="000000"/>
                </a:solidFill>
                <a:sym typeface="Calibri" pitchFamily="34" charset="0"/>
              </a:rPr>
              <a:t>fever or</a:t>
            </a:r>
            <a:r>
              <a:rPr lang="en-US" altLang="en-US" baseline="0">
                <a:solidFill>
                  <a:srgbClr val="000000"/>
                </a:solidFill>
                <a:sym typeface="Calibri" pitchFamily="34" charset="0"/>
              </a:rPr>
              <a:t> signs of labor/ uterine contractions</a:t>
            </a:r>
            <a:r>
              <a:rPr lang="en-US" altLang="en-US">
                <a:solidFill>
                  <a:srgbClr val="000000"/>
                </a:solidFill>
                <a:sym typeface="Calibri" pitchFamily="34" charset="0"/>
              </a:rPr>
              <a:t>. She will then return for monitoring/observation to start misoprostol.</a:t>
            </a:r>
            <a:endParaRPr lang="en-US" altLang="en-US" sz="800">
              <a:solidFill>
                <a:srgbClr val="000000"/>
              </a:solidFill>
              <a:latin typeface="Calibri Italic" pitchFamily="34" charset="0"/>
              <a:sym typeface="Calibri" pitchFamily="34" charset="0"/>
            </a:endParaRPr>
          </a:p>
          <a:p>
            <a:pPr marL="39688" eaLnBrk="1" hangingPunct="1">
              <a:spcBef>
                <a:spcPts val="413"/>
              </a:spcBef>
            </a:pPr>
            <a:r>
              <a:rPr lang="en-US" altLang="en-US" b="1">
                <a:solidFill>
                  <a:srgbClr val="000000"/>
                </a:solidFill>
                <a:sym typeface="Calibri" pitchFamily="34" charset="0"/>
              </a:rPr>
              <a:t>Some women (less than 1/100) will have bleeding and uterine contractions/pregnancy expulsion following the mifepristone only</a:t>
            </a:r>
            <a:r>
              <a:rPr lang="en-US" altLang="en-US" b="1" baseline="0">
                <a:solidFill>
                  <a:srgbClr val="000000"/>
                </a:solidFill>
                <a:sym typeface="Calibri" pitchFamily="34" charset="0"/>
              </a:rPr>
              <a:t>.  </a:t>
            </a:r>
          </a:p>
          <a:p>
            <a:pPr marL="39688" eaLnBrk="1" hangingPunct="1">
              <a:spcBef>
                <a:spcPts val="413"/>
              </a:spcBef>
            </a:pPr>
            <a:endParaRPr lang="en-US" altLang="en-US" sz="800">
              <a:solidFill>
                <a:srgbClr val="000000"/>
              </a:solidFill>
              <a:latin typeface="Calibri Italic" pitchFamily="34" charset="0"/>
              <a:sym typeface="Calibri" pitchFamily="34" charset="0"/>
            </a:endParaRPr>
          </a:p>
          <a:p>
            <a:pPr marL="39688" eaLnBrk="1" hangingPunct="1">
              <a:spcBef>
                <a:spcPts val="413"/>
              </a:spcBef>
            </a:pPr>
            <a:r>
              <a:rPr lang="en-US" altLang="en-US" sz="800">
                <a:solidFill>
                  <a:srgbClr val="000000"/>
                </a:solidFill>
                <a:latin typeface="Calibri Italic" pitchFamily="34" charset="0"/>
                <a:sym typeface="Calibri" pitchFamily="34" charset="0"/>
              </a:rPr>
              <a:t>Frequently asked</a:t>
            </a:r>
            <a:r>
              <a:rPr lang="en-US" altLang="en-US" sz="800" baseline="0">
                <a:solidFill>
                  <a:srgbClr val="000000"/>
                </a:solidFill>
                <a:latin typeface="Calibri Italic" pitchFamily="34" charset="0"/>
                <a:sym typeface="Calibri" pitchFamily="34" charset="0"/>
              </a:rPr>
              <a:t> questions ( Ipas- recommended regimen is in line with WHO’s medical abortion guidelines from 2019):</a:t>
            </a:r>
          </a:p>
          <a:p>
            <a:pPr marL="268288" indent="-228600" eaLnBrk="1" hangingPunct="1">
              <a:spcBef>
                <a:spcPts val="413"/>
              </a:spcBef>
              <a:buAutoNum type="arabicPeriod"/>
            </a:pPr>
            <a:r>
              <a:rPr lang="en-US" altLang="en-US" sz="800" baseline="0">
                <a:solidFill>
                  <a:srgbClr val="000000"/>
                </a:solidFill>
                <a:latin typeface="Calibri Italic" pitchFamily="34" charset="0"/>
                <a:sym typeface="Calibri" pitchFamily="34" charset="0"/>
              </a:rPr>
              <a:t>Why 3 hours and not 4 hours? Timely misoprostol dosing every 3 hours appears to improve effectiveness and shorten time to expulsion. WHO made this change to their guidelines in 2019.</a:t>
            </a:r>
          </a:p>
          <a:p>
            <a:pPr marL="268288" indent="-228600" eaLnBrk="1" hangingPunct="1">
              <a:spcBef>
                <a:spcPts val="413"/>
              </a:spcBef>
              <a:buAutoNum type="arabicPeriod"/>
            </a:pPr>
            <a:r>
              <a:rPr lang="en-US" altLang="en-US" sz="800" baseline="0">
                <a:solidFill>
                  <a:srgbClr val="000000"/>
                </a:solidFill>
                <a:latin typeface="Calibri Italic" pitchFamily="34" charset="0"/>
                <a:sym typeface="Calibri" pitchFamily="34" charset="0"/>
              </a:rPr>
              <a:t>Is a loading dose necessary? No, since the publication of the WHO guidelines (2013) further studies have been published which demonstrate similar results for women who did not receive a loading dose. In addition, these women had fewer misoprostol-related side effects. The updated 2019 guidance also does not recommend a loading dose.</a:t>
            </a:r>
          </a:p>
          <a:p>
            <a:pPr marL="268288" indent="-228600" eaLnBrk="1" hangingPunct="1">
              <a:spcBef>
                <a:spcPts val="413"/>
              </a:spcBef>
              <a:buAutoNum type="arabicPeriod"/>
            </a:pPr>
            <a:r>
              <a:rPr lang="en-US" altLang="en-US" sz="800" baseline="0">
                <a:solidFill>
                  <a:srgbClr val="000000"/>
                </a:solidFill>
                <a:latin typeface="Calibri Italic" pitchFamily="34" charset="0"/>
                <a:sym typeface="Calibri" pitchFamily="34" charset="0"/>
              </a:rPr>
              <a:t>Can you give the misoprostol orally? Oral dosing is not as effective as the other routes and is associated with more side effects.</a:t>
            </a:r>
          </a:p>
          <a:p>
            <a:pPr marL="268288" indent="-228600" eaLnBrk="1" hangingPunct="1">
              <a:spcBef>
                <a:spcPts val="413"/>
              </a:spcBef>
              <a:buAutoNum type="arabicPeriod"/>
            </a:pPr>
            <a:r>
              <a:rPr lang="en-US" altLang="en-US" sz="800" baseline="0">
                <a:solidFill>
                  <a:srgbClr val="000000"/>
                </a:solidFill>
                <a:latin typeface="Calibri Italic" pitchFamily="34" charset="0"/>
                <a:sym typeface="Calibri" pitchFamily="34" charset="0"/>
              </a:rPr>
              <a:t>Can we use lower doses of misoprostol? Misoprostol 400mcg has higher expulsion rates, shorter abortion interval, and similar side effects as compared with 200mcg.</a:t>
            </a:r>
          </a:p>
          <a:p>
            <a:endParaRPr lang="en-US"/>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74</a:t>
            </a:fld>
            <a:endParaRPr lang="en-US"/>
          </a:p>
        </p:txBody>
      </p:sp>
    </p:spTree>
    <p:extLst>
      <p:ext uri="{BB962C8B-B14F-4D97-AF65-F5344CB8AC3E}">
        <p14:creationId xmlns:p14="http://schemas.microsoft.com/office/powerpoint/2010/main" val="86668706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a:solidFill>
                  <a:srgbClr val="000000"/>
                </a:solidFill>
                <a:sym typeface="Calibri" pitchFamily="34" charset="0"/>
              </a:rPr>
              <a:t>Compared to mifepristone and misoprostol, the misoprostol-only regimens have</a:t>
            </a:r>
            <a:r>
              <a:rPr lang="en-US" altLang="en-US" baseline="0">
                <a:solidFill>
                  <a:srgbClr val="000000"/>
                </a:solidFill>
                <a:sym typeface="Calibri" pitchFamily="34" charset="0"/>
              </a:rPr>
              <a:t> longer times to expulsion</a:t>
            </a:r>
            <a:r>
              <a:rPr lang="en-US" altLang="en-US">
                <a:solidFill>
                  <a:srgbClr val="000000"/>
                </a:solidFill>
                <a:sym typeface="Calibri" pitchFamily="34" charset="0"/>
              </a:rPr>
              <a:t>.  However, a misoprostol-only regimen is recommended</a:t>
            </a:r>
            <a:r>
              <a:rPr lang="en-US" altLang="en-US" baseline="0">
                <a:solidFill>
                  <a:srgbClr val="000000"/>
                </a:solidFill>
                <a:sym typeface="Calibri" pitchFamily="34" charset="0"/>
              </a:rPr>
              <a:t> over oxytocin, which is less efficacious and more resource-intensive. </a:t>
            </a:r>
            <a:r>
              <a:rPr lang="en-US" altLang="en-US">
                <a:solidFill>
                  <a:srgbClr val="000000"/>
                </a:solidFill>
                <a:sym typeface="Calibri" pitchFamily="34" charset="0"/>
              </a:rPr>
              <a:t>In a misoprostol-only regimen, vaginal dosing is more effective than</a:t>
            </a:r>
            <a:r>
              <a:rPr lang="en-US" altLang="en-US" baseline="0">
                <a:solidFill>
                  <a:srgbClr val="000000"/>
                </a:solidFill>
                <a:sym typeface="Calibri" pitchFamily="34" charset="0"/>
              </a:rPr>
              <a:t> sublingual dosing for </a:t>
            </a:r>
            <a:r>
              <a:rPr lang="en-US" altLang="en-US" b="1" baseline="0">
                <a:solidFill>
                  <a:srgbClr val="000000"/>
                </a:solidFill>
                <a:sym typeface="Calibri" pitchFamily="34" charset="0"/>
              </a:rPr>
              <a:t>nulliparous </a:t>
            </a:r>
            <a:r>
              <a:rPr lang="en-US" altLang="en-US" baseline="0">
                <a:solidFill>
                  <a:srgbClr val="000000"/>
                </a:solidFill>
                <a:sym typeface="Calibri" pitchFamily="34" charset="0"/>
              </a:rPr>
              <a:t>women. It is unclear why.</a:t>
            </a:r>
            <a:endParaRPr lang="en-US" altLang="en-US" i="1">
              <a:solidFill>
                <a:srgbClr val="000000"/>
              </a:solidFill>
              <a:sym typeface="Calibri" pitchFamily="34" charset="0"/>
            </a:endParaRPr>
          </a:p>
          <a:p>
            <a:endParaRPr lang="en-US"/>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75</a:t>
            </a:fld>
            <a:endParaRPr lang="en-US"/>
          </a:p>
        </p:txBody>
      </p:sp>
    </p:spTree>
    <p:extLst>
      <p:ext uri="{BB962C8B-B14F-4D97-AF65-F5344CB8AC3E}">
        <p14:creationId xmlns:p14="http://schemas.microsoft.com/office/powerpoint/2010/main" val="227459051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Ensuring a sustainable supply of medications is critical to ongoing service delivery for medical abortion.  Availability of misoprostol and mifepristone (or misoprostol alone) at a country level is important in ensuring that sites are readily able to procure medications.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t>Sites should have an appropriate number of beds available, preferably in a separate space for women receiving a medical abortion service, preferably away from a labor and delivery ward.</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t>Sites selected for abortion at or after 13 weeks service delivery should have administrators, providers and nursing staff that are supportive of implementing services in this gestational age range.</a:t>
            </a:r>
          </a:p>
          <a:p>
            <a:r>
              <a:rPr lang="en-US"/>
              <a:t>Sites should also have providers that have been trained in medical abortion at or after 13 weeks and are familiar with regimens, management of side effects, management of pain, and potential complications, etc.</a:t>
            </a:r>
          </a:p>
        </p:txBody>
      </p:sp>
      <p:sp>
        <p:nvSpPr>
          <p:cNvPr id="4" name="Slide Number Placeholder 3"/>
          <p:cNvSpPr>
            <a:spLocks noGrp="1"/>
          </p:cNvSpPr>
          <p:nvPr>
            <p:ph type="sldNum" sz="quarter" idx="5"/>
          </p:nvPr>
        </p:nvSpPr>
        <p:spPr/>
        <p:txBody>
          <a:bodyPr/>
          <a:lstStyle/>
          <a:p>
            <a:pPr>
              <a:defRPr/>
            </a:pPr>
            <a:fld id="{D822076A-0076-42BD-B1DB-7FAA13428D00}" type="slidenum">
              <a:rPr lang="en-US" smtClean="0"/>
              <a:pPr>
                <a:defRPr/>
              </a:pPr>
              <a:t>76</a:t>
            </a:fld>
            <a:endParaRPr lang="en-US"/>
          </a:p>
        </p:txBody>
      </p:sp>
    </p:spTree>
    <p:extLst>
      <p:ext uri="{BB962C8B-B14F-4D97-AF65-F5344CB8AC3E}">
        <p14:creationId xmlns:p14="http://schemas.microsoft.com/office/powerpoint/2010/main" val="20098185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77</a:t>
            </a:fld>
            <a:endParaRPr lang="en-US"/>
          </a:p>
        </p:txBody>
      </p:sp>
    </p:spTree>
    <p:extLst>
      <p:ext uri="{BB962C8B-B14F-4D97-AF65-F5344CB8AC3E}">
        <p14:creationId xmlns:p14="http://schemas.microsoft.com/office/powerpoint/2010/main" val="61731008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78</a:t>
            </a:fld>
            <a:endParaRPr lang="en-US"/>
          </a:p>
        </p:txBody>
      </p:sp>
    </p:spTree>
    <p:extLst>
      <p:ext uri="{BB962C8B-B14F-4D97-AF65-F5344CB8AC3E}">
        <p14:creationId xmlns:p14="http://schemas.microsoft.com/office/powerpoint/2010/main" val="125101203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79</a:t>
            </a:fld>
            <a:endParaRPr lang="en-US"/>
          </a:p>
        </p:txBody>
      </p:sp>
    </p:spTree>
    <p:extLst>
      <p:ext uri="{BB962C8B-B14F-4D97-AF65-F5344CB8AC3E}">
        <p14:creationId xmlns:p14="http://schemas.microsoft.com/office/powerpoint/2010/main" val="267140633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80</a:t>
            </a:fld>
            <a:endParaRPr lang="en-US"/>
          </a:p>
        </p:txBody>
      </p:sp>
    </p:spTree>
    <p:extLst>
      <p:ext uri="{BB962C8B-B14F-4D97-AF65-F5344CB8AC3E}">
        <p14:creationId xmlns:p14="http://schemas.microsoft.com/office/powerpoint/2010/main" val="19166668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Monitoring can range from simple and inexpensive to more complex, formalized approaches. A simple approach may be for providers to monitor a few of their own service delivery indicators while more formalized approaches usually involve assessment and monitoring across a wide range of service delivery components. One of the more formal monitoring approaches is COPE® for Comprehensive Abortion Care (CAC), which is an ongoing quality improvement process and set of tools used by health care staff to proactively and continuously assess and improve the quality of CAC they provide. There are many other effective approaches as well.</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81</a:t>
            </a:fld>
            <a:endParaRPr lang="en-US"/>
          </a:p>
        </p:txBody>
      </p:sp>
    </p:spTree>
    <p:extLst>
      <p:ext uri="{BB962C8B-B14F-4D97-AF65-F5344CB8AC3E}">
        <p14:creationId xmlns:p14="http://schemas.microsoft.com/office/powerpoint/2010/main" val="3167818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9</a:t>
            </a:fld>
            <a:endParaRPr lang="en-US"/>
          </a:p>
        </p:txBody>
      </p:sp>
    </p:spTree>
    <p:extLst>
      <p:ext uri="{BB962C8B-B14F-4D97-AF65-F5344CB8AC3E}">
        <p14:creationId xmlns:p14="http://schemas.microsoft.com/office/powerpoint/2010/main" val="136508539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Monitoring can be used to reward staff and increase morale. Managers can use creative incentives in monitoring to promote changes in behavior. Monitoring should never be coercive.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82</a:t>
            </a:fld>
            <a:endParaRPr lang="en-US"/>
          </a:p>
        </p:txBody>
      </p:sp>
    </p:spTree>
    <p:extLst>
      <p:ext uri="{BB962C8B-B14F-4D97-AF65-F5344CB8AC3E}">
        <p14:creationId xmlns:p14="http://schemas.microsoft.com/office/powerpoint/2010/main" val="23498433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83</a:t>
            </a:fld>
            <a:endParaRPr lang="en-US"/>
          </a:p>
        </p:txBody>
      </p:sp>
    </p:spTree>
    <p:extLst>
      <p:ext uri="{BB962C8B-B14F-4D97-AF65-F5344CB8AC3E}">
        <p14:creationId xmlns:p14="http://schemas.microsoft.com/office/powerpoint/2010/main" val="316734657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84</a:t>
            </a:fld>
            <a:endParaRPr lang="en-US"/>
          </a:p>
        </p:txBody>
      </p:sp>
    </p:spTree>
    <p:extLst>
      <p:ext uri="{BB962C8B-B14F-4D97-AF65-F5344CB8AC3E}">
        <p14:creationId xmlns:p14="http://schemas.microsoft.com/office/powerpoint/2010/main" val="414555703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85</a:t>
            </a:fld>
            <a:endParaRPr lang="en-US"/>
          </a:p>
        </p:txBody>
      </p:sp>
    </p:spTree>
    <p:extLst>
      <p:ext uri="{BB962C8B-B14F-4D97-AF65-F5344CB8AC3E}">
        <p14:creationId xmlns:p14="http://schemas.microsoft.com/office/powerpoint/2010/main" val="14919362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86</a:t>
            </a:fld>
            <a:endParaRPr lang="en-US"/>
          </a:p>
        </p:txBody>
      </p:sp>
    </p:spTree>
    <p:extLst>
      <p:ext uri="{BB962C8B-B14F-4D97-AF65-F5344CB8AC3E}">
        <p14:creationId xmlns:p14="http://schemas.microsoft.com/office/powerpoint/2010/main" val="329534488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87</a:t>
            </a:fld>
            <a:endParaRPr lang="en-US"/>
          </a:p>
        </p:txBody>
      </p:sp>
    </p:spTree>
    <p:extLst>
      <p:ext uri="{BB962C8B-B14F-4D97-AF65-F5344CB8AC3E}">
        <p14:creationId xmlns:p14="http://schemas.microsoft.com/office/powerpoint/2010/main" val="164761675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88</a:t>
            </a:fld>
            <a:endParaRPr lang="en-US"/>
          </a:p>
        </p:txBody>
      </p:sp>
    </p:spTree>
    <p:extLst>
      <p:ext uri="{BB962C8B-B14F-4D97-AF65-F5344CB8AC3E}">
        <p14:creationId xmlns:p14="http://schemas.microsoft.com/office/powerpoint/2010/main" val="309336573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89</a:t>
            </a:fld>
            <a:endParaRPr lang="en-US"/>
          </a:p>
        </p:txBody>
      </p:sp>
    </p:spTree>
    <p:extLst>
      <p:ext uri="{BB962C8B-B14F-4D97-AF65-F5344CB8AC3E}">
        <p14:creationId xmlns:p14="http://schemas.microsoft.com/office/powerpoint/2010/main" val="265101906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0" i="0" kern="1200">
                <a:solidFill>
                  <a:schemeClr val="tx1"/>
                </a:solidFill>
                <a:latin typeface="+mn-lt"/>
                <a:ea typeface="ＭＳ Ｐゴシック" charset="-128"/>
                <a:cs typeface="ＭＳ Ｐゴシック" charset="-128"/>
              </a:rPr>
              <a:t>Say:</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For example, poor-quality counseling services might stem from inadequate training of newly-hired staff and a client-intake process that leaves insufficient time for counseling. The staff review may also identify causes that are more pervasive—for instance, an underlying belief that counseling is not an important part of services. Staff should also seek input from clients and community members to determine the root cause of a problem or issue.</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90</a:t>
            </a:fld>
            <a:endParaRPr lang="en-US"/>
          </a:p>
        </p:txBody>
      </p:sp>
    </p:spTree>
    <p:extLst>
      <p:ext uri="{BB962C8B-B14F-4D97-AF65-F5344CB8AC3E}">
        <p14:creationId xmlns:p14="http://schemas.microsoft.com/office/powerpoint/2010/main" val="34173144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91</a:t>
            </a:fld>
            <a:endParaRPr lang="en-US"/>
          </a:p>
        </p:txBody>
      </p:sp>
    </p:spTree>
    <p:extLst>
      <p:ext uri="{BB962C8B-B14F-4D97-AF65-F5344CB8AC3E}">
        <p14:creationId xmlns:p14="http://schemas.microsoft.com/office/powerpoint/2010/main" val="4193614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This module provides an overview of the guiding principles of woman-centered, comprehensive abortion care, which includes postabortion care, and is a prerequisite for all other modules. We will discuss reproductive rights in greater detail in a separate module. </a:t>
            </a:r>
          </a:p>
          <a:p>
            <a:endParaRPr lang="en-US" sz="1200" i="1" kern="1200">
              <a:solidFill>
                <a:schemeClr val="tx1"/>
              </a:solidFill>
              <a:latin typeface="+mn-lt"/>
              <a:ea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Unwanted pregnancy and abortion are very common occurrences and have been throughout human history. Most of us have had direct or indirect experience with a woman or couple facing an unwanted pregnancy who decided to have an abortion. We may also know women who had miscarriages requiring treatment or had medical reasons to terminate a desired pregnancy. We will be addressing these experiences and learn how to provide high-quality, comprehensive abortion care. </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a:t>
            </a:fld>
            <a:endParaRPr lang="en-US"/>
          </a:p>
        </p:txBody>
      </p:sp>
    </p:spTree>
    <p:extLst>
      <p:ext uri="{BB962C8B-B14F-4D97-AF65-F5344CB8AC3E}">
        <p14:creationId xmlns:p14="http://schemas.microsoft.com/office/powerpoint/2010/main" val="328767115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92</a:t>
            </a:fld>
            <a:endParaRPr lang="en-US"/>
          </a:p>
        </p:txBody>
      </p:sp>
    </p:spTree>
    <p:extLst>
      <p:ext uri="{BB962C8B-B14F-4D97-AF65-F5344CB8AC3E}">
        <p14:creationId xmlns:p14="http://schemas.microsoft.com/office/powerpoint/2010/main" val="299126557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93</a:t>
            </a:fld>
            <a:endParaRPr lang="en-US"/>
          </a:p>
        </p:txBody>
      </p:sp>
    </p:spTree>
    <p:extLst>
      <p:ext uri="{BB962C8B-B14F-4D97-AF65-F5344CB8AC3E}">
        <p14:creationId xmlns:p14="http://schemas.microsoft.com/office/powerpoint/2010/main" val="1793182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94</a:t>
            </a:fld>
            <a:endParaRPr lang="en-US"/>
          </a:p>
        </p:txBody>
      </p:sp>
    </p:spTree>
    <p:extLst>
      <p:ext uri="{BB962C8B-B14F-4D97-AF65-F5344CB8AC3E}">
        <p14:creationId xmlns:p14="http://schemas.microsoft.com/office/powerpoint/2010/main" val="211179000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b="1">
              <a:ea typeface="ＭＳ Ｐゴシック" pitchFamily="34" charset="-128"/>
            </a:endParaRPr>
          </a:p>
        </p:txBody>
      </p:sp>
      <p:sp>
        <p:nvSpPr>
          <p:cNvPr id="972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25970CF6-DFD2-494F-B8DA-E6BB3793E0BA}" type="slidenum">
              <a:rPr lang="en-US" smtClean="0"/>
              <a:pPr eaLnBrk="1" hangingPunct="1"/>
              <a:t>95</a:t>
            </a:fld>
            <a:endParaRPr lang="en-US"/>
          </a:p>
        </p:txBody>
      </p:sp>
    </p:spTree>
    <p:extLst>
      <p:ext uri="{BB962C8B-B14F-4D97-AF65-F5344CB8AC3E}">
        <p14:creationId xmlns:p14="http://schemas.microsoft.com/office/powerpoint/2010/main" val="373208794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latin typeface="+mn-lt"/>
                <a:ea typeface="ＭＳ Ｐゴシック" charset="-128"/>
                <a:cs typeface="ＭＳ Ｐゴシック" charset="-128"/>
              </a:rPr>
              <a:t>For #2</a:t>
            </a:r>
            <a:r>
              <a:rPr lang="en-US" sz="1200" kern="1200" baseline="0">
                <a:solidFill>
                  <a:schemeClr val="tx1"/>
                </a:solidFill>
                <a:latin typeface="+mn-lt"/>
                <a:ea typeface="ＭＳ Ｐゴシック" charset="-128"/>
                <a:cs typeface="ＭＳ Ｐゴシック" charset="-128"/>
              </a:rPr>
              <a:t> s</a:t>
            </a:r>
            <a:r>
              <a:rPr lang="en-US" sz="1200" kern="1200">
                <a:solidFill>
                  <a:schemeClr val="tx1"/>
                </a:solidFill>
                <a:latin typeface="+mn-lt"/>
                <a:ea typeface="ＭＳ Ｐゴシック" charset="-128"/>
                <a:cs typeface="ＭＳ Ｐゴシック" charset="-128"/>
              </a:rPr>
              <a:t>ay:</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latin typeface="+mn-lt"/>
                <a:ea typeface="ＭＳ Ｐゴシック" charset="-128"/>
                <a:cs typeface="ＭＳ Ｐゴシック" charset="-128"/>
              </a:rPr>
              <a:t>The basic elements of abortion-related counseling, include</a:t>
            </a:r>
            <a:r>
              <a:rPr lang="en-US" sz="1200" i="1" kern="1200" baseline="0">
                <a:solidFill>
                  <a:schemeClr val="tx1"/>
                </a:solidFill>
                <a:latin typeface="+mn-lt"/>
                <a:ea typeface="ＭＳ Ｐゴシック" charset="-128"/>
                <a:cs typeface="ＭＳ Ｐゴシック" charset="-128"/>
              </a:rPr>
              <a:t> </a:t>
            </a:r>
            <a:r>
              <a:rPr lang="en-US" sz="1200" i="1" kern="1200">
                <a:solidFill>
                  <a:schemeClr val="tx1"/>
                </a:solidFill>
                <a:latin typeface="+mn-lt"/>
                <a:ea typeface="ＭＳ Ｐゴシック" charset="-128"/>
                <a:cs typeface="ＭＳ Ｐゴシック" charset="-128"/>
              </a:rPr>
              <a:t>pregnancy options, procedure options, voluntary, informed consent and women’s feelings</a:t>
            </a: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96</a:t>
            </a:fld>
            <a:endParaRPr lang="en-US"/>
          </a:p>
        </p:txBody>
      </p:sp>
    </p:spTree>
    <p:extLst>
      <p:ext uri="{BB962C8B-B14F-4D97-AF65-F5344CB8AC3E}">
        <p14:creationId xmlns:p14="http://schemas.microsoft.com/office/powerpoint/2010/main" val="376704868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97</a:t>
            </a:fld>
            <a:endParaRPr lang="en-US"/>
          </a:p>
        </p:txBody>
      </p:sp>
    </p:spTree>
    <p:extLst>
      <p:ext uri="{BB962C8B-B14F-4D97-AF65-F5344CB8AC3E}">
        <p14:creationId xmlns:p14="http://schemas.microsoft.com/office/powerpoint/2010/main" val="408147455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98</a:t>
            </a:fld>
            <a:endParaRPr lang="en-US"/>
          </a:p>
        </p:txBody>
      </p:sp>
    </p:spTree>
    <p:extLst>
      <p:ext uri="{BB962C8B-B14F-4D97-AF65-F5344CB8AC3E}">
        <p14:creationId xmlns:p14="http://schemas.microsoft.com/office/powerpoint/2010/main" val="103383875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99</a:t>
            </a:fld>
            <a:endParaRPr lang="en-US"/>
          </a:p>
        </p:txBody>
      </p:sp>
    </p:spTree>
    <p:extLst>
      <p:ext uri="{BB962C8B-B14F-4D97-AF65-F5344CB8AC3E}">
        <p14:creationId xmlns:p14="http://schemas.microsoft.com/office/powerpoint/2010/main" val="21829614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Say:</a:t>
            </a:r>
          </a:p>
          <a:p>
            <a:r>
              <a:rPr lang="en-US" sz="1200" i="1" kern="1200">
                <a:solidFill>
                  <a:schemeClr val="tx1"/>
                </a:solidFill>
                <a:latin typeface="+mn-lt"/>
                <a:ea typeface="ＭＳ Ｐゴシック" charset="-128"/>
                <a:cs typeface="ＭＳ Ｐゴシック" charset="-128"/>
              </a:rPr>
              <a:t>Some women do not routinely access health care. Counseling provides an important op­portunity for providers to determine each woman’s physical- and emotional-health needs and address them or make referrals to appropriate services. </a:t>
            </a:r>
            <a:endParaRPr lang="en-US" sz="1200" kern="1200">
              <a:solidFill>
                <a:schemeClr val="tx1"/>
              </a:solidFill>
              <a:latin typeface="+mn-lt"/>
              <a:ea typeface="ＭＳ Ｐゴシック" charset="-128"/>
              <a:cs typeface="ＭＳ Ｐゴシック" charset="-128"/>
            </a:endParaRPr>
          </a:p>
          <a:p>
            <a:endParaRPr lang="en-US" sz="1200" i="1" kern="1200">
              <a:solidFill>
                <a:schemeClr val="tx1"/>
              </a:solidFill>
              <a:latin typeface="+mn-lt"/>
              <a:ea typeface="ＭＳ Ｐゴシック" charset="-128"/>
              <a:cs typeface="ＭＳ Ｐゴシック" charset="-128"/>
            </a:endParaRPr>
          </a:p>
          <a:p>
            <a:r>
              <a:rPr lang="en-US" sz="1200" i="1" kern="1200">
                <a:solidFill>
                  <a:schemeClr val="tx1"/>
                </a:solidFill>
                <a:latin typeface="+mn-lt"/>
                <a:ea typeface="ＭＳ Ｐゴシック" charset="-128"/>
                <a:cs typeface="ＭＳ Ｐゴシック" charset="-128"/>
              </a:rPr>
              <a:t>Information should be provided to all women. However, it is the woman’s choice whether or not to undergo a discussion of her feelings, decisions and situation with the provider.</a:t>
            </a:r>
            <a:endParaRPr lang="en-US" sz="1200" kern="1200">
              <a:solidFill>
                <a:schemeClr val="tx1"/>
              </a:solidFill>
              <a:latin typeface="+mn-lt"/>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smtClean="0"/>
              <a:pPr>
                <a:defRPr/>
              </a:pPr>
              <a:t>100</a:t>
            </a:fld>
            <a:endParaRPr lang="en-US"/>
          </a:p>
        </p:txBody>
      </p:sp>
    </p:spTree>
    <p:extLst>
      <p:ext uri="{BB962C8B-B14F-4D97-AF65-F5344CB8AC3E}">
        <p14:creationId xmlns:p14="http://schemas.microsoft.com/office/powerpoint/2010/main" val="202338550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101</a:t>
            </a:fld>
            <a:endParaRPr lang="en-US"/>
          </a:p>
        </p:txBody>
      </p:sp>
    </p:spTree>
    <p:extLst>
      <p:ext uri="{BB962C8B-B14F-4D97-AF65-F5344CB8AC3E}">
        <p14:creationId xmlns:p14="http://schemas.microsoft.com/office/powerpoint/2010/main" val="1501774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92125875-0BBA-4FCB-8390-A8B0E604398A}" type="datetimeFigureOut">
              <a:rPr lang="en-US"/>
              <a:pPr>
                <a:defRPr/>
              </a:pPr>
              <a:t>5/20/20</a:t>
            </a:fld>
            <a:endParaRPr lang="en-US"/>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62D76EFE-2FF8-4216-84FD-1BD008AD2529}" type="slidenum">
              <a:rPr lang="en-US"/>
              <a:pPr>
                <a:defRPr/>
              </a:pPr>
              <a:t>‹#›</a:t>
            </a:fld>
            <a:endParaRPr lang="en-US"/>
          </a:p>
        </p:txBody>
      </p:sp>
    </p:spTree>
    <p:extLst>
      <p:ext uri="{BB962C8B-B14F-4D97-AF65-F5344CB8AC3E}">
        <p14:creationId xmlns:p14="http://schemas.microsoft.com/office/powerpoint/2010/main" val="367513762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4DA7CF53-DD3C-415B-B51A-315FC3EED416}" type="datetimeFigureOut">
              <a:rPr lang="en-US"/>
              <a:pPr>
                <a:defRPr/>
              </a:pPr>
              <a:t>5/20/20</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3DDBD29-C2D5-4741-A21E-9AA8E043DA84}" type="slidenum">
              <a:rPr lang="en-US"/>
              <a:pPr>
                <a:defRPr/>
              </a:pPr>
              <a:t>‹#›</a:t>
            </a:fld>
            <a:endParaRPr lang="en-US"/>
          </a:p>
        </p:txBody>
      </p:sp>
    </p:spTree>
    <p:extLst>
      <p:ext uri="{BB962C8B-B14F-4D97-AF65-F5344CB8AC3E}">
        <p14:creationId xmlns:p14="http://schemas.microsoft.com/office/powerpoint/2010/main" val="518641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7758EA95-A8C2-4D4E-9C21-52F3CA044FE4}" type="datetimeFigureOut">
              <a:rPr lang="en-US"/>
              <a:pPr>
                <a:defRPr/>
              </a:pPr>
              <a:t>5/20/20</a:t>
            </a:fld>
            <a:endParaRPr lang="en-US"/>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B693C6D3-DADF-4BE7-8405-DCC9B2876F9D}" type="slidenum">
              <a:rPr lang="en-US"/>
              <a:pPr>
                <a:defRPr/>
              </a:pPr>
              <a:t>‹#›</a:t>
            </a:fld>
            <a:endParaRPr lang="en-US"/>
          </a:p>
        </p:txBody>
      </p:sp>
    </p:spTree>
    <p:extLst>
      <p:ext uri="{BB962C8B-B14F-4D97-AF65-F5344CB8AC3E}">
        <p14:creationId xmlns:p14="http://schemas.microsoft.com/office/powerpoint/2010/main" val="347106444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a:t>Click to edit Master title style</a:t>
            </a:r>
          </a:p>
        </p:txBody>
      </p:sp>
      <p:sp>
        <p:nvSpPr>
          <p:cNvPr id="8" name="Content Placeholder 7"/>
          <p:cNvSpPr>
            <a:spLocks noGrp="1"/>
          </p:cNvSpPr>
          <p:nvPr>
            <p:ph sz="quarter" idx="1"/>
          </p:nvPr>
        </p:nvSpPr>
        <p:spPr>
          <a:xfrm>
            <a:off x="612648" y="1600200"/>
            <a:ext cx="8153400" cy="4495800"/>
          </a:xfrm>
        </p:spPr>
        <p:txBody>
          <a:bodyPr/>
          <a:lstStyle>
            <a:lvl1pPr marL="0" indent="0">
              <a:buSzPct val="150000"/>
              <a:buFont typeface="Arial" pitchFamily="34" charset="0"/>
              <a:buChar char="•"/>
              <a:defRPr/>
            </a:lvl1pPr>
            <a:lvl2pPr marL="639763" indent="-273050">
              <a:buClr>
                <a:schemeClr val="tx2"/>
              </a:buClr>
              <a:buSzPct val="75000"/>
              <a:buFont typeface="Courier New" pitchFamily="49" charset="0"/>
              <a:buChar char="o"/>
              <a:defRPr/>
            </a:lvl2pPr>
            <a:lvl3pPr marL="1028700" indent="-342900">
              <a:buSzPct val="100000"/>
              <a:buFont typeface="Wingdings" pitchFamily="2" charset="2"/>
              <a:buChar char="§"/>
              <a:defRPr/>
            </a:lvl3pPr>
            <a:lvl4pPr>
              <a:buSzPct val="60000"/>
              <a:defRPr/>
            </a:lvl4pPr>
            <a:lvl5pPr>
              <a:buClr>
                <a:schemeClr val="tx1">
                  <a:lumMod val="75000"/>
                </a:schemeClr>
              </a:buClr>
              <a:buSzPct val="5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fld id="{AB40578E-67B7-4025-BAD9-AA7AB388342B}" type="datetimeFigureOut">
              <a:rPr lang="en-US"/>
              <a:pPr>
                <a:defRPr/>
              </a:pPr>
              <a:t>5/20/20</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97B2BBC-459E-43F4-8611-E0DF86046573}" type="slidenum">
              <a:rPr lang="en-US"/>
              <a:pPr>
                <a:defRPr/>
              </a:pPr>
              <a:t>‹#›</a:t>
            </a:fld>
            <a:endParaRPr lang="en-US"/>
          </a:p>
        </p:txBody>
      </p:sp>
    </p:spTree>
    <p:extLst>
      <p:ext uri="{BB962C8B-B14F-4D97-AF65-F5344CB8AC3E}">
        <p14:creationId xmlns:p14="http://schemas.microsoft.com/office/powerpoint/2010/main" val="1958283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000" b="0" cap="none">
                <a:solidFill>
                  <a:srgbClr val="FFFFFF"/>
                </a:solidFill>
              </a:defRPr>
            </a:lvl1pPr>
          </a:lstStyle>
          <a:p>
            <a:r>
              <a:rPr lang="en-US"/>
              <a:t>Click to edit Master title style</a:t>
            </a:r>
          </a:p>
        </p:txBody>
      </p:sp>
      <p:sp>
        <p:nvSpPr>
          <p:cNvPr id="7" name="Date Placeholder 11"/>
          <p:cNvSpPr>
            <a:spLocks noGrp="1"/>
          </p:cNvSpPr>
          <p:nvPr>
            <p:ph type="dt" sz="half" idx="10"/>
          </p:nvPr>
        </p:nvSpPr>
        <p:spPr/>
        <p:txBody>
          <a:bodyPr/>
          <a:lstStyle>
            <a:lvl1pPr>
              <a:defRPr/>
            </a:lvl1pPr>
          </a:lstStyle>
          <a:p>
            <a:pPr>
              <a:defRPr/>
            </a:pPr>
            <a:fld id="{C8D93139-C474-47AA-A821-CCEFC5889A9E}" type="datetimeFigureOut">
              <a:rPr lang="en-US"/>
              <a:pPr>
                <a:defRPr/>
              </a:pPr>
              <a:t>5/20/20</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41214098-2E31-4908-B69F-0436E814454D}" type="slidenum">
              <a:rPr lang="en-US"/>
              <a:pPr>
                <a:defRPr/>
              </a:pPr>
              <a:t>‹#›</a:t>
            </a:fld>
            <a:endParaRPr lang="en-US"/>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77142590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lvl1pPr marL="319088" indent="-319088">
              <a:buSzPct val="150000"/>
              <a:buFont typeface="Arial" pitchFamily="34" charset="0"/>
              <a:buChar char="•"/>
              <a:defRPr/>
            </a:lvl1pPr>
            <a:lvl2pPr marL="639763" indent="-273050">
              <a:buClr>
                <a:schemeClr val="tx2"/>
              </a:buClr>
              <a:buSzPct val="75000"/>
              <a:buFont typeface="Courier New" pitchFamily="49" charset="0"/>
              <a:buChar char="o"/>
              <a:defRPr/>
            </a:lvl2pPr>
            <a:lvl5pPr>
              <a:buClr>
                <a:schemeClr val="tx1">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7"/>
          <p:cNvSpPr>
            <a:spLocks noGrp="1"/>
          </p:cNvSpPr>
          <p:nvPr>
            <p:ph type="dt" sz="half" idx="10"/>
          </p:nvPr>
        </p:nvSpPr>
        <p:spPr/>
        <p:txBody>
          <a:bodyPr rtlCol="0"/>
          <a:lstStyle>
            <a:lvl1pPr>
              <a:defRPr/>
            </a:lvl1pPr>
          </a:lstStyle>
          <a:p>
            <a:pPr>
              <a:defRPr/>
            </a:pPr>
            <a:fld id="{4E2BE25F-6FB1-4C13-B930-4CF85143C11D}" type="datetimeFigureOut">
              <a:rPr lang="en-US"/>
              <a:pPr>
                <a:defRPr/>
              </a:pPr>
              <a:t>5/20/20</a:t>
            </a:fld>
            <a:endParaRPr lang="en-US"/>
          </a:p>
        </p:txBody>
      </p:sp>
      <p:sp>
        <p:nvSpPr>
          <p:cNvPr id="6" name="Slide Number Placeholder 9"/>
          <p:cNvSpPr>
            <a:spLocks noGrp="1"/>
          </p:cNvSpPr>
          <p:nvPr>
            <p:ph type="sldNum" sz="quarter" idx="11"/>
          </p:nvPr>
        </p:nvSpPr>
        <p:spPr/>
        <p:txBody>
          <a:bodyPr rtlCol="0"/>
          <a:lstStyle>
            <a:lvl1pPr>
              <a:defRPr/>
            </a:lvl1pPr>
          </a:lstStyle>
          <a:p>
            <a:pPr>
              <a:defRPr/>
            </a:pPr>
            <a:fld id="{54ABB135-8E22-4739-8678-EABE74CBE41F}"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
        <p:nvSpPr>
          <p:cNvPr id="8" name="Content Placeholder 8"/>
          <p:cNvSpPr>
            <a:spLocks noGrp="1"/>
          </p:cNvSpPr>
          <p:nvPr>
            <p:ph sz="quarter" idx="13"/>
          </p:nvPr>
        </p:nvSpPr>
        <p:spPr>
          <a:xfrm>
            <a:off x="4800600" y="1600200"/>
            <a:ext cx="3886200" cy="4572000"/>
          </a:xfrm>
        </p:spPr>
        <p:txBody>
          <a:bodyPr/>
          <a:lstStyle>
            <a:lvl1pPr marL="319088" indent="-319088">
              <a:buSzPct val="150000"/>
              <a:buFont typeface="Arial" pitchFamily="34" charset="0"/>
              <a:buChar char="•"/>
              <a:defRPr/>
            </a:lvl1pPr>
            <a:lvl2pPr marL="639763" indent="-273050">
              <a:buClr>
                <a:schemeClr val="tx2"/>
              </a:buClr>
              <a:buSzPct val="75000"/>
              <a:buFont typeface="Courier New" pitchFamily="49" charset="0"/>
              <a:buChar char="o"/>
              <a:defRPr/>
            </a:lvl2pPr>
            <a:lvl5pPr>
              <a:buClr>
                <a:schemeClr val="tx1">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4144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800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tx1">
              <a:lumMod val="75000"/>
            </a:schemeClr>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D31ACEBF-EB36-4035-944B-19406FB86B76}" type="datetimeFigureOut">
              <a:rPr lang="en-US"/>
              <a:pPr>
                <a:defRPr/>
              </a:pPr>
              <a:t>5/20/20</a:t>
            </a:fld>
            <a:endParaRPr lang="en-US"/>
          </a:p>
        </p:txBody>
      </p:sp>
      <p:sp>
        <p:nvSpPr>
          <p:cNvPr id="8" name="Slide Number Placeholder 11"/>
          <p:cNvSpPr>
            <a:spLocks noGrp="1"/>
          </p:cNvSpPr>
          <p:nvPr>
            <p:ph type="sldNum" sz="quarter" idx="11"/>
          </p:nvPr>
        </p:nvSpPr>
        <p:spPr/>
        <p:txBody>
          <a:bodyPr rtlCol="0"/>
          <a:lstStyle>
            <a:lvl1pPr>
              <a:defRPr/>
            </a:lvl1pPr>
          </a:lstStyle>
          <a:p>
            <a:pPr>
              <a:defRPr/>
            </a:pPr>
            <a:fld id="{B1658F22-A853-4AC8-95CF-2B6A95A3D018}"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205069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3"/>
          <p:cNvSpPr>
            <a:spLocks noGrp="1"/>
          </p:cNvSpPr>
          <p:nvPr>
            <p:ph type="dt" sz="half" idx="10"/>
          </p:nvPr>
        </p:nvSpPr>
        <p:spPr/>
        <p:txBody>
          <a:bodyPr/>
          <a:lstStyle>
            <a:lvl1pPr>
              <a:defRPr/>
            </a:lvl1pPr>
          </a:lstStyle>
          <a:p>
            <a:pPr>
              <a:defRPr/>
            </a:pPr>
            <a:fld id="{71445798-EE23-441D-898A-74B350033B8D}" type="datetimeFigureOut">
              <a:rPr lang="en-US"/>
              <a:pPr>
                <a:defRPr/>
              </a:pPr>
              <a:t>5/20/20</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D644CA28-1F95-4987-A32B-DD52A06C68EC}" type="slidenum">
              <a:rPr lang="en-US"/>
              <a:pPr>
                <a:defRPr/>
              </a:pPr>
              <a:t>‹#›</a:t>
            </a:fld>
            <a:endParaRPr lang="en-US"/>
          </a:p>
        </p:txBody>
      </p:sp>
    </p:spTree>
    <p:extLst>
      <p:ext uri="{BB962C8B-B14F-4D97-AF65-F5344CB8AC3E}">
        <p14:creationId xmlns:p14="http://schemas.microsoft.com/office/powerpoint/2010/main" val="1994719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31BC2A22-B2E2-4FEC-A09A-6E044DDFCBAA}" type="datetimeFigureOut">
              <a:rPr lang="en-US"/>
              <a:pPr>
                <a:defRPr/>
              </a:pPr>
              <a:t>5/20/20</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5450C2E7-8A01-4153-BAAE-F8A167DE2B5E}" type="slidenum">
              <a:rPr lang="en-US"/>
              <a:pPr>
                <a:defRPr/>
              </a:pPr>
              <a:t>‹#›</a:t>
            </a:fld>
            <a:endParaRPr lang="en-US"/>
          </a:p>
        </p:txBody>
      </p:sp>
    </p:spTree>
    <p:extLst>
      <p:ext uri="{BB962C8B-B14F-4D97-AF65-F5344CB8AC3E}">
        <p14:creationId xmlns:p14="http://schemas.microsoft.com/office/powerpoint/2010/main" val="1448639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a:t>Click to edit Master title style</a:t>
            </a: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pPr>
              <a:defRPr/>
            </a:pPr>
            <a:fld id="{38291A80-369D-4DEB-9344-B0952C46B367}" type="datetimeFigureOut">
              <a:rPr lang="en-US"/>
              <a:pPr>
                <a:defRPr/>
              </a:pPr>
              <a:t>5/20/20</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9290FECF-B1E1-4B5C-9731-B88D2722A633}" type="slidenum">
              <a:rPr lang="en-US"/>
              <a:pPr>
                <a:defRPr/>
              </a:pPr>
              <a:t>‹#›</a:t>
            </a:fld>
            <a:endParaRPr lang="en-US"/>
          </a:p>
        </p:txBody>
      </p:sp>
    </p:spTree>
    <p:extLst>
      <p:ext uri="{BB962C8B-B14F-4D97-AF65-F5344CB8AC3E}">
        <p14:creationId xmlns:p14="http://schemas.microsoft.com/office/powerpoint/2010/main" val="501846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a:t>Click icon to add picture</a:t>
            </a:r>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F78285AD-20F4-4F37-82E2-EDFA06ECA306}" type="datetimeFigureOut">
              <a:rPr lang="en-US"/>
              <a:pPr>
                <a:defRPr/>
              </a:pPr>
              <a:t>5/20/20</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a:lvl1pPr>
          </a:lstStyle>
          <a:p>
            <a:pPr>
              <a:defRPr/>
            </a:pPr>
            <a:fld id="{BE7EC022-C4ED-47A4-BADC-1D304D6CDA88}" type="slidenum">
              <a:rPr lang="en-US"/>
              <a:pPr>
                <a:defRPr/>
              </a:pPr>
              <a:t>‹#›</a:t>
            </a:fld>
            <a:endParaRPr lang="en-US"/>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extLst>
      <p:ext uri="{BB962C8B-B14F-4D97-AF65-F5344CB8AC3E}">
        <p14:creationId xmlns:p14="http://schemas.microsoft.com/office/powerpoint/2010/main" val="227950624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609600" y="228600"/>
            <a:ext cx="8153400"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latin typeface="Arial" charset="0"/>
              </a:defRPr>
            </a:lvl1pPr>
          </a:lstStyle>
          <a:p>
            <a:pPr>
              <a:defRPr/>
            </a:pPr>
            <a:fld id="{59492C6C-8B9B-4F11-9BDB-D65F19939747}" type="datetimeFigureOut">
              <a:rPr lang="en-US"/>
              <a:pPr>
                <a:defRPr/>
              </a:pPr>
              <a:t>5/20/20</a:t>
            </a:fld>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latinLnBrk="0" hangingPunct="1">
              <a:defRPr kumimoji="0" sz="1400">
                <a:solidFill>
                  <a:schemeClr val="tx2"/>
                </a:solidFill>
                <a:latin typeface="Arial" charset="0"/>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latinLnBrk="0" hangingPunct="1">
              <a:defRPr kumimoji="0" sz="1400" b="1">
                <a:solidFill>
                  <a:srgbClr val="FFFFFF"/>
                </a:solidFill>
                <a:latin typeface="Arial" charset="0"/>
              </a:defRPr>
            </a:lvl1pPr>
          </a:lstStyle>
          <a:p>
            <a:pPr>
              <a:defRPr/>
            </a:pPr>
            <a:fld id="{FDF0ADE7-DBF2-4C2A-A68E-565E1C1F610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18" r:id="rId1"/>
    <p:sldLayoutId id="2147484414" r:id="rId2"/>
    <p:sldLayoutId id="2147484419" r:id="rId3"/>
    <p:sldLayoutId id="2147484420" r:id="rId4"/>
    <p:sldLayoutId id="2147484421" r:id="rId5"/>
    <p:sldLayoutId id="2147484415" r:id="rId6"/>
    <p:sldLayoutId id="2147484422" r:id="rId7"/>
    <p:sldLayoutId id="2147484416" r:id="rId8"/>
    <p:sldLayoutId id="2147484423" r:id="rId9"/>
    <p:sldLayoutId id="2147484417" r:id="rId10"/>
    <p:sldLayoutId id="2147484424" r:id="rId11"/>
  </p:sldLayoutIdLst>
  <p:txStyles>
    <p:titleStyle>
      <a:lvl1pPr algn="l" rtl="0" eaLnBrk="1" fontAlgn="base" hangingPunct="1">
        <a:spcBef>
          <a:spcPct val="0"/>
        </a:spcBef>
        <a:spcAft>
          <a:spcPct val="0"/>
        </a:spcAft>
        <a:defRPr sz="3600" kern="12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Avenir LT Std 65 Medium" pitchFamily="34" charset="0"/>
        </a:defRPr>
      </a:lvl2pPr>
      <a:lvl3pPr algn="l" rtl="0" eaLnBrk="1" fontAlgn="base" hangingPunct="1">
        <a:spcBef>
          <a:spcPct val="0"/>
        </a:spcBef>
        <a:spcAft>
          <a:spcPct val="0"/>
        </a:spcAft>
        <a:defRPr sz="4400">
          <a:solidFill>
            <a:schemeClr val="tx2"/>
          </a:solidFill>
          <a:latin typeface="Avenir LT Std 65 Medium" pitchFamily="34" charset="0"/>
        </a:defRPr>
      </a:lvl3pPr>
      <a:lvl4pPr algn="l" rtl="0" eaLnBrk="1" fontAlgn="base" hangingPunct="1">
        <a:spcBef>
          <a:spcPct val="0"/>
        </a:spcBef>
        <a:spcAft>
          <a:spcPct val="0"/>
        </a:spcAft>
        <a:defRPr sz="4400">
          <a:solidFill>
            <a:schemeClr val="tx2"/>
          </a:solidFill>
          <a:latin typeface="Avenir LT Std 65 Medium" pitchFamily="34" charset="0"/>
        </a:defRPr>
      </a:lvl4pPr>
      <a:lvl5pPr algn="l" rtl="0" eaLnBrk="1" fontAlgn="base" hangingPunct="1">
        <a:spcBef>
          <a:spcPct val="0"/>
        </a:spcBef>
        <a:spcAft>
          <a:spcPct val="0"/>
        </a:spcAft>
        <a:defRPr sz="4400">
          <a:solidFill>
            <a:schemeClr val="tx2"/>
          </a:solidFill>
          <a:latin typeface="Avenir LT Std 65 Medium" pitchFamily="34" charset="0"/>
        </a:defRPr>
      </a:lvl5pPr>
      <a:lvl6pPr marL="457200" algn="l" rtl="0" eaLnBrk="1" fontAlgn="base" hangingPunct="1">
        <a:spcBef>
          <a:spcPct val="0"/>
        </a:spcBef>
        <a:spcAft>
          <a:spcPct val="0"/>
        </a:spcAft>
        <a:defRPr sz="4400">
          <a:solidFill>
            <a:schemeClr val="tx2"/>
          </a:solidFill>
          <a:latin typeface="Avenir"/>
        </a:defRPr>
      </a:lvl6pPr>
      <a:lvl7pPr marL="914400" algn="l" rtl="0" eaLnBrk="1" fontAlgn="base" hangingPunct="1">
        <a:spcBef>
          <a:spcPct val="0"/>
        </a:spcBef>
        <a:spcAft>
          <a:spcPct val="0"/>
        </a:spcAft>
        <a:defRPr sz="4400">
          <a:solidFill>
            <a:schemeClr val="tx2"/>
          </a:solidFill>
          <a:latin typeface="Avenir"/>
        </a:defRPr>
      </a:lvl7pPr>
      <a:lvl8pPr marL="1371600" algn="l" rtl="0" eaLnBrk="1" fontAlgn="base" hangingPunct="1">
        <a:spcBef>
          <a:spcPct val="0"/>
        </a:spcBef>
        <a:spcAft>
          <a:spcPct val="0"/>
        </a:spcAft>
        <a:defRPr sz="4400">
          <a:solidFill>
            <a:schemeClr val="tx2"/>
          </a:solidFill>
          <a:latin typeface="Avenir"/>
        </a:defRPr>
      </a:lvl8pPr>
      <a:lvl9pPr marL="1828800" algn="l" rtl="0" eaLnBrk="1" fontAlgn="base" hangingPunct="1">
        <a:spcBef>
          <a:spcPct val="0"/>
        </a:spcBef>
        <a:spcAft>
          <a:spcPct val="0"/>
        </a:spcAft>
        <a:defRPr sz="4400">
          <a:solidFill>
            <a:schemeClr val="tx2"/>
          </a:solidFill>
          <a:latin typeface="Avenir"/>
        </a:defRPr>
      </a:lvl9pPr>
    </p:titleStyle>
    <p:bodyStyle>
      <a:lvl1pPr marL="319088" indent="-319088" algn="l" rtl="0" eaLnBrk="1" fontAlgn="base" hangingPunct="1">
        <a:spcBef>
          <a:spcPts val="700"/>
        </a:spcBef>
        <a:spcAft>
          <a:spcPct val="0"/>
        </a:spcAft>
        <a:buClr>
          <a:schemeClr val="accent2"/>
        </a:buClr>
        <a:buSzPct val="60000"/>
        <a:buFont typeface="Wingdings" pitchFamily="2" charset="2"/>
        <a:buChar char=""/>
        <a:defRPr sz="2900" kern="1200">
          <a:solidFill>
            <a:srgbClr val="000000"/>
          </a:solidFill>
          <a:latin typeface="+mn-lt"/>
          <a:ea typeface="+mn-ea"/>
          <a:cs typeface="+mn-cs"/>
        </a:defRPr>
      </a:lvl1pPr>
      <a:lvl2pPr marL="639763" indent="-273050" algn="l" rtl="0" eaLnBrk="1" fontAlgn="base" hangingPunct="1">
        <a:spcBef>
          <a:spcPts val="550"/>
        </a:spcBef>
        <a:spcAft>
          <a:spcPct val="0"/>
        </a:spcAft>
        <a:buClr>
          <a:schemeClr val="accent1"/>
        </a:buClr>
        <a:buSzPct val="70000"/>
        <a:buFont typeface="Wingdings 2" pitchFamily="18" charset="2"/>
        <a:buChar char=""/>
        <a:defRPr sz="2600" kern="1200">
          <a:solidFill>
            <a:srgbClr val="000000"/>
          </a:solidFill>
          <a:latin typeface="+mn-lt"/>
          <a:ea typeface="+mn-ea"/>
          <a:cs typeface="+mn-cs"/>
        </a:defRPr>
      </a:lvl2pPr>
      <a:lvl3pPr marL="914400" indent="-228600" algn="l" rtl="0" eaLnBrk="1" fontAlgn="base" hangingPunct="1">
        <a:spcBef>
          <a:spcPts val="500"/>
        </a:spcBef>
        <a:spcAft>
          <a:spcPct val="0"/>
        </a:spcAft>
        <a:buClr>
          <a:schemeClr val="accent2"/>
        </a:buClr>
        <a:buSzPct val="75000"/>
        <a:buFont typeface="Wingdings" pitchFamily="2" charset="2"/>
        <a:buChar char=""/>
        <a:defRPr sz="2300" kern="1200">
          <a:solidFill>
            <a:srgbClr val="000000"/>
          </a:solidFill>
          <a:latin typeface="+mn-lt"/>
          <a:ea typeface="+mn-ea"/>
          <a:cs typeface="+mn-cs"/>
        </a:defRPr>
      </a:lvl3pPr>
      <a:lvl4pPr marL="1371600" indent="-228600" algn="l" rtl="0" eaLnBrk="1" fontAlgn="base" hangingPunct="1">
        <a:spcBef>
          <a:spcPts val="400"/>
        </a:spcBef>
        <a:spcAft>
          <a:spcPct val="0"/>
        </a:spcAft>
        <a:buClr>
          <a:srgbClr val="F47B20"/>
        </a:buClr>
        <a:buSzPct val="75000"/>
        <a:buFont typeface="Wingdings" pitchFamily="2" charset="2"/>
        <a:buChar char=""/>
        <a:defRPr sz="2000" kern="1200">
          <a:solidFill>
            <a:srgbClr val="000000"/>
          </a:solidFill>
          <a:latin typeface="+mn-lt"/>
          <a:ea typeface="+mn-ea"/>
          <a:cs typeface="+mn-cs"/>
        </a:defRPr>
      </a:lvl4pPr>
      <a:lvl5pPr marL="1828800" indent="-228600" algn="l" rtl="0" eaLnBrk="1" fontAlgn="base" hangingPunct="1">
        <a:spcBef>
          <a:spcPts val="400"/>
        </a:spcBef>
        <a:spcAft>
          <a:spcPct val="0"/>
        </a:spcAft>
        <a:buClr>
          <a:srgbClr val="EEE1C6"/>
        </a:buClr>
        <a:buSzPct val="65000"/>
        <a:buFont typeface="Wingdings" pitchFamily="2" charset="2"/>
        <a:buChar char=""/>
        <a:defRPr sz="2000" kern="1200">
          <a:solidFill>
            <a:srgbClr val="000000"/>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chart" Target="../charts/chart2.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ipas.org/clinicalupdates"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3.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3.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30.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2.xml"/><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65.xml"/><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8.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0.xml"/><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3.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302.xml"/><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3.xml"/><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4.xml"/><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305.xml"/><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6.xml"/><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3" Type="http://schemas.openxmlformats.org/officeDocument/2006/relationships/notesSlide" Target="../notesSlides/notesSlide309.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41.png"/></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12.xml"/><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313.xml"/><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14.xml"/><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2" Type="http://schemas.openxmlformats.org/officeDocument/2006/relationships/notesSlide" Target="../notesSlides/notesSlide316.xml"/><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18.xml"/><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19.xml"/><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320.xml"/><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321.xml"/><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322.xml"/><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323.xml"/><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324.xml"/><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2" Type="http://schemas.openxmlformats.org/officeDocument/2006/relationships/notesSlide" Target="../notesSlides/notesSlide325.xml"/><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2" Type="http://schemas.openxmlformats.org/officeDocument/2006/relationships/notesSlide" Target="../notesSlides/notesSlide326.xml"/><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2" Type="http://schemas.openxmlformats.org/officeDocument/2006/relationships/notesSlide" Target="../notesSlides/notesSlide328.xml"/><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329.xml"/><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30.xml"/><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331.xml"/><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332.xml"/><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333.xml"/><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2" Type="http://schemas.openxmlformats.org/officeDocument/2006/relationships/notesSlide" Target="../notesSlides/notesSlide334.xml"/><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2" Type="http://schemas.openxmlformats.org/officeDocument/2006/relationships/notesSlide" Target="../notesSlides/notesSlide335.xml"/><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2" Type="http://schemas.openxmlformats.org/officeDocument/2006/relationships/notesSlide" Target="../notesSlides/notesSlide336.xml"/><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2" Type="http://schemas.openxmlformats.org/officeDocument/2006/relationships/notesSlide" Target="../notesSlides/notesSlide33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2" Type="http://schemas.openxmlformats.org/officeDocument/2006/relationships/notesSlide" Target="../notesSlides/notesSlide338.xml"/><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2" Type="http://schemas.openxmlformats.org/officeDocument/2006/relationships/notesSlide" Target="../notesSlides/notesSlide339.xml"/><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40.xml"/><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2" Type="http://schemas.openxmlformats.org/officeDocument/2006/relationships/notesSlide" Target="../notesSlides/notesSlide341.xml"/><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2" Type="http://schemas.openxmlformats.org/officeDocument/2006/relationships/notesSlide" Target="../notesSlides/notesSlide342.xml"/><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2" Type="http://schemas.openxmlformats.org/officeDocument/2006/relationships/notesSlide" Target="../notesSlides/notesSlide343.xml"/><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44.xml"/><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45.xml"/><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346.xml"/><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2" Type="http://schemas.openxmlformats.org/officeDocument/2006/relationships/notesSlide" Target="../notesSlides/notesSlide34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2" Type="http://schemas.openxmlformats.org/officeDocument/2006/relationships/notesSlide" Target="../notesSlides/notesSlide348.xml"/><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2" Type="http://schemas.openxmlformats.org/officeDocument/2006/relationships/notesSlide" Target="../notesSlides/notesSlide349.xml"/><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2" Type="http://schemas.openxmlformats.org/officeDocument/2006/relationships/notesSlide" Target="../notesSlides/notesSlide350.xml"/><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2" Type="http://schemas.openxmlformats.org/officeDocument/2006/relationships/notesSlide" Target="../notesSlides/notesSlide351.xml"/><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2" Type="http://schemas.openxmlformats.org/officeDocument/2006/relationships/notesSlide" Target="../notesSlides/notesSlide352.xml"/><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2" Type="http://schemas.openxmlformats.org/officeDocument/2006/relationships/notesSlide" Target="../notesSlides/notesSlide353.xml"/><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2" Type="http://schemas.openxmlformats.org/officeDocument/2006/relationships/notesSlide" Target="../notesSlides/notesSlide354.xml"/><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2" Type="http://schemas.openxmlformats.org/officeDocument/2006/relationships/notesSlide" Target="../notesSlides/notesSlide355.xml"/><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2" Type="http://schemas.openxmlformats.org/officeDocument/2006/relationships/notesSlide" Target="../notesSlides/notesSlide356.xml"/><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2" Type="http://schemas.openxmlformats.org/officeDocument/2006/relationships/notesSlide" Target="../notesSlides/notesSlide35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60.xml.rels><?xml version="1.0" encoding="UTF-8" standalone="yes"?>
<Relationships xmlns="http://schemas.openxmlformats.org/package/2006/relationships"><Relationship Id="rId3" Type="http://schemas.openxmlformats.org/officeDocument/2006/relationships/notesSlide" Target="../notesSlides/notesSlide358.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361.xml.rels><?xml version="1.0" encoding="UTF-8" standalone="yes"?>
<Relationships xmlns="http://schemas.openxmlformats.org/package/2006/relationships"><Relationship Id="rId2" Type="http://schemas.openxmlformats.org/officeDocument/2006/relationships/notesSlide" Target="../notesSlides/notesSlide359.xml"/><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2" Type="http://schemas.openxmlformats.org/officeDocument/2006/relationships/notesSlide" Target="../notesSlides/notesSlide360.xml"/><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2" Type="http://schemas.openxmlformats.org/officeDocument/2006/relationships/notesSlide" Target="../notesSlides/notesSlide361.xml"/><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2" Type="http://schemas.openxmlformats.org/officeDocument/2006/relationships/notesSlide" Target="../notesSlides/notesSlide362.xml"/><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2" Type="http://schemas.openxmlformats.org/officeDocument/2006/relationships/notesSlide" Target="../notesSlides/notesSlide363.xml"/><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2" Type="http://schemas.openxmlformats.org/officeDocument/2006/relationships/notesSlide" Target="../notesSlides/notesSlide364.xml"/><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2" Type="http://schemas.openxmlformats.org/officeDocument/2006/relationships/notesSlide" Target="../notesSlides/notesSlide365.xml"/><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2" Type="http://schemas.openxmlformats.org/officeDocument/2006/relationships/notesSlide" Target="../notesSlides/notesSlide366.xml"/><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2" Type="http://schemas.openxmlformats.org/officeDocument/2006/relationships/notesSlide" Target="../notesSlides/notesSlide36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70.xml.rels><?xml version="1.0" encoding="UTF-8" standalone="yes"?>
<Relationships xmlns="http://schemas.openxmlformats.org/package/2006/relationships"><Relationship Id="rId2" Type="http://schemas.openxmlformats.org/officeDocument/2006/relationships/notesSlide" Target="../notesSlides/notesSlide368.xml"/><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2" Type="http://schemas.openxmlformats.org/officeDocument/2006/relationships/notesSlide" Target="../notesSlides/notesSlide369.xml"/><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2" Type="http://schemas.openxmlformats.org/officeDocument/2006/relationships/notesSlide" Target="../notesSlides/notesSlide370.xml"/><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2" Type="http://schemas.openxmlformats.org/officeDocument/2006/relationships/notesSlide" Target="../notesSlides/notesSlide371.xml"/><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2" Type="http://schemas.openxmlformats.org/officeDocument/2006/relationships/notesSlide" Target="../notesSlides/notesSlide372.xml"/><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2" Type="http://schemas.openxmlformats.org/officeDocument/2006/relationships/notesSlide" Target="../notesSlides/notesSlide373.xml"/><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2" Type="http://schemas.openxmlformats.org/officeDocument/2006/relationships/notesSlide" Target="../notesSlides/notesSlide374.xml"/><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2" Type="http://schemas.openxmlformats.org/officeDocument/2006/relationships/notesSlide" Target="../notesSlides/notesSlide375.xml"/><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3" Type="http://schemas.openxmlformats.org/officeDocument/2006/relationships/notesSlide" Target="../notesSlides/notesSlide376.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79.xml.rels><?xml version="1.0" encoding="UTF-8" standalone="yes"?>
<Relationships xmlns="http://schemas.openxmlformats.org/package/2006/relationships"><Relationship Id="rId3" Type="http://schemas.openxmlformats.org/officeDocument/2006/relationships/notesSlide" Target="../notesSlides/notesSlide377.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0.xml.rels><?xml version="1.0" encoding="UTF-8" standalone="yes"?>
<Relationships xmlns="http://schemas.openxmlformats.org/package/2006/relationships"><Relationship Id="rId3" Type="http://schemas.openxmlformats.org/officeDocument/2006/relationships/notesSlide" Target="../notesSlides/notesSlide378.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38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79.xml"/><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80.xml"/><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2" Type="http://schemas.openxmlformats.org/officeDocument/2006/relationships/notesSlide" Target="../notesSlides/notesSlide381.xml"/><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2" Type="http://schemas.openxmlformats.org/officeDocument/2006/relationships/notesSlide" Target="../notesSlides/notesSlide382.xml"/><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2" Type="http://schemas.openxmlformats.org/officeDocument/2006/relationships/notesSlide" Target="../notesSlides/notesSlide383.xml"/><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2" Type="http://schemas.openxmlformats.org/officeDocument/2006/relationships/notesSlide" Target="../notesSlides/notesSlide384.xml"/><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2" Type="http://schemas.openxmlformats.org/officeDocument/2006/relationships/notesSlide" Target="../notesSlides/notesSlide385.xml"/><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2" Type="http://schemas.openxmlformats.org/officeDocument/2006/relationships/notesSlide" Target="../notesSlides/notesSlide386.xml"/><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8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2" Type="http://schemas.openxmlformats.org/officeDocument/2006/relationships/notesSlide" Target="../notesSlides/notesSlide388.xml"/><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2" Type="http://schemas.openxmlformats.org/officeDocument/2006/relationships/notesSlide" Target="../notesSlides/notesSlide389.xml"/><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2" Type="http://schemas.openxmlformats.org/officeDocument/2006/relationships/notesSlide" Target="../notesSlides/notesSlide390.xml"/><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2" Type="http://schemas.openxmlformats.org/officeDocument/2006/relationships/notesSlide" Target="../notesSlides/notesSlide391.xml"/><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2" Type="http://schemas.openxmlformats.org/officeDocument/2006/relationships/notesSlide" Target="../notesSlides/notesSlide392.xml"/><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93.xml"/><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2" Type="http://schemas.openxmlformats.org/officeDocument/2006/relationships/notesSlide" Target="../notesSlides/notesSlide394.xml"/><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2" Type="http://schemas.openxmlformats.org/officeDocument/2006/relationships/notesSlide" Target="../notesSlides/notesSlide395.xml"/><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2" Type="http://schemas.openxmlformats.org/officeDocument/2006/relationships/notesSlide" Target="../notesSlides/notesSlide396.xml"/><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9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2" Type="http://schemas.openxmlformats.org/officeDocument/2006/relationships/notesSlide" Target="../notesSlides/notesSlide398.xml"/><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2" Type="http://schemas.openxmlformats.org/officeDocument/2006/relationships/notesSlide" Target="../notesSlides/notesSlide399.xml"/><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2" Type="http://schemas.openxmlformats.org/officeDocument/2006/relationships/notesSlide" Target="../notesSlides/notesSlide400.xml"/><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2" Type="http://schemas.openxmlformats.org/officeDocument/2006/relationships/notesSlide" Target="../notesSlides/notesSlide401.xml"/><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2" Type="http://schemas.openxmlformats.org/officeDocument/2006/relationships/notesSlide" Target="../notesSlides/notesSlide402.xml"/><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2" Type="http://schemas.openxmlformats.org/officeDocument/2006/relationships/notesSlide" Target="../notesSlides/notesSlide403.xml"/><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2" Type="http://schemas.openxmlformats.org/officeDocument/2006/relationships/notesSlide" Target="../notesSlides/notesSlide404.xml"/><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2" Type="http://schemas.openxmlformats.org/officeDocument/2006/relationships/notesSlide" Target="../notesSlides/notesSlide405.xml"/><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2" Type="http://schemas.openxmlformats.org/officeDocument/2006/relationships/notesSlide" Target="../notesSlides/notesSlide406.xml"/><Relationship Id="rId1"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2" Type="http://schemas.openxmlformats.org/officeDocument/2006/relationships/notesSlide" Target="../notesSlides/notesSlide407.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2" Type="http://schemas.openxmlformats.org/officeDocument/2006/relationships/notesSlide" Target="../notesSlides/notesSlide408.xml"/><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2" Type="http://schemas.openxmlformats.org/officeDocument/2006/relationships/notesSlide" Target="../notesSlides/notesSlide409.xml"/><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2" Type="http://schemas.openxmlformats.org/officeDocument/2006/relationships/notesSlide" Target="../notesSlides/notesSlide410.xml"/><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2" Type="http://schemas.openxmlformats.org/officeDocument/2006/relationships/notesSlide" Target="../notesSlides/notesSlide411.xml"/><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2" Type="http://schemas.openxmlformats.org/officeDocument/2006/relationships/notesSlide" Target="../notesSlides/notesSlide412.xml"/><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2" Type="http://schemas.openxmlformats.org/officeDocument/2006/relationships/notesSlide" Target="../notesSlides/notesSlide413.xml"/><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2" Type="http://schemas.openxmlformats.org/officeDocument/2006/relationships/notesSlide" Target="../notesSlides/notesSlide414.xml"/><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2" Type="http://schemas.openxmlformats.org/officeDocument/2006/relationships/notesSlide" Target="../notesSlides/notesSlide415.xml"/><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2" Type="http://schemas.openxmlformats.org/officeDocument/2006/relationships/notesSlide" Target="../notesSlides/notesSlide416.xml"/><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2" Type="http://schemas.openxmlformats.org/officeDocument/2006/relationships/notesSlide" Target="../notesSlides/notesSlide4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2" Type="http://schemas.openxmlformats.org/officeDocument/2006/relationships/notesSlide" Target="../notesSlides/notesSlide418.xml"/><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2" Type="http://schemas.openxmlformats.org/officeDocument/2006/relationships/notesSlide" Target="../notesSlides/notesSlide419.xml"/><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2" Type="http://schemas.openxmlformats.org/officeDocument/2006/relationships/notesSlide" Target="../notesSlides/notesSlide420.xml"/><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2" Type="http://schemas.openxmlformats.org/officeDocument/2006/relationships/notesSlide" Target="../notesSlides/notesSlide421.xml"/><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2" Type="http://schemas.openxmlformats.org/officeDocument/2006/relationships/notesSlide" Target="../notesSlides/notesSlide422.xml"/><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2" Type="http://schemas.openxmlformats.org/officeDocument/2006/relationships/notesSlide" Target="../notesSlides/notesSlide423.xml"/><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2" Type="http://schemas.openxmlformats.org/officeDocument/2006/relationships/notesSlide" Target="../notesSlides/notesSlide424.xml"/><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2" Type="http://schemas.openxmlformats.org/officeDocument/2006/relationships/notesSlide" Target="../notesSlides/notesSlide425.xml"/><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2" Type="http://schemas.openxmlformats.org/officeDocument/2006/relationships/notesSlide" Target="../notesSlides/notesSlide426.xml"/><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2" Type="http://schemas.openxmlformats.org/officeDocument/2006/relationships/notesSlide" Target="../notesSlides/notesSlide4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2" Type="http://schemas.openxmlformats.org/officeDocument/2006/relationships/notesSlide" Target="../notesSlides/notesSlide428.xml"/><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2" Type="http://schemas.openxmlformats.org/officeDocument/2006/relationships/notesSlide" Target="../notesSlides/notesSlide429.xml"/><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2" Type="http://schemas.openxmlformats.org/officeDocument/2006/relationships/notesSlide" Target="../notesSlides/notesSlide430.xml"/><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2" Type="http://schemas.openxmlformats.org/officeDocument/2006/relationships/notesSlide" Target="../notesSlides/notesSlide431.xml"/><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2" Type="http://schemas.openxmlformats.org/officeDocument/2006/relationships/notesSlide" Target="../notesSlides/notesSlide432.xml"/><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2" Type="http://schemas.openxmlformats.org/officeDocument/2006/relationships/notesSlide" Target="../notesSlides/notesSlide433.xml"/><Relationship Id="rId1"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2" Type="http://schemas.openxmlformats.org/officeDocument/2006/relationships/notesSlide" Target="../notesSlides/notesSlide434.xml"/><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2" Type="http://schemas.openxmlformats.org/officeDocument/2006/relationships/notesSlide" Target="../notesSlides/notesSlide435.xml"/><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2" Type="http://schemas.openxmlformats.org/officeDocument/2006/relationships/notesSlide" Target="../notesSlides/notesSlide436.xml"/><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2" Type="http://schemas.openxmlformats.org/officeDocument/2006/relationships/notesSlide" Target="../notesSlides/notesSlide4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2" Type="http://schemas.openxmlformats.org/officeDocument/2006/relationships/notesSlide" Target="../notesSlides/notesSlide438.xml"/><Relationship Id="rId1"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2" Type="http://schemas.openxmlformats.org/officeDocument/2006/relationships/notesSlide" Target="../notesSlides/notesSlide439.xml"/><Relationship Id="rId1"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2" Type="http://schemas.openxmlformats.org/officeDocument/2006/relationships/notesSlide" Target="../notesSlides/notesSlide440.xml"/><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2" Type="http://schemas.openxmlformats.org/officeDocument/2006/relationships/notesSlide" Target="../notesSlides/notesSlide441.xml"/><Relationship Id="rId1" Type="http://schemas.openxmlformats.org/officeDocument/2006/relationships/slideLayout" Target="../slideLayouts/slideLayout2.xml"/></Relationships>
</file>

<file path=ppt/slides/_rels/slide444.xml.rels><?xml version="1.0" encoding="UTF-8" standalone="yes"?>
<Relationships xmlns="http://schemas.openxmlformats.org/package/2006/relationships"><Relationship Id="rId2" Type="http://schemas.openxmlformats.org/officeDocument/2006/relationships/notesSlide" Target="../notesSlides/notesSlide442.xml"/><Relationship Id="rId1"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2" Type="http://schemas.openxmlformats.org/officeDocument/2006/relationships/notesSlide" Target="../notesSlides/notesSlide443.xml"/><Relationship Id="rId1"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2" Type="http://schemas.openxmlformats.org/officeDocument/2006/relationships/notesSlide" Target="../notesSlides/notesSlide444.xml"/><Relationship Id="rId1"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2" Type="http://schemas.openxmlformats.org/officeDocument/2006/relationships/notesSlide" Target="../notesSlides/notesSlide445.xml"/><Relationship Id="rId1" Type="http://schemas.openxmlformats.org/officeDocument/2006/relationships/slideLayout" Target="../slideLayouts/slideLayout2.xml"/></Relationships>
</file>

<file path=ppt/slides/_rels/slide448.xml.rels><?xml version="1.0" encoding="UTF-8" standalone="yes"?>
<Relationships xmlns="http://schemas.openxmlformats.org/package/2006/relationships"><Relationship Id="rId2" Type="http://schemas.openxmlformats.org/officeDocument/2006/relationships/notesSlide" Target="../notesSlides/notesSlide446.xml"/><Relationship Id="rId1" Type="http://schemas.openxmlformats.org/officeDocument/2006/relationships/slideLayout" Target="../slideLayouts/slideLayout2.xml"/></Relationships>
</file>

<file path=ppt/slides/_rels/slide449.xml.rels><?xml version="1.0" encoding="UTF-8" standalone="yes"?>
<Relationships xmlns="http://schemas.openxmlformats.org/package/2006/relationships"><Relationship Id="rId2" Type="http://schemas.openxmlformats.org/officeDocument/2006/relationships/notesSlide" Target="../notesSlides/notesSlide44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2" Type="http://schemas.openxmlformats.org/officeDocument/2006/relationships/notesSlide" Target="../notesSlides/notesSlide448.xml"/><Relationship Id="rId1" Type="http://schemas.openxmlformats.org/officeDocument/2006/relationships/slideLayout" Target="../slideLayouts/slideLayout2.xml"/></Relationships>
</file>

<file path=ppt/slides/_rels/slide451.xml.rels><?xml version="1.0" encoding="UTF-8" standalone="yes"?>
<Relationships xmlns="http://schemas.openxmlformats.org/package/2006/relationships"><Relationship Id="rId2" Type="http://schemas.openxmlformats.org/officeDocument/2006/relationships/notesSlide" Target="../notesSlides/notesSlide449.xml"/><Relationship Id="rId1" Type="http://schemas.openxmlformats.org/officeDocument/2006/relationships/slideLayout" Target="../slideLayouts/slideLayout2.xml"/></Relationships>
</file>

<file path=ppt/slides/_rels/slide452.xml.rels><?xml version="1.0" encoding="UTF-8" standalone="yes"?>
<Relationships xmlns="http://schemas.openxmlformats.org/package/2006/relationships"><Relationship Id="rId2" Type="http://schemas.openxmlformats.org/officeDocument/2006/relationships/notesSlide" Target="../notesSlides/notesSlide450.xml"/><Relationship Id="rId1" Type="http://schemas.openxmlformats.org/officeDocument/2006/relationships/slideLayout" Target="../slideLayouts/slideLayout2.xml"/></Relationships>
</file>

<file path=ppt/slides/_rels/slide45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51.xml"/><Relationship Id="rId1" Type="http://schemas.openxmlformats.org/officeDocument/2006/relationships/slideLayout" Target="../slideLayouts/slideLayout2.xml"/></Relationships>
</file>

<file path=ppt/slides/_rels/slide454.xml.rels><?xml version="1.0" encoding="UTF-8" standalone="yes"?>
<Relationships xmlns="http://schemas.openxmlformats.org/package/2006/relationships"><Relationship Id="rId2" Type="http://schemas.openxmlformats.org/officeDocument/2006/relationships/notesSlide" Target="../notesSlides/notesSlide452.xml"/><Relationship Id="rId1" Type="http://schemas.openxmlformats.org/officeDocument/2006/relationships/slideLayout" Target="../slideLayouts/slideLayout2.xml"/></Relationships>
</file>

<file path=ppt/slides/_rels/slide455.xml.rels><?xml version="1.0" encoding="UTF-8" standalone="yes"?>
<Relationships xmlns="http://schemas.openxmlformats.org/package/2006/relationships"><Relationship Id="rId2" Type="http://schemas.openxmlformats.org/officeDocument/2006/relationships/notesSlide" Target="../notesSlides/notesSlide453.xml"/><Relationship Id="rId1" Type="http://schemas.openxmlformats.org/officeDocument/2006/relationships/slideLayout" Target="../slideLayouts/slideLayout2.xml"/></Relationships>
</file>

<file path=ppt/slides/_rels/slide456.xml.rels><?xml version="1.0" encoding="UTF-8" standalone="yes"?>
<Relationships xmlns="http://schemas.openxmlformats.org/package/2006/relationships"><Relationship Id="rId2" Type="http://schemas.openxmlformats.org/officeDocument/2006/relationships/notesSlide" Target="../notesSlides/notesSlide454.xml"/><Relationship Id="rId1" Type="http://schemas.openxmlformats.org/officeDocument/2006/relationships/slideLayout" Target="../slideLayouts/slideLayout2.xml"/></Relationships>
</file>

<file path=ppt/slides/_rels/slide457.xml.rels><?xml version="1.0" encoding="UTF-8" standalone="yes"?>
<Relationships xmlns="http://schemas.openxmlformats.org/package/2006/relationships"><Relationship Id="rId2" Type="http://schemas.openxmlformats.org/officeDocument/2006/relationships/notesSlide" Target="../notesSlides/notesSlide455.xml"/><Relationship Id="rId1" Type="http://schemas.openxmlformats.org/officeDocument/2006/relationships/slideLayout" Target="../slideLayouts/slideLayout2.xml"/></Relationships>
</file>

<file path=ppt/slides/_rels/slide458.xml.rels><?xml version="1.0" encoding="UTF-8" standalone="yes"?>
<Relationships xmlns="http://schemas.openxmlformats.org/package/2006/relationships"><Relationship Id="rId2" Type="http://schemas.openxmlformats.org/officeDocument/2006/relationships/notesSlide" Target="../notesSlides/notesSlide456.xml"/><Relationship Id="rId1" Type="http://schemas.openxmlformats.org/officeDocument/2006/relationships/slideLayout" Target="../slideLayouts/slideLayout2.xml"/></Relationships>
</file>

<file path=ppt/slides/_rels/slide459.xml.rels><?xml version="1.0" encoding="UTF-8" standalone="yes"?>
<Relationships xmlns="http://schemas.openxmlformats.org/package/2006/relationships"><Relationship Id="rId2" Type="http://schemas.openxmlformats.org/officeDocument/2006/relationships/notesSlide" Target="../notesSlides/notesSlide45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2" Type="http://schemas.openxmlformats.org/officeDocument/2006/relationships/notesSlide" Target="../notesSlides/notesSlide458.xml"/><Relationship Id="rId1" Type="http://schemas.openxmlformats.org/officeDocument/2006/relationships/slideLayout" Target="../slideLayouts/slideLayout2.xml"/></Relationships>
</file>

<file path=ppt/slides/_rels/slide461.xml.rels><?xml version="1.0" encoding="UTF-8" standalone="yes"?>
<Relationships xmlns="http://schemas.openxmlformats.org/package/2006/relationships"><Relationship Id="rId2" Type="http://schemas.openxmlformats.org/officeDocument/2006/relationships/notesSlide" Target="../notesSlides/notesSlide459.xml"/><Relationship Id="rId1" Type="http://schemas.openxmlformats.org/officeDocument/2006/relationships/slideLayout" Target="../slideLayouts/slideLayout2.xml"/></Relationships>
</file>

<file path=ppt/slides/_rels/slide462.xml.rels><?xml version="1.0" encoding="UTF-8" standalone="yes"?>
<Relationships xmlns="http://schemas.openxmlformats.org/package/2006/relationships"><Relationship Id="rId2" Type="http://schemas.openxmlformats.org/officeDocument/2006/relationships/notesSlide" Target="../notesSlides/notesSlide460.xml"/><Relationship Id="rId1" Type="http://schemas.openxmlformats.org/officeDocument/2006/relationships/slideLayout" Target="../slideLayouts/slideLayout2.xml"/></Relationships>
</file>

<file path=ppt/slides/_rels/slide46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6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64.xml.rels><?xml version="1.0" encoding="UTF-8" standalone="yes"?>
<Relationships xmlns="http://schemas.openxmlformats.org/package/2006/relationships"><Relationship Id="rId2" Type="http://schemas.openxmlformats.org/officeDocument/2006/relationships/notesSlide" Target="../notesSlides/notesSlide462.xml"/><Relationship Id="rId1" Type="http://schemas.openxmlformats.org/officeDocument/2006/relationships/slideLayout" Target="../slideLayouts/slideLayout2.xml"/></Relationships>
</file>

<file path=ppt/slides/_rels/slide465.xml.rels><?xml version="1.0" encoding="UTF-8" standalone="yes"?>
<Relationships xmlns="http://schemas.openxmlformats.org/package/2006/relationships"><Relationship Id="rId2" Type="http://schemas.openxmlformats.org/officeDocument/2006/relationships/notesSlide" Target="../notesSlides/notesSlide463.xml"/><Relationship Id="rId1" Type="http://schemas.openxmlformats.org/officeDocument/2006/relationships/slideLayout" Target="../slideLayouts/slideLayout2.xml"/></Relationships>
</file>

<file path=ppt/slides/_rels/slide466.xml.rels><?xml version="1.0" encoding="UTF-8" standalone="yes"?>
<Relationships xmlns="http://schemas.openxmlformats.org/package/2006/relationships"><Relationship Id="rId3" Type="http://schemas.openxmlformats.org/officeDocument/2006/relationships/notesSlide" Target="../notesSlides/notesSlide464.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57.png"/></Relationships>
</file>

<file path=ppt/slides/_rels/slide46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65.xml"/><Relationship Id="rId1" Type="http://schemas.openxmlformats.org/officeDocument/2006/relationships/slideLayout" Target="../slideLayouts/slideLayout2.xml"/></Relationships>
</file>

<file path=ppt/slides/_rels/slide46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66.xml"/><Relationship Id="rId1" Type="http://schemas.openxmlformats.org/officeDocument/2006/relationships/slideLayout" Target="../slideLayouts/slideLayout2.xml"/></Relationships>
</file>

<file path=ppt/slides/_rels/slide469.xml.rels><?xml version="1.0" encoding="UTF-8" standalone="yes"?>
<Relationships xmlns="http://schemas.openxmlformats.org/package/2006/relationships"><Relationship Id="rId3" Type="http://schemas.openxmlformats.org/officeDocument/2006/relationships/notesSlide" Target="../notesSlides/notesSlide467.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6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0.xml.rels><?xml version="1.0" encoding="UTF-8" standalone="yes"?>
<Relationships xmlns="http://schemas.openxmlformats.org/package/2006/relationships"><Relationship Id="rId2" Type="http://schemas.openxmlformats.org/officeDocument/2006/relationships/notesSlide" Target="../notesSlides/notesSlide468.xml"/><Relationship Id="rId1" Type="http://schemas.openxmlformats.org/officeDocument/2006/relationships/slideLayout" Target="../slideLayouts/slideLayout2.xml"/></Relationships>
</file>

<file path=ppt/slides/_rels/slide471.xml.rels><?xml version="1.0" encoding="UTF-8" standalone="yes"?>
<Relationships xmlns="http://schemas.openxmlformats.org/package/2006/relationships"><Relationship Id="rId2" Type="http://schemas.openxmlformats.org/officeDocument/2006/relationships/notesSlide" Target="../notesSlides/notesSlide469.xml"/><Relationship Id="rId1" Type="http://schemas.openxmlformats.org/officeDocument/2006/relationships/slideLayout" Target="../slideLayouts/slideLayout2.xml"/></Relationships>
</file>

<file path=ppt/slides/_rels/slide472.xml.rels><?xml version="1.0" encoding="UTF-8" standalone="yes"?>
<Relationships xmlns="http://schemas.openxmlformats.org/package/2006/relationships"><Relationship Id="rId2" Type="http://schemas.openxmlformats.org/officeDocument/2006/relationships/notesSlide" Target="../notesSlides/notesSlide470.xml"/><Relationship Id="rId1" Type="http://schemas.openxmlformats.org/officeDocument/2006/relationships/slideLayout" Target="../slideLayouts/slideLayout2.xml"/></Relationships>
</file>

<file path=ppt/slides/_rels/slide473.xml.rels><?xml version="1.0" encoding="UTF-8" standalone="yes"?>
<Relationships xmlns="http://schemas.openxmlformats.org/package/2006/relationships"><Relationship Id="rId2" Type="http://schemas.openxmlformats.org/officeDocument/2006/relationships/notesSlide" Target="../notesSlides/notesSlide471.xml"/><Relationship Id="rId1" Type="http://schemas.openxmlformats.org/officeDocument/2006/relationships/slideLayout" Target="../slideLayouts/slideLayout2.xml"/></Relationships>
</file>

<file path=ppt/slides/_rels/slide474.xml.rels><?xml version="1.0" encoding="UTF-8" standalone="yes"?>
<Relationships xmlns="http://schemas.openxmlformats.org/package/2006/relationships"><Relationship Id="rId2" Type="http://schemas.openxmlformats.org/officeDocument/2006/relationships/notesSlide" Target="../notesSlides/notesSlide47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6"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 y="728"/>
            <a:ext cx="9220198" cy="524435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245"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95998" y="5020604"/>
            <a:ext cx="3048000" cy="17708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6200" y="4843521"/>
            <a:ext cx="6172200" cy="19479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3600"/>
              <a:t>Woman-Centered, Comprehensive Abortion Care</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a:xfrm>
            <a:off x="609600" y="1828800"/>
            <a:ext cx="8153400" cy="4495800"/>
          </a:xfrm>
        </p:spPr>
        <p:txBody>
          <a:bodyPr/>
          <a:lstStyle/>
          <a:p>
            <a:pPr marL="514350" lvl="0" indent="-514350">
              <a:buSzPct val="90000"/>
              <a:buFont typeface="+mj-lt"/>
              <a:buAutoNum type="arabicPeriod"/>
            </a:pPr>
            <a:r>
              <a:rPr lang="en-US" sz="3200">
                <a:solidFill>
                  <a:srgbClr val="000000"/>
                </a:solidFill>
              </a:rPr>
              <a:t>Describe woman-centered, comprehensive abortion care and its three key elements </a:t>
            </a:r>
          </a:p>
          <a:p>
            <a:pPr marL="514350" lvl="0" indent="-514350">
              <a:buSzPct val="90000"/>
              <a:buFont typeface="+mj-lt"/>
              <a:buAutoNum type="arabicPeriod"/>
            </a:pPr>
            <a:r>
              <a:rPr lang="en-US" sz="3200">
                <a:solidFill>
                  <a:srgbClr val="000000"/>
                </a:solidFill>
              </a:rPr>
              <a:t>Describe the five essential elements of postabortion care</a:t>
            </a:r>
          </a:p>
          <a:p>
            <a:pPr marL="514350" lvl="0" indent="-514350">
              <a:buSzPct val="90000"/>
              <a:buFont typeface="+mj-lt"/>
              <a:buAutoNum type="arabicPeriod"/>
            </a:pPr>
            <a:r>
              <a:rPr lang="en-US" sz="3200">
                <a:solidFill>
                  <a:srgbClr val="000000"/>
                </a:solidFill>
              </a:rPr>
              <a:t>Describe a woman’s rights in an abortion and postabortion care setting </a:t>
            </a:r>
          </a:p>
          <a:p>
            <a:pPr marL="514350" indent="-514350">
              <a:buSzPct val="90000"/>
              <a:buFont typeface="+mj-lt"/>
              <a:buAutoNum type="arabicPeriod"/>
            </a:pPr>
            <a:endParaRPr lang="en-US" sz="3200"/>
          </a:p>
        </p:txBody>
      </p:sp>
    </p:spTree>
    <p:extLst>
      <p:ext uri="{BB962C8B-B14F-4D97-AF65-F5344CB8AC3E}">
        <p14:creationId xmlns:p14="http://schemas.microsoft.com/office/powerpoint/2010/main" val="33790281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Definition of Counseling </a:t>
            </a:r>
            <a:endParaRPr lang="en-US"/>
          </a:p>
        </p:txBody>
      </p:sp>
      <p:sp>
        <p:nvSpPr>
          <p:cNvPr id="3" name="Content Placeholder 2"/>
          <p:cNvSpPr>
            <a:spLocks noGrp="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a:solidFill>
                  <a:srgbClr val="000000"/>
                </a:solidFill>
                <a:latin typeface="+mn-lt"/>
                <a:ea typeface="+mn-ea"/>
                <a:cs typeface="+mn-cs"/>
              </a:rPr>
              <a:t>A structured interaction in which a person voluntarily receives emotional support and guidance from a trained person in an environment that is conducive to openly sharing thoughts, feelings and perceptions. </a:t>
            </a:r>
            <a:endParaRPr lang="en-US" sz="3200"/>
          </a:p>
          <a:p>
            <a:pPr>
              <a:buNone/>
            </a:pPr>
            <a:endParaRPr lang="en-US" sz="3200"/>
          </a:p>
        </p:txBody>
      </p:sp>
    </p:spTree>
    <p:extLst>
      <p:ext uri="{BB962C8B-B14F-4D97-AF65-F5344CB8AC3E}">
        <p14:creationId xmlns:p14="http://schemas.microsoft.com/office/powerpoint/2010/main" val="73056124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Woman-Centered </a:t>
            </a:r>
            <a:r>
              <a:rPr lang="en-US"/>
              <a:t>C</a:t>
            </a:r>
            <a:r>
              <a:rPr lang="en-US" sz="3600" kern="1200">
                <a:solidFill>
                  <a:schemeClr val="tx2"/>
                </a:solidFill>
                <a:latin typeface="+mj-lt"/>
                <a:ea typeface="+mj-ea"/>
                <a:cs typeface="+mj-cs"/>
              </a:rPr>
              <a:t>ounseling</a:t>
            </a:r>
            <a:endParaRPr lang="en-US"/>
          </a:p>
        </p:txBody>
      </p:sp>
      <p:sp>
        <p:nvSpPr>
          <p:cNvPr id="3" name="Content Placeholder 2"/>
          <p:cNvSpPr>
            <a:spLocks noGrp="1"/>
          </p:cNvSpPr>
          <p:nvPr>
            <p:ph sz="quarter" idx="1"/>
          </p:nvPr>
        </p:nvSpPr>
        <p:spPr>
          <a:xfrm>
            <a:off x="612648" y="1600200"/>
            <a:ext cx="8153400" cy="4876800"/>
          </a:xfrm>
        </p:spPr>
        <p:txBody>
          <a:bodyPr/>
          <a:lstStyle/>
          <a:p>
            <a:pPr marL="457200" indent="-457200"/>
            <a:r>
              <a:rPr lang="en-US" sz="3200" kern="1200">
                <a:solidFill>
                  <a:srgbClr val="000000"/>
                </a:solidFill>
                <a:latin typeface="+mn-lt"/>
                <a:ea typeface="+mn-ea"/>
                <a:cs typeface="+mn-cs"/>
              </a:rPr>
              <a:t>Structured completely around each woman’s unique emotional and physical state, needs and concerns</a:t>
            </a:r>
          </a:p>
          <a:p>
            <a:pPr marL="457200" indent="-457200"/>
            <a:r>
              <a:rPr lang="en-US" sz="3200" kern="1200">
                <a:solidFill>
                  <a:srgbClr val="000000"/>
                </a:solidFill>
                <a:latin typeface="+mn-lt"/>
                <a:ea typeface="+mn-ea"/>
                <a:cs typeface="+mn-cs"/>
              </a:rPr>
              <a:t>No pre-determined script or list of items to be covered and checked off</a:t>
            </a:r>
          </a:p>
          <a:p>
            <a:pPr marL="457200" indent="-457200"/>
            <a:r>
              <a:rPr lang="en-US" sz="3200" kern="1200">
                <a:solidFill>
                  <a:srgbClr val="000000"/>
                </a:solidFill>
                <a:latin typeface="+mn-lt"/>
                <a:ea typeface="+mn-ea"/>
                <a:cs typeface="+mn-cs"/>
              </a:rPr>
              <a:t>Needs are determined by asking open-ended questions </a:t>
            </a:r>
          </a:p>
          <a:p>
            <a:pPr marL="457200" indent="-457200"/>
            <a:r>
              <a:rPr lang="en-US" sz="3200" kern="1200">
                <a:solidFill>
                  <a:srgbClr val="000000"/>
                </a:solidFill>
                <a:latin typeface="+mn-lt"/>
                <a:ea typeface="+mn-ea"/>
                <a:cs typeface="+mn-cs"/>
              </a:rPr>
              <a:t>Woman's needs and responses guide the counseling</a:t>
            </a:r>
          </a:p>
          <a:p>
            <a:pPr marL="457200" indent="-457200"/>
            <a:endParaRPr lang="en-US" sz="3200"/>
          </a:p>
        </p:txBody>
      </p:sp>
    </p:spTree>
    <p:extLst>
      <p:ext uri="{BB962C8B-B14F-4D97-AF65-F5344CB8AC3E}">
        <p14:creationId xmlns:p14="http://schemas.microsoft.com/office/powerpoint/2010/main" val="111598301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Who Can Provide Counseling? </a:t>
            </a:r>
          </a:p>
        </p:txBody>
      </p:sp>
      <p:sp>
        <p:nvSpPr>
          <p:cNvPr id="3" name="Content Placeholder 2"/>
          <p:cNvSpPr>
            <a:spLocks noGrp="1"/>
          </p:cNvSpPr>
          <p:nvPr>
            <p:ph sz="quarter" idx="1"/>
          </p:nvPr>
        </p:nvSpPr>
        <p:spPr>
          <a:xfrm>
            <a:off x="609600" y="1676400"/>
            <a:ext cx="8153400" cy="4495800"/>
          </a:xfrm>
        </p:spPr>
        <p:txBody>
          <a:bodyPr/>
          <a:lstStyle/>
          <a:p>
            <a:pPr marL="0" marR="0" lvl="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a:solidFill>
                  <a:srgbClr val="000000"/>
                </a:solidFill>
                <a:latin typeface="+mn-lt"/>
                <a:ea typeface="+mn-ea"/>
                <a:cs typeface="+mn-cs"/>
              </a:rPr>
              <a:t>Staff members and clinicians with appropriate training and experience </a:t>
            </a:r>
          </a:p>
        </p:txBody>
      </p:sp>
    </p:spTree>
    <p:extLst>
      <p:ext uri="{BB962C8B-B14F-4D97-AF65-F5344CB8AC3E}">
        <p14:creationId xmlns:p14="http://schemas.microsoft.com/office/powerpoint/2010/main" val="311909371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When Should Counseling Take Place? </a:t>
            </a:r>
            <a:endParaRPr lang="en-US"/>
          </a:p>
        </p:txBody>
      </p:sp>
      <p:sp>
        <p:nvSpPr>
          <p:cNvPr id="3" name="Content Placeholder 2"/>
          <p:cNvSpPr>
            <a:spLocks noGrp="1"/>
          </p:cNvSpPr>
          <p:nvPr>
            <p:ph sz="quarter" idx="1"/>
          </p:nvPr>
        </p:nvSpPr>
        <p:spPr>
          <a:xfrm>
            <a:off x="609600" y="1676400"/>
            <a:ext cx="8153400" cy="4495800"/>
          </a:xfrm>
        </p:spPr>
        <p:txBody>
          <a:bodyPr/>
          <a:lstStyle/>
          <a:p>
            <a:pPr marL="457200" indent="-457200"/>
            <a:r>
              <a:rPr lang="en-US" sz="3200" kern="1200">
                <a:solidFill>
                  <a:srgbClr val="000000"/>
                </a:solidFill>
                <a:latin typeface="+mn-lt"/>
                <a:ea typeface="+mn-ea"/>
                <a:cs typeface="+mn-cs"/>
              </a:rPr>
              <a:t>Before, during and after the procedure </a:t>
            </a:r>
          </a:p>
          <a:p>
            <a:pPr marL="457200" indent="-457200"/>
            <a:r>
              <a:rPr lang="en-US" sz="3200" kern="1200">
                <a:solidFill>
                  <a:srgbClr val="000000"/>
                </a:solidFill>
                <a:latin typeface="+mn-lt"/>
                <a:ea typeface="+mn-ea"/>
                <a:cs typeface="+mn-cs"/>
              </a:rPr>
              <a:t>During a formal counseling session at some point in the visit </a:t>
            </a:r>
          </a:p>
          <a:p>
            <a:pPr marL="457200" indent="-457200"/>
            <a:endParaRPr lang="en-US" sz="3200"/>
          </a:p>
          <a:p>
            <a:pPr>
              <a:buNone/>
            </a:pPr>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185136319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Topics for Discussion </a:t>
            </a:r>
            <a:r>
              <a:rPr lang="en-US"/>
              <a:t>B</a:t>
            </a:r>
            <a:r>
              <a:rPr lang="en-US" sz="3600" kern="1200">
                <a:solidFill>
                  <a:schemeClr val="tx2"/>
                </a:solidFill>
                <a:latin typeface="+mj-lt"/>
                <a:ea typeface="+mj-ea"/>
                <a:cs typeface="+mj-cs"/>
              </a:rPr>
              <a:t>efore a Uterine </a:t>
            </a:r>
            <a:r>
              <a:rPr lang="en-US"/>
              <a:t>E</a:t>
            </a:r>
            <a:r>
              <a:rPr lang="en-US" sz="3600" kern="1200">
                <a:solidFill>
                  <a:schemeClr val="tx2"/>
                </a:solidFill>
                <a:latin typeface="+mj-lt"/>
                <a:ea typeface="+mj-ea"/>
                <a:cs typeface="+mj-cs"/>
              </a:rPr>
              <a:t>vacuation</a:t>
            </a:r>
            <a:endParaRPr lang="en-US"/>
          </a:p>
        </p:txBody>
      </p:sp>
      <p:sp>
        <p:nvSpPr>
          <p:cNvPr id="3" name="Content Placeholder 2"/>
          <p:cNvSpPr>
            <a:spLocks noGrp="1"/>
          </p:cNvSpPr>
          <p:nvPr>
            <p:ph sz="quarter" idx="1"/>
          </p:nvPr>
        </p:nvSpPr>
        <p:spPr>
          <a:xfrm>
            <a:off x="609600" y="1676400"/>
            <a:ext cx="8153400" cy="4495800"/>
          </a:xfrm>
        </p:spPr>
        <p:txBody>
          <a:bodyPr/>
          <a:lstStyle/>
          <a:p>
            <a:pPr marL="514350" lvl="0" indent="-514350">
              <a:buSzPct val="100000"/>
              <a:buFont typeface="+mj-lt"/>
              <a:buAutoNum type="arabicPeriod"/>
            </a:pPr>
            <a:r>
              <a:rPr lang="en-US" sz="2900" kern="1200">
                <a:solidFill>
                  <a:srgbClr val="000000"/>
                </a:solidFill>
                <a:latin typeface="+mn-lt"/>
                <a:ea typeface="+mn-ea"/>
                <a:cs typeface="+mn-cs"/>
              </a:rPr>
              <a:t>Pregnancy options</a:t>
            </a:r>
          </a:p>
          <a:p>
            <a:pPr marL="514350" lvl="0" indent="-514350">
              <a:buSzPct val="100000"/>
              <a:buFont typeface="+mj-lt"/>
              <a:buAutoNum type="arabicPeriod"/>
            </a:pPr>
            <a:r>
              <a:rPr lang="en-US" sz="2900" kern="1200">
                <a:solidFill>
                  <a:srgbClr val="000000"/>
                </a:solidFill>
                <a:latin typeface="+mn-lt"/>
                <a:ea typeface="+mn-ea"/>
                <a:cs typeface="+mn-cs"/>
              </a:rPr>
              <a:t>Procedure options</a:t>
            </a:r>
          </a:p>
          <a:p>
            <a:pPr marL="514350" lvl="0" indent="-514350">
              <a:buSzPct val="100000"/>
              <a:buFont typeface="+mj-lt"/>
              <a:buAutoNum type="arabicPeriod"/>
            </a:pPr>
            <a:r>
              <a:rPr lang="en-US" sz="2900" kern="1200">
                <a:solidFill>
                  <a:srgbClr val="000000"/>
                </a:solidFill>
                <a:latin typeface="+mn-lt"/>
                <a:ea typeface="+mn-ea"/>
                <a:cs typeface="+mn-cs"/>
              </a:rPr>
              <a:t>Voluntary, informed consent</a:t>
            </a:r>
          </a:p>
        </p:txBody>
      </p:sp>
    </p:spTree>
    <p:extLst>
      <p:ext uri="{BB962C8B-B14F-4D97-AF65-F5344CB8AC3E}">
        <p14:creationId xmlns:p14="http://schemas.microsoft.com/office/powerpoint/2010/main" val="258159311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Primary Roles in Abortion-Related Counseling</a:t>
            </a:r>
          </a:p>
        </p:txBody>
      </p:sp>
      <p:sp>
        <p:nvSpPr>
          <p:cNvPr id="3" name="Content Placeholder 2"/>
          <p:cNvSpPr>
            <a:spLocks noGrp="1"/>
          </p:cNvSpPr>
          <p:nvPr>
            <p:ph sz="quarter" idx="1"/>
          </p:nvPr>
        </p:nvSpPr>
        <p:spPr>
          <a:xfrm>
            <a:off x="612648" y="1600200"/>
            <a:ext cx="8153400" cy="4724400"/>
          </a:xfrm>
        </p:spPr>
        <p:txBody>
          <a:bodyPr/>
          <a:lstStyle/>
          <a:p>
            <a:pPr marL="457200" indent="-457200"/>
            <a:r>
              <a:rPr lang="en-US" sz="2400" kern="1200">
                <a:solidFill>
                  <a:srgbClr val="000000"/>
                </a:solidFill>
                <a:latin typeface="+mn-lt"/>
                <a:ea typeface="+mn-ea"/>
                <a:cs typeface="+mn-cs"/>
              </a:rPr>
              <a:t>Allow her to explore and affirm feelings</a:t>
            </a:r>
          </a:p>
          <a:p>
            <a:pPr marL="457200" indent="-457200"/>
            <a:r>
              <a:rPr lang="en-US" sz="2400" kern="1200">
                <a:solidFill>
                  <a:srgbClr val="000000"/>
                </a:solidFill>
                <a:latin typeface="+mn-lt"/>
                <a:ea typeface="+mn-ea"/>
                <a:cs typeface="+mn-cs"/>
              </a:rPr>
              <a:t>Elicit circumstances surrounding the pregnancy that are relevant to her clinical care</a:t>
            </a:r>
          </a:p>
          <a:p>
            <a:pPr marL="457200" indent="-457200"/>
            <a:r>
              <a:rPr lang="en-US" sz="2400" kern="1200">
                <a:solidFill>
                  <a:srgbClr val="000000"/>
                </a:solidFill>
                <a:latin typeface="+mn-lt"/>
                <a:ea typeface="+mn-ea"/>
                <a:cs typeface="+mn-cs"/>
              </a:rPr>
              <a:t>Help her clarify her thoughts and decisions about her pregnancy, abortion-related needs and future sexual- and reproductive-health </a:t>
            </a:r>
          </a:p>
          <a:p>
            <a:pPr marL="457200" indent="-457200"/>
            <a:r>
              <a:rPr lang="en-US" sz="2400" kern="1200">
                <a:solidFill>
                  <a:srgbClr val="000000"/>
                </a:solidFill>
                <a:latin typeface="+mn-lt"/>
                <a:ea typeface="+mn-ea"/>
                <a:cs typeface="+mn-cs"/>
              </a:rPr>
              <a:t>Ensure that she gets</a:t>
            </a:r>
            <a:r>
              <a:rPr lang="en-US" sz="2400" kern="1200" baseline="0">
                <a:solidFill>
                  <a:srgbClr val="000000"/>
                </a:solidFill>
                <a:latin typeface="+mn-lt"/>
                <a:ea typeface="+mn-ea"/>
                <a:cs typeface="+mn-cs"/>
              </a:rPr>
              <a:t> </a:t>
            </a:r>
            <a:r>
              <a:rPr lang="en-US" sz="2400" kern="1200">
                <a:solidFill>
                  <a:srgbClr val="000000"/>
                </a:solidFill>
                <a:latin typeface="+mn-lt"/>
                <a:ea typeface="+mn-ea"/>
                <a:cs typeface="+mn-cs"/>
              </a:rPr>
              <a:t>answers to her questions and concerns, in language she understands</a:t>
            </a:r>
          </a:p>
          <a:p>
            <a:pPr marL="457200" indent="-457200"/>
            <a:r>
              <a:rPr lang="en-US" sz="2400" kern="1200">
                <a:solidFill>
                  <a:srgbClr val="000000"/>
                </a:solidFill>
                <a:latin typeface="+mn-lt"/>
                <a:ea typeface="+mn-ea"/>
                <a:cs typeface="+mn-cs"/>
              </a:rPr>
              <a:t>Provide referrals, if necessary</a:t>
            </a:r>
          </a:p>
          <a:p>
            <a:pPr marL="457200" indent="-457200"/>
            <a:r>
              <a:rPr lang="en-US" sz="2400" kern="1200">
                <a:solidFill>
                  <a:srgbClr val="000000"/>
                </a:solidFill>
                <a:latin typeface="+mn-lt"/>
                <a:ea typeface="+mn-ea"/>
                <a:cs typeface="+mn-cs"/>
              </a:rPr>
              <a:t>Help her determine who to go to for social support, if she needs it</a:t>
            </a:r>
          </a:p>
        </p:txBody>
      </p:sp>
    </p:spTree>
    <p:extLst>
      <p:ext uri="{BB962C8B-B14F-4D97-AF65-F5344CB8AC3E}">
        <p14:creationId xmlns:p14="http://schemas.microsoft.com/office/powerpoint/2010/main" val="280769203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Abortion-Related Care Counseling Challenges </a:t>
            </a:r>
            <a:endParaRPr lang="en-US"/>
          </a:p>
        </p:txBody>
      </p:sp>
      <p:sp>
        <p:nvSpPr>
          <p:cNvPr id="3" name="Content Placeholder 2"/>
          <p:cNvSpPr>
            <a:spLocks noGrp="1"/>
          </p:cNvSpPr>
          <p:nvPr>
            <p:ph sz="quarter" idx="1"/>
          </p:nvPr>
        </p:nvSpPr>
        <p:spPr>
          <a:xfrm>
            <a:off x="609600" y="1676400"/>
            <a:ext cx="8153400" cy="4495800"/>
          </a:xfrm>
        </p:spPr>
        <p:txBody>
          <a:bodyPr/>
          <a:lstStyle/>
          <a:p>
            <a:pPr marL="457200" indent="-457200"/>
            <a:r>
              <a:rPr lang="en-US" sz="3200" kern="1200">
                <a:solidFill>
                  <a:srgbClr val="000000"/>
                </a:solidFill>
                <a:latin typeface="+mn-lt"/>
                <a:ea typeface="+mn-ea"/>
                <a:cs typeface="+mn-cs"/>
              </a:rPr>
              <a:t>Lack of adequate time </a:t>
            </a:r>
          </a:p>
          <a:p>
            <a:pPr marL="457200" indent="-457200"/>
            <a:r>
              <a:rPr lang="en-US" sz="3200" kern="1200">
                <a:solidFill>
                  <a:srgbClr val="000000"/>
                </a:solidFill>
                <a:latin typeface="+mn-lt"/>
                <a:ea typeface="+mn-ea"/>
                <a:cs typeface="+mn-cs"/>
              </a:rPr>
              <a:t>Woman’s conflicting feelings and emotional state </a:t>
            </a:r>
          </a:p>
          <a:p>
            <a:pPr marL="457200" indent="-457200"/>
            <a:r>
              <a:rPr lang="en-US" sz="3200" kern="1200">
                <a:solidFill>
                  <a:srgbClr val="000000"/>
                </a:solidFill>
                <a:latin typeface="+mn-lt"/>
                <a:ea typeface="+mn-ea"/>
                <a:cs typeface="+mn-cs"/>
              </a:rPr>
              <a:t>Different cultures, languages </a:t>
            </a:r>
          </a:p>
          <a:p>
            <a:pPr marL="457200" indent="-457200"/>
            <a:r>
              <a:rPr lang="en-US" sz="3200" kern="1200">
                <a:solidFill>
                  <a:srgbClr val="000000"/>
                </a:solidFill>
                <a:latin typeface="+mn-lt"/>
                <a:ea typeface="+mn-ea"/>
                <a:cs typeface="+mn-cs"/>
              </a:rPr>
              <a:t>Provider overwork or “burn out” </a:t>
            </a:r>
          </a:p>
        </p:txBody>
      </p:sp>
    </p:spTree>
    <p:extLst>
      <p:ext uri="{BB962C8B-B14F-4D97-AF65-F5344CB8AC3E}">
        <p14:creationId xmlns:p14="http://schemas.microsoft.com/office/powerpoint/2010/main" val="391018299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Provide Privacy</a:t>
            </a:r>
          </a:p>
        </p:txBody>
      </p:sp>
      <p:pic>
        <p:nvPicPr>
          <p:cNvPr id="4" name="Picture 1033" descr="provideprivacy"/>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517775" y="2293620"/>
            <a:ext cx="4343400" cy="3108960"/>
          </a:xfrm>
          <a:prstGeom prst="rect">
            <a:avLst/>
          </a:prstGeom>
          <a:noFill/>
        </p:spPr>
      </p:pic>
    </p:spTree>
    <p:extLst>
      <p:ext uri="{BB962C8B-B14F-4D97-AF65-F5344CB8AC3E}">
        <p14:creationId xmlns:p14="http://schemas.microsoft.com/office/powerpoint/2010/main" val="246893035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Ensure Privacy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Provide counseling where no one else can see or hear (visual and auditory privacy)</a:t>
            </a:r>
          </a:p>
          <a:p>
            <a:pPr marL="457200" indent="-457200"/>
            <a:r>
              <a:rPr lang="en-US" sz="3200" kern="1200">
                <a:solidFill>
                  <a:srgbClr val="000000"/>
                </a:solidFill>
                <a:latin typeface="+mn-lt"/>
                <a:ea typeface="+mn-ea"/>
                <a:cs typeface="+mn-cs"/>
              </a:rPr>
              <a:t>Have others participate only with the woman’s permission. </a:t>
            </a:r>
          </a:p>
        </p:txBody>
      </p:sp>
    </p:spTree>
    <p:extLst>
      <p:ext uri="{BB962C8B-B14F-4D97-AF65-F5344CB8AC3E}">
        <p14:creationId xmlns:p14="http://schemas.microsoft.com/office/powerpoint/2010/main" val="120662452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Ask if She Would Like Her Partner to be with Her </a:t>
            </a:r>
            <a:endParaRPr lang="en-US"/>
          </a:p>
        </p:txBody>
      </p:sp>
      <p:pic>
        <p:nvPicPr>
          <p:cNvPr id="4" name="Picture 5" descr="askifshewouldlik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2057400"/>
            <a:ext cx="4854575" cy="3484562"/>
          </a:xfrm>
          <a:prstGeom prst="rect">
            <a:avLst/>
          </a:prstGeom>
          <a:noFill/>
          <a:ln w="9525">
            <a:noFill/>
            <a:miter lim="800000"/>
            <a:headEnd/>
            <a:tailEnd/>
          </a:ln>
        </p:spPr>
      </p:pic>
    </p:spTree>
    <p:extLst>
      <p:ext uri="{BB962C8B-B14F-4D97-AF65-F5344CB8AC3E}">
        <p14:creationId xmlns:p14="http://schemas.microsoft.com/office/powerpoint/2010/main" val="599425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1066800"/>
          </a:xfrm>
        </p:spPr>
        <p:txBody>
          <a:bodyPr/>
          <a:lstStyle/>
          <a:p>
            <a:r>
              <a:rPr lang="en-US" sz="3600"/>
              <a:t>Public Health Rationale for Preventing Unsafe Abortion</a:t>
            </a:r>
          </a:p>
        </p:txBody>
      </p:sp>
      <p:sp>
        <p:nvSpPr>
          <p:cNvPr id="3" name="Content Placeholder 2"/>
          <p:cNvSpPr>
            <a:spLocks noGrp="1"/>
          </p:cNvSpPr>
          <p:nvPr>
            <p:ph sz="quarter" idx="1"/>
          </p:nvPr>
        </p:nvSpPr>
        <p:spPr>
          <a:xfrm>
            <a:off x="612648" y="1600200"/>
            <a:ext cx="8153400" cy="4876800"/>
          </a:xfrm>
        </p:spPr>
        <p:txBody>
          <a:bodyPr/>
          <a:lstStyle/>
          <a:p>
            <a:pPr marL="0">
              <a:buNone/>
            </a:pPr>
            <a:r>
              <a:rPr lang="en-US" sz="2400" i="1" dirty="0">
                <a:solidFill>
                  <a:srgbClr val="000000"/>
                </a:solidFill>
              </a:rPr>
              <a:t>“The number of declarations and resolutions signed by countries over the past two decades indicates a growing consensus that unsafe abortion is an important cause of maternal death that can, and should, be prevented through the promotion of sexuality education, family planning, safe abortion services to the full extent of the law, and post-abortion care in all cases. The consensus also exists that post-abortion care should always be provided, and that expanding access to modern contraception is critical to the prevention of unplanned pregnancy and unsafe abortion. Thus, the public health rationale for preventing unsafe abortion is clear and unambiguous." </a:t>
            </a:r>
          </a:p>
          <a:p>
            <a:pPr marL="0">
              <a:buNone/>
            </a:pPr>
            <a:r>
              <a:rPr lang="en-US" sz="2400" i="1"/>
              <a:t>			-- </a:t>
            </a:r>
            <a:r>
              <a:rPr lang="en-US" sz="2400" i="1">
                <a:solidFill>
                  <a:srgbClr val="000000"/>
                </a:solidFill>
              </a:rPr>
              <a:t>World Health Organization, 2012</a:t>
            </a:r>
            <a:endParaRPr lang="en-US" sz="2400">
              <a:solidFill>
                <a:srgbClr val="000000"/>
              </a:solidFill>
            </a:endParaRPr>
          </a:p>
          <a:p>
            <a:pPr>
              <a:buNone/>
            </a:pPr>
            <a:endParaRPr lang="en-US" sz="3200" dirty="0">
              <a:solidFill>
                <a:srgbClr val="000000"/>
              </a:solidFill>
            </a:endParaRPr>
          </a:p>
        </p:txBody>
      </p:sp>
    </p:spTree>
    <p:extLst>
      <p:ext uri="{BB962C8B-B14F-4D97-AF65-F5344CB8AC3E}">
        <p14:creationId xmlns:p14="http://schemas.microsoft.com/office/powerpoint/2010/main" val="305093061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Ensure Confidentiality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Inform her that all information is confidential. </a:t>
            </a:r>
          </a:p>
          <a:p>
            <a:pPr marL="457200" indent="-457200"/>
            <a:r>
              <a:rPr lang="en-US" sz="3200" kern="1200">
                <a:solidFill>
                  <a:srgbClr val="000000"/>
                </a:solidFill>
                <a:latin typeface="+mn-lt"/>
                <a:ea typeface="+mn-ea"/>
                <a:cs typeface="+mn-cs"/>
              </a:rPr>
              <a:t>Assure her that information will not be released without her authorization.</a:t>
            </a:r>
          </a:p>
        </p:txBody>
      </p:sp>
    </p:spTree>
    <p:extLst>
      <p:ext uri="{BB962C8B-B14F-4D97-AF65-F5344CB8AC3E}">
        <p14:creationId xmlns:p14="http://schemas.microsoft.com/office/powerpoint/2010/main" val="423325753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Empathetic Provider</a:t>
            </a:r>
          </a:p>
        </p:txBody>
      </p:sp>
      <p:sp>
        <p:nvSpPr>
          <p:cNvPr id="3" name="Content Placeholder 2"/>
          <p:cNvSpPr>
            <a:spLocks noGrp="1"/>
          </p:cNvSpPr>
          <p:nvPr>
            <p:ph sz="quarter" idx="1"/>
          </p:nvPr>
        </p:nvSpPr>
        <p:spPr>
          <a:xfrm>
            <a:off x="612648" y="1676400"/>
            <a:ext cx="8153400" cy="4495800"/>
          </a:xfrm>
        </p:spPr>
        <p:txBody>
          <a:bodyPr/>
          <a:lstStyle/>
          <a:p>
            <a:pPr marL="457200" indent="-457200"/>
            <a:r>
              <a:rPr lang="en-US" sz="3200" kern="1200">
                <a:solidFill>
                  <a:srgbClr val="000000"/>
                </a:solidFill>
                <a:latin typeface="+mn-lt"/>
                <a:ea typeface="+mn-ea"/>
                <a:cs typeface="+mn-cs"/>
              </a:rPr>
              <a:t>Listens actively</a:t>
            </a:r>
          </a:p>
          <a:p>
            <a:pPr marL="457200" indent="-457200"/>
            <a:r>
              <a:rPr lang="en-US" sz="3200" kern="1200">
                <a:solidFill>
                  <a:srgbClr val="000000"/>
                </a:solidFill>
                <a:latin typeface="+mn-lt"/>
                <a:ea typeface="+mn-ea"/>
                <a:cs typeface="+mn-cs"/>
              </a:rPr>
              <a:t>Is genuine </a:t>
            </a:r>
          </a:p>
          <a:p>
            <a:pPr marL="457200" indent="-457200"/>
            <a:r>
              <a:rPr lang="en-US" sz="3200" kern="1200">
                <a:solidFill>
                  <a:srgbClr val="000000"/>
                </a:solidFill>
                <a:latin typeface="+mn-lt"/>
                <a:ea typeface="+mn-ea"/>
                <a:cs typeface="+mn-cs"/>
              </a:rPr>
              <a:t>Seeks to understand the woman’s feelings from her viewpoint</a:t>
            </a:r>
          </a:p>
          <a:p>
            <a:pPr marL="457200" indent="-457200"/>
            <a:r>
              <a:rPr lang="en-US" sz="3200" kern="1200">
                <a:solidFill>
                  <a:srgbClr val="000000"/>
                </a:solidFill>
                <a:latin typeface="+mn-lt"/>
                <a:ea typeface="+mn-ea"/>
                <a:cs typeface="+mn-cs"/>
              </a:rPr>
              <a:t>Shows caring </a:t>
            </a:r>
          </a:p>
          <a:p>
            <a:pPr marL="457200" indent="-457200"/>
            <a:r>
              <a:rPr lang="en-US" sz="3200" kern="1200">
                <a:solidFill>
                  <a:srgbClr val="000000"/>
                </a:solidFill>
                <a:latin typeface="+mn-lt"/>
                <a:ea typeface="+mn-ea"/>
                <a:cs typeface="+mn-cs"/>
              </a:rPr>
              <a:t>Responds honestly </a:t>
            </a:r>
          </a:p>
          <a:p>
            <a:pPr marL="457200" indent="-457200"/>
            <a:r>
              <a:rPr lang="en-US" sz="3200" kern="1200">
                <a:solidFill>
                  <a:srgbClr val="000000"/>
                </a:solidFill>
                <a:latin typeface="+mn-lt"/>
                <a:ea typeface="+mn-ea"/>
                <a:cs typeface="+mn-cs"/>
              </a:rPr>
              <a:t>Is friendly and helpful </a:t>
            </a:r>
          </a:p>
        </p:txBody>
      </p:sp>
    </p:spTree>
    <p:extLst>
      <p:ext uri="{BB962C8B-B14F-4D97-AF65-F5344CB8AC3E}">
        <p14:creationId xmlns:p14="http://schemas.microsoft.com/office/powerpoint/2010/main" val="16648016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Active Listening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Is more than just hearing </a:t>
            </a:r>
          </a:p>
          <a:p>
            <a:pPr marL="457200" indent="-457200"/>
            <a:r>
              <a:rPr lang="en-US" sz="3200" kern="1200">
                <a:solidFill>
                  <a:srgbClr val="000000"/>
                </a:solidFill>
                <a:latin typeface="+mn-lt"/>
                <a:ea typeface="+mn-ea"/>
                <a:cs typeface="+mn-cs"/>
              </a:rPr>
              <a:t>Uses multiple senses to gather information, convey understanding and encourage communication </a:t>
            </a:r>
          </a:p>
          <a:p>
            <a:pPr marL="457200" indent="-457200"/>
            <a:r>
              <a:rPr lang="en-US" sz="3200" kern="1200">
                <a:solidFill>
                  <a:srgbClr val="000000"/>
                </a:solidFill>
                <a:latin typeface="+mn-lt"/>
                <a:ea typeface="+mn-ea"/>
                <a:cs typeface="+mn-cs"/>
              </a:rPr>
              <a:t>Avoids dismissive phrases </a:t>
            </a:r>
          </a:p>
        </p:txBody>
      </p:sp>
    </p:spTree>
    <p:extLst>
      <p:ext uri="{BB962C8B-B14F-4D97-AF65-F5344CB8AC3E}">
        <p14:creationId xmlns:p14="http://schemas.microsoft.com/office/powerpoint/2010/main" val="348231382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Verbal Communication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Talking and active listening with encouraging phrases</a:t>
            </a:r>
          </a:p>
          <a:p>
            <a:pPr marL="457200" indent="-457200"/>
            <a:r>
              <a:rPr lang="en-US" sz="3200" kern="1200">
                <a:solidFill>
                  <a:srgbClr val="000000"/>
                </a:solidFill>
                <a:latin typeface="+mn-lt"/>
                <a:ea typeface="+mn-ea"/>
                <a:cs typeface="+mn-cs"/>
              </a:rPr>
              <a:t>Using open-ended questions to encourage more communication</a:t>
            </a:r>
          </a:p>
          <a:p>
            <a:pPr marL="457200" indent="-457200"/>
            <a:r>
              <a:rPr lang="en-US" sz="3200" kern="1200">
                <a:solidFill>
                  <a:srgbClr val="000000"/>
                </a:solidFill>
                <a:latin typeface="+mn-lt"/>
                <a:ea typeface="+mn-ea"/>
                <a:cs typeface="+mn-cs"/>
              </a:rPr>
              <a:t>Reflecting understanding of feelings </a:t>
            </a:r>
          </a:p>
        </p:txBody>
      </p:sp>
    </p:spTree>
    <p:extLst>
      <p:ext uri="{BB962C8B-B14F-4D97-AF65-F5344CB8AC3E}">
        <p14:creationId xmlns:p14="http://schemas.microsoft.com/office/powerpoint/2010/main" val="228340485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Nonverbal Communication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Body gestures </a:t>
            </a:r>
          </a:p>
          <a:p>
            <a:pPr marL="457200" indent="-457200"/>
            <a:r>
              <a:rPr lang="en-US" sz="3200" kern="1200">
                <a:solidFill>
                  <a:srgbClr val="000000"/>
                </a:solidFill>
                <a:latin typeface="+mn-lt"/>
                <a:ea typeface="+mn-ea"/>
                <a:cs typeface="+mn-cs"/>
              </a:rPr>
              <a:t>Facial expressions </a:t>
            </a:r>
          </a:p>
        </p:txBody>
      </p:sp>
    </p:spTree>
    <p:extLst>
      <p:ext uri="{BB962C8B-B14F-4D97-AF65-F5344CB8AC3E}">
        <p14:creationId xmlns:p14="http://schemas.microsoft.com/office/powerpoint/2010/main" val="246972914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Effective Communication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Stay attentive. </a:t>
            </a:r>
          </a:p>
          <a:p>
            <a:pPr marL="457200" indent="-457200"/>
            <a:r>
              <a:rPr lang="en-US" sz="3200" kern="1200">
                <a:solidFill>
                  <a:srgbClr val="000000"/>
                </a:solidFill>
                <a:latin typeface="+mn-lt"/>
                <a:ea typeface="+mn-ea"/>
                <a:cs typeface="+mn-cs"/>
              </a:rPr>
              <a:t>Use nonverbal cues to convey concern. </a:t>
            </a:r>
          </a:p>
          <a:p>
            <a:pPr marL="457200" indent="-457200"/>
            <a:r>
              <a:rPr lang="en-US" sz="3200" kern="1200">
                <a:solidFill>
                  <a:srgbClr val="000000"/>
                </a:solidFill>
                <a:latin typeface="+mn-lt"/>
                <a:ea typeface="+mn-ea"/>
                <a:cs typeface="+mn-cs"/>
              </a:rPr>
              <a:t>Ask open-ended questions. </a:t>
            </a:r>
          </a:p>
          <a:p>
            <a:pPr marL="457200" indent="-457200"/>
            <a:r>
              <a:rPr lang="en-US" sz="3200" kern="1200">
                <a:solidFill>
                  <a:srgbClr val="000000"/>
                </a:solidFill>
                <a:latin typeface="+mn-lt"/>
                <a:ea typeface="+mn-ea"/>
                <a:cs typeface="+mn-cs"/>
              </a:rPr>
              <a:t>Use encouraging words.</a:t>
            </a:r>
          </a:p>
          <a:p>
            <a:pPr marL="457200" indent="-457200"/>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116808100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Effective Communication (cont.)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Pay close attention to the woman’s spoken words. </a:t>
            </a:r>
          </a:p>
          <a:p>
            <a:pPr marL="457200" indent="-457200"/>
            <a:r>
              <a:rPr lang="en-US" sz="3200" kern="1200">
                <a:solidFill>
                  <a:srgbClr val="000000"/>
                </a:solidFill>
                <a:latin typeface="+mn-lt"/>
                <a:ea typeface="+mn-ea"/>
                <a:cs typeface="+mn-cs"/>
              </a:rPr>
              <a:t>Observe her nonverbal cues. </a:t>
            </a:r>
          </a:p>
          <a:p>
            <a:pPr marL="457200" indent="-457200"/>
            <a:r>
              <a:rPr lang="en-US" sz="3200" kern="1200">
                <a:solidFill>
                  <a:srgbClr val="000000"/>
                </a:solidFill>
                <a:latin typeface="+mn-lt"/>
                <a:ea typeface="+mn-ea"/>
                <a:cs typeface="+mn-cs"/>
              </a:rPr>
              <a:t>Help her explore her feelings. </a:t>
            </a:r>
          </a:p>
          <a:p>
            <a:pPr marL="457200" indent="-457200"/>
            <a:r>
              <a:rPr lang="en-US" sz="3200" kern="1200">
                <a:solidFill>
                  <a:srgbClr val="000000"/>
                </a:solidFill>
                <a:latin typeface="+mn-lt"/>
                <a:ea typeface="+mn-ea"/>
                <a:cs typeface="+mn-cs"/>
              </a:rPr>
              <a:t>Use medical language in a manner she understands. </a:t>
            </a:r>
          </a:p>
        </p:txBody>
      </p:sp>
    </p:spTree>
    <p:extLst>
      <p:ext uri="{BB962C8B-B14F-4D97-AF65-F5344CB8AC3E}">
        <p14:creationId xmlns:p14="http://schemas.microsoft.com/office/powerpoint/2010/main" val="400617070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Communicate Effectively </a:t>
            </a:r>
            <a:endParaRPr lang="en-US"/>
          </a:p>
        </p:txBody>
      </p:sp>
      <p:pic>
        <p:nvPicPr>
          <p:cNvPr id="4" name="Picture 7" descr="communicateeffectivel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1676400"/>
            <a:ext cx="4343400" cy="4114800"/>
          </a:xfrm>
          <a:prstGeom prst="rect">
            <a:avLst/>
          </a:prstGeom>
          <a:noFill/>
        </p:spPr>
      </p:pic>
    </p:spTree>
    <p:extLst>
      <p:ext uri="{BB962C8B-B14F-4D97-AF65-F5344CB8AC3E}">
        <p14:creationId xmlns:p14="http://schemas.microsoft.com/office/powerpoint/2010/main" val="40467299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Options</a:t>
            </a:r>
          </a:p>
        </p:txBody>
      </p:sp>
      <p:sp>
        <p:nvSpPr>
          <p:cNvPr id="3" name="Content Placeholder 2"/>
          <p:cNvSpPr>
            <a:spLocks noGrp="1"/>
          </p:cNvSpPr>
          <p:nvPr>
            <p:ph sz="quarter" idx="1"/>
          </p:nvPr>
        </p:nvSpPr>
        <p:spPr/>
        <p:txBody>
          <a:bodyPr/>
          <a:lstStyle/>
          <a:p>
            <a:pPr marL="571500" indent="-571500"/>
            <a:r>
              <a:rPr lang="en-US" sz="3600"/>
              <a:t>Continue the</a:t>
            </a:r>
            <a:r>
              <a:rPr lang="en-US" sz="3600" baseline="0"/>
              <a:t> pregnancy to term</a:t>
            </a:r>
          </a:p>
          <a:p>
            <a:pPr marL="1211263" lvl="1" indent="-571500"/>
            <a:r>
              <a:rPr lang="en-US"/>
              <a:t>Parent</a:t>
            </a:r>
          </a:p>
          <a:p>
            <a:pPr marL="1211263" lvl="1" indent="-571500"/>
            <a:r>
              <a:rPr lang="en-US"/>
              <a:t>Release the child for adoption</a:t>
            </a:r>
          </a:p>
          <a:p>
            <a:pPr marL="571500" indent="-571500"/>
            <a:r>
              <a:rPr lang="en-US" sz="3600"/>
              <a:t>Terminate the pregnancy</a:t>
            </a:r>
          </a:p>
        </p:txBody>
      </p:sp>
    </p:spTree>
    <p:extLst>
      <p:ext uri="{BB962C8B-B14F-4D97-AF65-F5344CB8AC3E}">
        <p14:creationId xmlns:p14="http://schemas.microsoft.com/office/powerpoint/2010/main" val="345959599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Information Surrounding Decision to Terminate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Confidentiality of care</a:t>
            </a:r>
          </a:p>
          <a:p>
            <a:pPr marL="457200" indent="-457200"/>
            <a:r>
              <a:rPr lang="en-US" sz="3200" kern="1200">
                <a:solidFill>
                  <a:srgbClr val="000000"/>
                </a:solidFill>
                <a:latin typeface="+mn-lt"/>
                <a:ea typeface="+mn-ea"/>
                <a:cs typeface="+mn-cs"/>
              </a:rPr>
              <a:t>Length of pregnancy </a:t>
            </a:r>
          </a:p>
          <a:p>
            <a:pPr marL="457200" indent="-457200"/>
            <a:r>
              <a:rPr lang="en-US" sz="3200" kern="1200">
                <a:solidFill>
                  <a:srgbClr val="000000"/>
                </a:solidFill>
                <a:latin typeface="+mn-lt"/>
                <a:ea typeface="+mn-ea"/>
                <a:cs typeface="+mn-cs"/>
              </a:rPr>
              <a:t>Uterine evacuation methods available </a:t>
            </a:r>
          </a:p>
          <a:p>
            <a:pPr marL="457200" indent="-457200"/>
            <a:r>
              <a:rPr lang="en-US" sz="3200" kern="1200">
                <a:solidFill>
                  <a:srgbClr val="000000"/>
                </a:solidFill>
                <a:latin typeface="+mn-lt"/>
                <a:ea typeface="+mn-ea"/>
                <a:cs typeface="+mn-cs"/>
              </a:rPr>
              <a:t>Pain medications available </a:t>
            </a:r>
          </a:p>
          <a:p>
            <a:pPr marL="457200" indent="-457200"/>
            <a:r>
              <a:rPr lang="en-US" sz="3200" kern="1200">
                <a:solidFill>
                  <a:srgbClr val="000000"/>
                </a:solidFill>
                <a:latin typeface="+mn-lt"/>
                <a:ea typeface="+mn-ea"/>
                <a:cs typeface="+mn-cs"/>
              </a:rPr>
              <a:t>Any other tests that may be done </a:t>
            </a:r>
          </a:p>
          <a:p>
            <a:pPr marL="457200" indent="-457200"/>
            <a:r>
              <a:rPr lang="en-US" sz="3200" kern="1200">
                <a:solidFill>
                  <a:srgbClr val="000000"/>
                </a:solidFill>
                <a:latin typeface="+mn-lt"/>
                <a:ea typeface="+mn-ea"/>
                <a:cs typeface="+mn-cs"/>
              </a:rPr>
              <a:t>If applicable, fetal anomalies or other medical indications detected </a:t>
            </a:r>
          </a:p>
          <a:p>
            <a:pPr marL="457200" indent="-457200"/>
            <a:r>
              <a:rPr lang="en-US" sz="3200"/>
              <a:t>Permission to treat a</a:t>
            </a:r>
            <a:r>
              <a:rPr lang="en-US" sz="3200" baseline="0"/>
              <a:t> complication if necessary</a:t>
            </a:r>
          </a:p>
        </p:txBody>
      </p:sp>
    </p:spTree>
    <p:extLst>
      <p:ext uri="{BB962C8B-B14F-4D97-AF65-F5344CB8AC3E}">
        <p14:creationId xmlns:p14="http://schemas.microsoft.com/office/powerpoint/2010/main" val="3025956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1066800"/>
          </a:xfrm>
        </p:spPr>
        <p:txBody>
          <a:bodyPr/>
          <a:lstStyle/>
          <a:p>
            <a:r>
              <a:rPr lang="en-US" sz="3600"/>
              <a:t>Abortion is a Safe Medical Procedure</a:t>
            </a:r>
          </a:p>
        </p:txBody>
      </p:sp>
      <p:sp>
        <p:nvSpPr>
          <p:cNvPr id="3" name="Content Placeholder 2"/>
          <p:cNvSpPr>
            <a:spLocks noGrp="1"/>
          </p:cNvSpPr>
          <p:nvPr>
            <p:ph sz="quarter" idx="1"/>
          </p:nvPr>
        </p:nvSpPr>
        <p:spPr/>
        <p:txBody>
          <a:bodyPr/>
          <a:lstStyle/>
          <a:p>
            <a:pPr>
              <a:buNone/>
            </a:pPr>
            <a:r>
              <a:rPr lang="en-US" sz="3200" i="1">
                <a:solidFill>
                  <a:srgbClr val="000000"/>
                </a:solidFill>
              </a:rPr>
              <a:t>"When performed by skilled providers using correct medical techniques and drugs, and under hygienic conditions, induced abortion is a very safe medical procedure."</a:t>
            </a:r>
            <a:endParaRPr lang="en-US" sz="3200">
              <a:solidFill>
                <a:srgbClr val="000000"/>
              </a:solidFill>
            </a:endParaRPr>
          </a:p>
          <a:p>
            <a:pPr>
              <a:buNone/>
            </a:pPr>
            <a:endParaRPr lang="en-US" sz="3200">
              <a:solidFill>
                <a:srgbClr val="000000"/>
              </a:solidFill>
            </a:endParaRPr>
          </a:p>
        </p:txBody>
      </p:sp>
    </p:spTree>
    <p:extLst>
      <p:ext uri="{BB962C8B-B14F-4D97-AF65-F5344CB8AC3E}">
        <p14:creationId xmlns:p14="http://schemas.microsoft.com/office/powerpoint/2010/main" val="197405775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Obtain Informed Consent</a:t>
            </a:r>
          </a:p>
        </p:txBody>
      </p:sp>
      <p:pic>
        <p:nvPicPr>
          <p:cNvPr id="4" name="Picture 8" descr="InformedCons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2286000"/>
            <a:ext cx="4945063" cy="3252788"/>
          </a:xfrm>
          <a:prstGeom prst="rect">
            <a:avLst/>
          </a:prstGeom>
          <a:noFill/>
          <a:ln w="9525">
            <a:noFill/>
            <a:miter lim="800000"/>
            <a:headEnd/>
            <a:tailEnd/>
          </a:ln>
        </p:spPr>
      </p:pic>
    </p:spTree>
    <p:extLst>
      <p:ext uri="{BB962C8B-B14F-4D97-AF65-F5344CB8AC3E}">
        <p14:creationId xmlns:p14="http://schemas.microsoft.com/office/powerpoint/2010/main" val="285484930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Procedure Choice </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Differences between methods</a:t>
            </a:r>
          </a:p>
          <a:p>
            <a:pPr marL="457200" indent="-457200"/>
            <a:r>
              <a:rPr lang="en-US" sz="2800" kern="1200">
                <a:solidFill>
                  <a:srgbClr val="000000"/>
                </a:solidFill>
                <a:latin typeface="+mn-lt"/>
                <a:ea typeface="+mn-ea"/>
                <a:cs typeface="+mn-cs"/>
              </a:rPr>
              <a:t>What will be done during and after the procedure </a:t>
            </a:r>
          </a:p>
          <a:p>
            <a:pPr marL="457200" indent="-457200"/>
            <a:r>
              <a:rPr lang="en-US" sz="2800" kern="1200">
                <a:solidFill>
                  <a:srgbClr val="000000"/>
                </a:solidFill>
                <a:latin typeface="+mn-lt"/>
                <a:ea typeface="+mn-ea"/>
                <a:cs typeface="+mn-cs"/>
              </a:rPr>
              <a:t>What she is likely to experience </a:t>
            </a:r>
          </a:p>
          <a:p>
            <a:pPr marL="457200" indent="-457200"/>
            <a:r>
              <a:rPr lang="en-US" sz="2800" kern="1200">
                <a:solidFill>
                  <a:srgbClr val="000000"/>
                </a:solidFill>
                <a:latin typeface="+mn-lt"/>
                <a:ea typeface="+mn-ea"/>
                <a:cs typeface="+mn-cs"/>
              </a:rPr>
              <a:t>How long it will take </a:t>
            </a:r>
          </a:p>
          <a:p>
            <a:pPr marL="457200" indent="-457200"/>
            <a:r>
              <a:rPr lang="en-US" sz="2800" kern="1200">
                <a:solidFill>
                  <a:srgbClr val="000000"/>
                </a:solidFill>
                <a:latin typeface="+mn-lt"/>
                <a:ea typeface="+mn-ea"/>
                <a:cs typeface="+mn-cs"/>
              </a:rPr>
              <a:t>Which pain </a:t>
            </a:r>
            <a:r>
              <a:rPr lang="en-US" sz="2800"/>
              <a:t>management</a:t>
            </a:r>
            <a:r>
              <a:rPr lang="en-US" sz="2800" kern="1200">
                <a:solidFill>
                  <a:srgbClr val="000000"/>
                </a:solidFill>
                <a:latin typeface="+mn-lt"/>
                <a:ea typeface="+mn-ea"/>
                <a:cs typeface="+mn-cs"/>
              </a:rPr>
              <a:t> options she can choose </a:t>
            </a:r>
          </a:p>
          <a:p>
            <a:pPr marL="457200" indent="-457200"/>
            <a:r>
              <a:rPr lang="en-US" sz="2800" kern="1200">
                <a:solidFill>
                  <a:srgbClr val="000000"/>
                </a:solidFill>
                <a:latin typeface="+mn-lt"/>
                <a:ea typeface="+mn-ea"/>
                <a:cs typeface="+mn-cs"/>
              </a:rPr>
              <a:t>Expected effects, side effects, risks and potential complications </a:t>
            </a:r>
          </a:p>
          <a:p>
            <a:pPr marL="457200" indent="-457200"/>
            <a:r>
              <a:rPr lang="en-US" sz="2800" kern="1200">
                <a:solidFill>
                  <a:srgbClr val="000000"/>
                </a:solidFill>
                <a:latin typeface="+mn-lt"/>
                <a:ea typeface="+mn-ea"/>
                <a:cs typeface="+mn-cs"/>
              </a:rPr>
              <a:t>Aftercare and follow up, if needed</a:t>
            </a:r>
          </a:p>
        </p:txBody>
      </p:sp>
    </p:spTree>
    <p:extLst>
      <p:ext uri="{BB962C8B-B14F-4D97-AF65-F5344CB8AC3E}">
        <p14:creationId xmlns:p14="http://schemas.microsoft.com/office/powerpoint/2010/main" val="318673305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Provide</a:t>
            </a:r>
            <a:r>
              <a:rPr lang="en-US" baseline="0"/>
              <a:t> Referrals</a:t>
            </a:r>
            <a:endParaRPr lang="en-US"/>
          </a:p>
        </p:txBody>
      </p:sp>
      <p:pic>
        <p:nvPicPr>
          <p:cNvPr id="4" name="Picture 9" descr="providereferral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2165350"/>
            <a:ext cx="5100638" cy="3321050"/>
          </a:xfrm>
          <a:prstGeom prst="rect">
            <a:avLst/>
          </a:prstGeom>
          <a:noFill/>
          <a:ln w="9525">
            <a:noFill/>
            <a:miter lim="800000"/>
            <a:headEnd/>
            <a:tailEnd/>
          </a:ln>
        </p:spPr>
      </p:pic>
    </p:spTree>
    <p:extLst>
      <p:ext uri="{BB962C8B-B14F-4D97-AF65-F5344CB8AC3E}">
        <p14:creationId xmlns:p14="http://schemas.microsoft.com/office/powerpoint/2010/main" val="327614285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Closing a Counseling Session</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Summarize key concepts. </a:t>
            </a:r>
          </a:p>
          <a:p>
            <a:pPr marL="342900" indent="-342900"/>
            <a:r>
              <a:rPr lang="en-US" sz="3200" kern="1200">
                <a:solidFill>
                  <a:srgbClr val="000000"/>
                </a:solidFill>
                <a:latin typeface="+mn-lt"/>
                <a:ea typeface="+mn-ea"/>
                <a:cs typeface="+mn-cs"/>
              </a:rPr>
              <a:t>Ask the woman for any additional questions. </a:t>
            </a:r>
          </a:p>
          <a:p>
            <a:pPr marL="342900" indent="-342900"/>
            <a:r>
              <a:rPr lang="en-US" sz="3200" kern="1200">
                <a:solidFill>
                  <a:srgbClr val="000000"/>
                </a:solidFill>
                <a:latin typeface="+mn-lt"/>
                <a:ea typeface="+mn-ea"/>
                <a:cs typeface="+mn-cs"/>
              </a:rPr>
              <a:t>Ensure that the woman understands important clinical and other information. </a:t>
            </a:r>
          </a:p>
          <a:p>
            <a:pPr marL="342900" indent="-342900"/>
            <a:r>
              <a:rPr lang="en-US" sz="3200" kern="1200">
                <a:solidFill>
                  <a:srgbClr val="000000"/>
                </a:solidFill>
                <a:latin typeface="+mn-lt"/>
                <a:ea typeface="+mn-ea"/>
                <a:cs typeface="+mn-cs"/>
              </a:rPr>
              <a:t>Provide written instructions or referrals. </a:t>
            </a:r>
          </a:p>
        </p:txBody>
      </p:sp>
    </p:spTree>
    <p:extLst>
      <p:ext uri="{BB962C8B-B14F-4D97-AF65-F5344CB8AC3E}">
        <p14:creationId xmlns:p14="http://schemas.microsoft.com/office/powerpoint/2010/main" val="19931757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Considerations for Postabortion</a:t>
            </a:r>
            <a:r>
              <a:rPr lang="en-US" baseline="0"/>
              <a:t> Care</a:t>
            </a:r>
            <a:endParaRPr lang="en-US"/>
          </a:p>
        </p:txBody>
      </p:sp>
      <p:sp>
        <p:nvSpPr>
          <p:cNvPr id="3" name="Content Placeholder 2"/>
          <p:cNvSpPr>
            <a:spLocks noGrp="1"/>
          </p:cNvSpPr>
          <p:nvPr>
            <p:ph sz="quarter" idx="1"/>
          </p:nvPr>
        </p:nvSpPr>
        <p:spPr>
          <a:xfrm>
            <a:off x="612648" y="1600200"/>
            <a:ext cx="8226552" cy="4800600"/>
          </a:xfrm>
        </p:spPr>
        <p:txBody>
          <a:bodyPr/>
          <a:lstStyle/>
          <a:p>
            <a:pPr marL="457200" indent="-457200"/>
            <a:r>
              <a:rPr lang="en-US" sz="2800" kern="1200">
                <a:solidFill>
                  <a:srgbClr val="000000"/>
                </a:solidFill>
                <a:latin typeface="+mn-lt"/>
                <a:ea typeface="+mn-ea"/>
                <a:cs typeface="+mn-cs"/>
              </a:rPr>
              <a:t>Counseling and informed consent may need to be deferred until after the woman is stabilized and able to comprehend and communicate.</a:t>
            </a:r>
          </a:p>
          <a:p>
            <a:pPr marL="457200" indent="-457200"/>
            <a:r>
              <a:rPr lang="en-US" sz="2800" kern="1200">
                <a:solidFill>
                  <a:srgbClr val="000000"/>
                </a:solidFill>
                <a:latin typeface="+mn-lt"/>
                <a:ea typeface="+mn-ea"/>
                <a:cs typeface="+mn-cs"/>
              </a:rPr>
              <a:t>As with all abortion-related care, women have a right to privacy and confidentiality.</a:t>
            </a:r>
          </a:p>
          <a:p>
            <a:pPr marL="457200" indent="-457200"/>
            <a:r>
              <a:rPr lang="en-US" sz="2800" kern="1200">
                <a:solidFill>
                  <a:srgbClr val="000000"/>
                </a:solidFill>
                <a:latin typeface="+mn-lt"/>
                <a:ea typeface="+mn-ea"/>
                <a:cs typeface="+mn-cs"/>
              </a:rPr>
              <a:t>Providers should be able to respond to questions about safe, legal abortion and where women can access such services.</a:t>
            </a:r>
          </a:p>
          <a:p>
            <a:pPr marL="457200" indent="-457200"/>
            <a:r>
              <a:rPr lang="en-US" sz="2800" kern="1200">
                <a:solidFill>
                  <a:srgbClr val="000000"/>
                </a:solidFill>
                <a:latin typeface="+mn-lt"/>
                <a:ea typeface="+mn-ea"/>
                <a:cs typeface="+mn-cs"/>
              </a:rPr>
              <a:t>Providers should consider that this may have been a wanted pregnancy.</a:t>
            </a:r>
          </a:p>
          <a:p>
            <a:pPr marL="457200" indent="-457200"/>
            <a:endParaRPr lang="en-US" sz="2800"/>
          </a:p>
          <a:p>
            <a:pPr marL="457200" indent="-457200"/>
            <a:endParaRPr lang="en-US" sz="2800"/>
          </a:p>
          <a:p>
            <a:pPr marL="457200" indent="-457200"/>
            <a:endParaRPr lang="en-US" sz="2800"/>
          </a:p>
          <a:p>
            <a:pPr marL="457200" indent="-457200"/>
            <a:endParaRPr lang="en-US" sz="2800"/>
          </a:p>
          <a:p>
            <a:pPr marL="457200" indent="-457200"/>
            <a:endParaRPr lang="en-US" sz="2800"/>
          </a:p>
          <a:p>
            <a:pPr marL="457200" indent="-457200"/>
            <a:endParaRPr lang="en-US" sz="2800"/>
          </a:p>
          <a:p>
            <a:pPr marL="457200" indent="-457200"/>
            <a:endParaRPr lang="en-US" sz="2800"/>
          </a:p>
          <a:p>
            <a:pPr marL="457200" indent="-457200"/>
            <a:endParaRPr lang="en-US" sz="2800"/>
          </a:p>
          <a:p>
            <a:pPr marL="457200" indent="-457200"/>
            <a:endParaRPr lang="en-US" sz="2800"/>
          </a:p>
          <a:p>
            <a:pPr marL="457200" indent="-457200"/>
            <a:endParaRPr lang="en-US" sz="2800"/>
          </a:p>
        </p:txBody>
      </p:sp>
    </p:spTree>
    <p:extLst>
      <p:ext uri="{BB962C8B-B14F-4D97-AF65-F5344CB8AC3E}">
        <p14:creationId xmlns:p14="http://schemas.microsoft.com/office/powerpoint/2010/main" val="162593153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EIGHT</a:t>
            </a:r>
          </a:p>
        </p:txBody>
      </p:sp>
      <p:sp>
        <p:nvSpPr>
          <p:cNvPr id="11267" name="Title 1"/>
          <p:cNvSpPr>
            <a:spLocks noGrp="1"/>
          </p:cNvSpPr>
          <p:nvPr>
            <p:ph type="body" idx="1"/>
          </p:nvPr>
        </p:nvSpPr>
        <p:spPr/>
        <p:txBody>
          <a:bodyPr/>
          <a:lstStyle/>
          <a:p>
            <a:pPr eaLnBrk="1" hangingPunct="1"/>
            <a:r>
              <a:rPr lang="en-US" sz="4000">
                <a:ea typeface="ＭＳ Ｐゴシック" pitchFamily="34" charset="-128"/>
              </a:rPr>
              <a:t>Contraceptive Services</a:t>
            </a:r>
          </a:p>
        </p:txBody>
      </p:sp>
    </p:spTree>
    <p:extLst>
      <p:ext uri="{BB962C8B-B14F-4D97-AF65-F5344CB8AC3E}">
        <p14:creationId xmlns:p14="http://schemas.microsoft.com/office/powerpoint/2010/main" val="327751173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3200"/>
              <a:t>This module discusses why contraceptive counseling and method provision are critical components of comprehensive abortion care.</a:t>
            </a:r>
          </a:p>
          <a:p>
            <a:pPr>
              <a:buNone/>
            </a:pPr>
            <a:r>
              <a:rPr lang="en-US" sz="3200"/>
              <a:t>It covers the knowledge, attitudes and skills a provider needs to provide high-quality contraceptive services to women seeking abortion-related care. </a:t>
            </a:r>
          </a:p>
          <a:p>
            <a:pPr>
              <a:buNone/>
            </a:pPr>
            <a:endParaRPr lang="en-US" sz="3200"/>
          </a:p>
        </p:txBody>
      </p:sp>
    </p:spTree>
    <p:custDataLst>
      <p:tags r:id="rId1"/>
    </p:custDataLst>
    <p:extLst>
      <p:ext uri="{BB962C8B-B14F-4D97-AF65-F5344CB8AC3E}">
        <p14:creationId xmlns:p14="http://schemas.microsoft.com/office/powerpoint/2010/main" val="218636045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a:xfrm>
            <a:off x="609600" y="1600200"/>
            <a:ext cx="8156448" cy="4495800"/>
          </a:xfrm>
        </p:spPr>
        <p:txBody>
          <a:bodyPr/>
          <a:lstStyle/>
          <a:p>
            <a:pPr marL="514350" indent="-514350">
              <a:buAutoNum type="arabicPeriod"/>
            </a:pPr>
            <a:r>
              <a:rPr lang="en-US" sz="2800" kern="1200">
                <a:solidFill>
                  <a:srgbClr val="000000"/>
                </a:solidFill>
              </a:rPr>
              <a:t>Identify goals of postabortion contraceptive counseling and method provision. </a:t>
            </a:r>
            <a:endParaRPr lang="en-US" sz="2800"/>
          </a:p>
          <a:p>
            <a:pPr marL="514350" indent="-514350">
              <a:buAutoNum type="arabicPeriod"/>
            </a:pPr>
            <a:r>
              <a:rPr lang="en-US" sz="2800" kern="1200">
                <a:solidFill>
                  <a:srgbClr val="000000"/>
                </a:solidFill>
              </a:rPr>
              <a:t>Identify several service delivery models. </a:t>
            </a:r>
          </a:p>
          <a:p>
            <a:pPr marL="514350" indent="-514350">
              <a:buFont typeface="+mj-lt"/>
              <a:buAutoNum type="arabicPeriod"/>
            </a:pPr>
            <a:r>
              <a:rPr lang="en-US" sz="2800" kern="1200">
                <a:solidFill>
                  <a:srgbClr val="000000"/>
                </a:solidFill>
              </a:rPr>
              <a:t>Explain long-acting, reversible contraception (LARC) and emergency contraception (EC) and </a:t>
            </a:r>
            <a:r>
              <a:rPr lang="en-US" sz="2800"/>
              <a:t>the</a:t>
            </a:r>
            <a:r>
              <a:rPr lang="en-US" sz="2800" kern="1200">
                <a:solidFill>
                  <a:srgbClr val="000000"/>
                </a:solidFill>
              </a:rPr>
              <a:t> importance</a:t>
            </a:r>
            <a:r>
              <a:rPr lang="en-US" sz="2800"/>
              <a:t> of offering them as options.</a:t>
            </a:r>
          </a:p>
          <a:p>
            <a:pPr marL="514350" indent="-514350">
              <a:buFont typeface="+mj-lt"/>
              <a:buAutoNum type="arabicPeriod"/>
            </a:pPr>
            <a:r>
              <a:rPr lang="en-US" sz="2800" kern="1200">
                <a:solidFill>
                  <a:srgbClr val="000000"/>
                </a:solidFill>
              </a:rPr>
              <a:t>Understand partner involvement in the contraceptive counseling process</a:t>
            </a:r>
            <a:r>
              <a:rPr lang="en-US" sz="3200" kern="1200">
                <a:solidFill>
                  <a:srgbClr val="000000"/>
                </a:solidFill>
              </a:rPr>
              <a:t>. </a:t>
            </a:r>
          </a:p>
        </p:txBody>
      </p:sp>
    </p:spTree>
    <p:custDataLst>
      <p:tags r:id="rId1"/>
    </p:custDataLst>
    <p:extLst>
      <p:ext uri="{BB962C8B-B14F-4D97-AF65-F5344CB8AC3E}">
        <p14:creationId xmlns:p14="http://schemas.microsoft.com/office/powerpoint/2010/main" val="24052137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 (cont.)</a:t>
            </a:r>
          </a:p>
        </p:txBody>
      </p:sp>
      <p:sp>
        <p:nvSpPr>
          <p:cNvPr id="3" name="Content Placeholder 2"/>
          <p:cNvSpPr>
            <a:spLocks noGrp="1"/>
          </p:cNvSpPr>
          <p:nvPr>
            <p:ph sz="quarter" idx="1"/>
          </p:nvPr>
        </p:nvSpPr>
        <p:spPr/>
        <p:txBody>
          <a:bodyPr/>
          <a:lstStyle/>
          <a:p>
            <a:pPr lvl="0">
              <a:buSzPct val="100000"/>
              <a:buNone/>
            </a:pPr>
            <a:r>
              <a:rPr lang="en-US" sz="4000">
                <a:solidFill>
                  <a:schemeClr val="accent2"/>
                </a:solidFill>
              </a:rPr>
              <a:t>5. </a:t>
            </a:r>
            <a:r>
              <a:rPr lang="en-US" sz="3200"/>
              <a:t>Describe effective contraceptive counseling. </a:t>
            </a:r>
          </a:p>
          <a:p>
            <a:pPr lvl="0">
              <a:buSzPct val="100000"/>
              <a:buNone/>
            </a:pPr>
            <a:r>
              <a:rPr lang="en-US" sz="4000">
                <a:solidFill>
                  <a:srgbClr val="52247F"/>
                </a:solidFill>
              </a:rPr>
              <a:t>6. </a:t>
            </a:r>
            <a:r>
              <a:rPr lang="en-US" sz="3200"/>
              <a:t>Identify women’s, including young women’s, medical eligibility for contraceptive methods following abortion-related care. </a:t>
            </a:r>
          </a:p>
          <a:p>
            <a:pPr lvl="0">
              <a:buSzPct val="100000"/>
              <a:buNone/>
            </a:pPr>
            <a:r>
              <a:rPr lang="en-US" sz="3600">
                <a:solidFill>
                  <a:srgbClr val="52247F"/>
                </a:solidFill>
              </a:rPr>
              <a:t>7. </a:t>
            </a:r>
            <a:r>
              <a:rPr lang="en-US" sz="3200"/>
              <a:t>Identify situations indicating the need for specialized, services and referrals, including for young women.</a:t>
            </a:r>
          </a:p>
          <a:p>
            <a:endParaRPr lang="en-US"/>
          </a:p>
        </p:txBody>
      </p:sp>
    </p:spTree>
    <p:extLst>
      <p:ext uri="{BB962C8B-B14F-4D97-AF65-F5344CB8AC3E}">
        <p14:creationId xmlns:p14="http://schemas.microsoft.com/office/powerpoint/2010/main" val="109058456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Contraception: A Basic Human Right </a:t>
            </a:r>
            <a:endParaRPr lang="en-US"/>
          </a:p>
        </p:txBody>
      </p:sp>
      <p:sp>
        <p:nvSpPr>
          <p:cNvPr id="3" name="Content Placeholder 2"/>
          <p:cNvSpPr>
            <a:spLocks noGrp="1"/>
          </p:cNvSpPr>
          <p:nvPr>
            <p:ph sz="quarter" idx="1"/>
          </p:nvPr>
        </p:nvSpPr>
        <p:spPr/>
        <p:txBody>
          <a:bodyPr/>
          <a:lstStyle/>
          <a:p>
            <a:pPr>
              <a:buNone/>
            </a:pPr>
            <a:r>
              <a:rPr lang="en-US" sz="3200" kern="1200">
                <a:solidFill>
                  <a:srgbClr val="000000"/>
                </a:solidFill>
                <a:latin typeface="+mn-lt"/>
                <a:ea typeface="+mn-ea"/>
                <a:cs typeface="+mn-cs"/>
              </a:rPr>
              <a:t>The IPPF Charter on Sexual and Reproductive Rights includes: </a:t>
            </a:r>
          </a:p>
          <a:p>
            <a:pPr marL="457200" indent="-457200"/>
            <a:r>
              <a:rPr lang="en-US" sz="3200" kern="1200">
                <a:solidFill>
                  <a:srgbClr val="000000"/>
                </a:solidFill>
                <a:latin typeface="+mn-lt"/>
                <a:ea typeface="+mn-ea"/>
                <a:cs typeface="+mn-cs"/>
              </a:rPr>
              <a:t>The right to decide whether or not to marry and to found and plan a family </a:t>
            </a:r>
          </a:p>
          <a:p>
            <a:pPr marL="457200" indent="-457200"/>
            <a:r>
              <a:rPr lang="en-US" sz="3200" kern="1200">
                <a:solidFill>
                  <a:srgbClr val="000000"/>
                </a:solidFill>
                <a:latin typeface="+mn-lt"/>
                <a:ea typeface="+mn-ea"/>
                <a:cs typeface="+mn-cs"/>
              </a:rPr>
              <a:t>The right to decide whether or when to have children </a:t>
            </a:r>
          </a:p>
        </p:txBody>
      </p:sp>
    </p:spTree>
    <p:custDataLst>
      <p:tags r:id="rId1"/>
    </p:custDataLst>
    <p:extLst>
      <p:ext uri="{BB962C8B-B14F-4D97-AF65-F5344CB8AC3E}">
        <p14:creationId xmlns:p14="http://schemas.microsoft.com/office/powerpoint/2010/main" val="3293875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a:t>Woman-Centered, Comprehensive Abortion Care (CAC) </a:t>
            </a:r>
          </a:p>
        </p:txBody>
      </p:sp>
      <p:sp>
        <p:nvSpPr>
          <p:cNvPr id="3" name="Content Placeholder 2"/>
          <p:cNvSpPr>
            <a:spLocks noGrp="1"/>
          </p:cNvSpPr>
          <p:nvPr>
            <p:ph sz="quarter" idx="1"/>
          </p:nvPr>
        </p:nvSpPr>
        <p:spPr>
          <a:xfrm>
            <a:off x="612648" y="1600200"/>
            <a:ext cx="8153400" cy="5029200"/>
          </a:xfrm>
        </p:spPr>
        <p:txBody>
          <a:bodyPr/>
          <a:lstStyle/>
          <a:p>
            <a:pPr lvl="0">
              <a:buNone/>
            </a:pPr>
            <a:r>
              <a:rPr lang="en-US" sz="2800">
                <a:solidFill>
                  <a:srgbClr val="000000"/>
                </a:solidFill>
              </a:rPr>
              <a:t>An approach to abortion-related services that:</a:t>
            </a:r>
          </a:p>
          <a:p>
            <a:pPr marL="457200" indent="-457200"/>
            <a:r>
              <a:rPr lang="en-US" sz="2800">
                <a:solidFill>
                  <a:srgbClr val="000000"/>
                </a:solidFill>
              </a:rPr>
              <a:t>Takes into account women’s individual physical and emotional health needs and circumstances and ability to access care</a:t>
            </a:r>
          </a:p>
          <a:p>
            <a:pPr marL="457200" indent="-457200"/>
            <a:r>
              <a:rPr lang="en-US" sz="2800"/>
              <a:t>I</a:t>
            </a:r>
            <a:r>
              <a:rPr lang="en-US" sz="2800">
                <a:solidFill>
                  <a:srgbClr val="000000"/>
                </a:solidFill>
              </a:rPr>
              <a:t>ncludes induced abortion; treatment of incomplete, missed or unsafe abortion; compassionate counseling; contraceptive services; related sexual and reproductive health services provided onsite or via referrals to accessible facilities and community-service provider partnerships</a:t>
            </a:r>
          </a:p>
          <a:p>
            <a:endParaRPr lang="en-US" sz="3200">
              <a:solidFill>
                <a:srgbClr val="000000"/>
              </a:solidFill>
            </a:endParaRPr>
          </a:p>
        </p:txBody>
      </p:sp>
    </p:spTree>
    <p:extLst>
      <p:ext uri="{BB962C8B-B14F-4D97-AF65-F5344CB8AC3E}">
        <p14:creationId xmlns:p14="http://schemas.microsoft.com/office/powerpoint/2010/main" val="91281463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Contraceptive Need</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Each year, approximately 208 million pregnancies occur worldwide</a:t>
            </a:r>
          </a:p>
          <a:p>
            <a:pPr marL="457200" indent="-457200"/>
            <a:r>
              <a:rPr lang="en-US" sz="3200" kern="1200">
                <a:solidFill>
                  <a:srgbClr val="000000"/>
                </a:solidFill>
                <a:latin typeface="+mn-lt"/>
                <a:ea typeface="+mn-ea"/>
                <a:cs typeface="+mn-cs"/>
              </a:rPr>
              <a:t>About 41% of these are unintended</a:t>
            </a:r>
          </a:p>
          <a:p>
            <a:pPr marL="457200" indent="-457200"/>
            <a:r>
              <a:rPr lang="en-US" sz="3200" kern="1200">
                <a:solidFill>
                  <a:srgbClr val="000000"/>
                </a:solidFill>
                <a:latin typeface="+mn-lt"/>
                <a:ea typeface="+mn-ea"/>
                <a:cs typeface="+mn-cs"/>
              </a:rPr>
              <a:t>About 21% of all pregnancies end in elective, induced abortion</a:t>
            </a:r>
          </a:p>
          <a:p>
            <a:pPr marL="457200" indent="-457200"/>
            <a:r>
              <a:rPr lang="en-US" sz="3200" kern="1200">
                <a:solidFill>
                  <a:srgbClr val="000000"/>
                </a:solidFill>
                <a:latin typeface="+mn-lt"/>
                <a:ea typeface="+mn-ea"/>
                <a:cs typeface="+mn-cs"/>
              </a:rPr>
              <a:t>Contraceptive availability and use can significantly decrease the rate of abortion</a:t>
            </a:r>
          </a:p>
        </p:txBody>
      </p:sp>
    </p:spTree>
    <p:extLst>
      <p:ext uri="{BB962C8B-B14F-4D97-AF65-F5344CB8AC3E}">
        <p14:creationId xmlns:p14="http://schemas.microsoft.com/office/powerpoint/2010/main" val="375921881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Avoid Assumptions</a:t>
            </a:r>
          </a:p>
        </p:txBody>
      </p:sp>
      <p:sp>
        <p:nvSpPr>
          <p:cNvPr id="3" name="Content Placeholder 2"/>
          <p:cNvSpPr>
            <a:spLocks noGrp="1"/>
          </p:cNvSpPr>
          <p:nvPr>
            <p:ph sz="quarter" idx="1"/>
          </p:nvPr>
        </p:nvSpPr>
        <p:spPr/>
        <p:txBody>
          <a:bodyPr/>
          <a:lstStyle/>
          <a:p>
            <a:pPr marL="342900" indent="-342900"/>
            <a:r>
              <a:rPr lang="en-US" sz="2600" kern="1200">
                <a:solidFill>
                  <a:srgbClr val="000000"/>
                </a:solidFill>
                <a:latin typeface="+mn-lt"/>
                <a:ea typeface="+mn-ea"/>
                <a:cs typeface="+mn-cs"/>
              </a:rPr>
              <a:t>Women seek abortion-related care for many different reasons </a:t>
            </a:r>
          </a:p>
          <a:p>
            <a:pPr marL="342900" indent="-342900"/>
            <a:r>
              <a:rPr lang="en-US" sz="2600" kern="1200">
                <a:solidFill>
                  <a:srgbClr val="000000"/>
                </a:solidFill>
                <a:latin typeface="+mn-lt"/>
                <a:ea typeface="+mn-ea"/>
                <a:cs typeface="+mn-cs"/>
              </a:rPr>
              <a:t>Providers should not make assumptions about women’s reasons for having an abortion or needing postabortion care, whether the pregnancy was wanted, and their desires for future pregnancies.</a:t>
            </a:r>
          </a:p>
          <a:p>
            <a:pPr marL="342900" indent="-342900"/>
            <a:r>
              <a:rPr lang="en-US" sz="2600" kern="1200">
                <a:solidFill>
                  <a:srgbClr val="000000"/>
                </a:solidFill>
                <a:latin typeface="+mn-lt"/>
                <a:ea typeface="+mn-ea"/>
                <a:cs typeface="+mn-cs"/>
              </a:rPr>
              <a:t>Some women want to be pregnant but are terminating this pregnancy for medical or other reasons. </a:t>
            </a:r>
          </a:p>
          <a:p>
            <a:pPr marL="342900" indent="-342900"/>
            <a:r>
              <a:rPr lang="en-US" sz="2600" kern="1200">
                <a:solidFill>
                  <a:srgbClr val="000000"/>
                </a:solidFill>
                <a:latin typeface="+mn-lt"/>
                <a:ea typeface="+mn-ea"/>
                <a:cs typeface="+mn-cs"/>
              </a:rPr>
              <a:t>Women who have had a spontaneous abortion may want to get pregnant again right away. </a:t>
            </a:r>
          </a:p>
        </p:txBody>
      </p:sp>
    </p:spTree>
    <p:extLst>
      <p:ext uri="{BB962C8B-B14F-4D97-AF65-F5344CB8AC3E}">
        <p14:creationId xmlns:p14="http://schemas.microsoft.com/office/powerpoint/2010/main" val="256726158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Return to Fertility</a:t>
            </a:r>
          </a:p>
        </p:txBody>
      </p:sp>
      <p:sp>
        <p:nvSpPr>
          <p:cNvPr id="3" name="Content Placeholder 2"/>
          <p:cNvSpPr>
            <a:spLocks noGrp="1"/>
          </p:cNvSpPr>
          <p:nvPr>
            <p:ph sz="quarter" idx="1"/>
          </p:nvPr>
        </p:nvSpPr>
        <p:spPr/>
        <p:txBody>
          <a:bodyPr/>
          <a:lstStyle/>
          <a:p>
            <a:pPr>
              <a:buNone/>
            </a:pPr>
            <a:r>
              <a:rPr lang="en-US" sz="3200"/>
              <a:t>How soon after a uterine evacuation can ovulation take place? </a:t>
            </a:r>
          </a:p>
          <a:p>
            <a:pPr>
              <a:buNone/>
            </a:pPr>
            <a:endParaRPr lang="en-US" sz="3200"/>
          </a:p>
        </p:txBody>
      </p:sp>
    </p:spTree>
    <p:extLst>
      <p:ext uri="{BB962C8B-B14F-4D97-AF65-F5344CB8AC3E}">
        <p14:creationId xmlns:p14="http://schemas.microsoft.com/office/powerpoint/2010/main" val="62622279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The Goals of Postabortion Contraceptive Counseling </a:t>
            </a:r>
            <a:endParaRPr lang="en-US"/>
          </a:p>
        </p:txBody>
      </p:sp>
      <p:sp>
        <p:nvSpPr>
          <p:cNvPr id="3" name="Content Placeholder 2"/>
          <p:cNvSpPr>
            <a:spLocks noGrp="1"/>
          </p:cNvSpPr>
          <p:nvPr>
            <p:ph sz="quarter" idx="1"/>
          </p:nvPr>
        </p:nvSpPr>
        <p:spPr/>
        <p:txBody>
          <a:bodyPr/>
          <a:lstStyle/>
          <a:p>
            <a:pPr marL="457200" indent="-457200"/>
            <a:r>
              <a:rPr lang="en-US" sz="3200"/>
              <a:t>To assist a woman in deciding if she wants to prevent pregnancy in the short or long term and to assist her in choosing an appropriate contraceptive method. </a:t>
            </a:r>
          </a:p>
          <a:p>
            <a:pPr marL="457200" indent="-457200"/>
            <a:r>
              <a:rPr lang="en-US" sz="3200"/>
              <a:t>An effective provider of contraceptive services focuses on a woman’s personal needs, reproductive desires, and clinical condition.</a:t>
            </a:r>
          </a:p>
        </p:txBody>
      </p:sp>
    </p:spTree>
    <p:extLst>
      <p:ext uri="{BB962C8B-B14F-4D97-AF65-F5344CB8AC3E}">
        <p14:creationId xmlns:p14="http://schemas.microsoft.com/office/powerpoint/2010/main" val="162109474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Contraceptive Use</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Promotes women’s health </a:t>
            </a:r>
          </a:p>
          <a:p>
            <a:pPr marL="457200" indent="-457200"/>
            <a:r>
              <a:rPr lang="en-US" sz="3200" kern="1200">
                <a:solidFill>
                  <a:srgbClr val="000000"/>
                </a:solidFill>
                <a:latin typeface="+mn-lt"/>
                <a:ea typeface="+mn-ea"/>
                <a:cs typeface="+mn-cs"/>
              </a:rPr>
              <a:t>Allows women to improve their lives </a:t>
            </a:r>
          </a:p>
          <a:p>
            <a:pPr marL="457200" indent="-457200"/>
            <a:r>
              <a:rPr lang="en-US" sz="3200" kern="1200">
                <a:solidFill>
                  <a:srgbClr val="000000"/>
                </a:solidFill>
                <a:latin typeface="+mn-lt"/>
                <a:ea typeface="+mn-ea"/>
                <a:cs typeface="+mn-cs"/>
              </a:rPr>
              <a:t>Reduces maternal mortality and morbidity </a:t>
            </a:r>
          </a:p>
        </p:txBody>
      </p:sp>
    </p:spTree>
    <p:extLst>
      <p:ext uri="{BB962C8B-B14F-4D97-AF65-F5344CB8AC3E}">
        <p14:creationId xmlns:p14="http://schemas.microsoft.com/office/powerpoint/2010/main" val="27821176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Service</a:t>
            </a:r>
            <a:r>
              <a:rPr lang="en-US" baseline="0"/>
              <a:t> Delivery Models</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Counseling offered and methods provided in the unit by staff providing abortion-related care</a:t>
            </a:r>
          </a:p>
          <a:p>
            <a:pPr marL="457200" indent="-457200"/>
            <a:r>
              <a:rPr lang="en-US" sz="3200" kern="1200">
                <a:solidFill>
                  <a:srgbClr val="000000"/>
                </a:solidFill>
                <a:latin typeface="+mn-lt"/>
                <a:ea typeface="+mn-ea"/>
                <a:cs typeface="+mn-cs"/>
              </a:rPr>
              <a:t>Staff from contraceptive services unit provide counseling and methods in unit where abortion-related care is provided</a:t>
            </a:r>
          </a:p>
        </p:txBody>
      </p:sp>
    </p:spTree>
    <p:extLst>
      <p:ext uri="{BB962C8B-B14F-4D97-AF65-F5344CB8AC3E}">
        <p14:creationId xmlns:p14="http://schemas.microsoft.com/office/powerpoint/2010/main" val="403566775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Service Delivery Models (cont.)</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Counseling offered in unit where abortion-related care is provided and referral for methods</a:t>
            </a:r>
          </a:p>
          <a:p>
            <a:pPr marL="457200" indent="-457200"/>
            <a:r>
              <a:rPr lang="en-US" sz="2800" kern="1200">
                <a:solidFill>
                  <a:srgbClr val="000000"/>
                </a:solidFill>
                <a:latin typeface="+mn-lt"/>
                <a:ea typeface="+mn-ea"/>
                <a:cs typeface="+mn-cs"/>
              </a:rPr>
              <a:t>Women go to another unit or facility for counseling and methods</a:t>
            </a:r>
          </a:p>
          <a:p>
            <a:pPr marL="457200" indent="-457200"/>
            <a:r>
              <a:rPr lang="en-US" sz="2800" kern="1200">
                <a:solidFill>
                  <a:srgbClr val="000000"/>
                </a:solidFill>
                <a:latin typeface="+mn-lt"/>
                <a:ea typeface="+mn-ea"/>
                <a:cs typeface="+mn-cs"/>
              </a:rPr>
              <a:t>Community-based contraceptive counseling and method provision by trained individuals such as village health workers or staff of community-based organizations</a:t>
            </a:r>
          </a:p>
        </p:txBody>
      </p:sp>
    </p:spTree>
    <p:extLst>
      <p:ext uri="{BB962C8B-B14F-4D97-AF65-F5344CB8AC3E}">
        <p14:creationId xmlns:p14="http://schemas.microsoft.com/office/powerpoint/2010/main" val="55596044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Preferred Service Delivery Model</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Counseling and method provision in the unit is ideal</a:t>
            </a:r>
          </a:p>
          <a:p>
            <a:pPr marL="457200" indent="-457200"/>
            <a:r>
              <a:rPr lang="en-US" sz="3200" kern="1200">
                <a:solidFill>
                  <a:srgbClr val="000000"/>
                </a:solidFill>
                <a:latin typeface="+mn-lt"/>
                <a:ea typeface="+mn-ea"/>
                <a:cs typeface="+mn-cs"/>
              </a:rPr>
              <a:t>Interim methods when methods of choice are not available</a:t>
            </a:r>
          </a:p>
          <a:p>
            <a:pPr marL="457200" indent="-457200"/>
            <a:r>
              <a:rPr lang="en-US" sz="3200" kern="1200">
                <a:solidFill>
                  <a:srgbClr val="000000"/>
                </a:solidFill>
                <a:latin typeface="+mn-lt"/>
                <a:ea typeface="+mn-ea"/>
                <a:cs typeface="+mn-cs"/>
              </a:rPr>
              <a:t>Different cadres of staff can provide contraceptive services</a:t>
            </a:r>
          </a:p>
        </p:txBody>
      </p:sp>
    </p:spTree>
    <p:extLst>
      <p:ext uri="{BB962C8B-B14F-4D97-AF65-F5344CB8AC3E}">
        <p14:creationId xmlns:p14="http://schemas.microsoft.com/office/powerpoint/2010/main" val="197206064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Timing of Contraceptive Counseling</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Ideally, before or immediately after the uterine evacuation procedure </a:t>
            </a:r>
          </a:p>
          <a:p>
            <a:pPr marL="457200" indent="-457200"/>
            <a:r>
              <a:rPr lang="en-US" sz="3200" kern="1200">
                <a:solidFill>
                  <a:srgbClr val="000000"/>
                </a:solidFill>
                <a:latin typeface="+mn-lt"/>
                <a:ea typeface="+mn-ea"/>
                <a:cs typeface="+mn-cs"/>
              </a:rPr>
              <a:t>At a follow-up visit, if scheduled</a:t>
            </a:r>
          </a:p>
        </p:txBody>
      </p:sp>
    </p:spTree>
    <p:extLst>
      <p:ext uri="{BB962C8B-B14F-4D97-AF65-F5344CB8AC3E}">
        <p14:creationId xmlns:p14="http://schemas.microsoft.com/office/powerpoint/2010/main" val="97084834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Discussing Contraception and Procedure Together</a:t>
            </a:r>
          </a:p>
        </p:txBody>
      </p:sp>
      <p:sp>
        <p:nvSpPr>
          <p:cNvPr id="3" name="Content Placeholder 2"/>
          <p:cNvSpPr>
            <a:spLocks noGrp="1"/>
          </p:cNvSpPr>
          <p:nvPr>
            <p:ph sz="quarter" idx="1"/>
          </p:nvPr>
        </p:nvSpPr>
        <p:spPr/>
        <p:txBody>
          <a:bodyPr/>
          <a:lstStyle/>
          <a:p>
            <a:pPr lvl="0"/>
            <a:r>
              <a:rPr lang="en-US"/>
              <a:t> Discuss contraceptive and uterine evacuation options at same time</a:t>
            </a:r>
          </a:p>
          <a:p>
            <a:pPr lvl="0"/>
            <a:r>
              <a:rPr lang="en-US"/>
              <a:t> UE method has implications for whether and how certain contraceptive methods can be provided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a:t>CAC (cont.)</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2800">
                <a:solidFill>
                  <a:srgbClr val="000000"/>
                </a:solidFill>
              </a:rPr>
              <a:t>Includes a range of health services that help women exercise their sexual and reproductive rights</a:t>
            </a:r>
          </a:p>
          <a:p>
            <a:pPr marL="457200" indent="-457200"/>
            <a:r>
              <a:rPr lang="en-US" sz="2800">
                <a:solidFill>
                  <a:srgbClr val="000000"/>
                </a:solidFill>
              </a:rPr>
              <a:t>Includes abortion and postabortion care services for young and unmarried women.  </a:t>
            </a:r>
          </a:p>
          <a:p>
            <a:pPr marL="457200" indent="-457200"/>
            <a:endParaRPr lang="en-US" sz="2800">
              <a:solidFill>
                <a:srgbClr val="000000"/>
              </a:solidFill>
            </a:endParaRPr>
          </a:p>
        </p:txBody>
      </p:sp>
    </p:spTree>
    <p:extLst>
      <p:ext uri="{BB962C8B-B14F-4D97-AF65-F5344CB8AC3E}">
        <p14:creationId xmlns:p14="http://schemas.microsoft.com/office/powerpoint/2010/main" val="428625513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Key Messages on Postabortion Contraception</a:t>
            </a:r>
          </a:p>
        </p:txBody>
      </p:sp>
      <p:sp>
        <p:nvSpPr>
          <p:cNvPr id="3" name="Content Placeholder 2"/>
          <p:cNvSpPr>
            <a:spLocks noGrp="1"/>
          </p:cNvSpPr>
          <p:nvPr>
            <p:ph sz="quarter" idx="1"/>
          </p:nvPr>
        </p:nvSpPr>
        <p:spPr/>
        <p:txBody>
          <a:bodyPr/>
          <a:lstStyle/>
          <a:p>
            <a:pPr marL="457200" indent="-457200"/>
            <a:r>
              <a:rPr lang="en-US" sz="3200"/>
              <a:t>She</a:t>
            </a:r>
            <a:r>
              <a:rPr lang="en-US" sz="3200" kern="1200">
                <a:solidFill>
                  <a:srgbClr val="000000"/>
                </a:solidFill>
                <a:latin typeface="+mn-lt"/>
                <a:ea typeface="+mn-ea"/>
                <a:cs typeface="+mn-cs"/>
              </a:rPr>
              <a:t> can become pregnant again almost immediately </a:t>
            </a:r>
          </a:p>
          <a:p>
            <a:pPr marL="457200" indent="-457200"/>
            <a:r>
              <a:rPr lang="en-US" sz="3200" kern="1200">
                <a:solidFill>
                  <a:srgbClr val="000000"/>
                </a:solidFill>
                <a:latin typeface="+mn-lt"/>
                <a:ea typeface="+mn-ea"/>
                <a:cs typeface="+mn-cs"/>
              </a:rPr>
              <a:t>In general, all methods can be used immediately </a:t>
            </a:r>
          </a:p>
          <a:p>
            <a:pPr marL="457200" indent="-457200"/>
            <a:r>
              <a:rPr lang="en-US" sz="3200" kern="1200">
                <a:solidFill>
                  <a:srgbClr val="000000"/>
                </a:solidFill>
                <a:latin typeface="+mn-lt"/>
                <a:ea typeface="+mn-ea"/>
                <a:cs typeface="+mn-cs"/>
              </a:rPr>
              <a:t>Where to go for contraceptive services, including emergency contraception (EC)</a:t>
            </a:r>
          </a:p>
        </p:txBody>
      </p:sp>
    </p:spTree>
    <p:extLst>
      <p:ext uri="{BB962C8B-B14F-4D97-AF65-F5344CB8AC3E}">
        <p14:creationId xmlns:p14="http://schemas.microsoft.com/office/powerpoint/2010/main" val="108059328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Privacy, Confidentiality and</a:t>
            </a:r>
            <a:r>
              <a:rPr lang="en-US" baseline="0"/>
              <a:t> Informed Choice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Privacy and confidentiality are essential in the abortion-related care setting. </a:t>
            </a:r>
          </a:p>
          <a:p>
            <a:pPr marL="457200" indent="-457200"/>
            <a:r>
              <a:rPr lang="en-US" sz="3200" kern="1200">
                <a:solidFill>
                  <a:srgbClr val="000000"/>
                </a:solidFill>
                <a:latin typeface="+mn-lt"/>
                <a:ea typeface="+mn-ea"/>
                <a:cs typeface="+mn-cs"/>
              </a:rPr>
              <a:t>The woman should be counseled in a private area to ensure confidentiality. </a:t>
            </a:r>
          </a:p>
          <a:p>
            <a:pPr marL="457200" indent="-457200"/>
            <a:r>
              <a:rPr lang="en-US" sz="3200" kern="1200">
                <a:solidFill>
                  <a:srgbClr val="000000"/>
                </a:solidFill>
                <a:latin typeface="+mn-lt"/>
                <a:ea typeface="+mn-ea"/>
                <a:cs typeface="+mn-cs"/>
              </a:rPr>
              <a:t>Providers should follow professional protocols that protect confidentiality.</a:t>
            </a:r>
          </a:p>
        </p:txBody>
      </p:sp>
    </p:spTree>
    <p:extLst>
      <p:ext uri="{BB962C8B-B14F-4D97-AF65-F5344CB8AC3E}">
        <p14:creationId xmlns:p14="http://schemas.microsoft.com/office/powerpoint/2010/main" val="57710621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Provide Privacy</a:t>
            </a:r>
          </a:p>
        </p:txBody>
      </p:sp>
      <p:pic>
        <p:nvPicPr>
          <p:cNvPr id="4" name="Picture 5" descr="provideprivacy"/>
          <p:cNvPicPr>
            <a:picLocks noGrp="1" noChangeAspect="1" noChangeArrowheads="1"/>
          </p:cNvPicPr>
          <p:nvPr>
            <p:ph sz="quarter" idx="1"/>
          </p:nvPr>
        </p:nvPicPr>
        <p:blipFill>
          <a:blip r:embed="rId3" cstate="print"/>
          <a:srcRect/>
          <a:stretch>
            <a:fillRect/>
          </a:stretch>
        </p:blipFill>
        <p:spPr bwMode="auto">
          <a:xfrm>
            <a:off x="2517775" y="2293620"/>
            <a:ext cx="4343400" cy="3108960"/>
          </a:xfrm>
          <a:prstGeom prst="rect">
            <a:avLst/>
          </a:prstGeom>
          <a:noFill/>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Informed</a:t>
            </a:r>
            <a:r>
              <a:rPr lang="en-US" baseline="0"/>
              <a:t> Choice Means</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rPr>
              <a:t>Choosing a method voluntarily, without coercion or pressure </a:t>
            </a:r>
          </a:p>
          <a:p>
            <a:pPr marL="457200" indent="-457200"/>
            <a:r>
              <a:rPr lang="en-US" sz="2800" kern="1200">
                <a:solidFill>
                  <a:srgbClr val="000000"/>
                </a:solidFill>
              </a:rPr>
              <a:t>Choosing from a wide range of methods</a:t>
            </a:r>
          </a:p>
          <a:p>
            <a:pPr marL="457200" indent="-457200"/>
            <a:r>
              <a:rPr lang="en-US" sz="2800" kern="1200">
                <a:solidFill>
                  <a:srgbClr val="000000"/>
                </a:solidFill>
              </a:rPr>
              <a:t>Understanding the benefits and risks of each method</a:t>
            </a:r>
          </a:p>
          <a:p>
            <a:pPr marL="457200" indent="-457200"/>
            <a:r>
              <a:rPr lang="en-US" sz="2800" kern="1200">
                <a:solidFill>
                  <a:srgbClr val="000000"/>
                </a:solidFill>
              </a:rPr>
              <a:t>Informed consent is obtained prior to method provision</a:t>
            </a:r>
          </a:p>
          <a:p>
            <a:pPr marL="457200" indent="-457200"/>
            <a:r>
              <a:rPr lang="en-US" sz="2800" kern="1200">
                <a:solidFill>
                  <a:srgbClr val="000000"/>
                </a:solidFill>
              </a:rPr>
              <a:t>Informed consent is particularly important for permanent methods such as sterilization</a:t>
            </a:r>
          </a:p>
          <a:p>
            <a:pPr marL="457200" indent="-457200"/>
            <a:endParaRPr lang="en-US" sz="2800"/>
          </a:p>
        </p:txBody>
      </p:sp>
    </p:spTree>
    <p:extLst>
      <p:ext uri="{BB962C8B-B14F-4D97-AF65-F5344CB8AC3E}">
        <p14:creationId xmlns:p14="http://schemas.microsoft.com/office/powerpoint/2010/main" val="61418561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Ask if She Would Like Her Partner to Be With Her</a:t>
            </a:r>
          </a:p>
        </p:txBody>
      </p:sp>
      <p:pic>
        <p:nvPicPr>
          <p:cNvPr id="4" name="Picture 5" descr="askifshewouldlike"/>
          <p:cNvPicPr>
            <a:picLocks noGrp="1" noChangeAspect="1" noChangeArrowheads="1"/>
          </p:cNvPicPr>
          <p:nvPr>
            <p:ph sz="quarter" idx="1"/>
          </p:nvPr>
        </p:nvPicPr>
        <p:blipFill>
          <a:blip r:embed="rId3" cstate="print"/>
          <a:srcRect/>
          <a:stretch>
            <a:fillRect/>
          </a:stretch>
        </p:blipFill>
        <p:spPr bwMode="auto">
          <a:xfrm>
            <a:off x="2517775" y="2289048"/>
            <a:ext cx="4343400" cy="3118104"/>
          </a:xfrm>
          <a:prstGeom prst="rect">
            <a:avLst/>
          </a:prstGeom>
          <a:noFill/>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Effective</a:t>
            </a:r>
            <a:r>
              <a:rPr lang="en-US" baseline="0"/>
              <a:t> Contraceptive Counseling</a:t>
            </a:r>
            <a:endParaRPr lang="en-US"/>
          </a:p>
        </p:txBody>
      </p:sp>
      <p:sp>
        <p:nvSpPr>
          <p:cNvPr id="3" name="Content Placeholder 2"/>
          <p:cNvSpPr>
            <a:spLocks noGrp="1"/>
          </p:cNvSpPr>
          <p:nvPr>
            <p:ph sz="quarter" idx="1"/>
          </p:nvPr>
        </p:nvSpPr>
        <p:spPr/>
        <p:txBody>
          <a:bodyPr/>
          <a:lstStyle/>
          <a:p>
            <a:pPr marL="514350" lvl="0" indent="-514350">
              <a:buSzPct val="100000"/>
              <a:buFont typeface="+mj-lt"/>
              <a:buAutoNum type="arabicPeriod"/>
            </a:pPr>
            <a:r>
              <a:rPr lang="en-US" sz="3200" kern="1200">
                <a:solidFill>
                  <a:srgbClr val="000000"/>
                </a:solidFill>
                <a:latin typeface="+mn-lt"/>
                <a:ea typeface="+mn-ea"/>
                <a:cs typeface="+mn-cs"/>
              </a:rPr>
              <a:t>Greet and establish rapport. </a:t>
            </a:r>
          </a:p>
          <a:p>
            <a:pPr marL="514350" lvl="0" indent="-514350">
              <a:buSzPct val="100000"/>
              <a:buFont typeface="+mj-lt"/>
              <a:buAutoNum type="arabicPeriod"/>
            </a:pPr>
            <a:r>
              <a:rPr lang="en-US" sz="3200" kern="1200">
                <a:solidFill>
                  <a:srgbClr val="000000"/>
                </a:solidFill>
                <a:latin typeface="+mn-lt"/>
                <a:ea typeface="+mn-ea"/>
                <a:cs typeface="+mn-cs"/>
              </a:rPr>
              <a:t>Ask the woman</a:t>
            </a:r>
          </a:p>
          <a:p>
            <a:pPr marL="514350" lvl="0" indent="-514350">
              <a:buSzPct val="100000"/>
              <a:buFont typeface="+mj-lt"/>
              <a:buAutoNum type="arabicPeriod"/>
            </a:pPr>
            <a:r>
              <a:rPr lang="en-US" sz="3200" kern="1200">
                <a:solidFill>
                  <a:srgbClr val="000000"/>
                </a:solidFill>
                <a:latin typeface="+mn-lt"/>
                <a:ea typeface="+mn-ea"/>
                <a:cs typeface="+mn-cs"/>
              </a:rPr>
              <a:t>Tell the woman about the characteristics of available methods</a:t>
            </a:r>
          </a:p>
          <a:p>
            <a:pPr marL="514350" lvl="0" indent="-514350">
              <a:buSzPct val="100000"/>
              <a:buFont typeface="+mj-lt"/>
              <a:buAutoNum type="arabicPeriod"/>
            </a:pPr>
            <a:r>
              <a:rPr lang="en-US" sz="3200" kern="1200">
                <a:solidFill>
                  <a:srgbClr val="000000"/>
                </a:solidFill>
                <a:latin typeface="+mn-lt"/>
                <a:ea typeface="+mn-ea"/>
                <a:cs typeface="+mn-cs"/>
              </a:rPr>
              <a:t>Help the woman choose her method</a:t>
            </a:r>
          </a:p>
          <a:p>
            <a:pPr marL="514350" lvl="0" indent="-514350">
              <a:buSzPct val="100000"/>
              <a:buFont typeface="+mj-lt"/>
              <a:buAutoNum type="arabicPeriod"/>
            </a:pPr>
            <a:r>
              <a:rPr lang="en-US" sz="3200" kern="1200">
                <a:solidFill>
                  <a:srgbClr val="000000"/>
                </a:solidFill>
                <a:latin typeface="+mn-lt"/>
                <a:ea typeface="+mn-ea"/>
                <a:cs typeface="+mn-cs"/>
              </a:rPr>
              <a:t>Explain how the method works</a:t>
            </a:r>
          </a:p>
          <a:p>
            <a:pPr marL="514350" indent="-514350">
              <a:buSzPct val="100000"/>
              <a:buFont typeface="+mj-lt"/>
              <a:buAutoNum type="arabicPeriod"/>
            </a:pPr>
            <a:r>
              <a:rPr lang="en-US" sz="3200" kern="1200">
                <a:solidFill>
                  <a:srgbClr val="000000"/>
                </a:solidFill>
                <a:latin typeface="+mn-lt"/>
                <a:ea typeface="+mn-ea"/>
                <a:cs typeface="+mn-cs"/>
              </a:rPr>
              <a:t>Return for follow-up care and refer to other resources</a:t>
            </a:r>
          </a:p>
        </p:txBody>
      </p:sp>
    </p:spTree>
    <p:extLst>
      <p:ext uri="{BB962C8B-B14F-4D97-AF65-F5344CB8AC3E}">
        <p14:creationId xmlns:p14="http://schemas.microsoft.com/office/powerpoint/2010/main" val="414695539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Ask</a:t>
            </a:r>
            <a:r>
              <a:rPr lang="en-US" baseline="0"/>
              <a:t> the Woman</a:t>
            </a:r>
            <a:endParaRPr lang="en-US"/>
          </a:p>
        </p:txBody>
      </p:sp>
      <p:sp>
        <p:nvSpPr>
          <p:cNvPr id="3" name="Content Placeholder 2"/>
          <p:cNvSpPr>
            <a:spLocks noGrp="1"/>
          </p:cNvSpPr>
          <p:nvPr>
            <p:ph sz="quarter" idx="1"/>
          </p:nvPr>
        </p:nvSpPr>
        <p:spPr>
          <a:xfrm>
            <a:off x="612648" y="1600200"/>
            <a:ext cx="8150352" cy="4724400"/>
          </a:xfrm>
        </p:spPr>
        <p:txBody>
          <a:bodyPr/>
          <a:lstStyle/>
          <a:p>
            <a:pPr marL="457200" indent="-457200"/>
            <a:r>
              <a:rPr lang="en-US" sz="3200" kern="1200">
                <a:solidFill>
                  <a:srgbClr val="000000"/>
                </a:solidFill>
                <a:latin typeface="+mn-lt"/>
                <a:ea typeface="+mn-ea"/>
                <a:cs typeface="+mn-cs"/>
              </a:rPr>
              <a:t>About her needs – use open-ended questions</a:t>
            </a:r>
          </a:p>
          <a:p>
            <a:pPr marL="457200" indent="-457200"/>
            <a:r>
              <a:rPr lang="en-US" sz="3200" kern="1200">
                <a:solidFill>
                  <a:srgbClr val="000000"/>
                </a:solidFill>
                <a:latin typeface="+mn-lt"/>
                <a:ea typeface="+mn-ea"/>
                <a:cs typeface="+mn-cs"/>
              </a:rPr>
              <a:t>If she was using contraception</a:t>
            </a:r>
          </a:p>
          <a:p>
            <a:pPr marL="1096963" lvl="1" indent="-457200"/>
            <a:r>
              <a:rPr lang="en-US" sz="2500" kern="1200">
                <a:solidFill>
                  <a:srgbClr val="000000"/>
                </a:solidFill>
                <a:latin typeface="+mn-lt"/>
                <a:ea typeface="+mn-ea"/>
                <a:cs typeface="+mn-cs"/>
              </a:rPr>
              <a:t>If yes, ask her to explain what didn’t work well for her. </a:t>
            </a:r>
          </a:p>
          <a:p>
            <a:pPr marL="457200" indent="-457200"/>
            <a:r>
              <a:rPr lang="en-US" sz="3200" kern="1200">
                <a:solidFill>
                  <a:srgbClr val="000000"/>
                </a:solidFill>
                <a:latin typeface="+mn-lt"/>
                <a:ea typeface="+mn-ea"/>
                <a:cs typeface="+mn-cs"/>
              </a:rPr>
              <a:t>Whether she desires to delay or prevent future pregnancy</a:t>
            </a:r>
          </a:p>
          <a:p>
            <a:pPr marL="457200" indent="-457200"/>
            <a:r>
              <a:rPr lang="en-US" sz="3200" kern="1200">
                <a:solidFill>
                  <a:srgbClr val="000000"/>
                </a:solidFill>
                <a:latin typeface="+mn-lt"/>
                <a:ea typeface="+mn-ea"/>
                <a:cs typeface="+mn-cs"/>
              </a:rPr>
              <a:t>Consider her clinical condition and personal situation</a:t>
            </a:r>
          </a:p>
        </p:txBody>
      </p:sp>
    </p:spTree>
    <p:extLst>
      <p:ext uri="{BB962C8B-B14F-4D97-AF65-F5344CB8AC3E}">
        <p14:creationId xmlns:p14="http://schemas.microsoft.com/office/powerpoint/2010/main" val="253818461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Ask if She Desires to Delay Pregnancy</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She may not want to delay pregnancy now, but may want to hear future options. </a:t>
            </a:r>
          </a:p>
          <a:p>
            <a:pPr marL="457200" indent="-457200"/>
            <a:r>
              <a:rPr lang="en-US" sz="3200" kern="1200">
                <a:solidFill>
                  <a:srgbClr val="000000"/>
                </a:solidFill>
                <a:latin typeface="+mn-lt"/>
                <a:ea typeface="+mn-ea"/>
                <a:cs typeface="+mn-cs"/>
              </a:rPr>
              <a:t>Many women desire contraception to prevent or delay another pregnancy.</a:t>
            </a:r>
          </a:p>
          <a:p>
            <a:pPr marL="457200" indent="-457200"/>
            <a:r>
              <a:rPr lang="en-US" sz="3200" kern="1200">
                <a:solidFill>
                  <a:srgbClr val="000000"/>
                </a:solidFill>
                <a:latin typeface="+mn-lt"/>
                <a:ea typeface="+mn-ea"/>
                <a:cs typeface="+mn-cs"/>
              </a:rPr>
              <a:t>Even women who say they do not plan to have sex again now might need information for the future.</a:t>
            </a:r>
          </a:p>
        </p:txBody>
      </p:sp>
    </p:spTree>
    <p:extLst>
      <p:ext uri="{BB962C8B-B14F-4D97-AF65-F5344CB8AC3E}">
        <p14:creationId xmlns:p14="http://schemas.microsoft.com/office/powerpoint/2010/main" val="174394088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Explain Human Reproduction If Necessary</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Explain how contraception prevents pregnancy. </a:t>
            </a:r>
          </a:p>
          <a:p>
            <a:pPr marL="457200" indent="-457200"/>
            <a:r>
              <a:rPr lang="en-US" sz="3200" kern="1200">
                <a:solidFill>
                  <a:srgbClr val="000000"/>
                </a:solidFill>
                <a:latin typeface="+mn-lt"/>
                <a:ea typeface="+mn-ea"/>
                <a:cs typeface="+mn-cs"/>
              </a:rPr>
              <a:t>Discuss contraception in terms of the woman’s monthly cycle. </a:t>
            </a:r>
          </a:p>
          <a:p>
            <a:pPr marL="457200" indent="-457200"/>
            <a:r>
              <a:rPr lang="en-US" sz="3200" kern="1200">
                <a:solidFill>
                  <a:srgbClr val="000000"/>
                </a:solidFill>
                <a:latin typeface="+mn-lt"/>
                <a:ea typeface="+mn-ea"/>
                <a:cs typeface="+mn-cs"/>
              </a:rPr>
              <a:t>Explain in terms she understands. </a:t>
            </a:r>
          </a:p>
          <a:p>
            <a:pPr marL="457200" indent="-457200"/>
            <a:r>
              <a:rPr lang="en-US" sz="3200" kern="1200">
                <a:solidFill>
                  <a:srgbClr val="000000"/>
                </a:solidFill>
                <a:latin typeface="+mn-lt"/>
                <a:ea typeface="+mn-ea"/>
                <a:cs typeface="+mn-cs"/>
              </a:rPr>
              <a:t>Dispel myths about how the methods work. </a:t>
            </a:r>
          </a:p>
        </p:txBody>
      </p:sp>
    </p:spTree>
    <p:extLst>
      <p:ext uri="{BB962C8B-B14F-4D97-AF65-F5344CB8AC3E}">
        <p14:creationId xmlns:p14="http://schemas.microsoft.com/office/powerpoint/2010/main" val="400052428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Consider the Woman’s Individual Situation</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Clinical condition </a:t>
            </a:r>
          </a:p>
          <a:p>
            <a:pPr marL="457200" indent="-457200"/>
            <a:r>
              <a:rPr lang="en-US" sz="3200" kern="1200">
                <a:solidFill>
                  <a:srgbClr val="000000"/>
                </a:solidFill>
                <a:latin typeface="+mn-lt"/>
                <a:ea typeface="+mn-ea"/>
                <a:cs typeface="+mn-cs"/>
              </a:rPr>
              <a:t>Personal situation </a:t>
            </a:r>
          </a:p>
        </p:txBody>
      </p:sp>
    </p:spTree>
    <p:extLst>
      <p:ext uri="{BB962C8B-B14F-4D97-AF65-F5344CB8AC3E}">
        <p14:creationId xmlns:p14="http://schemas.microsoft.com/office/powerpoint/2010/main" val="39040955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Postabortion Care</a:t>
            </a:r>
          </a:p>
        </p:txBody>
      </p:sp>
      <p:sp>
        <p:nvSpPr>
          <p:cNvPr id="3" name="Content Placeholder 2"/>
          <p:cNvSpPr>
            <a:spLocks noGrp="1"/>
          </p:cNvSpPr>
          <p:nvPr>
            <p:ph sz="quarter" idx="1"/>
          </p:nvPr>
        </p:nvSpPr>
        <p:spPr>
          <a:xfrm>
            <a:off x="609600" y="1828800"/>
            <a:ext cx="8153400" cy="4495800"/>
          </a:xfrm>
        </p:spPr>
        <p:txBody>
          <a:bodyPr/>
          <a:lstStyle/>
          <a:p>
            <a:pPr>
              <a:buNone/>
            </a:pPr>
            <a:r>
              <a:rPr lang="en-US" sz="3200">
                <a:solidFill>
                  <a:srgbClr val="000000"/>
                </a:solidFill>
              </a:rPr>
              <a:t>Woman-centered, comprehensive abortion care includes postabortion care, which is a series of medical and related interventions designed to manage the complications of spontaneous and induced abortions, both safe and unsafe, and address women’s related health-care needs</a:t>
            </a:r>
          </a:p>
          <a:p>
            <a:pPr>
              <a:buNone/>
            </a:pPr>
            <a:endParaRPr lang="en-US" sz="3200">
              <a:solidFill>
                <a:srgbClr val="000000"/>
              </a:solidFill>
            </a:endParaRPr>
          </a:p>
        </p:txBody>
      </p:sp>
    </p:spTree>
    <p:extLst>
      <p:ext uri="{BB962C8B-B14F-4D97-AF65-F5344CB8AC3E}">
        <p14:creationId xmlns:p14="http://schemas.microsoft.com/office/powerpoint/2010/main" val="14567983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Tell Characteristics of Methods</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Determine which methods are available and accessible to her and for which she is medically eligible</a:t>
            </a:r>
          </a:p>
          <a:p>
            <a:pPr marL="457200" indent="-457200"/>
            <a:r>
              <a:rPr lang="en-US" sz="2800" kern="1200">
                <a:solidFill>
                  <a:srgbClr val="000000"/>
                </a:solidFill>
                <a:latin typeface="+mn-lt"/>
                <a:ea typeface="+mn-ea"/>
                <a:cs typeface="+mn-cs"/>
              </a:rPr>
              <a:t>Explain characteristics, side effects and effectiveness</a:t>
            </a:r>
          </a:p>
          <a:p>
            <a:pPr marL="457200" indent="-457200"/>
            <a:r>
              <a:rPr lang="en-US" sz="2800" kern="1200">
                <a:solidFill>
                  <a:srgbClr val="000000"/>
                </a:solidFill>
                <a:latin typeface="+mn-lt"/>
                <a:ea typeface="+mn-ea"/>
                <a:cs typeface="+mn-cs"/>
              </a:rPr>
              <a:t>Direct her to accessible places to obtain them</a:t>
            </a:r>
          </a:p>
          <a:p>
            <a:pPr marL="457200" indent="-457200"/>
            <a:r>
              <a:rPr lang="en-US" sz="2800" kern="1200">
                <a:solidFill>
                  <a:srgbClr val="000000"/>
                </a:solidFill>
                <a:latin typeface="+mn-lt"/>
                <a:ea typeface="+mn-ea"/>
                <a:cs typeface="+mn-cs"/>
              </a:rPr>
              <a:t>If possible,</a:t>
            </a:r>
            <a:r>
              <a:rPr lang="en-US" sz="2800" kern="1200" baseline="0">
                <a:solidFill>
                  <a:srgbClr val="000000"/>
                </a:solidFill>
                <a:latin typeface="+mn-lt"/>
                <a:ea typeface="+mn-ea"/>
                <a:cs typeface="+mn-cs"/>
              </a:rPr>
              <a:t> </a:t>
            </a:r>
            <a:r>
              <a:rPr lang="en-US" sz="2800" kern="1200">
                <a:solidFill>
                  <a:srgbClr val="000000"/>
                </a:solidFill>
                <a:latin typeface="+mn-lt"/>
                <a:ea typeface="+mn-ea"/>
                <a:cs typeface="+mn-cs"/>
              </a:rPr>
              <a:t>show actual methods and use educational tools, pamphlets, pictures or anatomical models</a:t>
            </a:r>
          </a:p>
        </p:txBody>
      </p:sp>
    </p:spTree>
    <p:extLst>
      <p:ext uri="{BB962C8B-B14F-4D97-AF65-F5344CB8AC3E}">
        <p14:creationId xmlns:p14="http://schemas.microsoft.com/office/powerpoint/2010/main" val="377050390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Help Her</a:t>
            </a:r>
            <a:r>
              <a:rPr lang="en-US" baseline="0"/>
              <a:t> Choose a Method</a:t>
            </a:r>
            <a:endParaRPr lang="en-US"/>
          </a:p>
        </p:txBody>
      </p:sp>
      <p:sp>
        <p:nvSpPr>
          <p:cNvPr id="3" name="Content Placeholder 2"/>
          <p:cNvSpPr>
            <a:spLocks noGrp="1"/>
          </p:cNvSpPr>
          <p:nvPr>
            <p:ph sz="quarter" idx="1"/>
          </p:nvPr>
        </p:nvSpPr>
        <p:spPr>
          <a:xfrm>
            <a:off x="612648" y="1600200"/>
            <a:ext cx="8153400" cy="5105400"/>
          </a:xfrm>
        </p:spPr>
        <p:txBody>
          <a:bodyPr/>
          <a:lstStyle/>
          <a:p>
            <a:pPr marL="457200" indent="-457200"/>
            <a:r>
              <a:rPr lang="en-US" sz="2600" kern="1200">
                <a:solidFill>
                  <a:srgbClr val="000000"/>
                </a:solidFill>
                <a:latin typeface="+mn-lt"/>
                <a:ea typeface="+mn-ea"/>
                <a:cs typeface="+mn-cs"/>
              </a:rPr>
              <a:t>Do not choose a method for the woman; help her make her own choice. </a:t>
            </a:r>
          </a:p>
          <a:p>
            <a:pPr marL="457200" indent="-457200"/>
            <a:r>
              <a:rPr lang="en-US" sz="2600" kern="1200">
                <a:solidFill>
                  <a:srgbClr val="000000"/>
                </a:solidFill>
                <a:latin typeface="+mn-lt"/>
                <a:ea typeface="+mn-ea"/>
                <a:cs typeface="+mn-cs"/>
              </a:rPr>
              <a:t>Support the woman in selecting the method that best suits her and her partner.</a:t>
            </a:r>
          </a:p>
          <a:p>
            <a:pPr marL="457200" indent="-457200"/>
            <a:r>
              <a:rPr lang="en-US" sz="2600" kern="1200">
                <a:solidFill>
                  <a:srgbClr val="000000"/>
                </a:solidFill>
                <a:latin typeface="+mn-lt"/>
                <a:ea typeface="+mn-ea"/>
                <a:cs typeface="+mn-cs"/>
              </a:rPr>
              <a:t>Discuss  potential barriers to successful use of contraception and ways to overcome them.</a:t>
            </a:r>
          </a:p>
          <a:p>
            <a:pPr marL="457200" indent="-457200"/>
            <a:r>
              <a:rPr lang="en-US" sz="2600" kern="1200">
                <a:solidFill>
                  <a:srgbClr val="000000"/>
                </a:solidFill>
                <a:latin typeface="+mn-lt"/>
                <a:ea typeface="+mn-ea"/>
                <a:cs typeface="+mn-cs"/>
              </a:rPr>
              <a:t>Explore resupply issues, such as where to find in her community.</a:t>
            </a:r>
          </a:p>
          <a:p>
            <a:pPr marL="457200" indent="-457200"/>
            <a:r>
              <a:rPr lang="en-US" sz="2600" kern="1200">
                <a:solidFill>
                  <a:srgbClr val="000000"/>
                </a:solidFill>
                <a:latin typeface="+mn-lt"/>
                <a:ea typeface="+mn-ea"/>
                <a:cs typeface="+mn-cs"/>
              </a:rPr>
              <a:t>If the woman is unsure about her contraceptive needs, offer interim contraception, and refer for future services. </a:t>
            </a:r>
          </a:p>
        </p:txBody>
      </p:sp>
    </p:spTree>
    <p:extLst>
      <p:ext uri="{BB962C8B-B14F-4D97-AF65-F5344CB8AC3E}">
        <p14:creationId xmlns:p14="http://schemas.microsoft.com/office/powerpoint/2010/main" val="80375469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pPr algn="ctr"/>
            <a:r>
              <a:rPr lang="en-US" sz="3200"/>
              <a:t>Helping the Woman Choose a Method Skit</a:t>
            </a:r>
          </a:p>
        </p:txBody>
      </p:sp>
      <p:sp>
        <p:nvSpPr>
          <p:cNvPr id="2" name="TextBox 1"/>
          <p:cNvSpPr txBox="1"/>
          <p:nvPr/>
        </p:nvSpPr>
        <p:spPr>
          <a:xfrm>
            <a:off x="612648" y="2080498"/>
            <a:ext cx="7769352" cy="2339102"/>
          </a:xfrm>
          <a:prstGeom prst="rect">
            <a:avLst/>
          </a:prstGeom>
          <a:noFill/>
        </p:spPr>
        <p:txBody>
          <a:bodyPr wrap="square" rtlCol="0">
            <a:spAutoFit/>
          </a:bodyPr>
          <a:lstStyle/>
          <a:p>
            <a:pPr marL="457200" lvl="0" indent="-457200">
              <a:buClr>
                <a:srgbClr val="52247F"/>
              </a:buClr>
              <a:buSzPct val="120000"/>
              <a:buFont typeface="Arial"/>
              <a:buChar char="•"/>
            </a:pPr>
            <a:r>
              <a:rPr lang="en-US" sz="3200">
                <a:solidFill>
                  <a:srgbClr val="000000"/>
                </a:solidFill>
              </a:rPr>
              <a:t>Use the scripts that are provided</a:t>
            </a:r>
          </a:p>
          <a:p>
            <a:pPr marL="457200" lvl="0" indent="-457200">
              <a:buClr>
                <a:srgbClr val="52247F"/>
              </a:buClr>
              <a:buSzPct val="120000"/>
              <a:buFont typeface="Arial"/>
              <a:buChar char="•"/>
            </a:pPr>
            <a:r>
              <a:rPr lang="en-US" sz="3200">
                <a:solidFill>
                  <a:srgbClr val="000000"/>
                </a:solidFill>
              </a:rPr>
              <a:t>One volunteer will act as the provider, the other will play the woman.</a:t>
            </a:r>
          </a:p>
          <a:p>
            <a:pPr marL="457200" lvl="0" indent="-457200">
              <a:buClr>
                <a:srgbClr val="52247F"/>
              </a:buClr>
              <a:buSzPct val="120000"/>
              <a:buFont typeface="Arial"/>
              <a:buChar char="•"/>
            </a:pPr>
            <a:r>
              <a:rPr lang="en-US" sz="3200">
                <a:solidFill>
                  <a:srgbClr val="000000"/>
                </a:solidFill>
              </a:rPr>
              <a:t>Perform each of the four skits</a:t>
            </a:r>
          </a:p>
          <a:p>
            <a:endParaRPr lang="en-US"/>
          </a:p>
        </p:txBody>
      </p:sp>
    </p:spTree>
    <p:custDataLst>
      <p:tags r:id="rId1"/>
    </p:custDataLst>
    <p:extLst>
      <p:ext uri="{BB962C8B-B14F-4D97-AF65-F5344CB8AC3E}">
        <p14:creationId xmlns:p14="http://schemas.microsoft.com/office/powerpoint/2010/main" val="100782262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Explain How the Method</a:t>
            </a:r>
            <a:r>
              <a:rPr lang="en-US" baseline="0"/>
              <a:t> Works</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Ensure she understands how the method works</a:t>
            </a:r>
          </a:p>
          <a:p>
            <a:pPr marL="457200" indent="-457200"/>
            <a:r>
              <a:rPr lang="en-US" sz="3200" kern="1200">
                <a:solidFill>
                  <a:srgbClr val="000000"/>
                </a:solidFill>
                <a:latin typeface="+mn-lt"/>
                <a:ea typeface="+mn-ea"/>
                <a:cs typeface="+mn-cs"/>
              </a:rPr>
              <a:t>Help her develop a plan for continued use</a:t>
            </a:r>
          </a:p>
          <a:p>
            <a:pPr marL="457200" indent="-457200"/>
            <a:r>
              <a:rPr lang="en-US" sz="3200" kern="1200">
                <a:solidFill>
                  <a:srgbClr val="000000"/>
                </a:solidFill>
                <a:latin typeface="+mn-lt"/>
                <a:ea typeface="+mn-ea"/>
                <a:cs typeface="+mn-cs"/>
              </a:rPr>
              <a:t>Also explain how to obtain and correctly use EC</a:t>
            </a:r>
          </a:p>
        </p:txBody>
      </p:sp>
    </p:spTree>
    <p:extLst>
      <p:ext uri="{BB962C8B-B14F-4D97-AF65-F5344CB8AC3E}">
        <p14:creationId xmlns:p14="http://schemas.microsoft.com/office/powerpoint/2010/main" val="117487096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Return for Follow-Up Care and Refer to Other Resources</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Encourage her to return if she has any concerns or problems with her method</a:t>
            </a:r>
          </a:p>
          <a:p>
            <a:pPr marL="457200" indent="-457200"/>
            <a:r>
              <a:rPr lang="en-US" sz="3200" kern="1200">
                <a:solidFill>
                  <a:srgbClr val="000000"/>
                </a:solidFill>
                <a:latin typeface="+mn-lt"/>
                <a:ea typeface="+mn-ea"/>
                <a:cs typeface="+mn-cs"/>
              </a:rPr>
              <a:t>Counseling may reveal issues for which she needs additional assistance</a:t>
            </a:r>
          </a:p>
          <a:p>
            <a:pPr marL="457200" indent="-457200"/>
            <a:r>
              <a:rPr lang="en-US" sz="3200" kern="1200">
                <a:solidFill>
                  <a:srgbClr val="000000"/>
                </a:solidFill>
                <a:latin typeface="+mn-lt"/>
                <a:ea typeface="+mn-ea"/>
                <a:cs typeface="+mn-cs"/>
              </a:rPr>
              <a:t>Refer her to other resources as needed</a:t>
            </a:r>
          </a:p>
          <a:p>
            <a:pPr marL="457200" indent="-457200"/>
            <a:r>
              <a:rPr lang="en-US" sz="3200" kern="1200">
                <a:solidFill>
                  <a:srgbClr val="000000"/>
                </a:solidFill>
                <a:latin typeface="+mn-lt"/>
                <a:ea typeface="+mn-ea"/>
                <a:cs typeface="+mn-cs"/>
              </a:rPr>
              <a:t>Have a resource list available</a:t>
            </a:r>
          </a:p>
        </p:txBody>
      </p:sp>
    </p:spTree>
    <p:extLst>
      <p:ext uri="{BB962C8B-B14F-4D97-AF65-F5344CB8AC3E}">
        <p14:creationId xmlns:p14="http://schemas.microsoft.com/office/powerpoint/2010/main" val="129582635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Medical Eligibility for Methods</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If no severe complications, all modern methods can be used immediately following a uterine evacuation, including by young women</a:t>
            </a:r>
          </a:p>
          <a:p>
            <a:pPr marL="1096963" lvl="1" indent="-457200"/>
            <a:r>
              <a:rPr lang="en-US" sz="2900"/>
              <a:t>This is true regardless of gestational age of pregnancy</a:t>
            </a:r>
            <a:endParaRPr lang="en-US" sz="2900" kern="1200">
              <a:solidFill>
                <a:srgbClr val="000000"/>
              </a:solidFill>
              <a:latin typeface="+mn-lt"/>
              <a:ea typeface="+mn-ea"/>
              <a:cs typeface="+mn-cs"/>
            </a:endParaRPr>
          </a:p>
          <a:p>
            <a:pPr marL="457200" indent="-457200"/>
            <a:r>
              <a:rPr lang="en-US" sz="3200" kern="1200">
                <a:solidFill>
                  <a:srgbClr val="000000"/>
                </a:solidFill>
                <a:latin typeface="+mn-lt"/>
                <a:ea typeface="+mn-ea"/>
                <a:cs typeface="+mn-cs"/>
              </a:rPr>
              <a:t>Screen for any medical precautions for particular methods</a:t>
            </a:r>
          </a:p>
          <a:p>
            <a:pPr marL="457200" indent="-457200"/>
            <a:r>
              <a:rPr lang="en-US" sz="3200" kern="1200">
                <a:solidFill>
                  <a:srgbClr val="000000"/>
                </a:solidFill>
                <a:latin typeface="+mn-lt"/>
                <a:ea typeface="+mn-ea"/>
                <a:cs typeface="+mn-cs"/>
              </a:rPr>
              <a:t>All methods require adequate counseling and informed consent</a:t>
            </a:r>
          </a:p>
        </p:txBody>
      </p:sp>
    </p:spTree>
    <p:extLst>
      <p:ext uri="{BB962C8B-B14F-4D97-AF65-F5344CB8AC3E}">
        <p14:creationId xmlns:p14="http://schemas.microsoft.com/office/powerpoint/2010/main" val="270203426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Long-Acting Reversible Contraceptives (LARC)</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LARC includes IUDs and implants</a:t>
            </a:r>
          </a:p>
          <a:p>
            <a:pPr marL="457200" indent="-457200"/>
            <a:r>
              <a:rPr lang="en-US" sz="3200" kern="1200">
                <a:solidFill>
                  <a:srgbClr val="000000"/>
                </a:solidFill>
                <a:latin typeface="+mn-lt"/>
                <a:ea typeface="+mn-ea"/>
                <a:cs typeface="+mn-cs"/>
              </a:rPr>
              <a:t>For both young and adult women, LARC are more effective and have higher satisfaction than pills</a:t>
            </a:r>
          </a:p>
          <a:p>
            <a:pPr marL="457200" indent="-457200"/>
            <a:r>
              <a:rPr lang="en-US" sz="3200" kern="1200">
                <a:solidFill>
                  <a:srgbClr val="000000"/>
                </a:solidFill>
                <a:latin typeface="+mn-lt"/>
                <a:ea typeface="+mn-ea"/>
                <a:cs typeface="+mn-cs"/>
              </a:rPr>
              <a:t>LARC also often have longer continuation than pills or </a:t>
            </a:r>
            <a:r>
              <a:rPr lang="en-US" sz="3200" kern="1200" err="1">
                <a:solidFill>
                  <a:srgbClr val="000000"/>
                </a:solidFill>
                <a:latin typeface="+mn-lt"/>
                <a:ea typeface="+mn-ea"/>
                <a:cs typeface="+mn-cs"/>
              </a:rPr>
              <a:t>injectables</a:t>
            </a:r>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4814948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Advantages of LARC: Effectiveness</a:t>
            </a:r>
            <a:endParaRPr lang="en-US"/>
          </a:p>
        </p:txBody>
      </p:sp>
      <p:graphicFrame>
        <p:nvGraphicFramePr>
          <p:cNvPr id="6" name="Content Placeholder 5"/>
          <p:cNvGraphicFramePr>
            <a:graphicFrameLocks noGrp="1"/>
          </p:cNvGraphicFramePr>
          <p:nvPr>
            <p:ph sz="quarter" idx="1"/>
          </p:nvPr>
        </p:nvGraphicFramePr>
        <p:xfrm>
          <a:off x="612775" y="1600200"/>
          <a:ext cx="8153400" cy="4495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4851984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Advantages of LARC: Satisfaction</a:t>
            </a:r>
            <a:endParaRPr lang="en-US"/>
          </a:p>
        </p:txBody>
      </p:sp>
      <p:graphicFrame>
        <p:nvGraphicFramePr>
          <p:cNvPr id="4" name="Content Placeholder 3"/>
          <p:cNvGraphicFramePr>
            <a:graphicFrameLocks noGrp="1"/>
          </p:cNvGraphicFramePr>
          <p:nvPr>
            <p:ph sz="quarter" idx="1"/>
          </p:nvPr>
        </p:nvGraphicFramePr>
        <p:xfrm>
          <a:off x="612775" y="1600200"/>
          <a:ext cx="8153400" cy="449580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225456468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Integrating LARC into Abortion-Related Services</a:t>
            </a:r>
          </a:p>
        </p:txBody>
      </p:sp>
      <p:sp>
        <p:nvSpPr>
          <p:cNvPr id="3" name="Content Placeholder 2"/>
          <p:cNvSpPr>
            <a:spLocks noGrp="1"/>
          </p:cNvSpPr>
          <p:nvPr>
            <p:ph sz="quarter" idx="1"/>
          </p:nvPr>
        </p:nvSpPr>
        <p:spPr/>
        <p:txBody>
          <a:bodyPr/>
          <a:lstStyle/>
          <a:p>
            <a:pPr marL="457200" indent="-457200"/>
            <a:r>
              <a:rPr lang="en-US"/>
              <a:t>Offering LARC enhances women’s access to effective contraception.</a:t>
            </a:r>
          </a:p>
          <a:p>
            <a:pPr marL="457200" indent="-457200"/>
            <a:r>
              <a:rPr lang="en-US"/>
              <a:t>Women of all ages should be offered LARC as an option.</a:t>
            </a:r>
          </a:p>
          <a:p>
            <a:pPr marL="457200" indent="-457200"/>
            <a:r>
              <a:rPr lang="en-US"/>
              <a:t>Providers should place women’s chosen method as soon as possible.</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775448" cy="990600"/>
          </a:xfrm>
        </p:spPr>
        <p:txBody>
          <a:bodyPr/>
          <a:lstStyle/>
          <a:p>
            <a:r>
              <a:rPr lang="en-US">
                <a:solidFill>
                  <a:srgbClr val="000000"/>
                </a:solidFill>
              </a:rPr>
              <a:t>Key Elements of Woman-Centered, Comprehensive Abortion Care</a:t>
            </a:r>
            <a:endParaRPr lang="en-US"/>
          </a:p>
        </p:txBody>
      </p:sp>
      <p:sp>
        <p:nvSpPr>
          <p:cNvPr id="3" name="Content Placeholder 2"/>
          <p:cNvSpPr>
            <a:spLocks noGrp="1"/>
          </p:cNvSpPr>
          <p:nvPr>
            <p:ph sz="quarter" idx="1"/>
          </p:nvPr>
        </p:nvSpPr>
        <p:spPr/>
        <p:txBody>
          <a:bodyPr/>
          <a:lstStyle/>
          <a:p>
            <a:pPr marL="0">
              <a:buNone/>
            </a:pPr>
            <a:endParaRPr lang="en-US">
              <a:solidFill>
                <a:srgbClr val="000000"/>
              </a:solidFill>
            </a:endParaRPr>
          </a:p>
          <a:p>
            <a:pPr marL="514350" indent="-514350">
              <a:buFont typeface="+mj-lt"/>
              <a:buAutoNum type="arabicPeriod"/>
            </a:pPr>
            <a:r>
              <a:rPr lang="en-US" sz="3200">
                <a:solidFill>
                  <a:srgbClr val="000000"/>
                </a:solidFill>
              </a:rPr>
              <a:t>  Choice</a:t>
            </a:r>
          </a:p>
          <a:p>
            <a:pPr marL="514350" indent="-514350">
              <a:buFont typeface="+mj-lt"/>
              <a:buAutoNum type="arabicPeriod"/>
            </a:pPr>
            <a:r>
              <a:rPr lang="en-US" sz="3200">
                <a:solidFill>
                  <a:srgbClr val="000000"/>
                </a:solidFill>
              </a:rPr>
              <a:t>  Access</a:t>
            </a:r>
          </a:p>
          <a:p>
            <a:pPr marL="514350" indent="-514350">
              <a:buFont typeface="+mj-lt"/>
              <a:buAutoNum type="arabicPeriod"/>
            </a:pPr>
            <a:r>
              <a:rPr lang="en-US" sz="3200">
                <a:solidFill>
                  <a:srgbClr val="000000"/>
                </a:solidFill>
              </a:rPr>
              <a:t>  Quality</a:t>
            </a:r>
          </a:p>
        </p:txBody>
      </p:sp>
    </p:spTree>
    <p:extLst>
      <p:ext uri="{BB962C8B-B14F-4D97-AF65-F5344CB8AC3E}">
        <p14:creationId xmlns:p14="http://schemas.microsoft.com/office/powerpoint/2010/main" val="1007165094"/>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Uncomplicated Uterine Evacuation Using Medical Methods</a:t>
            </a:r>
          </a:p>
        </p:txBody>
      </p:sp>
      <p:sp>
        <p:nvSpPr>
          <p:cNvPr id="3" name="Content Placeholder 2"/>
          <p:cNvSpPr>
            <a:spLocks noGrp="1"/>
          </p:cNvSpPr>
          <p:nvPr>
            <p:ph sz="quarter" idx="1"/>
          </p:nvPr>
        </p:nvSpPr>
        <p:spPr>
          <a:xfrm>
            <a:off x="612648" y="1600200"/>
            <a:ext cx="8153400" cy="4876800"/>
          </a:xfrm>
        </p:spPr>
        <p:txBody>
          <a:bodyPr/>
          <a:lstStyle/>
          <a:p>
            <a:pPr marL="457200" indent="-457200"/>
            <a:r>
              <a:rPr lang="en-US" sz="3200"/>
              <a:t>Medical eligibility after a uterine evacuation by medical methods is not different from that of other uterine evacuation methods.</a:t>
            </a:r>
          </a:p>
          <a:p>
            <a:pPr marL="457200" indent="-457200"/>
            <a:r>
              <a:rPr lang="en-US" sz="3200"/>
              <a:t>Most hormonal methods can be started immediately.</a:t>
            </a:r>
          </a:p>
          <a:p>
            <a:pPr marL="457200" indent="-457200"/>
            <a:r>
              <a:rPr lang="en-US" sz="3200"/>
              <a:t>Delay IUD/IUS or sterilization until reasonably sure woman is no longer pregnant. </a:t>
            </a:r>
          </a:p>
        </p:txBody>
      </p:sp>
    </p:spTree>
    <p:custDataLst>
      <p:tags r:id="rId1"/>
    </p:custDataLst>
    <p:extLst>
      <p:ext uri="{BB962C8B-B14F-4D97-AF65-F5344CB8AC3E}">
        <p14:creationId xmlns:p14="http://schemas.microsoft.com/office/powerpoint/2010/main" val="21873072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Uncomplicated Vacuum Aspiration or D&amp;E</a:t>
            </a:r>
          </a:p>
        </p:txBody>
      </p:sp>
      <p:sp>
        <p:nvSpPr>
          <p:cNvPr id="3" name="Content Placeholder 2"/>
          <p:cNvSpPr>
            <a:spLocks noGrp="1"/>
          </p:cNvSpPr>
          <p:nvPr>
            <p:ph sz="quarter" idx="1"/>
          </p:nvPr>
        </p:nvSpPr>
        <p:spPr/>
        <p:txBody>
          <a:bodyPr/>
          <a:lstStyle/>
          <a:p>
            <a:pPr marL="457200" lvl="0" indent="-457200">
              <a:buFont typeface="Arial"/>
              <a:buChar char="•"/>
            </a:pPr>
            <a:r>
              <a:rPr lang="en-US"/>
              <a:t>All modern contraceptive methods can be used immediately. </a:t>
            </a:r>
          </a:p>
          <a:p>
            <a:pPr>
              <a:buNone/>
            </a:pPr>
            <a:endParaRPr lang="en-US"/>
          </a:p>
        </p:txBody>
      </p:sp>
    </p:spTree>
    <p:custDataLst>
      <p:tags r:id="rId1"/>
    </p:custDataLst>
    <p:extLst>
      <p:ext uri="{BB962C8B-B14F-4D97-AF65-F5344CB8AC3E}">
        <p14:creationId xmlns:p14="http://schemas.microsoft.com/office/powerpoint/2010/main" val="327797540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Vacuum Aspiration w</a:t>
            </a:r>
            <a:r>
              <a:rPr lang="en-US" sz="3600" kern="1200">
                <a:solidFill>
                  <a:schemeClr val="tx2"/>
                </a:solidFill>
                <a:latin typeface="+mj-lt"/>
                <a:ea typeface="+mj-ea"/>
                <a:cs typeface="+mj-cs"/>
              </a:rPr>
              <a:t>ith Complications: Infection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IUD/IUS, sterilization appropriate when infection has been resolved</a:t>
            </a:r>
          </a:p>
          <a:p>
            <a:pPr marL="457200" indent="-457200"/>
            <a:r>
              <a:rPr lang="en-US" sz="3200" kern="1200">
                <a:solidFill>
                  <a:srgbClr val="000000"/>
                </a:solidFill>
                <a:latin typeface="+mn-lt"/>
                <a:ea typeface="+mn-ea"/>
                <a:cs typeface="+mn-cs"/>
              </a:rPr>
              <a:t>Avoid intercourse until the infection has been resolved</a:t>
            </a:r>
          </a:p>
        </p:txBody>
      </p:sp>
    </p:spTree>
    <p:custDataLst>
      <p:tags r:id="rId1"/>
    </p:custDataLst>
    <p:extLst>
      <p:ext uri="{BB962C8B-B14F-4D97-AF65-F5344CB8AC3E}">
        <p14:creationId xmlns:p14="http://schemas.microsoft.com/office/powerpoint/2010/main" val="210043504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Vacuum Aspiration with Complications: Genital Injury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Spermicides, female barrier methods may be restricted</a:t>
            </a:r>
          </a:p>
          <a:p>
            <a:pPr marL="457200" indent="-457200"/>
            <a:r>
              <a:rPr lang="en-US" sz="3200" kern="1200">
                <a:solidFill>
                  <a:srgbClr val="000000"/>
                </a:solidFill>
                <a:latin typeface="+mn-lt"/>
                <a:ea typeface="+mn-ea"/>
                <a:cs typeface="+mn-cs"/>
              </a:rPr>
              <a:t>Provider must decide whether her condition rules out a particular method</a:t>
            </a:r>
          </a:p>
        </p:txBody>
      </p:sp>
    </p:spTree>
    <p:custDataLst>
      <p:tags r:id="rId1"/>
    </p:custDataLst>
    <p:extLst>
      <p:ext uri="{BB962C8B-B14F-4D97-AF65-F5344CB8AC3E}">
        <p14:creationId xmlns:p14="http://schemas.microsoft.com/office/powerpoint/2010/main" val="61718967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Vacuum Aspiration with Complications: Excessive Blood Loss </a:t>
            </a:r>
            <a:endParaRPr lang="en-US"/>
          </a:p>
        </p:txBody>
      </p:sp>
      <p:sp>
        <p:nvSpPr>
          <p:cNvPr id="3" name="Content Placeholder 2"/>
          <p:cNvSpPr>
            <a:spLocks noGrp="1"/>
          </p:cNvSpPr>
          <p:nvPr>
            <p:ph sz="quarter" idx="1"/>
          </p:nvPr>
        </p:nvSpPr>
        <p:spPr/>
        <p:txBody>
          <a:bodyPr/>
          <a:lstStyle/>
          <a:p>
            <a:pPr marL="457200" lvl="2" indent="-457200">
              <a:spcBef>
                <a:spcPts val="700"/>
              </a:spcBef>
              <a:buSzPct val="150000"/>
              <a:buFont typeface="Arial"/>
              <a:buChar char="•"/>
              <a:defRPr/>
            </a:pPr>
            <a:r>
              <a:rPr lang="en-US" sz="3200" kern="1200">
                <a:solidFill>
                  <a:srgbClr val="000000"/>
                </a:solidFill>
                <a:latin typeface="+mn-lt"/>
                <a:ea typeface="+mn-ea"/>
                <a:cs typeface="+mn-cs"/>
              </a:rPr>
              <a:t>Delay sterilization if the woman is too anemic</a:t>
            </a:r>
          </a:p>
        </p:txBody>
      </p:sp>
    </p:spTree>
    <p:custDataLst>
      <p:tags r:id="rId1"/>
    </p:custDataLst>
    <p:extLst>
      <p:ext uri="{BB962C8B-B14F-4D97-AF65-F5344CB8AC3E}">
        <p14:creationId xmlns:p14="http://schemas.microsoft.com/office/powerpoint/2010/main" val="3935198857"/>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Supply EC</a:t>
            </a:r>
            <a:r>
              <a:rPr lang="en-US" baseline="0"/>
              <a:t> Pills</a:t>
            </a:r>
            <a:endParaRPr lang="en-US"/>
          </a:p>
        </p:txBody>
      </p:sp>
      <p:pic>
        <p:nvPicPr>
          <p:cNvPr id="4" name="Picture 5" descr="supplyemergcontrapills"/>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632075" y="2234184"/>
            <a:ext cx="4114800" cy="3227832"/>
          </a:xfrm>
          <a:prstGeom prst="rect">
            <a:avLst/>
          </a:prstGeom>
          <a:noFill/>
        </p:spPr>
      </p:pic>
    </p:spTree>
    <p:extLst>
      <p:ext uri="{BB962C8B-B14F-4D97-AF65-F5344CB8AC3E}">
        <p14:creationId xmlns:p14="http://schemas.microsoft.com/office/powerpoint/2010/main" val="173377989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 1:</a:t>
            </a:r>
            <a:r>
              <a:rPr lang="en-US" baseline="0"/>
              <a:t> Violence</a:t>
            </a:r>
            <a:endParaRPr lang="en-US"/>
          </a:p>
        </p:txBody>
      </p:sp>
      <p:sp>
        <p:nvSpPr>
          <p:cNvPr id="3" name="Content Placeholder 2"/>
          <p:cNvSpPr>
            <a:spLocks noGrp="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a:solidFill>
                  <a:srgbClr val="000000"/>
                </a:solidFill>
                <a:latin typeface="+mn-lt"/>
                <a:ea typeface="+mn-ea"/>
                <a:cs typeface="+mn-cs"/>
              </a:rPr>
              <a:t>A 22-year-old married mother of one discloses that she is frequently beaten by her husband. The last beating occurred while she was pregnant, and she came to the facility with a lot of vaginal bleeding and cramping. She is afraid to discuss contraception for child spacing with her husband. </a:t>
            </a:r>
          </a:p>
        </p:txBody>
      </p:sp>
    </p:spTree>
    <p:extLst>
      <p:ext uri="{BB962C8B-B14F-4D97-AF65-F5344CB8AC3E}">
        <p14:creationId xmlns:p14="http://schemas.microsoft.com/office/powerpoint/2010/main" val="378047292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 2: HIV</a:t>
            </a:r>
          </a:p>
        </p:txBody>
      </p:sp>
      <p:sp>
        <p:nvSpPr>
          <p:cNvPr id="3" name="Content Placeholder 2"/>
          <p:cNvSpPr>
            <a:spLocks noGrp="1"/>
          </p:cNvSpPr>
          <p:nvPr>
            <p:ph sz="quarter" idx="1"/>
          </p:nvPr>
        </p:nvSpPr>
        <p:spPr/>
        <p:txBody>
          <a:bodyPr/>
          <a:lstStyle/>
          <a:p>
            <a:pPr marL="0" marR="0" lvl="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a:solidFill>
                  <a:srgbClr val="000000"/>
                </a:solidFill>
                <a:latin typeface="+mn-lt"/>
                <a:ea typeface="+mn-ea"/>
                <a:cs typeface="+mn-cs"/>
              </a:rPr>
              <a:t>A 28-year-old mother of two comes into the clinic extremely sick and learns that she is HIV-positive. Her only sexual partner has been her husband. She wants to prevent another pregnancy until she receives treatment for HIV and is feeling better.  </a:t>
            </a:r>
          </a:p>
        </p:txBody>
      </p:sp>
    </p:spTree>
    <p:extLst>
      <p:ext uri="{BB962C8B-B14F-4D97-AF65-F5344CB8AC3E}">
        <p14:creationId xmlns:p14="http://schemas.microsoft.com/office/powerpoint/2010/main" val="281370421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Condoms for Both Females and Males</a:t>
            </a:r>
          </a:p>
        </p:txBody>
      </p:sp>
      <p:pic>
        <p:nvPicPr>
          <p:cNvPr id="4" name="Picture 5" descr="condoms4menwomen"/>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636647" y="1676400"/>
            <a:ext cx="4105656" cy="4343400"/>
          </a:xfrm>
          <a:prstGeom prst="rect">
            <a:avLst/>
          </a:prstGeom>
          <a:noFill/>
        </p:spPr>
      </p:pic>
    </p:spTree>
    <p:extLst>
      <p:ext uri="{BB962C8B-B14F-4D97-AF65-F5344CB8AC3E}">
        <p14:creationId xmlns:p14="http://schemas.microsoft.com/office/powerpoint/2010/main" val="2435949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a:t>
            </a:r>
            <a:r>
              <a:rPr lang="en-US" baseline="0"/>
              <a:t> Study 3: Young Women</a:t>
            </a:r>
            <a:endParaRPr lang="en-US"/>
          </a:p>
        </p:txBody>
      </p:sp>
      <p:sp>
        <p:nvSpPr>
          <p:cNvPr id="3" name="Content Placeholder 2"/>
          <p:cNvSpPr>
            <a:spLocks noGrp="1"/>
          </p:cNvSpPr>
          <p:nvPr>
            <p:ph sz="quarter" idx="1"/>
          </p:nvPr>
        </p:nvSpPr>
        <p:spPr/>
        <p:txBody>
          <a:bodyPr/>
          <a:lstStyle/>
          <a:p>
            <a:pPr>
              <a:buNone/>
            </a:pPr>
            <a:r>
              <a:rPr lang="en-US" sz="2900" kern="1200">
                <a:solidFill>
                  <a:srgbClr val="000000"/>
                </a:solidFill>
                <a:latin typeface="+mn-lt"/>
                <a:ea typeface="+mn-ea"/>
                <a:cs typeface="+mn-cs"/>
              </a:rPr>
              <a:t>A 16-year-old woman is sexually active with her boyfriend. They use withdrawal because she doesn’t feel comfortable asking him to use condoms. She wants to use something more effective but is afraid her family might be upset if they see her taking birth control pills.  She has tried to get </a:t>
            </a:r>
            <a:r>
              <a:rPr lang="en-US" sz="2900" kern="1200" err="1">
                <a:solidFill>
                  <a:srgbClr val="000000"/>
                </a:solidFill>
                <a:latin typeface="+mn-lt"/>
                <a:ea typeface="+mn-ea"/>
                <a:cs typeface="+mn-cs"/>
              </a:rPr>
              <a:t>injectables</a:t>
            </a:r>
            <a:r>
              <a:rPr lang="en-US" sz="2900" kern="1200">
                <a:solidFill>
                  <a:srgbClr val="000000"/>
                </a:solidFill>
                <a:latin typeface="+mn-lt"/>
                <a:ea typeface="+mn-ea"/>
                <a:cs typeface="+mn-cs"/>
              </a:rPr>
              <a:t> in the past but has been denied by a nurse at the health center because she isn’t married. </a:t>
            </a:r>
          </a:p>
        </p:txBody>
      </p:sp>
    </p:spTree>
    <p:extLst>
      <p:ext uri="{BB962C8B-B14F-4D97-AF65-F5344CB8AC3E}">
        <p14:creationId xmlns:p14="http://schemas.microsoft.com/office/powerpoint/2010/main" val="27404696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Choice</a:t>
            </a:r>
          </a:p>
        </p:txBody>
      </p:sp>
      <p:sp>
        <p:nvSpPr>
          <p:cNvPr id="3" name="Content Placeholder 2"/>
          <p:cNvSpPr>
            <a:spLocks noGrp="1"/>
          </p:cNvSpPr>
          <p:nvPr>
            <p:ph sz="quarter" idx="1"/>
          </p:nvPr>
        </p:nvSpPr>
        <p:spPr/>
        <p:txBody>
          <a:bodyPr/>
          <a:lstStyle/>
          <a:p>
            <a:pPr marL="457200" indent="-457200"/>
            <a:r>
              <a:rPr lang="en-US">
                <a:solidFill>
                  <a:srgbClr val="000000"/>
                </a:solidFill>
              </a:rPr>
              <a:t>If and when to become pregnant</a:t>
            </a:r>
          </a:p>
          <a:p>
            <a:pPr marL="457200" indent="-457200"/>
            <a:r>
              <a:rPr lang="en-US">
                <a:solidFill>
                  <a:srgbClr val="000000"/>
                </a:solidFill>
              </a:rPr>
              <a:t>Whether to continue or terminate a pregnancy</a:t>
            </a:r>
          </a:p>
          <a:p>
            <a:pPr marL="457200" indent="-457200"/>
            <a:r>
              <a:rPr lang="en-US">
                <a:solidFill>
                  <a:srgbClr val="000000"/>
                </a:solidFill>
              </a:rPr>
              <a:t>Which available abortion or postabortion care procedures, contraceptives, providers and facilities she will use</a:t>
            </a:r>
          </a:p>
          <a:p>
            <a:pPr marL="457200" indent="-457200"/>
            <a:endParaRPr lang="en-US">
              <a:solidFill>
                <a:srgbClr val="000000"/>
              </a:solidFill>
            </a:endParaRPr>
          </a:p>
        </p:txBody>
      </p:sp>
    </p:spTree>
    <p:extLst>
      <p:ext uri="{BB962C8B-B14F-4D97-AF65-F5344CB8AC3E}">
        <p14:creationId xmlns:p14="http://schemas.microsoft.com/office/powerpoint/2010/main" val="398246262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Case Study 4:  A </a:t>
            </a:r>
            <a:r>
              <a:rPr lang="en-US"/>
              <a:t>W</a:t>
            </a:r>
            <a:r>
              <a:rPr lang="en-US" sz="3600" kern="1200">
                <a:solidFill>
                  <a:schemeClr val="tx2"/>
                </a:solidFill>
                <a:latin typeface="+mj-lt"/>
                <a:ea typeface="+mj-ea"/>
                <a:cs typeface="+mj-cs"/>
              </a:rPr>
              <a:t>oman who is Finished with Childbearing</a:t>
            </a:r>
            <a:endParaRPr lang="en-US"/>
          </a:p>
        </p:txBody>
      </p:sp>
      <p:sp>
        <p:nvSpPr>
          <p:cNvPr id="3" name="Content Placeholder 2"/>
          <p:cNvSpPr>
            <a:spLocks noGrp="1"/>
          </p:cNvSpPr>
          <p:nvPr>
            <p:ph sz="quarter" idx="1"/>
          </p:nvPr>
        </p:nvSpPr>
        <p:spPr/>
        <p:txBody>
          <a:bodyPr/>
          <a:lstStyle/>
          <a:p>
            <a:pPr>
              <a:spcBef>
                <a:spcPct val="0"/>
              </a:spcBef>
              <a:buClrTx/>
              <a:buSzTx/>
              <a:buNone/>
              <a:defRPr/>
            </a:pPr>
            <a:r>
              <a:rPr lang="en-US" sz="3200" kern="1200">
                <a:solidFill>
                  <a:srgbClr val="000000"/>
                </a:solidFill>
                <a:latin typeface="+mn-lt"/>
                <a:ea typeface="+mn-ea"/>
                <a:cs typeface="+mn-cs"/>
              </a:rPr>
              <a:t>A 36 year old woman with five children does not want to have any more children.  Her husband refuses to wear condoms.  She has used </a:t>
            </a:r>
            <a:r>
              <a:rPr lang="en-US" sz="3200" kern="1200" err="1">
                <a:solidFill>
                  <a:srgbClr val="000000"/>
                </a:solidFill>
                <a:latin typeface="+mn-lt"/>
                <a:ea typeface="+mn-ea"/>
                <a:cs typeface="+mn-cs"/>
              </a:rPr>
              <a:t>injectables</a:t>
            </a:r>
            <a:r>
              <a:rPr lang="en-US" sz="3200" kern="1200">
                <a:solidFill>
                  <a:srgbClr val="000000"/>
                </a:solidFill>
                <a:latin typeface="+mn-lt"/>
                <a:ea typeface="+mn-ea"/>
                <a:cs typeface="+mn-cs"/>
              </a:rPr>
              <a:t> in the past and did not like the change in her bleeding pattern.  </a:t>
            </a:r>
          </a:p>
          <a:p>
            <a:pPr>
              <a:spcBef>
                <a:spcPct val="0"/>
              </a:spcBef>
              <a:buClrTx/>
              <a:buSzTx/>
              <a:buNone/>
              <a:defRPr/>
            </a:pPr>
            <a:endParaRPr lang="en-US" sz="4000" kern="1200">
              <a:solidFill>
                <a:schemeClr val="tx2"/>
              </a:solidFill>
              <a:latin typeface="+mj-lt"/>
              <a:ea typeface="+mj-ea"/>
              <a:cs typeface="+mj-cs"/>
            </a:endParaRPr>
          </a:p>
          <a:p>
            <a:pPr>
              <a:buNone/>
            </a:pPr>
            <a:endParaRPr lang="en-US" sz="3200"/>
          </a:p>
        </p:txBody>
      </p:sp>
    </p:spTree>
    <p:extLst>
      <p:ext uri="{BB962C8B-B14F-4D97-AF65-F5344CB8AC3E}">
        <p14:creationId xmlns:p14="http://schemas.microsoft.com/office/powerpoint/2010/main" val="2799640851"/>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NINE</a:t>
            </a:r>
          </a:p>
        </p:txBody>
      </p:sp>
      <p:sp>
        <p:nvSpPr>
          <p:cNvPr id="11267" name="Title 1"/>
          <p:cNvSpPr>
            <a:spLocks noGrp="1"/>
          </p:cNvSpPr>
          <p:nvPr>
            <p:ph type="body" idx="1"/>
          </p:nvPr>
        </p:nvSpPr>
        <p:spPr/>
        <p:txBody>
          <a:bodyPr/>
          <a:lstStyle/>
          <a:p>
            <a:pPr eaLnBrk="1" hangingPunct="1"/>
            <a:r>
              <a:rPr lang="en-US" sz="4000">
                <a:ea typeface="ＭＳ Ｐゴシック" pitchFamily="34" charset="-128"/>
              </a:rPr>
              <a:t>Infection Prevention</a:t>
            </a:r>
          </a:p>
        </p:txBody>
      </p:sp>
    </p:spTree>
    <p:extLst>
      <p:ext uri="{BB962C8B-B14F-4D97-AF65-F5344CB8AC3E}">
        <p14:creationId xmlns:p14="http://schemas.microsoft.com/office/powerpoint/2010/main" val="236456480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a:solidFill>
                  <a:srgbClr val="000000"/>
                </a:solidFill>
                <a:latin typeface="+mn-lt"/>
                <a:ea typeface="+mn-ea"/>
                <a:cs typeface="+mn-cs"/>
              </a:rPr>
              <a:t>This module discusses the knowledge and attitudes health-care workers must have to successfully prevent infection to themselves, clients, coworkers and communities when providing abortion-care services. </a:t>
            </a:r>
          </a:p>
          <a:p>
            <a:pPr>
              <a:buNone/>
            </a:pPr>
            <a:endParaRPr lang="en-US" sz="3200"/>
          </a:p>
        </p:txBody>
      </p:sp>
    </p:spTree>
    <p:extLst>
      <p:ext uri="{BB962C8B-B14F-4D97-AF65-F5344CB8AC3E}">
        <p14:creationId xmlns:p14="http://schemas.microsoft.com/office/powerpoint/2010/main" val="81563863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p:txBody>
          <a:bodyPr/>
          <a:lstStyle/>
          <a:p>
            <a:pPr>
              <a:buNone/>
            </a:pPr>
            <a:r>
              <a:rPr lang="en-US"/>
              <a:t>By the end of this module, participants should be able to: </a:t>
            </a:r>
          </a:p>
          <a:p>
            <a:pPr marL="514350" lvl="0" indent="-514350">
              <a:buSzPct val="100000"/>
              <a:buFont typeface="+mj-lt"/>
              <a:buAutoNum type="arabicPeriod"/>
            </a:pPr>
            <a:r>
              <a:rPr lang="en-US" sz="2900" kern="1200">
                <a:solidFill>
                  <a:srgbClr val="000000"/>
                </a:solidFill>
                <a:latin typeface="+mn-lt"/>
                <a:ea typeface="+mn-ea"/>
                <a:cs typeface="+mn-cs"/>
              </a:rPr>
              <a:t>Explain how infection can be transmitted in the abortion-care setting </a:t>
            </a:r>
          </a:p>
          <a:p>
            <a:pPr marL="514350" lvl="0" indent="-514350">
              <a:buSzPct val="100000"/>
              <a:buFont typeface="+mj-lt"/>
              <a:buAutoNum type="arabicPeriod"/>
            </a:pPr>
            <a:r>
              <a:rPr lang="en-US" sz="2900" kern="1200">
                <a:solidFill>
                  <a:srgbClr val="000000"/>
                </a:solidFill>
                <a:latin typeface="+mn-lt"/>
                <a:ea typeface="+mn-ea"/>
                <a:cs typeface="+mn-cs"/>
              </a:rPr>
              <a:t>Identify the essential elements of infection prevention, including standard precautions </a:t>
            </a:r>
          </a:p>
          <a:p>
            <a:pPr marL="514350" lvl="0" indent="-514350">
              <a:buSzPct val="100000"/>
              <a:buFont typeface="+mj-lt"/>
              <a:buAutoNum type="arabicPeriod"/>
            </a:pPr>
            <a:r>
              <a:rPr lang="en-US" sz="2900" kern="1200">
                <a:solidFill>
                  <a:srgbClr val="000000"/>
                </a:solidFill>
                <a:latin typeface="+mn-lt"/>
                <a:ea typeface="+mn-ea"/>
                <a:cs typeface="+mn-cs"/>
              </a:rPr>
              <a:t>Explain proper procedures for managing occupational exposure to blood and body fluids </a:t>
            </a:r>
          </a:p>
        </p:txBody>
      </p:sp>
    </p:spTree>
    <p:extLst>
      <p:ext uri="{BB962C8B-B14F-4D97-AF65-F5344CB8AC3E}">
        <p14:creationId xmlns:p14="http://schemas.microsoft.com/office/powerpoint/2010/main" val="123222773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Why Protect Against Blood-Borne Pathogens? </a:t>
            </a:r>
            <a:endParaRPr lang="en-US"/>
          </a:p>
        </p:txBody>
      </p:sp>
      <p:sp>
        <p:nvSpPr>
          <p:cNvPr id="3" name="Content Placeholder 2"/>
          <p:cNvSpPr>
            <a:spLocks noGrp="1"/>
          </p:cNvSpPr>
          <p:nvPr>
            <p:ph sz="quarter" idx="1"/>
          </p:nvPr>
        </p:nvSpPr>
        <p:spPr/>
        <p:txBody>
          <a:bodyPr/>
          <a:lstStyle/>
          <a:p>
            <a:pPr marL="457200" indent="-457200">
              <a:defRPr/>
            </a:pPr>
            <a:r>
              <a:rPr lang="en-US" sz="3200" kern="1200">
                <a:solidFill>
                  <a:srgbClr val="000000"/>
                </a:solidFill>
                <a:latin typeface="+mn-lt"/>
                <a:ea typeface="+mn-ea"/>
                <a:cs typeface="+mn-cs"/>
              </a:rPr>
              <a:t>They can cause incurable infections such as HIV, HBV, HCV and Ebola. </a:t>
            </a:r>
          </a:p>
          <a:p>
            <a:pPr marL="457200" indent="-457200"/>
            <a:r>
              <a:rPr lang="en-US" sz="3200" kern="1200">
                <a:solidFill>
                  <a:srgbClr val="000000"/>
                </a:solidFill>
                <a:latin typeface="+mn-lt"/>
                <a:ea typeface="+mn-ea"/>
                <a:cs typeface="+mn-cs"/>
              </a:rPr>
              <a:t>Transmission is through blood, secretions, excretions and certain other body fluids, which are common in health facilities. </a:t>
            </a:r>
            <a:endParaRPr lang="en-US" sz="3200"/>
          </a:p>
        </p:txBody>
      </p:sp>
    </p:spTree>
    <p:extLst>
      <p:ext uri="{BB962C8B-B14F-4D97-AF65-F5344CB8AC3E}">
        <p14:creationId xmlns:p14="http://schemas.microsoft.com/office/powerpoint/2010/main" val="344203007"/>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How Do Blood-Borne Diseases Spread?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Infectious agents are transmitted by:</a:t>
            </a:r>
          </a:p>
          <a:p>
            <a:pPr marL="1096963" lvl="1" indent="-457200"/>
            <a:r>
              <a:rPr lang="en-US" sz="2600" kern="1200">
                <a:solidFill>
                  <a:srgbClr val="000000"/>
                </a:solidFill>
                <a:latin typeface="+mn-lt"/>
                <a:ea typeface="+mn-ea"/>
                <a:cs typeface="+mn-cs"/>
              </a:rPr>
              <a:t>Cuts or openings in skin</a:t>
            </a:r>
          </a:p>
          <a:p>
            <a:pPr marL="1096963" lvl="1" indent="-457200"/>
            <a:r>
              <a:rPr lang="en-US" sz="2600" kern="1200">
                <a:solidFill>
                  <a:srgbClr val="000000"/>
                </a:solidFill>
                <a:latin typeface="+mn-lt"/>
                <a:ea typeface="+mn-ea"/>
                <a:cs typeface="+mn-cs"/>
              </a:rPr>
              <a:t>Contact with mucous membranes </a:t>
            </a:r>
          </a:p>
        </p:txBody>
      </p:sp>
    </p:spTree>
    <p:extLst>
      <p:ext uri="{BB962C8B-B14F-4D97-AF65-F5344CB8AC3E}">
        <p14:creationId xmlns:p14="http://schemas.microsoft.com/office/powerpoint/2010/main" val="82636506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Most Common Blood-Borne Transmission </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Injuries from contaminated sharp instruments, such as needle sticks </a:t>
            </a:r>
          </a:p>
          <a:p>
            <a:pPr marL="457200" indent="-457200"/>
            <a:r>
              <a:rPr lang="en-US" sz="3200" kern="1200">
                <a:solidFill>
                  <a:srgbClr val="000000"/>
                </a:solidFill>
                <a:latin typeface="+mn-lt"/>
                <a:ea typeface="+mn-ea"/>
                <a:cs typeface="+mn-cs"/>
              </a:rPr>
              <a:t>Contact with blood on non-intact skin or mucous membranes </a:t>
            </a:r>
          </a:p>
        </p:txBody>
      </p:sp>
    </p:spTree>
    <p:extLst>
      <p:ext uri="{BB962C8B-B14F-4D97-AF65-F5344CB8AC3E}">
        <p14:creationId xmlns:p14="http://schemas.microsoft.com/office/powerpoint/2010/main" val="318746939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Who Has Blood-Borne Diseases?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It is not always possible to tell who is infected, as some diseases have no noticeable signs or symptoms. </a:t>
            </a:r>
          </a:p>
          <a:p>
            <a:pPr marL="457200" indent="-457200"/>
            <a:r>
              <a:rPr lang="en-US" sz="3200" kern="1200">
                <a:solidFill>
                  <a:srgbClr val="000000"/>
                </a:solidFill>
                <a:latin typeface="+mn-lt"/>
                <a:ea typeface="+mn-ea"/>
                <a:cs typeface="+mn-cs"/>
              </a:rPr>
              <a:t>Precautions should be taken with every person. </a:t>
            </a:r>
          </a:p>
          <a:p>
            <a:pPr marL="457200" indent="-457200"/>
            <a:r>
              <a:rPr lang="en-US" sz="3200" kern="1200">
                <a:solidFill>
                  <a:srgbClr val="000000"/>
                </a:solidFill>
                <a:latin typeface="+mn-lt"/>
                <a:ea typeface="+mn-ea"/>
                <a:cs typeface="+mn-cs"/>
              </a:rPr>
              <a:t>Avoid making assumptions based on behaviors or appearances.</a:t>
            </a:r>
          </a:p>
        </p:txBody>
      </p:sp>
    </p:spTree>
    <p:extLst>
      <p:ext uri="{BB962C8B-B14F-4D97-AF65-F5344CB8AC3E}">
        <p14:creationId xmlns:p14="http://schemas.microsoft.com/office/powerpoint/2010/main" val="212998887"/>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Standard Precautions</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The proper handling of blood and body fluids</a:t>
            </a:r>
          </a:p>
          <a:p>
            <a:pPr marL="457200" indent="-457200"/>
            <a:r>
              <a:rPr lang="en-US" sz="3200"/>
              <a:t>T</a:t>
            </a:r>
            <a:r>
              <a:rPr lang="en-US" sz="3200" kern="1200">
                <a:solidFill>
                  <a:srgbClr val="000000"/>
                </a:solidFill>
                <a:latin typeface="+mn-lt"/>
                <a:ea typeface="+mn-ea"/>
                <a:cs typeface="+mn-cs"/>
              </a:rPr>
              <a:t>he use of appropriate prevention techniques should be followed with all clients and all workers</a:t>
            </a:r>
          </a:p>
          <a:p>
            <a:pPr marL="457200" indent="-457200"/>
            <a:r>
              <a:rPr lang="en-US" sz="3200"/>
              <a:t>T</a:t>
            </a:r>
            <a:r>
              <a:rPr lang="en-US" sz="3200" kern="1200">
                <a:solidFill>
                  <a:srgbClr val="000000"/>
                </a:solidFill>
                <a:latin typeface="+mn-lt"/>
                <a:ea typeface="+mn-ea"/>
                <a:cs typeface="+mn-cs"/>
              </a:rPr>
              <a:t>here is no reason to treat individuals with known diseases differently</a:t>
            </a:r>
          </a:p>
        </p:txBody>
      </p:sp>
    </p:spTree>
    <p:extLst>
      <p:ext uri="{BB962C8B-B14F-4D97-AF65-F5344CB8AC3E}">
        <p14:creationId xmlns:p14="http://schemas.microsoft.com/office/powerpoint/2010/main" val="423306476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Essential Elements of Infection Prevention </a:t>
            </a:r>
          </a:p>
        </p:txBody>
      </p:sp>
      <p:sp>
        <p:nvSpPr>
          <p:cNvPr id="3" name="Content Placeholder 2"/>
          <p:cNvSpPr>
            <a:spLocks noGrp="1"/>
          </p:cNvSpPr>
          <p:nvPr>
            <p:ph sz="quarter" idx="1"/>
          </p:nvPr>
        </p:nvSpPr>
        <p:spPr/>
        <p:txBody>
          <a:bodyPr/>
          <a:lstStyle/>
          <a:p>
            <a:pPr marL="457200" indent="-457200"/>
            <a:r>
              <a:rPr lang="en-US" sz="3200" kern="1200" err="1">
                <a:solidFill>
                  <a:srgbClr val="000000"/>
                </a:solidFill>
                <a:latin typeface="+mn-lt"/>
                <a:ea typeface="+mn-ea"/>
                <a:cs typeface="+mn-cs"/>
              </a:rPr>
              <a:t>Handwashing</a:t>
            </a:r>
            <a:endParaRPr lang="en-US" sz="3200" kern="1200">
              <a:solidFill>
                <a:srgbClr val="000000"/>
              </a:solidFill>
              <a:latin typeface="+mn-lt"/>
              <a:ea typeface="+mn-ea"/>
              <a:cs typeface="+mn-cs"/>
            </a:endParaRPr>
          </a:p>
          <a:p>
            <a:pPr marL="457200" indent="-457200"/>
            <a:r>
              <a:rPr lang="en-US" sz="3200" kern="1200">
                <a:solidFill>
                  <a:srgbClr val="000000"/>
                </a:solidFill>
                <a:latin typeface="+mn-lt"/>
                <a:ea typeface="+mn-ea"/>
                <a:cs typeface="+mn-cs"/>
              </a:rPr>
              <a:t>Personal protective barriers </a:t>
            </a:r>
          </a:p>
          <a:p>
            <a:pPr marL="457200" indent="-457200"/>
            <a:r>
              <a:rPr lang="en-US" sz="3200" kern="1200">
                <a:solidFill>
                  <a:srgbClr val="000000"/>
                </a:solidFill>
                <a:latin typeface="+mn-lt"/>
                <a:ea typeface="+mn-ea"/>
                <a:cs typeface="+mn-cs"/>
              </a:rPr>
              <a:t>Proper handling of sharp items </a:t>
            </a:r>
          </a:p>
          <a:p>
            <a:pPr marL="457200" indent="-457200"/>
            <a:r>
              <a:rPr lang="en-US" sz="3200" kern="1200">
                <a:solidFill>
                  <a:srgbClr val="000000"/>
                </a:solidFill>
                <a:latin typeface="+mn-lt"/>
                <a:ea typeface="+mn-ea"/>
                <a:cs typeface="+mn-cs"/>
              </a:rPr>
              <a:t>Proper instrument processing </a:t>
            </a:r>
          </a:p>
          <a:p>
            <a:pPr marL="457200" indent="-457200"/>
            <a:r>
              <a:rPr lang="en-US" sz="3200" kern="1200">
                <a:solidFill>
                  <a:srgbClr val="000000"/>
                </a:solidFill>
                <a:latin typeface="+mn-lt"/>
                <a:ea typeface="+mn-ea"/>
                <a:cs typeface="+mn-cs"/>
              </a:rPr>
              <a:t>Aseptic technique </a:t>
            </a:r>
          </a:p>
          <a:p>
            <a:pPr marL="457200" indent="-457200"/>
            <a:r>
              <a:rPr lang="en-US" sz="3200" kern="1200">
                <a:solidFill>
                  <a:srgbClr val="000000"/>
                </a:solidFill>
                <a:latin typeface="+mn-lt"/>
                <a:ea typeface="+mn-ea"/>
                <a:cs typeface="+mn-cs"/>
              </a:rPr>
              <a:t>Environmental cleanliness </a:t>
            </a:r>
          </a:p>
          <a:p>
            <a:pPr marL="457200" indent="-457200"/>
            <a:r>
              <a:rPr lang="en-US" sz="3200" kern="1200">
                <a:solidFill>
                  <a:srgbClr val="000000"/>
                </a:solidFill>
                <a:latin typeface="+mn-lt"/>
                <a:ea typeface="+mn-ea"/>
                <a:cs typeface="+mn-cs"/>
              </a:rPr>
              <a:t>Proper infectious-waste disposal </a:t>
            </a:r>
          </a:p>
        </p:txBody>
      </p:sp>
    </p:spTree>
    <p:extLst>
      <p:ext uri="{BB962C8B-B14F-4D97-AF65-F5344CB8AC3E}">
        <p14:creationId xmlns:p14="http://schemas.microsoft.com/office/powerpoint/2010/main" val="504689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Supporting Choice</a:t>
            </a:r>
          </a:p>
        </p:txBody>
      </p:sp>
      <p:sp>
        <p:nvSpPr>
          <p:cNvPr id="3" name="Content Placeholder 2"/>
          <p:cNvSpPr>
            <a:spLocks noGrp="1"/>
          </p:cNvSpPr>
          <p:nvPr>
            <p:ph sz="quarter" idx="1"/>
          </p:nvPr>
        </p:nvSpPr>
        <p:spPr/>
        <p:txBody>
          <a:bodyPr/>
          <a:lstStyle/>
          <a:p>
            <a:pPr marL="0">
              <a:buNone/>
            </a:pPr>
            <a:r>
              <a:rPr lang="en-US">
                <a:solidFill>
                  <a:srgbClr val="000000"/>
                </a:solidFill>
              </a:rPr>
              <a:t>Health-care providers support a woman's choice by:</a:t>
            </a:r>
          </a:p>
          <a:p>
            <a:pPr marL="457200" indent="-457200"/>
            <a:r>
              <a:rPr lang="en-US"/>
              <a:t>G</a:t>
            </a:r>
            <a:r>
              <a:rPr lang="en-US">
                <a:solidFill>
                  <a:srgbClr val="000000"/>
                </a:solidFill>
              </a:rPr>
              <a:t>iving complete and accurate information</a:t>
            </a:r>
          </a:p>
          <a:p>
            <a:pPr marL="457200" indent="-457200"/>
            <a:r>
              <a:rPr lang="en-US"/>
              <a:t>O</a:t>
            </a:r>
            <a:r>
              <a:rPr lang="en-US">
                <a:solidFill>
                  <a:srgbClr val="000000"/>
                </a:solidFill>
              </a:rPr>
              <a:t>ffering the opportunity to ask questions and express concerns </a:t>
            </a:r>
          </a:p>
          <a:p>
            <a:pPr marL="457200" indent="-457200"/>
            <a:r>
              <a:rPr lang="en-US"/>
              <a:t>R</a:t>
            </a:r>
            <a:r>
              <a:rPr lang="en-US">
                <a:solidFill>
                  <a:srgbClr val="000000"/>
                </a:solidFill>
              </a:rPr>
              <a:t>ecognizing her right to a choice, regardless of age, marital status or other characteristics</a:t>
            </a:r>
          </a:p>
          <a:p>
            <a:pPr>
              <a:buNone/>
            </a:pPr>
            <a:endParaRPr lang="en-US">
              <a:solidFill>
                <a:srgbClr val="000000"/>
              </a:solidFill>
            </a:endParaRPr>
          </a:p>
        </p:txBody>
      </p:sp>
    </p:spTree>
    <p:extLst>
      <p:ext uri="{BB962C8B-B14F-4D97-AF65-F5344CB8AC3E}">
        <p14:creationId xmlns:p14="http://schemas.microsoft.com/office/powerpoint/2010/main" val="371490979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When Should We Wash Our Hands?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Before and after each client contact </a:t>
            </a:r>
          </a:p>
          <a:p>
            <a:pPr marL="457200" indent="-457200"/>
            <a:r>
              <a:rPr lang="en-US" sz="3200" kern="1200">
                <a:solidFill>
                  <a:srgbClr val="000000"/>
                </a:solidFill>
                <a:latin typeface="+mn-lt"/>
                <a:ea typeface="+mn-ea"/>
                <a:cs typeface="+mn-cs"/>
              </a:rPr>
              <a:t>After contact with potentially contaminated items, even if wearing gloves </a:t>
            </a:r>
          </a:p>
          <a:p>
            <a:pPr marL="457200" indent="-457200"/>
            <a:r>
              <a:rPr lang="en-US" sz="3200" kern="1200">
                <a:solidFill>
                  <a:srgbClr val="000000"/>
                </a:solidFill>
                <a:latin typeface="+mn-lt"/>
                <a:ea typeface="+mn-ea"/>
                <a:cs typeface="+mn-cs"/>
              </a:rPr>
              <a:t>Many times a day </a:t>
            </a:r>
          </a:p>
        </p:txBody>
      </p:sp>
    </p:spTree>
    <p:extLst>
      <p:ext uri="{BB962C8B-B14F-4D97-AF65-F5344CB8AC3E}">
        <p14:creationId xmlns:p14="http://schemas.microsoft.com/office/powerpoint/2010/main" val="423772759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How Should We Wash Our Hands?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Use soap and clean water for each person. </a:t>
            </a:r>
          </a:p>
          <a:p>
            <a:pPr marL="457200" indent="-457200"/>
            <a:r>
              <a:rPr lang="en-US" sz="3200" kern="1200">
                <a:solidFill>
                  <a:srgbClr val="000000"/>
                </a:solidFill>
                <a:latin typeface="+mn-lt"/>
                <a:ea typeface="+mn-ea"/>
                <a:cs typeface="+mn-cs"/>
              </a:rPr>
              <a:t>Use flowing water, not standing pools of water. </a:t>
            </a:r>
          </a:p>
          <a:p>
            <a:pPr marL="457200" indent="-457200"/>
            <a:r>
              <a:rPr lang="en-US" sz="3200" kern="1200">
                <a:solidFill>
                  <a:srgbClr val="000000"/>
                </a:solidFill>
                <a:latin typeface="+mn-lt"/>
                <a:ea typeface="+mn-ea"/>
                <a:cs typeface="+mn-cs"/>
              </a:rPr>
              <a:t>A brush may be used to clean hands thoroughly.</a:t>
            </a:r>
          </a:p>
          <a:p>
            <a:pPr marL="457200" indent="-457200"/>
            <a:r>
              <a:rPr lang="en-US" sz="3200" kern="1200">
                <a:solidFill>
                  <a:srgbClr val="000000"/>
                </a:solidFill>
                <a:latin typeface="+mn-lt"/>
                <a:ea typeface="+mn-ea"/>
                <a:cs typeface="+mn-cs"/>
              </a:rPr>
              <a:t>Use a clean or individual towel.</a:t>
            </a:r>
          </a:p>
        </p:txBody>
      </p:sp>
    </p:spTree>
    <p:extLst>
      <p:ext uri="{BB962C8B-B14F-4D97-AF65-F5344CB8AC3E}">
        <p14:creationId xmlns:p14="http://schemas.microsoft.com/office/powerpoint/2010/main" val="289624748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err="1">
                <a:solidFill>
                  <a:schemeClr val="tx2"/>
                </a:solidFill>
                <a:latin typeface="+mj-lt"/>
                <a:ea typeface="+mj-ea"/>
                <a:cs typeface="+mj-cs"/>
              </a:rPr>
              <a:t>Handwashing</a:t>
            </a:r>
            <a:endParaRPr lang="en-US"/>
          </a:p>
        </p:txBody>
      </p:sp>
      <p:pic>
        <p:nvPicPr>
          <p:cNvPr id="4" name="Picture 5" descr="handwashing"/>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3246323" y="1600200"/>
            <a:ext cx="2886304" cy="4495800"/>
          </a:xfrm>
          <a:prstGeom prst="rect">
            <a:avLst/>
          </a:prstGeom>
          <a:noFill/>
          <a:ln w="9525">
            <a:noFill/>
            <a:miter lim="800000"/>
            <a:headEnd/>
            <a:tailEnd/>
          </a:ln>
        </p:spPr>
      </p:pic>
    </p:spTree>
    <p:extLst>
      <p:ext uri="{BB962C8B-B14F-4D97-AF65-F5344CB8AC3E}">
        <p14:creationId xmlns:p14="http://schemas.microsoft.com/office/powerpoint/2010/main" val="148104232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When to Wear Personal Protective Barriers </a:t>
            </a:r>
            <a:endParaRPr lang="en-US"/>
          </a:p>
        </p:txBody>
      </p:sp>
      <p:sp>
        <p:nvSpPr>
          <p:cNvPr id="3" name="Content Placeholder 2"/>
          <p:cNvSpPr>
            <a:spLocks noGrp="1"/>
          </p:cNvSpPr>
          <p:nvPr>
            <p:ph sz="quarter" idx="1"/>
          </p:nvPr>
        </p:nvSpPr>
        <p:spPr/>
        <p:txBody>
          <a:bodyPr/>
          <a:lstStyle/>
          <a:p>
            <a:pPr marL="457200" indent="-457200">
              <a:defRPr/>
            </a:pPr>
            <a:r>
              <a:rPr lang="en-US" sz="3200" kern="1200">
                <a:solidFill>
                  <a:srgbClr val="000000"/>
                </a:solidFill>
                <a:latin typeface="+mn-lt"/>
                <a:ea typeface="+mn-ea"/>
                <a:cs typeface="+mn-cs"/>
              </a:rPr>
              <a:t>Barriers must be worn whenever there is the possibility of contact with blood or body fluids. </a:t>
            </a:r>
          </a:p>
        </p:txBody>
      </p:sp>
    </p:spTree>
    <p:extLst>
      <p:ext uri="{BB962C8B-B14F-4D97-AF65-F5344CB8AC3E}">
        <p14:creationId xmlns:p14="http://schemas.microsoft.com/office/powerpoint/2010/main" val="1589213797"/>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Personal Protective Barriers for Performing MVA </a:t>
            </a:r>
            <a:endParaRPr lang="en-US"/>
          </a:p>
        </p:txBody>
      </p:sp>
      <p:pic>
        <p:nvPicPr>
          <p:cNvPr id="4" name="Picture 5" descr="persprotectivebarriers"/>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673858" y="1676400"/>
            <a:ext cx="3796284" cy="4419600"/>
          </a:xfrm>
          <a:prstGeom prst="rect">
            <a:avLst/>
          </a:prstGeom>
          <a:noFill/>
          <a:ln w="9525">
            <a:noFill/>
            <a:miter lim="800000"/>
            <a:headEnd/>
            <a:tailEnd/>
          </a:ln>
        </p:spPr>
      </p:pic>
    </p:spTree>
    <p:extLst>
      <p:ext uri="{BB962C8B-B14F-4D97-AF65-F5344CB8AC3E}">
        <p14:creationId xmlns:p14="http://schemas.microsoft.com/office/powerpoint/2010/main" val="318471262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When Should We Wear Gloves? </a:t>
            </a:r>
            <a:endParaRPr lang="en-US"/>
          </a:p>
        </p:txBody>
      </p:sp>
      <p:sp>
        <p:nvSpPr>
          <p:cNvPr id="6" name="Content Placeholder 5"/>
          <p:cNvSpPr>
            <a:spLocks noGrp="1"/>
          </p:cNvSpPr>
          <p:nvPr>
            <p:ph sz="quarter" idx="1"/>
          </p:nvPr>
        </p:nvSpPr>
        <p:spPr/>
        <p:txBody>
          <a:bodyPr/>
          <a:lstStyle/>
          <a:p>
            <a:pPr marL="457200" indent="-457200"/>
            <a:r>
              <a:rPr lang="en-US" sz="3200" kern="1200">
                <a:solidFill>
                  <a:srgbClr val="000000"/>
                </a:solidFill>
                <a:latin typeface="+mn-lt"/>
                <a:ea typeface="+mn-ea"/>
                <a:cs typeface="+mn-cs"/>
              </a:rPr>
              <a:t>Wear gloves when contact with body fluids is likely. </a:t>
            </a:r>
          </a:p>
          <a:p>
            <a:pPr marL="457200" indent="-457200"/>
            <a:r>
              <a:rPr lang="en-US" sz="3200" kern="1200">
                <a:solidFill>
                  <a:srgbClr val="000000"/>
                </a:solidFill>
                <a:latin typeface="+mn-lt"/>
                <a:ea typeface="+mn-ea"/>
                <a:cs typeface="+mn-cs"/>
              </a:rPr>
              <a:t>Change gloves between clients, after contact with a potentially contaminated item, before touching sterile instruments, and between rectal and vaginal examinations.</a:t>
            </a:r>
          </a:p>
          <a:p>
            <a:pPr marL="457200" indent="-457200"/>
            <a:r>
              <a:rPr lang="en-US" sz="3200" kern="1200">
                <a:solidFill>
                  <a:srgbClr val="000000"/>
                </a:solidFill>
                <a:latin typeface="+mn-lt"/>
                <a:ea typeface="+mn-ea"/>
                <a:cs typeface="+mn-cs"/>
              </a:rPr>
              <a:t>Remove gloves and wash hands immediately following a procedure. </a:t>
            </a:r>
          </a:p>
        </p:txBody>
      </p:sp>
    </p:spTree>
    <p:extLst>
      <p:ext uri="{BB962C8B-B14F-4D97-AF65-F5344CB8AC3E}">
        <p14:creationId xmlns:p14="http://schemas.microsoft.com/office/powerpoint/2010/main" val="336142613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How Can We Prevent Injuries From Sharp Items? </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Do not carry hypodermic needles.</a:t>
            </a:r>
          </a:p>
          <a:p>
            <a:pPr marL="457200" indent="-457200"/>
            <a:r>
              <a:rPr lang="en-US" sz="2800" kern="1200">
                <a:solidFill>
                  <a:srgbClr val="000000"/>
                </a:solidFill>
                <a:latin typeface="+mn-lt"/>
                <a:ea typeface="+mn-ea"/>
                <a:cs typeface="+mn-cs"/>
              </a:rPr>
              <a:t>Set aside a specific area for keeping sharps during procedures.</a:t>
            </a:r>
          </a:p>
          <a:p>
            <a:pPr marL="457200" indent="-457200"/>
            <a:r>
              <a:rPr lang="en-US" sz="2800" kern="1200">
                <a:solidFill>
                  <a:srgbClr val="000000"/>
                </a:solidFill>
                <a:latin typeface="+mn-lt"/>
                <a:ea typeface="+mn-ea"/>
                <a:cs typeface="+mn-cs"/>
              </a:rPr>
              <a:t>Announce the passage and presence of sharps to avoid accidentally sticking others.</a:t>
            </a:r>
          </a:p>
          <a:p>
            <a:pPr marL="457200" indent="-457200"/>
            <a:r>
              <a:rPr lang="en-US" sz="2800" kern="1200">
                <a:solidFill>
                  <a:srgbClr val="000000"/>
                </a:solidFill>
                <a:latin typeface="+mn-lt"/>
                <a:ea typeface="+mn-ea"/>
                <a:cs typeface="+mn-cs"/>
              </a:rPr>
              <a:t>Dispose of needles and syringes immediately, in puncture resistant containers, without recapping, removing, cutting or bending them.</a:t>
            </a:r>
          </a:p>
          <a:p>
            <a:pPr marL="457200" indent="-457200">
              <a:defRPr/>
            </a:pPr>
            <a:r>
              <a:rPr lang="en-US" sz="2800" kern="1200">
                <a:solidFill>
                  <a:srgbClr val="000000"/>
                </a:solidFill>
                <a:latin typeface="+mn-lt"/>
                <a:ea typeface="+mn-ea"/>
                <a:cs typeface="+mn-cs"/>
              </a:rPr>
              <a:t>If syringes must be recapped, use the “scoop method.”</a:t>
            </a:r>
          </a:p>
        </p:txBody>
      </p:sp>
    </p:spTree>
    <p:extLst>
      <p:ext uri="{BB962C8B-B14F-4D97-AF65-F5344CB8AC3E}">
        <p14:creationId xmlns:p14="http://schemas.microsoft.com/office/powerpoint/2010/main" val="2376621343"/>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“Scoop Method”</a:t>
            </a:r>
            <a:endParaRPr lang="en-US"/>
          </a:p>
        </p:txBody>
      </p:sp>
      <p:sp>
        <p:nvSpPr>
          <p:cNvPr id="3" name="Content Placeholder 2"/>
          <p:cNvSpPr>
            <a:spLocks noGrp="1"/>
          </p:cNvSpPr>
          <p:nvPr>
            <p:ph sz="quarter" idx="1"/>
          </p:nvPr>
        </p:nvSpPr>
        <p:spPr/>
        <p:txBody>
          <a:bodyPr/>
          <a:lstStyle/>
          <a:p>
            <a:pPr>
              <a:buNone/>
            </a:pPr>
            <a:r>
              <a:rPr lang="en-US" sz="3200" kern="1200">
                <a:solidFill>
                  <a:srgbClr val="000000"/>
                </a:solidFill>
                <a:latin typeface="+mn-lt"/>
                <a:ea typeface="+mn-ea"/>
                <a:cs typeface="+mn-cs"/>
              </a:rPr>
              <a:t>If syringes must be recapped during a procedure: </a:t>
            </a:r>
          </a:p>
          <a:p>
            <a:pPr lvl="1"/>
            <a:r>
              <a:rPr lang="en-US" sz="2800" kern="1200">
                <a:solidFill>
                  <a:srgbClr val="000000"/>
                </a:solidFill>
              </a:rPr>
              <a:t>Scoop cap onto needle without touching cap or needle. </a:t>
            </a:r>
            <a:endParaRPr lang="en-US" sz="2800"/>
          </a:p>
          <a:p>
            <a:pPr lvl="1"/>
            <a:r>
              <a:rPr lang="en-US" sz="2800" kern="1200">
                <a:solidFill>
                  <a:srgbClr val="000000"/>
                </a:solidFill>
              </a:rPr>
              <a:t>Pull cap onto needle by holding cap near base.</a:t>
            </a:r>
          </a:p>
          <a:p>
            <a:pPr lvl="1"/>
            <a:r>
              <a:rPr lang="en-US" sz="2800" kern="1200">
                <a:solidFill>
                  <a:srgbClr val="000000"/>
                </a:solidFill>
              </a:rPr>
              <a:t>Never put fingers on tip of cap while pushing cap onto needle.</a:t>
            </a:r>
          </a:p>
        </p:txBody>
      </p:sp>
    </p:spTree>
    <p:extLst>
      <p:ext uri="{BB962C8B-B14F-4D97-AF65-F5344CB8AC3E}">
        <p14:creationId xmlns:p14="http://schemas.microsoft.com/office/powerpoint/2010/main" val="4236187725"/>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Safe Needle Disposal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Immediately drop needles into sharps container. </a:t>
            </a:r>
          </a:p>
          <a:p>
            <a:pPr marL="457200" indent="-457200"/>
            <a:r>
              <a:rPr lang="en-US" sz="3200" kern="1200">
                <a:solidFill>
                  <a:srgbClr val="000000"/>
                </a:solidFill>
                <a:latin typeface="+mn-lt"/>
                <a:ea typeface="+mn-ea"/>
                <a:cs typeface="+mn-cs"/>
              </a:rPr>
              <a:t>Do not recap, remove, cut or bend needles. </a:t>
            </a:r>
          </a:p>
          <a:p>
            <a:pPr marL="457200" indent="-457200"/>
            <a:r>
              <a:rPr lang="en-US" sz="3200" kern="1200">
                <a:solidFill>
                  <a:srgbClr val="000000"/>
                </a:solidFill>
                <a:latin typeface="+mn-lt"/>
                <a:ea typeface="+mn-ea"/>
                <a:cs typeface="+mn-cs"/>
              </a:rPr>
              <a:t>Place sharps containers everywhere that needles are used.</a:t>
            </a:r>
          </a:p>
        </p:txBody>
      </p:sp>
    </p:spTree>
    <p:extLst>
      <p:ext uri="{BB962C8B-B14F-4D97-AF65-F5344CB8AC3E}">
        <p14:creationId xmlns:p14="http://schemas.microsoft.com/office/powerpoint/2010/main" val="2041102962"/>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Sharps Container</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1848" y="1600200"/>
            <a:ext cx="5715000" cy="4716427"/>
          </a:xfrm>
          <a:prstGeom prst="rect">
            <a:avLst/>
          </a:prstGeom>
        </p:spPr>
      </p:pic>
    </p:spTree>
    <p:extLst>
      <p:ext uri="{BB962C8B-B14F-4D97-AF65-F5344CB8AC3E}">
        <p14:creationId xmlns:p14="http://schemas.microsoft.com/office/powerpoint/2010/main" val="19451167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Access</a:t>
            </a:r>
          </a:p>
        </p:txBody>
      </p:sp>
      <p:sp>
        <p:nvSpPr>
          <p:cNvPr id="3" name="Content Placeholder 2"/>
          <p:cNvSpPr>
            <a:spLocks noGrp="1"/>
          </p:cNvSpPr>
          <p:nvPr>
            <p:ph sz="quarter" idx="1"/>
          </p:nvPr>
        </p:nvSpPr>
        <p:spPr/>
        <p:txBody>
          <a:bodyPr/>
          <a:lstStyle/>
          <a:p>
            <a:pPr>
              <a:buNone/>
            </a:pPr>
            <a:r>
              <a:rPr lang="en-US">
                <a:solidFill>
                  <a:srgbClr val="000000"/>
                </a:solidFill>
              </a:rPr>
              <a:t>Accessible services are:</a:t>
            </a:r>
          </a:p>
          <a:p>
            <a:pPr marL="457200" indent="-457200"/>
            <a:r>
              <a:rPr lang="en-US">
                <a:solidFill>
                  <a:srgbClr val="000000"/>
                </a:solidFill>
              </a:rPr>
              <a:t>Affordable</a:t>
            </a:r>
          </a:p>
          <a:p>
            <a:pPr marL="457200" indent="-457200"/>
            <a:r>
              <a:rPr lang="en-US">
                <a:solidFill>
                  <a:srgbClr val="000000"/>
                </a:solidFill>
              </a:rPr>
              <a:t>Delivered in timely manner </a:t>
            </a:r>
          </a:p>
          <a:p>
            <a:pPr marL="457200" indent="-457200"/>
            <a:r>
              <a:rPr lang="en-US">
                <a:solidFill>
                  <a:srgbClr val="000000"/>
                </a:solidFill>
              </a:rPr>
              <a:t>Easily reached in local communities </a:t>
            </a:r>
          </a:p>
          <a:p>
            <a:pPr marL="457200" indent="-457200"/>
            <a:r>
              <a:rPr lang="en-US">
                <a:solidFill>
                  <a:srgbClr val="000000"/>
                </a:solidFill>
              </a:rPr>
              <a:t>Respectfully and confidentially provided</a:t>
            </a:r>
          </a:p>
          <a:p>
            <a:pPr marL="457200" indent="-457200"/>
            <a:endParaRPr lang="en-US">
              <a:solidFill>
                <a:srgbClr val="000000"/>
              </a:solidFill>
            </a:endParaRPr>
          </a:p>
        </p:txBody>
      </p:sp>
    </p:spTree>
    <p:extLst>
      <p:ext uri="{BB962C8B-B14F-4D97-AF65-F5344CB8AC3E}">
        <p14:creationId xmlns:p14="http://schemas.microsoft.com/office/powerpoint/2010/main" val="1735268016"/>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Sharps Containers: Scenario 1</a:t>
            </a:r>
            <a:endParaRPr lang="en-US"/>
          </a:p>
        </p:txBody>
      </p:sp>
      <p:sp>
        <p:nvSpPr>
          <p:cNvPr id="3" name="Content Placeholder 2"/>
          <p:cNvSpPr>
            <a:spLocks noGrp="1"/>
          </p:cNvSpPr>
          <p:nvPr>
            <p:ph sz="quarter" idx="1"/>
          </p:nvPr>
        </p:nvSpPr>
        <p:spPr/>
        <p:txBody>
          <a:bodyPr/>
          <a:lstStyle/>
          <a:p>
            <a:pPr>
              <a:buNone/>
            </a:pPr>
            <a:r>
              <a:rPr lang="en-US" sz="3200" i="1" kern="1200">
                <a:solidFill>
                  <a:srgbClr val="000000"/>
                </a:solidFill>
                <a:latin typeface="+mn-lt"/>
                <a:ea typeface="+mn-ea"/>
                <a:cs typeface="+mn-cs"/>
              </a:rPr>
              <a:t>As a way to reduce costs, a clinic decides to put one large container at the centrally located nurses’ station. Workers bring their sharps there from all over the clinic. </a:t>
            </a:r>
          </a:p>
          <a:p>
            <a:pPr>
              <a:buNone/>
            </a:pPr>
            <a:endParaRPr lang="en-US" sz="3200"/>
          </a:p>
          <a:p>
            <a:pPr>
              <a:buNone/>
            </a:pPr>
            <a:r>
              <a:rPr lang="en-US" sz="3200"/>
              <a:t>Is this a g</a:t>
            </a:r>
            <a:r>
              <a:rPr lang="en-US" sz="3200" kern="1200">
                <a:solidFill>
                  <a:srgbClr val="000000"/>
                </a:solidFill>
                <a:latin typeface="+mn-lt"/>
                <a:ea typeface="+mn-ea"/>
                <a:cs typeface="+mn-cs"/>
              </a:rPr>
              <a:t>ood solution?</a:t>
            </a:r>
          </a:p>
        </p:txBody>
      </p:sp>
    </p:spTree>
    <p:extLst>
      <p:ext uri="{BB962C8B-B14F-4D97-AF65-F5344CB8AC3E}">
        <p14:creationId xmlns:p14="http://schemas.microsoft.com/office/powerpoint/2010/main" val="1434262514"/>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Sharps Containers: Scenario 2</a:t>
            </a:r>
            <a:endParaRPr lang="en-US"/>
          </a:p>
        </p:txBody>
      </p:sp>
      <p:sp>
        <p:nvSpPr>
          <p:cNvPr id="3" name="Content Placeholder 2"/>
          <p:cNvSpPr>
            <a:spLocks noGrp="1"/>
          </p:cNvSpPr>
          <p:nvPr>
            <p:ph sz="quarter" idx="1"/>
          </p:nvPr>
        </p:nvSpPr>
        <p:spPr/>
        <p:txBody>
          <a:bodyPr/>
          <a:lstStyle/>
          <a:p>
            <a:pPr>
              <a:buNone/>
            </a:pPr>
            <a:r>
              <a:rPr lang="en-US" sz="3200" i="1" kern="1200">
                <a:solidFill>
                  <a:srgbClr val="000000"/>
                </a:solidFill>
                <a:latin typeface="+mn-lt"/>
                <a:ea typeface="+mn-ea"/>
                <a:cs typeface="+mn-cs"/>
              </a:rPr>
              <a:t>Another clinic thought a technological solution would help, so they bought a needle cutter that automatically breaks needles before disposal. </a:t>
            </a:r>
          </a:p>
          <a:p>
            <a:pPr>
              <a:buNone/>
            </a:pPr>
            <a:endParaRPr lang="en-US" sz="3200" kern="1200">
              <a:solidFill>
                <a:srgbClr val="000000"/>
              </a:solidFill>
              <a:latin typeface="+mn-lt"/>
              <a:ea typeface="+mn-ea"/>
              <a:cs typeface="+mn-cs"/>
            </a:endParaRPr>
          </a:p>
          <a:p>
            <a:pPr>
              <a:buNone/>
            </a:pPr>
            <a:r>
              <a:rPr lang="en-US" sz="3200" kern="1200">
                <a:solidFill>
                  <a:srgbClr val="000000"/>
                </a:solidFill>
                <a:latin typeface="+mn-lt"/>
                <a:ea typeface="+mn-ea"/>
                <a:cs typeface="+mn-cs"/>
              </a:rPr>
              <a:t>Is this a good solution? </a:t>
            </a:r>
          </a:p>
        </p:txBody>
      </p:sp>
    </p:spTree>
    <p:extLst>
      <p:ext uri="{BB962C8B-B14F-4D97-AF65-F5344CB8AC3E}">
        <p14:creationId xmlns:p14="http://schemas.microsoft.com/office/powerpoint/2010/main" val="1973361971"/>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Sharps Containers: Scenario 3</a:t>
            </a:r>
            <a:endParaRPr lang="en-US"/>
          </a:p>
        </p:txBody>
      </p:sp>
      <p:sp>
        <p:nvSpPr>
          <p:cNvPr id="3" name="Content Placeholder 2"/>
          <p:cNvSpPr>
            <a:spLocks noGrp="1"/>
          </p:cNvSpPr>
          <p:nvPr>
            <p:ph sz="quarter" idx="1"/>
          </p:nvPr>
        </p:nvSpPr>
        <p:spPr/>
        <p:txBody>
          <a:bodyPr/>
          <a:lstStyle/>
          <a:p>
            <a:pPr>
              <a:buNone/>
            </a:pPr>
            <a:r>
              <a:rPr lang="en-US" sz="3200" i="1" kern="1200">
                <a:solidFill>
                  <a:srgbClr val="000000"/>
                </a:solidFill>
                <a:latin typeface="+mn-lt"/>
                <a:ea typeface="+mn-ea"/>
                <a:cs typeface="+mn-cs"/>
              </a:rPr>
              <a:t>One clinic used large, metal cooking-oil containers into which many needles and syringes can easily be dropped. The containers, which can be securely closed when full, were placed everywhere that needles are used. </a:t>
            </a:r>
            <a:endParaRPr lang="en-US" sz="3200" kern="1200">
              <a:solidFill>
                <a:srgbClr val="000000"/>
              </a:solidFill>
              <a:latin typeface="+mn-lt"/>
              <a:ea typeface="+mn-ea"/>
              <a:cs typeface="+mn-cs"/>
            </a:endParaRPr>
          </a:p>
          <a:p>
            <a:pPr>
              <a:buNone/>
            </a:pPr>
            <a:endParaRPr lang="en-US" sz="3200"/>
          </a:p>
          <a:p>
            <a:pPr>
              <a:buNone/>
            </a:pPr>
            <a:r>
              <a:rPr lang="en-US" sz="3200"/>
              <a:t>Is this a good solution?</a:t>
            </a:r>
          </a:p>
        </p:txBody>
      </p:sp>
    </p:spTree>
    <p:extLst>
      <p:ext uri="{BB962C8B-B14F-4D97-AF65-F5344CB8AC3E}">
        <p14:creationId xmlns:p14="http://schemas.microsoft.com/office/powerpoint/2010/main" val="2997224347"/>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Sharps Containers: Scenario 4</a:t>
            </a:r>
            <a:endParaRPr lang="en-US"/>
          </a:p>
        </p:txBody>
      </p:sp>
      <p:sp>
        <p:nvSpPr>
          <p:cNvPr id="3" name="Content Placeholder 2"/>
          <p:cNvSpPr>
            <a:spLocks noGrp="1"/>
          </p:cNvSpPr>
          <p:nvPr>
            <p:ph sz="quarter" idx="1"/>
          </p:nvPr>
        </p:nvSpPr>
        <p:spPr/>
        <p:txBody>
          <a:bodyPr/>
          <a:lstStyle/>
          <a:p>
            <a:pPr>
              <a:buNone/>
            </a:pPr>
            <a:r>
              <a:rPr lang="en-US" sz="3200" i="1" kern="1200">
                <a:solidFill>
                  <a:srgbClr val="000000"/>
                </a:solidFill>
                <a:latin typeface="+mn-lt"/>
                <a:ea typeface="+mn-ea"/>
                <a:cs typeface="+mn-cs"/>
              </a:rPr>
              <a:t>At one clinic, workers had to take the needle off the syringe and insert both separately into a small drink can. </a:t>
            </a:r>
          </a:p>
          <a:p>
            <a:pPr>
              <a:buNone/>
            </a:pPr>
            <a:endParaRPr lang="en-US" sz="3200" kern="1200">
              <a:solidFill>
                <a:srgbClr val="000000"/>
              </a:solidFill>
              <a:latin typeface="+mn-lt"/>
              <a:ea typeface="+mn-ea"/>
              <a:cs typeface="+mn-cs"/>
            </a:endParaRPr>
          </a:p>
          <a:p>
            <a:pPr>
              <a:buNone/>
            </a:pPr>
            <a:r>
              <a:rPr lang="en-US" sz="3200"/>
              <a:t>Is this a good solution?</a:t>
            </a:r>
          </a:p>
        </p:txBody>
      </p:sp>
    </p:spTree>
    <p:extLst>
      <p:ext uri="{BB962C8B-B14F-4D97-AF65-F5344CB8AC3E}">
        <p14:creationId xmlns:p14="http://schemas.microsoft.com/office/powerpoint/2010/main" val="328573967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Aseptic Technique for Uterine Evacuation Includes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Antiseptic  preparation </a:t>
            </a:r>
          </a:p>
          <a:p>
            <a:pPr marL="457200" indent="-457200"/>
            <a:r>
              <a:rPr lang="en-US" sz="3200" kern="1200">
                <a:solidFill>
                  <a:srgbClr val="000000"/>
                </a:solidFill>
                <a:latin typeface="+mn-lt"/>
                <a:ea typeface="+mn-ea"/>
                <a:cs typeface="+mn-cs"/>
              </a:rPr>
              <a:t>No-touch technique </a:t>
            </a:r>
          </a:p>
          <a:p>
            <a:pPr marL="457200" indent="-457200"/>
            <a:r>
              <a:rPr lang="en-US" sz="3200" kern="1200">
                <a:solidFill>
                  <a:srgbClr val="000000"/>
                </a:solidFill>
                <a:latin typeface="+mn-lt"/>
                <a:ea typeface="+mn-ea"/>
                <a:cs typeface="+mn-cs"/>
              </a:rPr>
              <a:t>Proper processing and handling of instruments </a:t>
            </a:r>
          </a:p>
        </p:txBody>
      </p:sp>
    </p:spTree>
    <p:extLst>
      <p:ext uri="{BB962C8B-B14F-4D97-AF65-F5344CB8AC3E}">
        <p14:creationId xmlns:p14="http://schemas.microsoft.com/office/powerpoint/2010/main" val="2969470232"/>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Antiseptic Preparation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Use antiseptic to clean the cervical </a:t>
            </a:r>
            <a:r>
              <a:rPr lang="en-US" sz="3200" kern="1200" err="1">
                <a:solidFill>
                  <a:srgbClr val="000000"/>
                </a:solidFill>
                <a:latin typeface="+mn-lt"/>
                <a:ea typeface="+mn-ea"/>
                <a:cs typeface="+mn-cs"/>
              </a:rPr>
              <a:t>os</a:t>
            </a:r>
            <a:r>
              <a:rPr lang="en-US" sz="3200" kern="1200">
                <a:solidFill>
                  <a:srgbClr val="000000"/>
                </a:solidFill>
                <a:latin typeface="+mn-lt"/>
                <a:ea typeface="+mn-ea"/>
                <a:cs typeface="+mn-cs"/>
              </a:rPr>
              <a:t> and, if desired, the vaginal walls; cleanin</a:t>
            </a:r>
            <a:r>
              <a:rPr lang="en-US" sz="3200"/>
              <a:t>g the vulva is not necessary</a:t>
            </a:r>
            <a:endParaRPr lang="en-US" sz="3200" kern="1200">
              <a:solidFill>
                <a:srgbClr val="000000"/>
              </a:solidFill>
              <a:latin typeface="+mn-lt"/>
              <a:ea typeface="+mn-ea"/>
              <a:cs typeface="+mn-cs"/>
            </a:endParaRPr>
          </a:p>
          <a:p>
            <a:pPr marL="457200" indent="-457200"/>
            <a:r>
              <a:rPr lang="en-US" sz="3200" kern="1200">
                <a:solidFill>
                  <a:srgbClr val="000000"/>
                </a:solidFill>
                <a:latin typeface="+mn-lt"/>
                <a:ea typeface="+mn-ea"/>
                <a:cs typeface="+mn-cs"/>
              </a:rPr>
              <a:t>Resident vaginal flora can be introduced when inserting the </a:t>
            </a:r>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into the uterus, causing infection</a:t>
            </a:r>
          </a:p>
          <a:p>
            <a:pPr marL="457200" indent="-457200"/>
            <a:r>
              <a:rPr lang="en-US" sz="3200" kern="1200">
                <a:solidFill>
                  <a:srgbClr val="000000"/>
                </a:solidFill>
                <a:latin typeface="+mn-lt"/>
                <a:ea typeface="+mn-ea"/>
                <a:cs typeface="+mn-cs"/>
              </a:rPr>
              <a:t>Ask about any allergic reactions to antiseptics</a:t>
            </a:r>
          </a:p>
        </p:txBody>
      </p:sp>
    </p:spTree>
    <p:extLst>
      <p:ext uri="{BB962C8B-B14F-4D97-AF65-F5344CB8AC3E}">
        <p14:creationId xmlns:p14="http://schemas.microsoft.com/office/powerpoint/2010/main" val="354054828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Cervical Preparation </a:t>
            </a:r>
            <a:endParaRPr lang="en-US"/>
          </a:p>
        </p:txBody>
      </p:sp>
      <p:pic>
        <p:nvPicPr>
          <p:cNvPr id="4" name="Picture 5" descr="cervicalpreparation"/>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540635" y="1978152"/>
            <a:ext cx="4297680" cy="3739896"/>
          </a:xfrm>
          <a:prstGeom prst="rect">
            <a:avLst/>
          </a:prstGeom>
          <a:noFill/>
        </p:spPr>
      </p:pic>
    </p:spTree>
    <p:extLst>
      <p:ext uri="{BB962C8B-B14F-4D97-AF65-F5344CB8AC3E}">
        <p14:creationId xmlns:p14="http://schemas.microsoft.com/office/powerpoint/2010/main" val="147447756"/>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No-Touch Technique</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Always handle instruments by the end that does not come into contact with the woman</a:t>
            </a:r>
          </a:p>
          <a:p>
            <a:pPr marL="457200" indent="-457200"/>
            <a:r>
              <a:rPr lang="en-US" sz="2800" kern="1200">
                <a:solidFill>
                  <a:srgbClr val="000000"/>
                </a:solidFill>
                <a:latin typeface="+mn-lt"/>
                <a:ea typeface="+mn-ea"/>
                <a:cs typeface="+mn-cs"/>
              </a:rPr>
              <a:t>No instrument contact with a contaminated surface before insertion through the woman's cervix</a:t>
            </a:r>
          </a:p>
          <a:p>
            <a:pPr marL="457200" indent="-457200"/>
            <a:r>
              <a:rPr lang="en-US" sz="2800" kern="1200">
                <a:solidFill>
                  <a:srgbClr val="000000"/>
                </a:solidFill>
                <a:latin typeface="+mn-lt"/>
                <a:ea typeface="+mn-ea"/>
                <a:cs typeface="+mn-cs"/>
              </a:rPr>
              <a:t>The cannula or dilator tips should not touch providers’ gloves, woman’s vaginal walls or unsterile parts of the instrument area</a:t>
            </a:r>
          </a:p>
        </p:txBody>
      </p:sp>
    </p:spTree>
    <p:extLst>
      <p:ext uri="{BB962C8B-B14F-4D97-AF65-F5344CB8AC3E}">
        <p14:creationId xmlns:p14="http://schemas.microsoft.com/office/powerpoint/2010/main" val="422838112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Environmental Cleanliness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Everything in the clinic should be clean and dry</a:t>
            </a:r>
          </a:p>
          <a:p>
            <a:pPr marL="457200" indent="-457200"/>
            <a:r>
              <a:rPr lang="en-US" sz="3200" kern="1200">
                <a:solidFill>
                  <a:srgbClr val="000000"/>
                </a:solidFill>
                <a:latin typeface="+mn-lt"/>
                <a:ea typeface="+mn-ea"/>
                <a:cs typeface="+mn-cs"/>
              </a:rPr>
              <a:t>Use 0.5% chlorine solution for cleaning</a:t>
            </a:r>
          </a:p>
        </p:txBody>
      </p:sp>
    </p:spTree>
    <p:extLst>
      <p:ext uri="{BB962C8B-B14F-4D97-AF65-F5344CB8AC3E}">
        <p14:creationId xmlns:p14="http://schemas.microsoft.com/office/powerpoint/2010/main" val="3637005824"/>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When Should the Clinic be Cleaned?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At the beginning of each session </a:t>
            </a:r>
          </a:p>
          <a:p>
            <a:pPr marL="457200" indent="-457200"/>
            <a:r>
              <a:rPr lang="en-US" sz="3200" kern="1200">
                <a:solidFill>
                  <a:srgbClr val="000000"/>
                </a:solidFill>
                <a:latin typeface="+mn-lt"/>
                <a:ea typeface="+mn-ea"/>
                <a:cs typeface="+mn-cs"/>
              </a:rPr>
              <a:t>Between clients as needed </a:t>
            </a:r>
          </a:p>
          <a:p>
            <a:pPr marL="457200" indent="-457200"/>
            <a:r>
              <a:rPr lang="en-US" sz="3200" kern="1200">
                <a:solidFill>
                  <a:srgbClr val="000000"/>
                </a:solidFill>
                <a:latin typeface="+mn-lt"/>
                <a:ea typeface="+mn-ea"/>
                <a:cs typeface="+mn-cs"/>
              </a:rPr>
              <a:t>At the end of each day </a:t>
            </a:r>
          </a:p>
        </p:txBody>
      </p:sp>
    </p:spTree>
    <p:extLst>
      <p:ext uri="{BB962C8B-B14F-4D97-AF65-F5344CB8AC3E}">
        <p14:creationId xmlns:p14="http://schemas.microsoft.com/office/powerpoint/2010/main" val="1443970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EA742-AE19-4F8C-A53D-56643391458C}"/>
              </a:ext>
            </a:extLst>
          </p:cNvPr>
          <p:cNvSpPr>
            <a:spLocks noGrp="1"/>
          </p:cNvSpPr>
          <p:nvPr>
            <p:ph type="title"/>
          </p:nvPr>
        </p:nvSpPr>
        <p:spPr/>
        <p:txBody>
          <a:bodyPr/>
          <a:lstStyle/>
          <a:p>
            <a:r>
              <a:rPr lang="en-US"/>
              <a:t>Disclaimer</a:t>
            </a:r>
          </a:p>
        </p:txBody>
      </p:sp>
      <p:sp>
        <p:nvSpPr>
          <p:cNvPr id="3" name="Content Placeholder 2">
            <a:extLst>
              <a:ext uri="{FF2B5EF4-FFF2-40B4-BE49-F238E27FC236}">
                <a16:creationId xmlns:a16="http://schemas.microsoft.com/office/drawing/2014/main" id="{7FA377F8-FD0B-4802-8A2A-3DE3E0BF5526}"/>
              </a:ext>
            </a:extLst>
          </p:cNvPr>
          <p:cNvSpPr>
            <a:spLocks noGrp="1"/>
          </p:cNvSpPr>
          <p:nvPr>
            <p:ph sz="quarter" idx="1"/>
          </p:nvPr>
        </p:nvSpPr>
        <p:spPr/>
        <p:txBody>
          <a:bodyPr/>
          <a:lstStyle/>
          <a:p>
            <a:pPr>
              <a:buNone/>
            </a:pPr>
            <a:r>
              <a:rPr lang="en-US"/>
              <a:t>The regularly updated </a:t>
            </a:r>
            <a:r>
              <a:rPr lang="en-US" i="1"/>
              <a:t>Clinical Updates in Reproductive Health</a:t>
            </a:r>
            <a:r>
              <a:rPr lang="en-US"/>
              <a:t> (</a:t>
            </a:r>
            <a:r>
              <a:rPr lang="en-US">
                <a:hlinkClick r:id="rId2"/>
              </a:rPr>
              <a:t>www.ipas.org/clinicalupdates</a:t>
            </a:r>
            <a:r>
              <a:rPr lang="en-US"/>
              <a:t>) provides Ipas’s most up-to-date clinical guidance, which supersedes any guidance that may differ in Ipas curricula or other materials.</a:t>
            </a:r>
          </a:p>
          <a:p>
            <a:endParaRPr lang="en-US"/>
          </a:p>
        </p:txBody>
      </p:sp>
    </p:spTree>
    <p:extLst>
      <p:ext uri="{BB962C8B-B14F-4D97-AF65-F5344CB8AC3E}">
        <p14:creationId xmlns:p14="http://schemas.microsoft.com/office/powerpoint/2010/main" val="2893240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Quality</a:t>
            </a:r>
          </a:p>
        </p:txBody>
      </p:sp>
      <p:sp>
        <p:nvSpPr>
          <p:cNvPr id="3" name="Content Placeholder 2"/>
          <p:cNvSpPr>
            <a:spLocks noGrp="1"/>
          </p:cNvSpPr>
          <p:nvPr>
            <p:ph sz="quarter" idx="1"/>
          </p:nvPr>
        </p:nvSpPr>
        <p:spPr>
          <a:xfrm>
            <a:off x="612648" y="1600200"/>
            <a:ext cx="8153400" cy="4800600"/>
          </a:xfrm>
        </p:spPr>
        <p:txBody>
          <a:bodyPr/>
          <a:lstStyle/>
          <a:p>
            <a:pPr marL="457200" indent="-457200"/>
            <a:r>
              <a:rPr lang="en-US" sz="3100">
                <a:solidFill>
                  <a:srgbClr val="000000"/>
                </a:solidFill>
              </a:rPr>
              <a:t>Offer information and counseling to support fully-informed choices</a:t>
            </a:r>
          </a:p>
          <a:p>
            <a:pPr marL="457200" indent="-457200"/>
            <a:r>
              <a:rPr lang="en-US" sz="3100">
                <a:solidFill>
                  <a:srgbClr val="000000"/>
                </a:solidFill>
              </a:rPr>
              <a:t>Provide services tailored to individual needs and social circumstances, including for young and unmarried women</a:t>
            </a:r>
          </a:p>
          <a:p>
            <a:pPr marL="457200" indent="-457200"/>
            <a:r>
              <a:rPr lang="en-US" sz="3100">
                <a:solidFill>
                  <a:srgbClr val="000000"/>
                </a:solidFill>
              </a:rPr>
              <a:t>Use recommended uterine evacuation methods and protocols</a:t>
            </a:r>
          </a:p>
          <a:p>
            <a:pPr marL="457200" indent="-457200"/>
            <a:r>
              <a:rPr lang="en-US" sz="3100">
                <a:solidFill>
                  <a:srgbClr val="000000"/>
                </a:solidFill>
              </a:rPr>
              <a:t>Provide desired contraceptive methods and services</a:t>
            </a:r>
          </a:p>
        </p:txBody>
      </p:sp>
    </p:spTree>
    <p:extLst>
      <p:ext uri="{BB962C8B-B14F-4D97-AF65-F5344CB8AC3E}">
        <p14:creationId xmlns:p14="http://schemas.microsoft.com/office/powerpoint/2010/main" val="3107855374"/>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Infectious Waste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All disposable material that has come in contact with body fluids. </a:t>
            </a:r>
          </a:p>
          <a:p>
            <a:pPr marL="457200" indent="-457200"/>
            <a:r>
              <a:rPr lang="en-US" sz="3200" kern="1200">
                <a:solidFill>
                  <a:srgbClr val="000000"/>
                </a:solidFill>
                <a:latin typeface="+mn-lt"/>
                <a:ea typeface="+mn-ea"/>
                <a:cs typeface="+mn-cs"/>
              </a:rPr>
              <a:t>Proper waste disposal protects the community.</a:t>
            </a:r>
          </a:p>
        </p:txBody>
      </p:sp>
    </p:spTree>
    <p:extLst>
      <p:ext uri="{BB962C8B-B14F-4D97-AF65-F5344CB8AC3E}">
        <p14:creationId xmlns:p14="http://schemas.microsoft.com/office/powerpoint/2010/main" val="1698595759"/>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Safe Infectious-Waste Disposal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Secured</a:t>
            </a:r>
            <a:r>
              <a:rPr lang="en-US" sz="3200"/>
              <a:t>, </a:t>
            </a:r>
            <a:r>
              <a:rPr lang="en-US" sz="3200" kern="1200">
                <a:solidFill>
                  <a:srgbClr val="000000"/>
                </a:solidFill>
                <a:latin typeface="+mn-lt"/>
                <a:ea typeface="+mn-ea"/>
                <a:cs typeface="+mn-cs"/>
              </a:rPr>
              <a:t>not in an open pile </a:t>
            </a:r>
          </a:p>
          <a:p>
            <a:pPr marL="457200" indent="-457200"/>
            <a:r>
              <a:rPr lang="en-US" sz="3200" kern="1200">
                <a:solidFill>
                  <a:srgbClr val="000000"/>
                </a:solidFill>
                <a:latin typeface="+mn-lt"/>
                <a:ea typeface="+mn-ea"/>
                <a:cs typeface="+mn-cs"/>
              </a:rPr>
              <a:t>Ideally, incinerated </a:t>
            </a:r>
          </a:p>
          <a:p>
            <a:pPr marL="457200" indent="-457200"/>
            <a:r>
              <a:rPr lang="en-US" sz="3200" kern="1200">
                <a:solidFill>
                  <a:srgbClr val="000000"/>
                </a:solidFill>
                <a:latin typeface="+mn-lt"/>
                <a:ea typeface="+mn-ea"/>
                <a:cs typeface="+mn-cs"/>
              </a:rPr>
              <a:t>Buried and protected by a fence, away from water source </a:t>
            </a:r>
          </a:p>
          <a:p>
            <a:pPr marL="457200" indent="-457200"/>
            <a:r>
              <a:rPr lang="en-US" sz="3200" kern="1200">
                <a:solidFill>
                  <a:srgbClr val="000000"/>
                </a:solidFill>
                <a:latin typeface="+mn-lt"/>
                <a:ea typeface="+mn-ea"/>
                <a:cs typeface="+mn-cs"/>
              </a:rPr>
              <a:t>Liquid waste buried or poured down a drain </a:t>
            </a:r>
          </a:p>
        </p:txBody>
      </p:sp>
    </p:spTree>
    <p:extLst>
      <p:ext uri="{BB962C8B-B14F-4D97-AF65-F5344CB8AC3E}">
        <p14:creationId xmlns:p14="http://schemas.microsoft.com/office/powerpoint/2010/main" val="2829429298"/>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If Exposed </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If exposure caused bleeding, allow to bleed briefly</a:t>
            </a:r>
          </a:p>
          <a:p>
            <a:pPr marL="457200" indent="-457200"/>
            <a:r>
              <a:rPr lang="en-US" sz="2800" kern="1200">
                <a:solidFill>
                  <a:srgbClr val="000000"/>
                </a:solidFill>
                <a:latin typeface="+mn-lt"/>
                <a:ea typeface="+mn-ea"/>
                <a:cs typeface="+mn-cs"/>
              </a:rPr>
              <a:t>Immediately flush with clean water</a:t>
            </a:r>
          </a:p>
          <a:p>
            <a:pPr marL="457200" indent="-457200"/>
            <a:r>
              <a:rPr lang="en-US" sz="2800" kern="1200">
                <a:solidFill>
                  <a:srgbClr val="000000"/>
                </a:solidFill>
                <a:latin typeface="+mn-lt"/>
                <a:ea typeface="+mn-ea"/>
                <a:cs typeface="+mn-cs"/>
              </a:rPr>
              <a:t>Wash wound and skin thoroughly; flush mucous membranes</a:t>
            </a:r>
          </a:p>
          <a:p>
            <a:pPr marL="457200" indent="-457200"/>
            <a:r>
              <a:rPr lang="en-US" sz="2800" kern="1200">
                <a:solidFill>
                  <a:srgbClr val="000000"/>
                </a:solidFill>
                <a:latin typeface="+mn-lt"/>
                <a:ea typeface="+mn-ea"/>
                <a:cs typeface="+mn-cs"/>
              </a:rPr>
              <a:t>If water isn’t available, use antiseptic solution</a:t>
            </a:r>
          </a:p>
          <a:p>
            <a:pPr marL="457200" indent="-457200"/>
            <a:r>
              <a:rPr lang="en-US" sz="2800" kern="1200">
                <a:solidFill>
                  <a:srgbClr val="000000"/>
                </a:solidFill>
                <a:latin typeface="+mn-lt"/>
                <a:ea typeface="+mn-ea"/>
                <a:cs typeface="+mn-cs"/>
              </a:rPr>
              <a:t>Determine type of fluid and exposure</a:t>
            </a:r>
          </a:p>
          <a:p>
            <a:pPr marL="457200" indent="-457200"/>
            <a:r>
              <a:rPr lang="en-US" sz="2800" kern="1200">
                <a:solidFill>
                  <a:srgbClr val="000000"/>
                </a:solidFill>
                <a:latin typeface="+mn-lt"/>
                <a:ea typeface="+mn-ea"/>
                <a:cs typeface="+mn-cs"/>
              </a:rPr>
              <a:t>Give post-exposure prophylaxis if available</a:t>
            </a:r>
          </a:p>
        </p:txBody>
      </p:sp>
    </p:spTree>
    <p:extLst>
      <p:ext uri="{BB962C8B-B14F-4D97-AF65-F5344CB8AC3E}">
        <p14:creationId xmlns:p14="http://schemas.microsoft.com/office/powerpoint/2010/main" val="304862594"/>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If Exposed (cont.)</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Consult an infectious-disease specialist</a:t>
            </a:r>
          </a:p>
          <a:p>
            <a:pPr marL="457200" indent="-457200"/>
            <a:r>
              <a:rPr lang="en-US" sz="3200" kern="1200">
                <a:solidFill>
                  <a:srgbClr val="000000"/>
                </a:solidFill>
                <a:latin typeface="+mn-lt"/>
                <a:ea typeface="+mn-ea"/>
                <a:cs typeface="+mn-cs"/>
              </a:rPr>
              <a:t>Record exposure and action taken</a:t>
            </a:r>
          </a:p>
          <a:p>
            <a:pPr marL="457200" indent="-457200"/>
            <a:r>
              <a:rPr lang="en-US" sz="3200" kern="1200">
                <a:solidFill>
                  <a:srgbClr val="000000"/>
                </a:solidFill>
                <a:latin typeface="+mn-lt"/>
                <a:ea typeface="+mn-ea"/>
                <a:cs typeface="+mn-cs"/>
              </a:rPr>
              <a:t>Offer voluntary, confidential HIV, HBV and HCV counseling and testing</a:t>
            </a:r>
          </a:p>
          <a:p>
            <a:pPr marL="457200" indent="-457200"/>
            <a:r>
              <a:rPr lang="en-US" sz="3200" kern="1200">
                <a:solidFill>
                  <a:srgbClr val="000000"/>
                </a:solidFill>
                <a:latin typeface="+mn-lt"/>
                <a:ea typeface="+mn-ea"/>
                <a:cs typeface="+mn-cs"/>
              </a:rPr>
              <a:t>Evaluate acute illnesses that develop</a:t>
            </a:r>
            <a:endParaRPr lang="en-US" sz="3200"/>
          </a:p>
        </p:txBody>
      </p:sp>
    </p:spTree>
    <p:extLst>
      <p:ext uri="{BB962C8B-B14F-4D97-AF65-F5344CB8AC3E}">
        <p14:creationId xmlns:p14="http://schemas.microsoft.com/office/powerpoint/2010/main" val="317734052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TEN</a:t>
            </a:r>
          </a:p>
        </p:txBody>
      </p:sp>
      <p:sp>
        <p:nvSpPr>
          <p:cNvPr id="11267" name="Title 1"/>
          <p:cNvSpPr>
            <a:spLocks noGrp="1"/>
          </p:cNvSpPr>
          <p:nvPr>
            <p:ph type="body" idx="1"/>
          </p:nvPr>
        </p:nvSpPr>
        <p:spPr/>
        <p:txBody>
          <a:bodyPr/>
          <a:lstStyle/>
          <a:p>
            <a:pPr eaLnBrk="1" hangingPunct="1"/>
            <a:r>
              <a:rPr lang="en-US" sz="4000">
                <a:ea typeface="ＭＳ Ｐゴシック" pitchFamily="34" charset="-128"/>
              </a:rPr>
              <a:t>Clinical Assessment</a:t>
            </a:r>
          </a:p>
        </p:txBody>
      </p:sp>
    </p:spTree>
    <p:extLst>
      <p:ext uri="{BB962C8B-B14F-4D97-AF65-F5344CB8AC3E}">
        <p14:creationId xmlns:p14="http://schemas.microsoft.com/office/powerpoint/2010/main" val="417465124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3200" kern="1200">
                <a:solidFill>
                  <a:srgbClr val="000000"/>
                </a:solidFill>
                <a:latin typeface="+mn-lt"/>
                <a:ea typeface="+mn-ea"/>
                <a:cs typeface="+mn-cs"/>
              </a:rPr>
              <a:t>This module describes how to conduct a complete clinical assessment before a uterine evacuation and address preexisting conditions and special client considerations. </a:t>
            </a:r>
          </a:p>
          <a:p>
            <a:pPr>
              <a:buNone/>
            </a:pPr>
            <a:endParaRPr lang="en-US" sz="3200"/>
          </a:p>
        </p:txBody>
      </p:sp>
    </p:spTree>
    <p:extLst>
      <p:ext uri="{BB962C8B-B14F-4D97-AF65-F5344CB8AC3E}">
        <p14:creationId xmlns:p14="http://schemas.microsoft.com/office/powerpoint/2010/main" val="419649750"/>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p:txBody>
          <a:bodyPr/>
          <a:lstStyle/>
          <a:p>
            <a:pPr>
              <a:buNone/>
            </a:pPr>
            <a:r>
              <a:rPr lang="en-US" sz="3200"/>
              <a:t>By the end of this module, participants should be able to: </a:t>
            </a:r>
          </a:p>
          <a:p>
            <a:pPr marL="514350" lvl="0" indent="-514350">
              <a:buSzPct val="100000"/>
              <a:buFont typeface="+mj-lt"/>
              <a:buAutoNum type="arabicPeriod"/>
            </a:pPr>
            <a:r>
              <a:rPr lang="en-US" sz="3200" kern="1200">
                <a:solidFill>
                  <a:srgbClr val="000000"/>
                </a:solidFill>
                <a:latin typeface="+mn-lt"/>
                <a:ea typeface="+mn-ea"/>
                <a:cs typeface="+mn-cs"/>
              </a:rPr>
              <a:t>Describe how to conduct a clinical assessment before uterine evacuation </a:t>
            </a:r>
            <a:r>
              <a:rPr lang="en-US" sz="3200"/>
              <a:t>for comprehensive abortion care, including</a:t>
            </a:r>
            <a:r>
              <a:rPr lang="en-US" sz="3200" kern="1200">
                <a:solidFill>
                  <a:srgbClr val="000000"/>
                </a:solidFill>
                <a:latin typeface="+mn-lt"/>
                <a:ea typeface="+mn-ea"/>
                <a:cs typeface="+mn-cs"/>
              </a:rPr>
              <a:t> postabortion care</a:t>
            </a:r>
          </a:p>
          <a:p>
            <a:pPr marL="514350" lvl="0" indent="-514350">
              <a:buSzPct val="100000"/>
              <a:buFont typeface="+mj-lt"/>
              <a:buAutoNum type="arabicPeriod"/>
            </a:pPr>
            <a:r>
              <a:rPr lang="en-US" sz="3200" kern="1200">
                <a:solidFill>
                  <a:srgbClr val="000000"/>
                </a:solidFill>
                <a:latin typeface="+mn-lt"/>
                <a:ea typeface="+mn-ea"/>
                <a:cs typeface="+mn-cs"/>
              </a:rPr>
              <a:t>Address preexisting conditions relevant to abortion-related care </a:t>
            </a:r>
          </a:p>
          <a:p>
            <a:pPr marL="514350" lvl="0" indent="-514350">
              <a:buSzPct val="100000"/>
              <a:buFont typeface="+mj-lt"/>
              <a:buAutoNum type="arabicPeriod"/>
            </a:pPr>
            <a:r>
              <a:rPr lang="en-US" sz="3200" kern="1200">
                <a:solidFill>
                  <a:srgbClr val="000000"/>
                </a:solidFill>
                <a:latin typeface="+mn-lt"/>
                <a:ea typeface="+mn-ea"/>
                <a:cs typeface="+mn-cs"/>
              </a:rPr>
              <a:t>Address  special client considerations </a:t>
            </a:r>
          </a:p>
        </p:txBody>
      </p:sp>
    </p:spTree>
    <p:extLst>
      <p:ext uri="{BB962C8B-B14F-4D97-AF65-F5344CB8AC3E}">
        <p14:creationId xmlns:p14="http://schemas.microsoft.com/office/powerpoint/2010/main" val="3838216664"/>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Components of a Complete Clinical Assessment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Client history </a:t>
            </a:r>
          </a:p>
          <a:p>
            <a:pPr marL="457200" indent="-457200"/>
            <a:r>
              <a:rPr lang="en-US" sz="3200" kern="1200">
                <a:solidFill>
                  <a:srgbClr val="000000"/>
                </a:solidFill>
                <a:latin typeface="+mn-lt"/>
                <a:ea typeface="+mn-ea"/>
                <a:cs typeface="+mn-cs"/>
              </a:rPr>
              <a:t>Physical examination, including pelvic and bimanual exam</a:t>
            </a:r>
          </a:p>
          <a:p>
            <a:pPr marL="457200" indent="-457200"/>
            <a:r>
              <a:rPr lang="en-US" sz="3200" kern="1200">
                <a:solidFill>
                  <a:srgbClr val="000000"/>
                </a:solidFill>
                <a:latin typeface="+mn-lt"/>
                <a:ea typeface="+mn-ea"/>
                <a:cs typeface="+mn-cs"/>
              </a:rPr>
              <a:t>Collection of specimens and ordering of any lab tests, only if needed</a:t>
            </a:r>
          </a:p>
          <a:p>
            <a:pPr marL="457200" indent="-457200"/>
            <a:endParaRPr lang="en-US" sz="3200"/>
          </a:p>
        </p:txBody>
      </p:sp>
    </p:spTree>
    <p:extLst>
      <p:ext uri="{BB962C8B-B14F-4D97-AF65-F5344CB8AC3E}">
        <p14:creationId xmlns:p14="http://schemas.microsoft.com/office/powerpoint/2010/main" val="236205507"/>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Client History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First day of LMP </a:t>
            </a:r>
          </a:p>
          <a:p>
            <a:pPr marL="457200" indent="-457200"/>
            <a:r>
              <a:rPr lang="en-US" sz="3200" kern="1200">
                <a:solidFill>
                  <a:srgbClr val="000000"/>
                </a:solidFill>
                <a:latin typeface="+mn-lt"/>
                <a:ea typeface="+mn-ea"/>
                <a:cs typeface="+mn-cs"/>
              </a:rPr>
              <a:t>Signs and symptoms of pregnancy </a:t>
            </a:r>
          </a:p>
          <a:p>
            <a:pPr marL="457200" indent="-457200"/>
            <a:r>
              <a:rPr lang="en-US" sz="3200" kern="1200">
                <a:solidFill>
                  <a:srgbClr val="000000"/>
                </a:solidFill>
                <a:latin typeface="+mn-lt"/>
                <a:ea typeface="+mn-ea"/>
                <a:cs typeface="+mn-cs"/>
              </a:rPr>
              <a:t>Any pregnancy tests or ultrasounds and their results</a:t>
            </a:r>
          </a:p>
          <a:p>
            <a:pPr marL="457200" indent="-457200"/>
            <a:r>
              <a:rPr lang="en-US" sz="3200" kern="1200">
                <a:solidFill>
                  <a:srgbClr val="000000"/>
                </a:solidFill>
                <a:latin typeface="+mn-lt"/>
                <a:ea typeface="+mn-ea"/>
                <a:cs typeface="+mn-cs"/>
              </a:rPr>
              <a:t>Any bleeding or spotting during the pregnancy</a:t>
            </a:r>
          </a:p>
          <a:p>
            <a:pPr marL="457200" indent="-457200"/>
            <a:r>
              <a:rPr lang="en-US" sz="3200" kern="1200">
                <a:solidFill>
                  <a:srgbClr val="000000"/>
                </a:solidFill>
                <a:latin typeface="+mn-lt"/>
                <a:ea typeface="+mn-ea"/>
                <a:cs typeface="+mn-cs"/>
              </a:rPr>
              <a:t>Known drug allergies </a:t>
            </a:r>
          </a:p>
          <a:p>
            <a:pPr marL="457200" indent="-457200"/>
            <a:r>
              <a:rPr lang="en-US" sz="3200" kern="1200">
                <a:solidFill>
                  <a:srgbClr val="000000"/>
                </a:solidFill>
                <a:latin typeface="+mn-lt"/>
                <a:ea typeface="+mn-ea"/>
                <a:cs typeface="+mn-cs"/>
              </a:rPr>
              <a:t>Obstetric and gynecological  history </a:t>
            </a:r>
          </a:p>
          <a:p>
            <a:pPr marL="457200" indent="-457200"/>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2979469929"/>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Client History (cont.)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Sexual history</a:t>
            </a:r>
          </a:p>
          <a:p>
            <a:pPr marL="457200" indent="-457200"/>
            <a:r>
              <a:rPr lang="en-US" sz="3200" kern="1200">
                <a:solidFill>
                  <a:srgbClr val="000000"/>
                </a:solidFill>
                <a:latin typeface="+mn-lt"/>
                <a:ea typeface="+mn-ea"/>
                <a:cs typeface="+mn-cs"/>
              </a:rPr>
              <a:t>Medications such as </a:t>
            </a:r>
            <a:r>
              <a:rPr lang="en-US" sz="3200" kern="1200" err="1">
                <a:solidFill>
                  <a:srgbClr val="000000"/>
                </a:solidFill>
                <a:latin typeface="+mn-lt"/>
                <a:ea typeface="+mn-ea"/>
                <a:cs typeface="+mn-cs"/>
              </a:rPr>
              <a:t>misoprostol</a:t>
            </a:r>
            <a:r>
              <a:rPr lang="en-US" sz="3200" kern="1200">
                <a:solidFill>
                  <a:srgbClr val="000000"/>
                </a:solidFill>
                <a:latin typeface="+mn-lt"/>
                <a:ea typeface="+mn-ea"/>
                <a:cs typeface="+mn-cs"/>
              </a:rPr>
              <a:t> or herbal remedies</a:t>
            </a:r>
          </a:p>
          <a:p>
            <a:pPr marL="457200" indent="-457200"/>
            <a:r>
              <a:rPr lang="en-US" sz="3200" kern="1200">
                <a:solidFill>
                  <a:srgbClr val="000000"/>
                </a:solidFill>
                <a:latin typeface="+mn-lt"/>
                <a:ea typeface="+mn-ea"/>
                <a:cs typeface="+mn-cs"/>
              </a:rPr>
              <a:t>HIV status and presence of sexually transmitted infection</a:t>
            </a:r>
          </a:p>
          <a:p>
            <a:pPr marL="457200" indent="-457200"/>
            <a:r>
              <a:rPr lang="en-US" sz="3200" kern="1200">
                <a:solidFill>
                  <a:srgbClr val="000000"/>
                </a:solidFill>
                <a:latin typeface="+mn-lt"/>
                <a:ea typeface="+mn-ea"/>
                <a:cs typeface="+mn-cs"/>
              </a:rPr>
              <a:t>Surgical history</a:t>
            </a:r>
          </a:p>
          <a:p>
            <a:pPr marL="457200" indent="-457200"/>
            <a:r>
              <a:rPr lang="en-US" sz="3200" kern="1200">
                <a:solidFill>
                  <a:srgbClr val="000000"/>
                </a:solidFill>
                <a:latin typeface="+mn-lt"/>
                <a:ea typeface="+mn-ea"/>
                <a:cs typeface="+mn-cs"/>
              </a:rPr>
              <a:t>Physical or cognitive disabilities or mental illness </a:t>
            </a:r>
          </a:p>
          <a:p>
            <a:pPr marL="457200" indent="-457200"/>
            <a:r>
              <a:rPr lang="en-US" sz="3200" kern="1200">
                <a:solidFill>
                  <a:srgbClr val="000000"/>
                </a:solidFill>
                <a:latin typeface="+mn-lt"/>
                <a:ea typeface="+mn-ea"/>
                <a:cs typeface="+mn-cs"/>
              </a:rPr>
              <a:t>Known health conditions </a:t>
            </a:r>
          </a:p>
        </p:txBody>
      </p:sp>
    </p:spTree>
    <p:extLst>
      <p:ext uri="{BB962C8B-B14F-4D97-AF65-F5344CB8AC3E}">
        <p14:creationId xmlns:p14="http://schemas.microsoft.com/office/powerpoint/2010/main" val="2510399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Quality (cont.)</a:t>
            </a:r>
          </a:p>
        </p:txBody>
      </p:sp>
      <p:sp>
        <p:nvSpPr>
          <p:cNvPr id="3" name="Content Placeholder 2"/>
          <p:cNvSpPr>
            <a:spLocks noGrp="1"/>
          </p:cNvSpPr>
          <p:nvPr>
            <p:ph sz="quarter" idx="1"/>
          </p:nvPr>
        </p:nvSpPr>
        <p:spPr/>
        <p:txBody>
          <a:bodyPr/>
          <a:lstStyle/>
          <a:p>
            <a:pPr marL="457200" indent="-457200"/>
            <a:r>
              <a:rPr lang="en-US" sz="3200">
                <a:solidFill>
                  <a:srgbClr val="000000"/>
                </a:solidFill>
              </a:rPr>
              <a:t>Offer other related sexual and reproductive health services </a:t>
            </a:r>
          </a:p>
          <a:p>
            <a:pPr marL="457200" indent="-457200"/>
            <a:r>
              <a:rPr lang="en-US" sz="3200">
                <a:solidFill>
                  <a:srgbClr val="000000"/>
                </a:solidFill>
              </a:rPr>
              <a:t>Ensure confidentiality, privacy, and respectful interactions</a:t>
            </a:r>
          </a:p>
          <a:p>
            <a:pPr marL="457200" indent="-457200"/>
            <a:r>
              <a:rPr lang="en-US" sz="3200">
                <a:solidFill>
                  <a:srgbClr val="000000"/>
                </a:solidFill>
              </a:rPr>
              <a:t>Monitor services, including adverse events, for quality improvement, with participation from community members</a:t>
            </a:r>
          </a:p>
        </p:txBody>
      </p:sp>
    </p:spTree>
    <p:extLst>
      <p:ext uri="{BB962C8B-B14F-4D97-AF65-F5344CB8AC3E}">
        <p14:creationId xmlns:p14="http://schemas.microsoft.com/office/powerpoint/2010/main" val="863190099"/>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Gestational Age</a:t>
            </a:r>
            <a:endParaRPr lang="en-US"/>
          </a:p>
        </p:txBody>
      </p:sp>
      <p:sp>
        <p:nvSpPr>
          <p:cNvPr id="3" name="Content Placeholder 2"/>
          <p:cNvSpPr>
            <a:spLocks noGrp="1"/>
          </p:cNvSpPr>
          <p:nvPr>
            <p:ph sz="quarter" idx="1"/>
          </p:nvPr>
        </p:nvSpPr>
        <p:spPr/>
        <p:txBody>
          <a:bodyPr/>
          <a:lstStyle/>
          <a:p>
            <a:pPr marL="457200" indent="-457200"/>
            <a:r>
              <a:rPr lang="en-US" sz="3200" kern="1200" err="1">
                <a:solidFill>
                  <a:srgbClr val="000000"/>
                </a:solidFill>
                <a:latin typeface="+mn-lt"/>
                <a:ea typeface="+mn-ea"/>
                <a:cs typeface="+mn-cs"/>
              </a:rPr>
              <a:t>Misestimation</a:t>
            </a:r>
            <a:r>
              <a:rPr lang="en-US" sz="3200" kern="1200">
                <a:solidFill>
                  <a:srgbClr val="000000"/>
                </a:solidFill>
                <a:latin typeface="+mn-lt"/>
                <a:ea typeface="+mn-ea"/>
                <a:cs typeface="+mn-cs"/>
              </a:rPr>
              <a:t> is uncommon in abortion-related care</a:t>
            </a:r>
          </a:p>
          <a:p>
            <a:pPr marL="457200" indent="-457200"/>
            <a:r>
              <a:rPr lang="en-US" sz="3200" kern="1200">
                <a:solidFill>
                  <a:srgbClr val="000000"/>
                </a:solidFill>
                <a:latin typeface="+mn-lt"/>
                <a:ea typeface="+mn-ea"/>
                <a:cs typeface="+mn-cs"/>
              </a:rPr>
              <a:t>Use LMP in combination with bimanual exam</a:t>
            </a:r>
          </a:p>
          <a:p>
            <a:pPr marL="457200" indent="-457200"/>
            <a:r>
              <a:rPr lang="en-US" sz="3200"/>
              <a:t>S</a:t>
            </a:r>
            <a:r>
              <a:rPr lang="en-US" sz="3200" kern="1200">
                <a:latin typeface="+mn-lt"/>
                <a:ea typeface="+mn-ea"/>
                <a:cs typeface="+mn-cs"/>
              </a:rPr>
              <a:t>ignificant </a:t>
            </a:r>
            <a:r>
              <a:rPr lang="en-US" sz="3200" kern="1200">
                <a:solidFill>
                  <a:srgbClr val="000000"/>
                </a:solidFill>
                <a:latin typeface="+mn-lt"/>
                <a:ea typeface="+mn-ea"/>
                <a:cs typeface="+mn-cs"/>
              </a:rPr>
              <a:t>underestimation can result in increased risks and complications</a:t>
            </a:r>
          </a:p>
        </p:txBody>
      </p:sp>
    </p:spTree>
    <p:extLst>
      <p:ext uri="{BB962C8B-B14F-4D97-AF65-F5344CB8AC3E}">
        <p14:creationId xmlns:p14="http://schemas.microsoft.com/office/powerpoint/2010/main" val="3172910300"/>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Estimate Uterine Size Accurately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Bimanual pelvic exam </a:t>
            </a:r>
          </a:p>
          <a:p>
            <a:pPr marL="457200" indent="-457200"/>
            <a:r>
              <a:rPr lang="en-US" sz="3200" kern="1200">
                <a:solidFill>
                  <a:srgbClr val="000000"/>
                </a:solidFill>
                <a:latin typeface="+mn-lt"/>
                <a:ea typeface="+mn-ea"/>
                <a:cs typeface="+mn-cs"/>
              </a:rPr>
              <a:t>Last menstrual period (LMP)</a:t>
            </a:r>
          </a:p>
          <a:p>
            <a:pPr marL="457200" indent="-457200"/>
            <a:r>
              <a:rPr lang="en-US" sz="3200" kern="1200">
                <a:solidFill>
                  <a:srgbClr val="000000"/>
                </a:solidFill>
                <a:latin typeface="+mn-lt"/>
                <a:ea typeface="+mn-ea"/>
                <a:cs typeface="+mn-cs"/>
              </a:rPr>
              <a:t>Other signs of pregnancy</a:t>
            </a:r>
          </a:p>
        </p:txBody>
      </p:sp>
    </p:spTree>
    <p:extLst>
      <p:ext uri="{BB962C8B-B14F-4D97-AF65-F5344CB8AC3E}">
        <p14:creationId xmlns:p14="http://schemas.microsoft.com/office/powerpoint/2010/main" val="699601851"/>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Use Both Estimation Methods</a:t>
            </a:r>
            <a:endParaRPr lang="en-US"/>
          </a:p>
        </p:txBody>
      </p:sp>
      <p:sp>
        <p:nvSpPr>
          <p:cNvPr id="3" name="Content Placeholder 2"/>
          <p:cNvSpPr>
            <a:spLocks noGrp="1"/>
          </p:cNvSpPr>
          <p:nvPr>
            <p:ph sz="quarter" idx="1"/>
          </p:nvPr>
        </p:nvSpPr>
        <p:spPr>
          <a:xfrm>
            <a:off x="609600" y="1600200"/>
            <a:ext cx="8156448" cy="4495800"/>
          </a:xfrm>
        </p:spPr>
        <p:txBody>
          <a:bodyPr/>
          <a:lstStyle/>
          <a:p>
            <a:pPr>
              <a:buNone/>
            </a:pPr>
            <a:endParaRPr lang="en-US" sz="2800"/>
          </a:p>
          <a:p>
            <a:pPr algn="ctr">
              <a:buNone/>
            </a:pPr>
            <a:r>
              <a:rPr lang="en-US" sz="2800" b="1"/>
              <a:t>  Bimanual exam + LMP  </a:t>
            </a:r>
            <a:r>
              <a:rPr lang="en-US" sz="2800" b="1">
                <a:sym typeface="Wingdings"/>
              </a:rPr>
              <a:t></a:t>
            </a:r>
            <a:r>
              <a:rPr lang="en-US" sz="2800" b="1"/>
              <a:t>  Gestational age</a:t>
            </a:r>
          </a:p>
        </p:txBody>
      </p:sp>
      <p:pic>
        <p:nvPicPr>
          <p:cNvPr id="4" name="Picture 8" descr="BimanualEx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2971800"/>
            <a:ext cx="2791522" cy="2543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1295086"/>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General Health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Check and record vital signs</a:t>
            </a:r>
          </a:p>
          <a:p>
            <a:pPr marL="457200" indent="-457200"/>
            <a:r>
              <a:rPr lang="en-US" sz="3200" kern="1200">
                <a:solidFill>
                  <a:srgbClr val="000000"/>
                </a:solidFill>
                <a:latin typeface="+mn-lt"/>
                <a:ea typeface="+mn-ea"/>
                <a:cs typeface="+mn-cs"/>
              </a:rPr>
              <a:t>Note weakness, lethargy, anemia, malnourishment</a:t>
            </a:r>
          </a:p>
          <a:p>
            <a:pPr marL="457200" indent="-457200"/>
            <a:r>
              <a:rPr lang="en-US" sz="3200" kern="1200">
                <a:solidFill>
                  <a:srgbClr val="000000"/>
                </a:solidFill>
                <a:latin typeface="+mn-lt"/>
                <a:ea typeface="+mn-ea"/>
                <a:cs typeface="+mn-cs"/>
              </a:rPr>
              <a:t>Check her abdomen for masses, tenderness. </a:t>
            </a:r>
          </a:p>
        </p:txBody>
      </p:sp>
    </p:spTree>
    <p:extLst>
      <p:ext uri="{BB962C8B-B14F-4D97-AF65-F5344CB8AC3E}">
        <p14:creationId xmlns:p14="http://schemas.microsoft.com/office/powerpoint/2010/main" val="2639489353"/>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None/>
            </a:pPr>
            <a:r>
              <a:rPr lang="en-US"/>
              <a:t>Pelvic Exam</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Ask the woman to empty her bladder. </a:t>
            </a:r>
          </a:p>
          <a:p>
            <a:pPr marL="457200" indent="-457200"/>
            <a:r>
              <a:rPr lang="en-US" sz="3200" kern="1200">
                <a:solidFill>
                  <a:srgbClr val="000000"/>
                </a:solidFill>
                <a:latin typeface="+mn-lt"/>
                <a:ea typeface="+mn-ea"/>
                <a:cs typeface="+mn-cs"/>
              </a:rPr>
              <a:t>Help her move into </a:t>
            </a:r>
            <a:r>
              <a:rPr lang="en-US" sz="3200" kern="1200" err="1">
                <a:solidFill>
                  <a:srgbClr val="000000"/>
                </a:solidFill>
                <a:latin typeface="+mn-lt"/>
                <a:ea typeface="+mn-ea"/>
                <a:cs typeface="+mn-cs"/>
              </a:rPr>
              <a:t>lithotomy</a:t>
            </a:r>
            <a:r>
              <a:rPr lang="en-US" sz="3200" kern="1200">
                <a:solidFill>
                  <a:srgbClr val="000000"/>
                </a:solidFill>
                <a:latin typeface="+mn-lt"/>
                <a:ea typeface="+mn-ea"/>
                <a:cs typeface="+mn-cs"/>
              </a:rPr>
              <a:t> position. </a:t>
            </a:r>
          </a:p>
          <a:p>
            <a:pPr marL="457200" indent="-457200"/>
            <a:r>
              <a:rPr lang="en-US" sz="3200" kern="1200">
                <a:solidFill>
                  <a:srgbClr val="000000"/>
                </a:solidFill>
                <a:latin typeface="+mn-lt"/>
                <a:ea typeface="+mn-ea"/>
                <a:cs typeface="+mn-cs"/>
              </a:rPr>
              <a:t>Attend to any special physical needs. </a:t>
            </a:r>
          </a:p>
          <a:p>
            <a:pPr marL="457200" indent="-457200"/>
            <a:r>
              <a:rPr lang="en-US" sz="3200" kern="1200">
                <a:solidFill>
                  <a:srgbClr val="000000"/>
                </a:solidFill>
                <a:latin typeface="+mn-lt"/>
                <a:ea typeface="+mn-ea"/>
                <a:cs typeface="+mn-cs"/>
              </a:rPr>
              <a:t>Ensure her privacy is protected. </a:t>
            </a:r>
          </a:p>
          <a:p>
            <a:pPr marL="457200" indent="-457200"/>
            <a:r>
              <a:rPr lang="en-US" sz="3200" kern="1200">
                <a:solidFill>
                  <a:srgbClr val="000000"/>
                </a:solidFill>
                <a:latin typeface="+mn-lt"/>
                <a:ea typeface="+mn-ea"/>
                <a:cs typeface="+mn-cs"/>
              </a:rPr>
              <a:t>Conduct both a speculum and a bimanual exam. </a:t>
            </a:r>
          </a:p>
        </p:txBody>
      </p:sp>
    </p:spTree>
    <p:extLst>
      <p:ext uri="{BB962C8B-B14F-4D97-AF65-F5344CB8AC3E}">
        <p14:creationId xmlns:p14="http://schemas.microsoft.com/office/powerpoint/2010/main" val="1385286574"/>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3600" kern="1200" err="1">
                <a:solidFill>
                  <a:schemeClr val="tx2"/>
                </a:solidFill>
                <a:latin typeface="+mj-lt"/>
                <a:ea typeface="+mj-ea"/>
                <a:cs typeface="+mj-cs"/>
              </a:rPr>
              <a:t>Lithotomy</a:t>
            </a:r>
            <a:r>
              <a:rPr lang="en-US" sz="3600" kern="1200">
                <a:solidFill>
                  <a:schemeClr val="tx2"/>
                </a:solidFill>
                <a:latin typeface="+mj-lt"/>
                <a:ea typeface="+mj-ea"/>
                <a:cs typeface="+mj-cs"/>
              </a:rPr>
              <a:t> Position </a:t>
            </a:r>
            <a:r>
              <a:rPr lang="en-US"/>
              <a:t>    </a:t>
            </a:r>
          </a:p>
        </p:txBody>
      </p:sp>
      <p:sp>
        <p:nvSpPr>
          <p:cNvPr id="3" name="Content Placeholder 2"/>
          <p:cNvSpPr>
            <a:spLocks noGrp="1"/>
          </p:cNvSpPr>
          <p:nvPr>
            <p:ph sz="quarter" idx="1"/>
          </p:nvPr>
        </p:nvSpPr>
        <p:spPr/>
        <p:txBody>
          <a:bodyPr/>
          <a:lstStyle/>
          <a:p>
            <a:endParaRPr lang="en-US"/>
          </a:p>
        </p:txBody>
      </p:sp>
      <p:pic>
        <p:nvPicPr>
          <p:cNvPr id="4" name="Picture 5" descr="Lithotomy_l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0150" y="2133600"/>
            <a:ext cx="4360863" cy="3100388"/>
          </a:xfrm>
          <a:prstGeom prst="rect">
            <a:avLst/>
          </a:prstGeom>
          <a:noFill/>
        </p:spPr>
      </p:pic>
    </p:spTree>
    <p:extLst>
      <p:ext uri="{BB962C8B-B14F-4D97-AF65-F5344CB8AC3E}">
        <p14:creationId xmlns:p14="http://schemas.microsoft.com/office/powerpoint/2010/main" val="1916490852"/>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Speculum Exam</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Gently insert appropriate-sized speculum. </a:t>
            </a:r>
          </a:p>
          <a:p>
            <a:pPr marL="457200" indent="-457200"/>
            <a:r>
              <a:rPr lang="en-US" sz="3200" kern="1200">
                <a:solidFill>
                  <a:srgbClr val="000000"/>
                </a:solidFill>
                <a:latin typeface="+mn-lt"/>
                <a:ea typeface="+mn-ea"/>
                <a:cs typeface="+mn-cs"/>
              </a:rPr>
              <a:t>Check for bleeding, discharge, pus, lesions. </a:t>
            </a:r>
          </a:p>
          <a:p>
            <a:pPr marL="457200" indent="-457200"/>
            <a:r>
              <a:rPr lang="en-US" sz="3200" kern="1200">
                <a:solidFill>
                  <a:srgbClr val="000000"/>
                </a:solidFill>
                <a:latin typeface="+mn-lt"/>
                <a:ea typeface="+mn-ea"/>
                <a:cs typeface="+mn-cs"/>
              </a:rPr>
              <a:t>Explain what should be done if possible infection is detected. </a:t>
            </a:r>
          </a:p>
          <a:p>
            <a:pPr marL="457200" indent="-457200"/>
            <a:r>
              <a:rPr lang="en-US" sz="3200" kern="1200">
                <a:solidFill>
                  <a:srgbClr val="000000"/>
                </a:solidFill>
                <a:latin typeface="+mn-lt"/>
                <a:ea typeface="+mn-ea"/>
                <a:cs typeface="+mn-cs"/>
              </a:rPr>
              <a:t>Take samples for culture, if possible. </a:t>
            </a:r>
          </a:p>
        </p:txBody>
      </p:sp>
    </p:spTree>
    <p:extLst>
      <p:ext uri="{BB962C8B-B14F-4D97-AF65-F5344CB8AC3E}">
        <p14:creationId xmlns:p14="http://schemas.microsoft.com/office/powerpoint/2010/main" val="2341941675"/>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None/>
            </a:pPr>
            <a:r>
              <a:rPr lang="en-US"/>
              <a:t>   Speculum Exam (cont.)</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rPr>
              <a:t>Women with signs and symptoms of a reproductive tract infection should be treated immediately and the procedure can be performed without delay.</a:t>
            </a:r>
            <a:endParaRPr lang="en-US" sz="3200"/>
          </a:p>
          <a:p>
            <a:pPr marL="457200" indent="-457200"/>
            <a:r>
              <a:rPr lang="en-US" sz="3200" kern="1200">
                <a:solidFill>
                  <a:srgbClr val="000000"/>
                </a:solidFill>
              </a:rPr>
              <a:t>If she is screened for STIs, the uterine evacuation can be provided before results are returned. If positive, she may be treated after the uterine evacuation.</a:t>
            </a:r>
            <a:endParaRPr lang="en-US" sz="3200"/>
          </a:p>
        </p:txBody>
      </p:sp>
    </p:spTree>
    <p:extLst>
      <p:ext uri="{BB962C8B-B14F-4D97-AF65-F5344CB8AC3E}">
        <p14:creationId xmlns:p14="http://schemas.microsoft.com/office/powerpoint/2010/main" val="1987985398"/>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Bimanual Exam</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Assess size, consistency and position of uterus and </a:t>
            </a:r>
            <a:r>
              <a:rPr lang="en-US" sz="3200" kern="1200" err="1">
                <a:solidFill>
                  <a:srgbClr val="000000"/>
                </a:solidFill>
                <a:latin typeface="+mn-lt"/>
                <a:ea typeface="+mn-ea"/>
                <a:cs typeface="+mn-cs"/>
              </a:rPr>
              <a:t>adnexae</a:t>
            </a:r>
            <a:r>
              <a:rPr lang="en-US" sz="3200" kern="1200">
                <a:solidFill>
                  <a:srgbClr val="000000"/>
                </a:solidFill>
                <a:latin typeface="+mn-lt"/>
                <a:ea typeface="+mn-ea"/>
                <a:cs typeface="+mn-cs"/>
              </a:rPr>
              <a:t>. </a:t>
            </a:r>
          </a:p>
          <a:p>
            <a:pPr marL="457200" indent="-457200"/>
            <a:r>
              <a:rPr lang="en-US" sz="3200" kern="1200">
                <a:solidFill>
                  <a:srgbClr val="000000"/>
                </a:solidFill>
                <a:latin typeface="+mn-lt"/>
                <a:ea typeface="+mn-ea"/>
                <a:cs typeface="+mn-cs"/>
              </a:rPr>
              <a:t>It may be her first bimanual exam, especially if she is young. If so, treat her with extra care and gentleness.</a:t>
            </a:r>
          </a:p>
          <a:p>
            <a:pPr marL="457200" indent="-457200"/>
            <a:r>
              <a:rPr lang="en-US" sz="3200" kern="1200">
                <a:solidFill>
                  <a:srgbClr val="000000"/>
                </a:solidFill>
                <a:latin typeface="+mn-lt"/>
                <a:ea typeface="+mn-ea"/>
                <a:cs typeface="+mn-cs"/>
              </a:rPr>
              <a:t>Compare the size of the uterus with history of amenorrhea. </a:t>
            </a:r>
          </a:p>
        </p:txBody>
      </p:sp>
    </p:spTree>
    <p:extLst>
      <p:ext uri="{BB962C8B-B14F-4D97-AF65-F5344CB8AC3E}">
        <p14:creationId xmlns:p14="http://schemas.microsoft.com/office/powerpoint/2010/main" val="220581242"/>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Perform Bimanual Exam </a:t>
            </a:r>
            <a:endParaRPr lang="en-US"/>
          </a:p>
        </p:txBody>
      </p:sp>
      <p:pic>
        <p:nvPicPr>
          <p:cNvPr id="4" name="Picture 8" descr="BimanualExam"/>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1981200"/>
            <a:ext cx="4114800" cy="3749040"/>
          </a:xfrm>
          <a:prstGeom prst="rect">
            <a:avLst/>
          </a:prstGeom>
          <a:noFill/>
        </p:spPr>
      </p:pic>
    </p:spTree>
    <p:extLst>
      <p:ext uri="{BB962C8B-B14F-4D97-AF65-F5344CB8AC3E}">
        <p14:creationId xmlns:p14="http://schemas.microsoft.com/office/powerpoint/2010/main" val="10548089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a:t>The Five Elements of Postabortion Care</a:t>
            </a:r>
          </a:p>
        </p:txBody>
      </p:sp>
      <p:sp>
        <p:nvSpPr>
          <p:cNvPr id="3" name="Content Placeholder 2"/>
          <p:cNvSpPr>
            <a:spLocks noGrp="1"/>
          </p:cNvSpPr>
          <p:nvPr>
            <p:ph sz="quarter" idx="1"/>
          </p:nvPr>
        </p:nvSpPr>
        <p:spPr>
          <a:xfrm>
            <a:off x="612648" y="1600200"/>
            <a:ext cx="8153400" cy="5029200"/>
          </a:xfrm>
        </p:spPr>
        <p:txBody>
          <a:bodyPr/>
          <a:lstStyle/>
          <a:p>
            <a:pPr marL="457200" lvl="0" indent="-457200">
              <a:buSzPct val="100000"/>
              <a:buFont typeface="+mj-lt"/>
              <a:buAutoNum type="arabicPeriod"/>
            </a:pPr>
            <a:r>
              <a:rPr lang="en-US" sz="3200" i="1"/>
              <a:t>Treatment</a:t>
            </a:r>
            <a:r>
              <a:rPr lang="en-US" sz="3200"/>
              <a:t> of incomplete, missed or unsafe abortion</a:t>
            </a:r>
          </a:p>
          <a:p>
            <a:pPr marL="457200" lvl="0" indent="-457200">
              <a:buSzPct val="100000"/>
              <a:buFont typeface="+mj-lt"/>
              <a:buAutoNum type="arabicPeriod"/>
            </a:pPr>
            <a:r>
              <a:rPr lang="en-US" sz="3200"/>
              <a:t>Compassionate </a:t>
            </a:r>
            <a:r>
              <a:rPr lang="en-US" sz="3200" i="1"/>
              <a:t>counseling</a:t>
            </a:r>
            <a:r>
              <a:rPr lang="en-US" sz="3200"/>
              <a:t> to identify and respond to women’s emotional and physical health needs and other concerns</a:t>
            </a:r>
          </a:p>
          <a:p>
            <a:pPr marL="457200" lvl="0" indent="-457200">
              <a:buSzPct val="100000"/>
              <a:buFont typeface="+mj-lt"/>
              <a:buAutoNum type="arabicPeriod"/>
            </a:pPr>
            <a:r>
              <a:rPr lang="en-US" sz="3200" i="1"/>
              <a:t>Contraceptive and family-planning services </a:t>
            </a:r>
            <a:r>
              <a:rPr lang="en-US" sz="3200"/>
              <a:t>to help women prevent an unwanted pregnancy or practice birth spacing</a:t>
            </a:r>
          </a:p>
        </p:txBody>
      </p:sp>
    </p:spTree>
    <p:extLst>
      <p:ext uri="{BB962C8B-B14F-4D97-AF65-F5344CB8AC3E}">
        <p14:creationId xmlns:p14="http://schemas.microsoft.com/office/powerpoint/2010/main" val="570265252"/>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Uncertain About Uterine Size?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Ask another provider to check. </a:t>
            </a:r>
          </a:p>
          <a:p>
            <a:pPr marL="457200" indent="-457200"/>
            <a:r>
              <a:rPr lang="en-US" sz="3200" kern="1200">
                <a:solidFill>
                  <a:srgbClr val="000000"/>
                </a:solidFill>
                <a:latin typeface="+mn-lt"/>
                <a:ea typeface="+mn-ea"/>
                <a:cs typeface="+mn-cs"/>
              </a:rPr>
              <a:t>Use ultrasound. </a:t>
            </a:r>
          </a:p>
        </p:txBody>
      </p:sp>
    </p:spTree>
    <p:extLst>
      <p:ext uri="{BB962C8B-B14F-4D97-AF65-F5344CB8AC3E}">
        <p14:creationId xmlns:p14="http://schemas.microsoft.com/office/powerpoint/2010/main" val="2987497096"/>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Tests</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No routine labs required</a:t>
            </a:r>
          </a:p>
          <a:p>
            <a:pPr marL="457200" indent="-457200"/>
            <a:r>
              <a:rPr lang="en-US" sz="2800" kern="1200">
                <a:solidFill>
                  <a:srgbClr val="000000"/>
                </a:solidFill>
                <a:latin typeface="+mn-lt"/>
                <a:ea typeface="+mn-ea"/>
                <a:cs typeface="+mn-cs"/>
              </a:rPr>
              <a:t>History and exam usually sufficient</a:t>
            </a:r>
          </a:p>
          <a:p>
            <a:pPr marL="457200" indent="-457200"/>
            <a:r>
              <a:rPr lang="en-US" sz="2800" kern="1200">
                <a:solidFill>
                  <a:srgbClr val="000000"/>
                </a:solidFill>
                <a:latin typeface="+mn-lt"/>
                <a:ea typeface="+mn-ea"/>
                <a:cs typeface="+mn-cs"/>
              </a:rPr>
              <a:t>If there is doubt the woman is pregnant, use pregnancy test or ultrasound</a:t>
            </a:r>
          </a:p>
          <a:p>
            <a:pPr marL="457200" indent="-457200"/>
            <a:r>
              <a:rPr lang="en-US" sz="2800" kern="1200">
                <a:solidFill>
                  <a:srgbClr val="000000"/>
                </a:solidFill>
                <a:latin typeface="+mn-lt"/>
                <a:ea typeface="+mn-ea"/>
                <a:cs typeface="+mn-cs"/>
              </a:rPr>
              <a:t>Hemoglobin, </a:t>
            </a:r>
            <a:r>
              <a:rPr lang="en-US" sz="2800" kern="1200" err="1">
                <a:solidFill>
                  <a:srgbClr val="000000"/>
                </a:solidFill>
                <a:latin typeface="+mn-lt"/>
                <a:ea typeface="+mn-ea"/>
                <a:cs typeface="+mn-cs"/>
              </a:rPr>
              <a:t>hematocrit</a:t>
            </a:r>
            <a:r>
              <a:rPr lang="en-US" sz="2800" kern="1200">
                <a:solidFill>
                  <a:srgbClr val="000000"/>
                </a:solidFill>
                <a:latin typeface="+mn-lt"/>
                <a:ea typeface="+mn-ea"/>
                <a:cs typeface="+mn-cs"/>
              </a:rPr>
              <a:t> optional, perhaps helpful where anemia is prevalent</a:t>
            </a:r>
          </a:p>
          <a:p>
            <a:pPr marL="457200" indent="-457200"/>
            <a:r>
              <a:rPr lang="en-US" sz="2800" kern="1200">
                <a:solidFill>
                  <a:srgbClr val="000000"/>
                </a:solidFill>
                <a:latin typeface="+mn-lt"/>
                <a:ea typeface="+mn-ea"/>
                <a:cs typeface="+mn-cs"/>
              </a:rPr>
              <a:t>Rh iso-immunization prevention only according to local protocol</a:t>
            </a:r>
          </a:p>
        </p:txBody>
      </p:sp>
    </p:spTree>
    <p:extLst>
      <p:ext uri="{BB962C8B-B14F-4D97-AF65-F5344CB8AC3E}">
        <p14:creationId xmlns:p14="http://schemas.microsoft.com/office/powerpoint/2010/main" val="2784707285"/>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Determine whether postabortion care is needed</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If the woman presents with:</a:t>
            </a:r>
          </a:p>
          <a:p>
            <a:pPr lvl="1"/>
            <a:r>
              <a:rPr lang="en-US" sz="3200" kern="1200">
                <a:solidFill>
                  <a:srgbClr val="000000"/>
                </a:solidFill>
                <a:latin typeface="+mn-lt"/>
                <a:ea typeface="+mn-ea"/>
                <a:cs typeface="+mn-cs"/>
              </a:rPr>
              <a:t>Vaginal bleeding and/or</a:t>
            </a:r>
          </a:p>
          <a:p>
            <a:pPr lvl="1"/>
            <a:r>
              <a:rPr lang="en-US" sz="3200" kern="1200">
                <a:solidFill>
                  <a:srgbClr val="000000"/>
                </a:solidFill>
                <a:latin typeface="+mn-lt"/>
                <a:ea typeface="+mn-ea"/>
                <a:cs typeface="+mn-cs"/>
              </a:rPr>
              <a:t>Lower abdominal pain or cramping</a:t>
            </a:r>
          </a:p>
          <a:p>
            <a:pPr marL="457200" indent="-457200"/>
            <a:r>
              <a:rPr lang="en-US" sz="3200" kern="1200">
                <a:solidFill>
                  <a:srgbClr val="000000"/>
                </a:solidFill>
                <a:latin typeface="+mn-lt"/>
                <a:ea typeface="+mn-ea"/>
                <a:cs typeface="+mn-cs"/>
              </a:rPr>
              <a:t>And is pregnant</a:t>
            </a:r>
          </a:p>
        </p:txBody>
      </p:sp>
    </p:spTree>
    <p:extLst>
      <p:ext uri="{BB962C8B-B14F-4D97-AF65-F5344CB8AC3E}">
        <p14:creationId xmlns:p14="http://schemas.microsoft.com/office/powerpoint/2010/main" val="2505308014"/>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Determine whether emergency treatment is needed</a:t>
            </a:r>
            <a:endParaRPr lang="en-US"/>
          </a:p>
        </p:txBody>
      </p:sp>
      <p:sp>
        <p:nvSpPr>
          <p:cNvPr id="3" name="Content Placeholder 2"/>
          <p:cNvSpPr>
            <a:spLocks noGrp="1"/>
          </p:cNvSpPr>
          <p:nvPr>
            <p:ph sz="quarter" idx="1"/>
          </p:nvPr>
        </p:nvSpPr>
        <p:spPr/>
        <p:txBody>
          <a:bodyPr/>
          <a:lstStyle/>
          <a:p>
            <a:pPr marL="514350" lvl="0" indent="-514350">
              <a:buSzPct val="100000"/>
              <a:buFont typeface="+mj-lt"/>
              <a:buAutoNum type="arabicPeriod"/>
            </a:pPr>
            <a:r>
              <a:rPr lang="en-US" sz="2900" kern="1200">
                <a:solidFill>
                  <a:srgbClr val="000000"/>
                </a:solidFill>
                <a:latin typeface="+mn-lt"/>
                <a:ea typeface="+mn-ea"/>
                <a:cs typeface="+mn-cs"/>
              </a:rPr>
              <a:t>Perform rapid assessment for shock</a:t>
            </a:r>
          </a:p>
          <a:p>
            <a:pPr marL="514350" lvl="0" indent="-514350">
              <a:buSzPct val="100000"/>
              <a:buFont typeface="+mj-lt"/>
              <a:buAutoNum type="arabicPeriod"/>
            </a:pPr>
            <a:r>
              <a:rPr lang="en-US" sz="2900" kern="1200">
                <a:solidFill>
                  <a:srgbClr val="000000"/>
                </a:solidFill>
                <a:latin typeface="+mn-lt"/>
                <a:ea typeface="+mn-ea"/>
                <a:cs typeface="+mn-cs"/>
              </a:rPr>
              <a:t>Assess for other severe complications</a:t>
            </a:r>
          </a:p>
          <a:p>
            <a:pPr marL="514350" lvl="0" indent="-514350">
              <a:buSzPct val="100000"/>
              <a:buNone/>
            </a:pPr>
            <a:endParaRPr lang="en-US"/>
          </a:p>
          <a:p>
            <a:pPr marL="514350" lvl="0" indent="-514350">
              <a:buSzPct val="100000"/>
              <a:buNone/>
            </a:pPr>
            <a:endParaRPr lang="en-US"/>
          </a:p>
          <a:p>
            <a:pPr indent="-514350">
              <a:buSzPct val="100000"/>
              <a:buNone/>
            </a:pPr>
            <a:r>
              <a:rPr lang="en-US" sz="3600" i="1"/>
              <a:t>Provide immediate treatment if woman is unstable.</a:t>
            </a:r>
          </a:p>
          <a:p>
            <a:pPr marL="514350" lvl="0" indent="-514350">
              <a:buSzPct val="100000"/>
              <a:buNone/>
            </a:pPr>
            <a:endParaRPr lang="en-US" sz="2900" kern="1200">
              <a:solidFill>
                <a:srgbClr val="000000"/>
              </a:solidFill>
              <a:latin typeface="+mn-lt"/>
              <a:ea typeface="+mn-ea"/>
              <a:cs typeface="+mn-cs"/>
            </a:endParaRPr>
          </a:p>
        </p:txBody>
      </p:sp>
    </p:spTree>
    <p:extLst>
      <p:ext uri="{BB962C8B-B14F-4D97-AF65-F5344CB8AC3E}">
        <p14:creationId xmlns:p14="http://schemas.microsoft.com/office/powerpoint/2010/main" val="1024455226"/>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Rapid Initial</a:t>
            </a:r>
            <a:r>
              <a:rPr lang="en-US" baseline="0"/>
              <a:t> Assessment for Shock</a:t>
            </a:r>
            <a:endParaRPr lang="en-US"/>
          </a:p>
        </p:txBody>
      </p:sp>
      <p:sp>
        <p:nvSpPr>
          <p:cNvPr id="3" name="Content Placeholder 2"/>
          <p:cNvSpPr>
            <a:spLocks noGrp="1"/>
          </p:cNvSpPr>
          <p:nvPr>
            <p:ph sz="quarter" idx="1"/>
          </p:nvPr>
        </p:nvSpPr>
        <p:spPr/>
        <p:txBody>
          <a:bodyPr/>
          <a:lstStyle/>
          <a:p>
            <a:pPr>
              <a:buNone/>
            </a:pPr>
            <a:r>
              <a:rPr lang="en-US" sz="2800" b="1" kern="1200">
                <a:solidFill>
                  <a:srgbClr val="000000"/>
                </a:solidFill>
                <a:latin typeface="+mn-lt"/>
                <a:ea typeface="+mn-ea"/>
                <a:cs typeface="+mn-cs"/>
              </a:rPr>
              <a:t>Signs of shock </a:t>
            </a:r>
            <a:endParaRPr lang="en-US" sz="2800" kern="1200">
              <a:solidFill>
                <a:srgbClr val="000000"/>
              </a:solidFill>
              <a:latin typeface="+mn-lt"/>
              <a:ea typeface="+mn-ea"/>
              <a:cs typeface="+mn-cs"/>
            </a:endParaRPr>
          </a:p>
          <a:p>
            <a:pPr marL="457200" indent="-457200"/>
            <a:r>
              <a:rPr lang="en-US" sz="2800" kern="1200">
                <a:solidFill>
                  <a:srgbClr val="000000"/>
                </a:solidFill>
                <a:latin typeface="+mn-lt"/>
                <a:ea typeface="+mn-ea"/>
                <a:cs typeface="+mn-cs"/>
              </a:rPr>
              <a:t>Low blood pressure (SBP &lt;90mm HG)</a:t>
            </a:r>
          </a:p>
          <a:p>
            <a:pPr marL="457200" indent="-457200"/>
            <a:r>
              <a:rPr lang="en-US" sz="2800" kern="1200">
                <a:solidFill>
                  <a:srgbClr val="000000"/>
                </a:solidFill>
                <a:latin typeface="+mn-lt"/>
                <a:ea typeface="+mn-ea"/>
                <a:cs typeface="+mn-cs"/>
              </a:rPr>
              <a:t>Fast pulse</a:t>
            </a:r>
          </a:p>
          <a:p>
            <a:pPr marL="457200" indent="-457200"/>
            <a:r>
              <a:rPr lang="en-US" sz="2800" kern="1200">
                <a:solidFill>
                  <a:srgbClr val="000000"/>
                </a:solidFill>
                <a:latin typeface="+mn-lt"/>
                <a:ea typeface="+mn-ea"/>
                <a:cs typeface="+mn-cs"/>
              </a:rPr>
              <a:t>Pallor or cold extremities</a:t>
            </a:r>
          </a:p>
          <a:p>
            <a:pPr marL="457200" indent="-457200"/>
            <a:r>
              <a:rPr lang="en-US" sz="2800" kern="1200">
                <a:solidFill>
                  <a:srgbClr val="000000"/>
                </a:solidFill>
                <a:latin typeface="+mn-lt"/>
                <a:ea typeface="+mn-ea"/>
                <a:cs typeface="+mn-cs"/>
              </a:rPr>
              <a:t>Decreased capillary refill</a:t>
            </a:r>
          </a:p>
          <a:p>
            <a:pPr marL="457200" indent="-457200"/>
            <a:r>
              <a:rPr lang="en-US" sz="2800" kern="1200">
                <a:solidFill>
                  <a:srgbClr val="000000"/>
                </a:solidFill>
                <a:latin typeface="+mn-lt"/>
                <a:ea typeface="+mn-ea"/>
                <a:cs typeface="+mn-cs"/>
              </a:rPr>
              <a:t>Dizziness or inability to stand</a:t>
            </a:r>
          </a:p>
          <a:p>
            <a:pPr marL="457200" indent="-457200"/>
            <a:r>
              <a:rPr lang="en-US" sz="2800" kern="1200">
                <a:solidFill>
                  <a:srgbClr val="000000"/>
                </a:solidFill>
                <a:latin typeface="+mn-lt"/>
                <a:ea typeface="+mn-ea"/>
                <a:cs typeface="+mn-cs"/>
              </a:rPr>
              <a:t>Low urine output (&lt;30 ml per hour)</a:t>
            </a:r>
          </a:p>
          <a:p>
            <a:pPr marL="457200" indent="-457200"/>
            <a:r>
              <a:rPr lang="en-US" sz="2800" kern="1200">
                <a:solidFill>
                  <a:srgbClr val="000000"/>
                </a:solidFill>
                <a:latin typeface="+mn-lt"/>
                <a:ea typeface="+mn-ea"/>
                <a:cs typeface="+mn-cs"/>
              </a:rPr>
              <a:t>Difficulty breathing</a:t>
            </a:r>
          </a:p>
          <a:p>
            <a:pPr marL="457200" indent="-457200"/>
            <a:r>
              <a:rPr lang="en-US" sz="2800" kern="1200">
                <a:solidFill>
                  <a:srgbClr val="000000"/>
                </a:solidFill>
                <a:latin typeface="+mn-lt"/>
                <a:ea typeface="+mn-ea"/>
                <a:cs typeface="+mn-cs"/>
              </a:rPr>
              <a:t>Impaired consciousness, lethargy, agitation, confusion</a:t>
            </a:r>
          </a:p>
        </p:txBody>
      </p:sp>
    </p:spTree>
    <p:extLst>
      <p:ext uri="{BB962C8B-B14F-4D97-AF65-F5344CB8AC3E}">
        <p14:creationId xmlns:p14="http://schemas.microsoft.com/office/powerpoint/2010/main" val="1502996984"/>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Most women presenting for postabortion care…</a:t>
            </a:r>
            <a:endParaRPr lang="en-US"/>
          </a:p>
        </p:txBody>
      </p:sp>
      <p:sp>
        <p:nvSpPr>
          <p:cNvPr id="3" name="Content Placeholder 2"/>
          <p:cNvSpPr>
            <a:spLocks noGrp="1"/>
          </p:cNvSpPr>
          <p:nvPr>
            <p:ph sz="quarter" idx="1"/>
          </p:nvPr>
        </p:nvSpPr>
        <p:spPr/>
        <p:txBody>
          <a:bodyPr/>
          <a:lstStyle/>
          <a:p>
            <a:pPr marL="457200" indent="-457200"/>
            <a:r>
              <a:rPr lang="en-US" sz="3600" kern="1200">
                <a:solidFill>
                  <a:srgbClr val="000000"/>
                </a:solidFill>
                <a:latin typeface="+mn-lt"/>
                <a:ea typeface="+mn-ea"/>
                <a:cs typeface="+mn-cs"/>
              </a:rPr>
              <a:t>Are clinically stable</a:t>
            </a:r>
          </a:p>
          <a:p>
            <a:pPr marL="457200" indent="-457200"/>
            <a:r>
              <a:rPr lang="en-US" sz="3600" kern="1200">
                <a:solidFill>
                  <a:srgbClr val="000000"/>
                </a:solidFill>
                <a:latin typeface="+mn-lt"/>
                <a:ea typeface="+mn-ea"/>
                <a:cs typeface="+mn-cs"/>
              </a:rPr>
              <a:t>Light to moderate bleeding</a:t>
            </a:r>
          </a:p>
          <a:p>
            <a:pPr marL="457200" indent="-457200"/>
            <a:r>
              <a:rPr lang="en-US" sz="3600" kern="1200">
                <a:solidFill>
                  <a:srgbClr val="000000"/>
                </a:solidFill>
                <a:latin typeface="+mn-lt"/>
                <a:ea typeface="+mn-ea"/>
                <a:cs typeface="+mn-cs"/>
              </a:rPr>
              <a:t>Can proceed with:</a:t>
            </a:r>
          </a:p>
          <a:p>
            <a:pPr lvl="1"/>
            <a:r>
              <a:rPr lang="en-US" sz="3200" kern="1200">
                <a:solidFill>
                  <a:srgbClr val="000000"/>
                </a:solidFill>
                <a:latin typeface="+mn-lt"/>
                <a:ea typeface="+mn-ea"/>
                <a:cs typeface="+mn-cs"/>
              </a:rPr>
              <a:t>Client history</a:t>
            </a:r>
          </a:p>
          <a:p>
            <a:pPr lvl="1"/>
            <a:r>
              <a:rPr lang="en-US" sz="3200" kern="1200">
                <a:solidFill>
                  <a:srgbClr val="000000"/>
                </a:solidFill>
                <a:latin typeface="+mn-lt"/>
                <a:ea typeface="+mn-ea"/>
                <a:cs typeface="+mn-cs"/>
              </a:rPr>
              <a:t>Physical exam</a:t>
            </a:r>
          </a:p>
          <a:p>
            <a:pPr lvl="1"/>
            <a:r>
              <a:rPr lang="en-US" sz="3200" kern="1200">
                <a:solidFill>
                  <a:srgbClr val="000000"/>
                </a:solidFill>
                <a:latin typeface="+mn-lt"/>
                <a:ea typeface="+mn-ea"/>
                <a:cs typeface="+mn-cs"/>
              </a:rPr>
              <a:t>Lab tests if needed</a:t>
            </a:r>
          </a:p>
        </p:txBody>
      </p:sp>
    </p:spTree>
    <p:extLst>
      <p:ext uri="{BB962C8B-B14F-4D97-AF65-F5344CB8AC3E}">
        <p14:creationId xmlns:p14="http://schemas.microsoft.com/office/powerpoint/2010/main" val="858636639"/>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Once the woman is stable determine…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Type of abortion</a:t>
            </a:r>
          </a:p>
          <a:p>
            <a:pPr marL="457200" indent="-457200"/>
            <a:r>
              <a:rPr lang="en-US" sz="3200" kern="1200">
                <a:solidFill>
                  <a:srgbClr val="000000"/>
                </a:solidFill>
                <a:latin typeface="+mn-lt"/>
                <a:ea typeface="+mn-ea"/>
                <a:cs typeface="+mn-cs"/>
              </a:rPr>
              <a:t>Whether there are non-life-threatening complications that need attention</a:t>
            </a:r>
          </a:p>
          <a:p>
            <a:pPr marL="457200" indent="-457200"/>
            <a:r>
              <a:rPr lang="en-US" sz="3200" kern="1200">
                <a:solidFill>
                  <a:srgbClr val="000000"/>
                </a:solidFill>
                <a:latin typeface="+mn-lt"/>
                <a:ea typeface="+mn-ea"/>
                <a:cs typeface="+mn-cs"/>
              </a:rPr>
              <a:t>Eligibility for methods of uterine evacuation</a:t>
            </a:r>
          </a:p>
        </p:txBody>
      </p:sp>
    </p:spTree>
    <p:extLst>
      <p:ext uri="{BB962C8B-B14F-4D97-AF65-F5344CB8AC3E}">
        <p14:creationId xmlns:p14="http://schemas.microsoft.com/office/powerpoint/2010/main" val="2727284343"/>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Management of the Abortion</a:t>
            </a:r>
          </a:p>
        </p:txBody>
      </p:sp>
      <p:sp>
        <p:nvSpPr>
          <p:cNvPr id="3" name="Content Placeholder 2"/>
          <p:cNvSpPr>
            <a:spLocks noGrp="1"/>
          </p:cNvSpPr>
          <p:nvPr>
            <p:ph sz="quarter" idx="1"/>
          </p:nvPr>
        </p:nvSpPr>
        <p:spPr/>
        <p:txBody>
          <a:bodyPr/>
          <a:lstStyle/>
          <a:p>
            <a:pPr>
              <a:buNone/>
            </a:pPr>
            <a:r>
              <a:rPr lang="en-US" sz="3200" kern="1200">
                <a:solidFill>
                  <a:srgbClr val="000000"/>
                </a:solidFill>
                <a:latin typeface="+mn-lt"/>
                <a:ea typeface="+mn-ea"/>
                <a:cs typeface="+mn-cs"/>
              </a:rPr>
              <a:t>Depends on:</a:t>
            </a:r>
          </a:p>
          <a:p>
            <a:pPr marL="457200" indent="-457200"/>
            <a:r>
              <a:rPr lang="en-US" sz="3200" kern="1200">
                <a:solidFill>
                  <a:srgbClr val="000000"/>
                </a:solidFill>
                <a:latin typeface="+mn-lt"/>
                <a:ea typeface="+mn-ea"/>
                <a:cs typeface="+mn-cs"/>
              </a:rPr>
              <a:t>Type of abortion </a:t>
            </a:r>
          </a:p>
          <a:p>
            <a:pPr marL="457200" indent="-457200"/>
            <a:r>
              <a:rPr lang="en-US" sz="3200" kern="1200">
                <a:solidFill>
                  <a:srgbClr val="000000"/>
                </a:solidFill>
                <a:latin typeface="+mn-lt"/>
                <a:ea typeface="+mn-ea"/>
                <a:cs typeface="+mn-cs"/>
              </a:rPr>
              <a:t>Size of uterus</a:t>
            </a:r>
          </a:p>
          <a:p>
            <a:pPr marL="457200" indent="-457200"/>
            <a:r>
              <a:rPr lang="en-US" sz="3200" kern="1200">
                <a:solidFill>
                  <a:srgbClr val="000000"/>
                </a:solidFill>
                <a:latin typeface="+mn-lt"/>
                <a:ea typeface="+mn-ea"/>
                <a:cs typeface="+mn-cs"/>
              </a:rPr>
              <a:t>Medical eligibility</a:t>
            </a:r>
          </a:p>
          <a:p>
            <a:pPr marL="457200" indent="-457200"/>
            <a:r>
              <a:rPr lang="en-US" sz="3200" kern="1200">
                <a:solidFill>
                  <a:srgbClr val="000000"/>
                </a:solidFill>
                <a:latin typeface="+mn-lt"/>
                <a:ea typeface="+mn-ea"/>
                <a:cs typeface="+mn-cs"/>
              </a:rPr>
              <a:t>Availability of equipment and supplies</a:t>
            </a:r>
          </a:p>
          <a:p>
            <a:pPr marL="457200" indent="-457200"/>
            <a:r>
              <a:rPr lang="en-US" sz="3200" kern="1200">
                <a:solidFill>
                  <a:srgbClr val="000000"/>
                </a:solidFill>
                <a:latin typeface="+mn-lt"/>
                <a:ea typeface="+mn-ea"/>
                <a:cs typeface="+mn-cs"/>
              </a:rPr>
              <a:t>Woman’s preference</a:t>
            </a:r>
          </a:p>
        </p:txBody>
      </p:sp>
    </p:spTree>
    <p:extLst>
      <p:ext uri="{BB962C8B-B14F-4D97-AF65-F5344CB8AC3E}">
        <p14:creationId xmlns:p14="http://schemas.microsoft.com/office/powerpoint/2010/main" val="1798621446"/>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ELEVEN</a:t>
            </a:r>
          </a:p>
        </p:txBody>
      </p:sp>
      <p:sp>
        <p:nvSpPr>
          <p:cNvPr id="11267" name="Title 1"/>
          <p:cNvSpPr>
            <a:spLocks noGrp="1"/>
          </p:cNvSpPr>
          <p:nvPr>
            <p:ph type="body" idx="1"/>
          </p:nvPr>
        </p:nvSpPr>
        <p:spPr/>
        <p:txBody>
          <a:bodyPr/>
          <a:lstStyle/>
          <a:p>
            <a:pPr eaLnBrk="1" hangingPunct="1"/>
            <a:r>
              <a:rPr lang="en-US" sz="4000" err="1">
                <a:ea typeface="ＭＳ Ｐゴシック" pitchFamily="34" charset="-128"/>
              </a:rPr>
              <a:t>Ipas</a:t>
            </a:r>
            <a:r>
              <a:rPr lang="en-US" sz="4000">
                <a:ea typeface="ＭＳ Ｐゴシック" pitchFamily="34" charset="-128"/>
              </a:rPr>
              <a:t> MVA Instruments</a:t>
            </a:r>
          </a:p>
        </p:txBody>
      </p:sp>
    </p:spTree>
    <p:extLst>
      <p:ext uri="{BB962C8B-B14F-4D97-AF65-F5344CB8AC3E}">
        <p14:creationId xmlns:p14="http://schemas.microsoft.com/office/powerpoint/2010/main" val="2383890078"/>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3200" kern="1200">
                <a:solidFill>
                  <a:srgbClr val="000000"/>
                </a:solidFill>
                <a:latin typeface="+mn-lt"/>
                <a:ea typeface="+mn-ea"/>
                <a:cs typeface="+mn-cs"/>
              </a:rPr>
              <a:t>This module provides information about the features, care and use of the Ipas MVA Plus aspirator and Ipas </a:t>
            </a:r>
            <a:r>
              <a:rPr lang="en-US" sz="3200" kern="1200" err="1">
                <a:solidFill>
                  <a:srgbClr val="000000"/>
                </a:solidFill>
                <a:latin typeface="+mn-lt"/>
                <a:ea typeface="+mn-ea"/>
                <a:cs typeface="+mn-cs"/>
              </a:rPr>
              <a:t>EasyGrip</a:t>
            </a:r>
            <a:r>
              <a:rPr lang="en-US" sz="3200" kern="1200" baseline="30000">
                <a:solidFill>
                  <a:srgbClr val="000000"/>
                </a:solidFill>
                <a:latin typeface="+mn-lt"/>
                <a:ea typeface="+mn-ea"/>
                <a:cs typeface="+mn-cs"/>
              </a:rPr>
              <a:t> </a:t>
            </a:r>
            <a:r>
              <a:rPr lang="en-US" sz="3200" kern="1200">
                <a:solidFill>
                  <a:srgbClr val="000000"/>
                </a:solidFill>
                <a:latin typeface="+mn-lt"/>
                <a:ea typeface="+mn-ea"/>
                <a:cs typeface="+mn-cs"/>
              </a:rPr>
              <a:t>cannulae used for uterine evacuation.</a:t>
            </a:r>
          </a:p>
          <a:p>
            <a:pPr>
              <a:buNone/>
            </a:pPr>
            <a:endParaRPr lang="en-US" sz="3200"/>
          </a:p>
        </p:txBody>
      </p:sp>
    </p:spTree>
    <p:extLst>
      <p:ext uri="{BB962C8B-B14F-4D97-AF65-F5344CB8AC3E}">
        <p14:creationId xmlns:p14="http://schemas.microsoft.com/office/powerpoint/2010/main" val="2070466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Five Elements of Postabortion Care (cont.)</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startAt="4"/>
            </a:pPr>
            <a:r>
              <a:rPr lang="en-US" sz="2800" i="1"/>
              <a:t>Related sexual and reproductive health services</a:t>
            </a:r>
            <a:r>
              <a:rPr lang="en-US" sz="2800"/>
              <a:t> that are preferably provided onsite or via referrals to accessible facilities</a:t>
            </a:r>
          </a:p>
          <a:p>
            <a:pPr marL="457200" lvl="0" indent="-457200">
              <a:buSzPct val="100000"/>
              <a:buFont typeface="+mj-lt"/>
              <a:buAutoNum type="arabicPeriod" startAt="4"/>
            </a:pPr>
            <a:r>
              <a:rPr lang="en-US" sz="2800" i="1"/>
              <a:t>Community-service provider</a:t>
            </a:r>
            <a:r>
              <a:rPr lang="en-US" sz="2800"/>
              <a:t> </a:t>
            </a:r>
            <a:r>
              <a:rPr lang="en-US" sz="2800" i="1"/>
              <a:t>partnerships</a:t>
            </a:r>
            <a:r>
              <a:rPr lang="en-US" sz="2800"/>
              <a:t> to help women prevent unwanted pregnancies and unsafe abortion, mobilize resources to help women receive appropriate and timely care for abortion-related complications and ensure health services reflect and meet community expectations and needs.</a:t>
            </a:r>
          </a:p>
          <a:p>
            <a:endParaRPr lang="en-US"/>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p:txBody>
          <a:bodyPr/>
          <a:lstStyle/>
          <a:p>
            <a:pPr>
              <a:buNone/>
            </a:pPr>
            <a:r>
              <a:rPr lang="en-US" sz="3200"/>
              <a:t>By the end of this module, participants should be able to: </a:t>
            </a:r>
          </a:p>
          <a:p>
            <a:pPr marL="514350" indent="-514350">
              <a:buSzPct val="100000"/>
              <a:buFont typeface="+mj-lt"/>
              <a:buAutoNum type="arabicPeriod"/>
            </a:pPr>
            <a:r>
              <a:rPr lang="en-US" sz="3200" kern="1200">
                <a:solidFill>
                  <a:srgbClr val="000000"/>
                </a:solidFill>
              </a:rPr>
              <a:t>Identify parts and features of the Ipas MVA Plus and Ipas </a:t>
            </a:r>
            <a:r>
              <a:rPr lang="en-US" sz="3200" kern="1200" err="1">
                <a:solidFill>
                  <a:srgbClr val="000000"/>
                </a:solidFill>
              </a:rPr>
              <a:t>EasyGrip</a:t>
            </a:r>
            <a:r>
              <a:rPr lang="en-US" sz="3200" kern="1200">
                <a:solidFill>
                  <a:srgbClr val="000000"/>
                </a:solidFill>
              </a:rPr>
              <a:t> cannulae</a:t>
            </a:r>
          </a:p>
          <a:p>
            <a:pPr marL="514350" indent="-514350">
              <a:buSzPct val="100000"/>
              <a:buFont typeface="+mj-lt"/>
              <a:buAutoNum type="arabicPeriod"/>
            </a:pPr>
            <a:r>
              <a:rPr lang="en-US" sz="3200" kern="1200">
                <a:solidFill>
                  <a:srgbClr val="000000"/>
                </a:solidFill>
              </a:rPr>
              <a:t>Describe processing, disassembly and reassembly, maintenance, storage and handling of Ipas MVA Plus aspirators and Ipas </a:t>
            </a:r>
            <a:r>
              <a:rPr lang="en-US" sz="3200" kern="1200" err="1">
                <a:solidFill>
                  <a:srgbClr val="000000"/>
                </a:solidFill>
              </a:rPr>
              <a:t>EasyGrip</a:t>
            </a:r>
            <a:r>
              <a:rPr lang="en-US" sz="3200" kern="1200">
                <a:solidFill>
                  <a:srgbClr val="000000"/>
                </a:solidFill>
              </a:rPr>
              <a:t> cannulae</a:t>
            </a:r>
          </a:p>
        </p:txBody>
      </p:sp>
    </p:spTree>
    <p:extLst>
      <p:ext uri="{BB962C8B-B14F-4D97-AF65-F5344CB8AC3E}">
        <p14:creationId xmlns:p14="http://schemas.microsoft.com/office/powerpoint/2010/main" val="1473619704"/>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Ipas MVA Plus Aspirator and Ipas </a:t>
            </a:r>
            <a:r>
              <a:rPr lang="en-US" sz="3600" kern="1200" err="1">
                <a:solidFill>
                  <a:schemeClr val="tx2"/>
                </a:solidFill>
                <a:latin typeface="+mj-lt"/>
                <a:ea typeface="+mj-ea"/>
                <a:cs typeface="+mj-cs"/>
              </a:rPr>
              <a:t>EasyGrip</a:t>
            </a:r>
            <a:r>
              <a:rPr lang="en-US" sz="3600" kern="1200">
                <a:solidFill>
                  <a:schemeClr val="tx2"/>
                </a:solidFill>
                <a:latin typeface="+mj-lt"/>
                <a:ea typeface="+mj-ea"/>
                <a:cs typeface="+mj-cs"/>
              </a:rPr>
              <a:t> Cannulae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Woman-centered, appropriate technology </a:t>
            </a:r>
          </a:p>
          <a:p>
            <a:pPr marL="457200" indent="-457200"/>
            <a:r>
              <a:rPr lang="en-US" sz="3200" kern="1200">
                <a:solidFill>
                  <a:srgbClr val="000000"/>
                </a:solidFill>
                <a:latin typeface="+mn-lt"/>
                <a:ea typeface="+mn-ea"/>
                <a:cs typeface="+mn-cs"/>
              </a:rPr>
              <a:t>Safe and effective for abortion-related care </a:t>
            </a:r>
          </a:p>
          <a:p>
            <a:pPr marL="457200" indent="-457200"/>
            <a:r>
              <a:rPr lang="en-US" sz="3200" kern="1200">
                <a:solidFill>
                  <a:srgbClr val="000000"/>
                </a:solidFill>
                <a:latin typeface="+mn-lt"/>
                <a:ea typeface="+mn-ea"/>
                <a:cs typeface="+mn-cs"/>
              </a:rPr>
              <a:t>Can be used in decentralized health-care settings </a:t>
            </a:r>
          </a:p>
        </p:txBody>
      </p:sp>
    </p:spTree>
    <p:extLst>
      <p:ext uri="{BB962C8B-B14F-4D97-AF65-F5344CB8AC3E}">
        <p14:creationId xmlns:p14="http://schemas.microsoft.com/office/powerpoint/2010/main" val="65977303"/>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Parts Assembled </a:t>
            </a:r>
          </a:p>
        </p:txBody>
      </p:sp>
      <p:pic>
        <p:nvPicPr>
          <p:cNvPr id="4" name="Picture 5" descr="partsassembled"/>
          <p:cNvPicPr>
            <a:picLocks noGrp="1" noChangeAspect="1" noChangeArrowheads="1"/>
          </p:cNvPicPr>
          <p:nvPr>
            <p:ph sz="quarter" idx="1"/>
          </p:nvPr>
        </p:nvPicPr>
        <p:blipFill>
          <a:blip r:embed="rId3" cstate="print"/>
          <a:srcRect/>
          <a:stretch>
            <a:fillRect/>
          </a:stretch>
        </p:blipFill>
        <p:spPr bwMode="auto">
          <a:xfrm>
            <a:off x="3208147" y="1699260"/>
            <a:ext cx="2962656" cy="4297680"/>
          </a:xfrm>
          <a:prstGeom prst="rect">
            <a:avLst/>
          </a:prstGeom>
          <a:noFill/>
        </p:spPr>
      </p:pic>
    </p:spTree>
    <p:extLst>
      <p:ext uri="{BB962C8B-B14F-4D97-AF65-F5344CB8AC3E}">
        <p14:creationId xmlns:p14="http://schemas.microsoft.com/office/powerpoint/2010/main" val="1176201339"/>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About the Cannulae</a:t>
            </a:r>
          </a:p>
        </p:txBody>
      </p:sp>
      <p:sp>
        <p:nvSpPr>
          <p:cNvPr id="3" name="Content Placeholder 2"/>
          <p:cNvSpPr>
            <a:spLocks noGrp="1"/>
          </p:cNvSpPr>
          <p:nvPr>
            <p:ph sz="quarter" idx="1"/>
          </p:nvPr>
        </p:nvSpPr>
        <p:spPr/>
        <p:txBody>
          <a:bodyPr/>
          <a:lstStyle/>
          <a:p>
            <a:pPr marL="457200" indent="-457200"/>
            <a:r>
              <a:rPr lang="en-US"/>
              <a:t>Same dimensions, apertures (openings) as Karman cannulae</a:t>
            </a:r>
          </a:p>
          <a:p>
            <a:pPr marL="457200" indent="-457200"/>
            <a:r>
              <a:rPr lang="en-US"/>
              <a:t>Slightly more rigid </a:t>
            </a:r>
          </a:p>
          <a:p>
            <a:pPr marL="457200" indent="-457200"/>
            <a:r>
              <a:rPr lang="en-US"/>
              <a:t>Permanently affixed base with wings </a:t>
            </a:r>
          </a:p>
          <a:p>
            <a:pPr marL="457200" indent="-457200"/>
            <a:r>
              <a:rPr lang="en-US"/>
              <a:t>Sizes 4, 5, 6, 7 and 8mm have two opposing apertures </a:t>
            </a:r>
          </a:p>
          <a:p>
            <a:pPr marL="457200" indent="-457200"/>
            <a:r>
              <a:rPr lang="en-US"/>
              <a:t>Sizes 9, 10 and 12mm have one larger, single-scoop aperture </a:t>
            </a:r>
          </a:p>
          <a:p>
            <a:pPr marL="457200" indent="-457200"/>
            <a:r>
              <a:rPr lang="en-US"/>
              <a:t>Dots on each </a:t>
            </a:r>
            <a:r>
              <a:rPr lang="en-US" err="1"/>
              <a:t>cannula</a:t>
            </a:r>
            <a:r>
              <a:rPr lang="en-US"/>
              <a:t> at 1cm intervals indicate location of main aperture</a:t>
            </a:r>
          </a:p>
        </p:txBody>
      </p:sp>
    </p:spTree>
    <p:extLst>
      <p:ext uri="{BB962C8B-B14F-4D97-AF65-F5344CB8AC3E}">
        <p14:creationId xmlns:p14="http://schemas.microsoft.com/office/powerpoint/2010/main" val="1347028089"/>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Selection of Cannulae</a:t>
            </a:r>
          </a:p>
        </p:txBody>
      </p:sp>
      <p:sp>
        <p:nvSpPr>
          <p:cNvPr id="3" name="Content Placeholder 2"/>
          <p:cNvSpPr>
            <a:spLocks noGrp="1"/>
          </p:cNvSpPr>
          <p:nvPr>
            <p:ph sz="quarter" idx="1"/>
          </p:nvPr>
        </p:nvSpPr>
        <p:spPr/>
        <p:txBody>
          <a:bodyPr/>
          <a:lstStyle/>
          <a:p>
            <a:pPr>
              <a:buNone/>
              <a:defRPr/>
            </a:pPr>
            <a:r>
              <a:rPr lang="en-US" sz="3200" kern="1200">
                <a:solidFill>
                  <a:srgbClr val="000000"/>
                </a:solidFill>
                <a:latin typeface="+mn-lt"/>
                <a:ea typeface="+mn-ea"/>
                <a:cs typeface="+mn-cs"/>
              </a:rPr>
              <a:t>Depends on uterine size and amount of dilation: </a:t>
            </a:r>
          </a:p>
          <a:p>
            <a:pPr marL="457200" indent="-457200">
              <a:defRPr/>
            </a:pPr>
            <a:r>
              <a:rPr lang="en-US" sz="3200" kern="1200">
                <a:solidFill>
                  <a:srgbClr val="000000"/>
                </a:solidFill>
                <a:latin typeface="+mn-lt"/>
                <a:ea typeface="+mn-ea"/>
                <a:cs typeface="+mn-cs"/>
              </a:rPr>
              <a:t>Uterine size 4–6 weeks LMP: suggest 4–7mm</a:t>
            </a:r>
          </a:p>
          <a:p>
            <a:pPr marL="457200" indent="-457200">
              <a:defRPr/>
            </a:pPr>
            <a:r>
              <a:rPr lang="en-US" sz="3200" kern="1200">
                <a:solidFill>
                  <a:srgbClr val="000000"/>
                </a:solidFill>
                <a:latin typeface="+mn-lt"/>
                <a:ea typeface="+mn-ea"/>
                <a:cs typeface="+mn-cs"/>
              </a:rPr>
              <a:t>Uterine size 7–9 weeks LMP: suggest 6–10mm</a:t>
            </a:r>
          </a:p>
          <a:p>
            <a:pPr marL="457200" indent="-457200">
              <a:defRPr/>
            </a:pPr>
            <a:r>
              <a:rPr lang="en-US" sz="3200" kern="1200">
                <a:solidFill>
                  <a:srgbClr val="000000"/>
                </a:solidFill>
                <a:latin typeface="+mn-lt"/>
                <a:ea typeface="+mn-ea"/>
                <a:cs typeface="+mn-cs"/>
              </a:rPr>
              <a:t>Uterine size 9–12 weeks LMP: suggest 8–12mm </a:t>
            </a:r>
          </a:p>
        </p:txBody>
      </p:sp>
    </p:spTree>
    <p:extLst>
      <p:ext uri="{BB962C8B-B14F-4D97-AF65-F5344CB8AC3E}">
        <p14:creationId xmlns:p14="http://schemas.microsoft.com/office/powerpoint/2010/main" val="3872987122"/>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Applications for Endometrial Biopsy</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Infertility </a:t>
            </a:r>
          </a:p>
          <a:p>
            <a:pPr marL="457200" indent="-457200"/>
            <a:r>
              <a:rPr lang="en-US" sz="3200" kern="1200">
                <a:solidFill>
                  <a:srgbClr val="000000"/>
                </a:solidFill>
                <a:latin typeface="+mn-lt"/>
                <a:ea typeface="+mn-ea"/>
                <a:cs typeface="+mn-cs"/>
              </a:rPr>
              <a:t>Abnormal uterine bleeding </a:t>
            </a:r>
          </a:p>
          <a:p>
            <a:pPr marL="457200" indent="-457200"/>
            <a:r>
              <a:rPr lang="en-US" sz="3200" kern="1200">
                <a:solidFill>
                  <a:srgbClr val="000000"/>
                </a:solidFill>
                <a:latin typeface="+mn-lt"/>
                <a:ea typeface="+mn-ea"/>
                <a:cs typeface="+mn-cs"/>
              </a:rPr>
              <a:t>Amenorrhea </a:t>
            </a:r>
          </a:p>
          <a:p>
            <a:pPr marL="457200" indent="-457200"/>
            <a:r>
              <a:rPr lang="en-US" sz="3200" kern="1200">
                <a:solidFill>
                  <a:srgbClr val="000000"/>
                </a:solidFill>
                <a:latin typeface="+mn-lt"/>
                <a:ea typeface="+mn-ea"/>
                <a:cs typeface="+mn-cs"/>
              </a:rPr>
              <a:t>Screening for endometrial infections </a:t>
            </a:r>
          </a:p>
          <a:p>
            <a:pPr marL="457200" indent="-457200"/>
            <a:r>
              <a:rPr lang="en-US" sz="3200" kern="1200">
                <a:solidFill>
                  <a:srgbClr val="000000"/>
                </a:solidFill>
                <a:latin typeface="+mn-lt"/>
                <a:ea typeface="+mn-ea"/>
                <a:cs typeface="+mn-cs"/>
              </a:rPr>
              <a:t>Screening for endometrial cancer </a:t>
            </a:r>
          </a:p>
        </p:txBody>
      </p:sp>
    </p:spTree>
    <p:extLst>
      <p:ext uri="{BB962C8B-B14F-4D97-AF65-F5344CB8AC3E}">
        <p14:creationId xmlns:p14="http://schemas.microsoft.com/office/powerpoint/2010/main" val="2737378466"/>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3mm cannulae</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Two apertures and a winged base</a:t>
            </a:r>
          </a:p>
          <a:p>
            <a:pPr marL="457200" indent="-457200"/>
            <a:r>
              <a:rPr lang="en-US" sz="2800" kern="1200">
                <a:solidFill>
                  <a:srgbClr val="000000"/>
                </a:solidFill>
                <a:latin typeface="+mn-lt"/>
                <a:ea typeface="+mn-ea"/>
                <a:cs typeface="+mn-cs"/>
              </a:rPr>
              <a:t>Adapter required for use with Ipas MVA Plus</a:t>
            </a:r>
            <a:r>
              <a:rPr lang="en-US" sz="2800" baseline="30000">
                <a:solidFill>
                  <a:schemeClr val="tx2"/>
                </a:solidFill>
              </a:rPr>
              <a:t> ®</a:t>
            </a:r>
            <a:r>
              <a:rPr lang="en-US" sz="2800" kern="1200">
                <a:solidFill>
                  <a:srgbClr val="000000"/>
                </a:solidFill>
                <a:latin typeface="+mn-lt"/>
                <a:ea typeface="+mn-ea"/>
                <a:cs typeface="+mn-cs"/>
              </a:rPr>
              <a:t> aspirator </a:t>
            </a:r>
          </a:p>
          <a:p>
            <a:pPr marL="457200" indent="-457200"/>
            <a:r>
              <a:rPr lang="en-US" sz="2800" kern="1200">
                <a:solidFill>
                  <a:srgbClr val="000000"/>
                </a:solidFill>
                <a:latin typeface="+mn-lt"/>
                <a:ea typeface="+mn-ea"/>
                <a:cs typeface="+mn-cs"/>
              </a:rPr>
              <a:t>Sterilized with ethylene oxide (ETO) after packaging</a:t>
            </a:r>
          </a:p>
          <a:p>
            <a:pPr lvl="1"/>
            <a:r>
              <a:rPr lang="en-US" sz="2800" kern="1200">
                <a:solidFill>
                  <a:srgbClr val="000000"/>
                </a:solidFill>
                <a:latin typeface="+mn-lt"/>
                <a:ea typeface="+mn-ea"/>
                <a:cs typeface="+mn-cs"/>
              </a:rPr>
              <a:t>Sterile if package is intact </a:t>
            </a:r>
          </a:p>
          <a:p>
            <a:pPr lvl="1"/>
            <a:r>
              <a:rPr lang="en-US" sz="2800" kern="1200">
                <a:solidFill>
                  <a:srgbClr val="000000"/>
                </a:solidFill>
                <a:latin typeface="+mn-lt"/>
                <a:ea typeface="+mn-ea"/>
                <a:cs typeface="+mn-cs"/>
              </a:rPr>
              <a:t>Shelf life is three years for packaged cannulae </a:t>
            </a:r>
          </a:p>
          <a:p>
            <a:pPr marL="457200" indent="-457200"/>
            <a:r>
              <a:rPr lang="en-US" sz="2800" kern="1200">
                <a:solidFill>
                  <a:srgbClr val="000000"/>
                </a:solidFill>
                <a:latin typeface="+mn-lt"/>
                <a:ea typeface="+mn-ea"/>
                <a:cs typeface="+mn-cs"/>
              </a:rPr>
              <a:t>Single-use devices, treat as infectious waste. </a:t>
            </a:r>
          </a:p>
        </p:txBody>
      </p:sp>
    </p:spTree>
    <p:extLst>
      <p:ext uri="{BB962C8B-B14F-4D97-AF65-F5344CB8AC3E}">
        <p14:creationId xmlns:p14="http://schemas.microsoft.com/office/powerpoint/2010/main" val="4034857712"/>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Disassembling the Aspirator </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Remove </a:t>
            </a:r>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by twisting its base and pulling it out of valve. </a:t>
            </a:r>
          </a:p>
          <a:p>
            <a:pPr marL="457200" indent="-457200"/>
            <a:r>
              <a:rPr lang="en-US" sz="3200" kern="1200">
                <a:solidFill>
                  <a:srgbClr val="000000"/>
                </a:solidFill>
                <a:latin typeface="+mn-lt"/>
                <a:ea typeface="+mn-ea"/>
                <a:cs typeface="+mn-cs"/>
              </a:rPr>
              <a:t>Pull cylinder and remove from valve. </a:t>
            </a:r>
          </a:p>
          <a:p>
            <a:pPr marL="457200" indent="-457200"/>
            <a:r>
              <a:rPr lang="en-US" sz="3200" kern="1200">
                <a:solidFill>
                  <a:srgbClr val="000000"/>
                </a:solidFill>
                <a:latin typeface="+mn-lt"/>
                <a:ea typeface="+mn-ea"/>
                <a:cs typeface="+mn-cs"/>
              </a:rPr>
              <a:t>Press cap-release tabs to remove cap. </a:t>
            </a:r>
          </a:p>
          <a:p>
            <a:pPr marL="457200" indent="-457200"/>
            <a:r>
              <a:rPr lang="en-US" sz="3200" kern="1200">
                <a:solidFill>
                  <a:srgbClr val="000000"/>
                </a:solidFill>
                <a:latin typeface="+mn-lt"/>
                <a:ea typeface="+mn-ea"/>
                <a:cs typeface="+mn-cs"/>
              </a:rPr>
              <a:t>Open hinged valve by pulling open clasp. </a:t>
            </a:r>
          </a:p>
        </p:txBody>
      </p:sp>
    </p:spTree>
    <p:extLst>
      <p:ext uri="{BB962C8B-B14F-4D97-AF65-F5344CB8AC3E}">
        <p14:creationId xmlns:p14="http://schemas.microsoft.com/office/powerpoint/2010/main" val="3731491881"/>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Disassembling</a:t>
            </a:r>
            <a:r>
              <a:rPr lang="en-US" baseline="0"/>
              <a:t> the Aspirator (cont.)</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Remove valve liner. </a:t>
            </a:r>
          </a:p>
          <a:p>
            <a:pPr marL="457200" indent="-457200"/>
            <a:r>
              <a:rPr lang="en-US" sz="3200" kern="1200">
                <a:solidFill>
                  <a:srgbClr val="000000"/>
                </a:solidFill>
                <a:latin typeface="+mn-lt"/>
                <a:ea typeface="+mn-ea"/>
                <a:cs typeface="+mn-cs"/>
              </a:rPr>
              <a:t>Disengage collar stop by sliding under retaining clip, or remove completely. </a:t>
            </a:r>
          </a:p>
          <a:p>
            <a:pPr marL="457200" indent="-457200"/>
            <a:r>
              <a:rPr lang="en-US" sz="3200" kern="1200">
                <a:solidFill>
                  <a:srgbClr val="000000"/>
                </a:solidFill>
                <a:latin typeface="+mn-lt"/>
                <a:ea typeface="+mn-ea"/>
                <a:cs typeface="+mn-cs"/>
              </a:rPr>
              <a:t>Pull plunger completely out of cylinder. </a:t>
            </a:r>
          </a:p>
          <a:p>
            <a:pPr marL="457200" indent="-457200"/>
            <a:r>
              <a:rPr lang="en-US" sz="3200" kern="1200">
                <a:solidFill>
                  <a:srgbClr val="000000"/>
                </a:solidFill>
                <a:latin typeface="+mn-lt"/>
                <a:ea typeface="+mn-ea"/>
                <a:cs typeface="+mn-cs"/>
              </a:rPr>
              <a:t>Displace O-ring by squeezing its sides and roll down into groove below. </a:t>
            </a:r>
          </a:p>
        </p:txBody>
      </p:sp>
    </p:spTree>
    <p:extLst>
      <p:ext uri="{BB962C8B-B14F-4D97-AF65-F5344CB8AC3E}">
        <p14:creationId xmlns:p14="http://schemas.microsoft.com/office/powerpoint/2010/main" val="75772228"/>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Remove the O-Ring</a:t>
            </a:r>
          </a:p>
        </p:txBody>
      </p:sp>
      <p:pic>
        <p:nvPicPr>
          <p:cNvPr id="4" name="Picture 5" descr="removeOring"/>
          <p:cNvPicPr>
            <a:picLocks noGrp="1" noChangeAspect="1" noChangeArrowheads="1"/>
          </p:cNvPicPr>
          <p:nvPr>
            <p:ph sz="quarter" idx="1"/>
          </p:nvPr>
        </p:nvPicPr>
        <p:blipFill>
          <a:blip r:embed="rId3" cstate="print"/>
          <a:srcRect/>
          <a:stretch>
            <a:fillRect/>
          </a:stretch>
        </p:blipFill>
        <p:spPr bwMode="auto">
          <a:xfrm>
            <a:off x="2718943" y="1699260"/>
            <a:ext cx="3941064" cy="4297680"/>
          </a:xfrm>
          <a:prstGeom prst="rect">
            <a:avLst/>
          </a:prstGeom>
          <a:noFill/>
        </p:spPr>
      </p:pic>
    </p:spTree>
    <p:extLst>
      <p:ext uri="{BB962C8B-B14F-4D97-AF65-F5344CB8AC3E}">
        <p14:creationId xmlns:p14="http://schemas.microsoft.com/office/powerpoint/2010/main" val="2185888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76200"/>
            <a:ext cx="8153400" cy="1143000"/>
          </a:xfrm>
        </p:spPr>
        <p:txBody>
          <a:bodyPr/>
          <a:lstStyle/>
          <a:p>
            <a:r>
              <a:rPr lang="en-US" sz="3600"/>
              <a:t>Four Key Rights Related to Abortion and Postabortion-Care Services </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a:solidFill>
                  <a:srgbClr val="000000"/>
                </a:solidFill>
              </a:rPr>
              <a:t>The right to life</a:t>
            </a:r>
          </a:p>
          <a:p>
            <a:pPr marL="457200" indent="-457200"/>
            <a:r>
              <a:rPr lang="en-US" sz="3200">
                <a:solidFill>
                  <a:srgbClr val="000000"/>
                </a:solidFill>
              </a:rPr>
              <a:t>The right to privacy </a:t>
            </a:r>
          </a:p>
          <a:p>
            <a:pPr marL="457200" indent="-457200"/>
            <a:r>
              <a:rPr lang="en-US" sz="3200">
                <a:solidFill>
                  <a:srgbClr val="000000"/>
                </a:solidFill>
              </a:rPr>
              <a:t>The right to information and education </a:t>
            </a:r>
          </a:p>
          <a:p>
            <a:pPr marL="457200" indent="-457200"/>
            <a:r>
              <a:rPr lang="en-US" sz="3200">
                <a:solidFill>
                  <a:srgbClr val="000000"/>
                </a:solidFill>
              </a:rPr>
              <a:t>The right to decide whether or when to have children </a:t>
            </a:r>
          </a:p>
          <a:p>
            <a:pPr marL="457200" indent="-457200"/>
            <a:endParaRPr lang="en-US" sz="3200">
              <a:solidFill>
                <a:srgbClr val="000000"/>
              </a:solidFill>
            </a:endParaRPr>
          </a:p>
        </p:txBody>
      </p:sp>
    </p:spTree>
    <p:extLst>
      <p:ext uri="{BB962C8B-B14F-4D97-AF65-F5344CB8AC3E}">
        <p14:creationId xmlns:p14="http://schemas.microsoft.com/office/powerpoint/2010/main" val="1232908350"/>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MVA Parts Disassembled </a:t>
            </a: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0698" y="1676400"/>
            <a:ext cx="6337300" cy="4704812"/>
          </a:xfrm>
          <a:prstGeom prst="rect">
            <a:avLst/>
          </a:prstGeom>
        </p:spPr>
      </p:pic>
    </p:spTree>
    <p:extLst>
      <p:ext uri="{BB962C8B-B14F-4D97-AF65-F5344CB8AC3E}">
        <p14:creationId xmlns:p14="http://schemas.microsoft.com/office/powerpoint/2010/main" val="3611073451"/>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Assembling the Ipas MVA Plus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Place valve liner in valve by aligning ridges. </a:t>
            </a:r>
          </a:p>
          <a:p>
            <a:pPr marL="457200" indent="-457200"/>
            <a:r>
              <a:rPr lang="en-US" sz="3200" kern="1200">
                <a:solidFill>
                  <a:srgbClr val="000000"/>
                </a:solidFill>
                <a:latin typeface="+mn-lt"/>
                <a:ea typeface="+mn-ea"/>
                <a:cs typeface="+mn-cs"/>
              </a:rPr>
              <a:t>Close valve; ensure that it snaps into place. </a:t>
            </a:r>
          </a:p>
          <a:p>
            <a:pPr marL="457200" indent="-457200"/>
            <a:r>
              <a:rPr lang="en-US" sz="3200" kern="1200">
                <a:solidFill>
                  <a:srgbClr val="000000"/>
                </a:solidFill>
                <a:latin typeface="+mn-lt"/>
                <a:ea typeface="+mn-ea"/>
                <a:cs typeface="+mn-cs"/>
              </a:rPr>
              <a:t>Snap cap onto end of valve. </a:t>
            </a:r>
          </a:p>
          <a:p>
            <a:pPr marL="457200" indent="-457200"/>
            <a:r>
              <a:rPr lang="en-US" sz="3200" kern="1200">
                <a:solidFill>
                  <a:srgbClr val="000000"/>
                </a:solidFill>
                <a:latin typeface="+mn-lt"/>
                <a:ea typeface="+mn-ea"/>
                <a:cs typeface="+mn-cs"/>
              </a:rPr>
              <a:t>Push cylinder straight into base of valve. </a:t>
            </a:r>
          </a:p>
          <a:p>
            <a:pPr marL="457200" indent="-457200"/>
            <a:r>
              <a:rPr lang="en-US" sz="3200" kern="1200">
                <a:solidFill>
                  <a:srgbClr val="000000"/>
                </a:solidFill>
                <a:latin typeface="+mn-lt"/>
                <a:ea typeface="+mn-ea"/>
                <a:cs typeface="+mn-cs"/>
              </a:rPr>
              <a:t>Place O-ring into groove near tip of plunger. </a:t>
            </a:r>
          </a:p>
          <a:p>
            <a:pPr marL="457200" indent="-457200"/>
            <a:endParaRPr lang="en-US" sz="3200"/>
          </a:p>
        </p:txBody>
      </p:sp>
    </p:spTree>
    <p:extLst>
      <p:ext uri="{BB962C8B-B14F-4D97-AF65-F5344CB8AC3E}">
        <p14:creationId xmlns:p14="http://schemas.microsoft.com/office/powerpoint/2010/main" val="2793300668"/>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t>Assembling the Ipas MVA Plus </a:t>
            </a:r>
            <a:r>
              <a:rPr lang="en-US" sz="3600" kern="1200">
                <a:solidFill>
                  <a:schemeClr val="tx2"/>
                </a:solidFill>
                <a:latin typeface="+mj-lt"/>
                <a:ea typeface="+mj-ea"/>
                <a:cs typeface="+mj-cs"/>
              </a:rPr>
              <a:t>(cont.)</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Spread one drop of lubricant around O-ring with finger. </a:t>
            </a:r>
          </a:p>
          <a:p>
            <a:pPr marL="457200" indent="-457200"/>
            <a:r>
              <a:rPr lang="en-US" sz="3200" kern="1200">
                <a:solidFill>
                  <a:srgbClr val="000000"/>
                </a:solidFill>
                <a:latin typeface="+mn-lt"/>
                <a:ea typeface="+mn-ea"/>
                <a:cs typeface="+mn-cs"/>
              </a:rPr>
              <a:t>Squeeze plunger arms, push straight into cylinder. </a:t>
            </a:r>
          </a:p>
          <a:p>
            <a:pPr marL="457200" indent="-457200"/>
            <a:r>
              <a:rPr lang="en-US" sz="3200" kern="1200">
                <a:solidFill>
                  <a:srgbClr val="000000"/>
                </a:solidFill>
                <a:latin typeface="+mn-lt"/>
                <a:ea typeface="+mn-ea"/>
                <a:cs typeface="+mn-cs"/>
              </a:rPr>
              <a:t>Move plunger in and out to lubricate. </a:t>
            </a:r>
          </a:p>
          <a:p>
            <a:pPr marL="457200" indent="-457200"/>
            <a:r>
              <a:rPr lang="en-US" sz="3200" kern="1200">
                <a:solidFill>
                  <a:srgbClr val="000000"/>
                </a:solidFill>
                <a:latin typeface="+mn-lt"/>
                <a:ea typeface="+mn-ea"/>
                <a:cs typeface="+mn-cs"/>
              </a:rPr>
              <a:t> Insert collar stop tabs into holes in cylinder. </a:t>
            </a:r>
          </a:p>
          <a:p>
            <a:pPr>
              <a:buNone/>
            </a:pPr>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1944269571"/>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 When Assembling the Aspirator</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Introduce plunger straight into cylinder. </a:t>
            </a:r>
          </a:p>
          <a:p>
            <a:pPr marL="457200" indent="-457200"/>
            <a:r>
              <a:rPr lang="en-US" sz="3200" kern="1200">
                <a:solidFill>
                  <a:srgbClr val="000000"/>
                </a:solidFill>
                <a:latin typeface="+mn-lt"/>
                <a:ea typeface="+mn-ea"/>
                <a:cs typeface="+mn-cs"/>
              </a:rPr>
              <a:t>Do not introduce plunger at an angle. </a:t>
            </a:r>
          </a:p>
        </p:txBody>
      </p:sp>
    </p:spTree>
    <p:extLst>
      <p:ext uri="{BB962C8B-B14F-4D97-AF65-F5344CB8AC3E}">
        <p14:creationId xmlns:p14="http://schemas.microsoft.com/office/powerpoint/2010/main" val="1303627167"/>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Steps to Lubrication</a:t>
            </a:r>
          </a:p>
        </p:txBody>
      </p:sp>
      <p:pic>
        <p:nvPicPr>
          <p:cNvPr id="4" name="Picture 5" descr="steps2lubrication"/>
          <p:cNvPicPr>
            <a:picLocks noGrp="1" noChangeAspect="1" noChangeArrowheads="1"/>
          </p:cNvPicPr>
          <p:nvPr>
            <p:ph sz="quarter" idx="1"/>
          </p:nvPr>
        </p:nvPicPr>
        <p:blipFill>
          <a:blip r:embed="rId3" cstate="print"/>
          <a:srcRect/>
          <a:stretch>
            <a:fillRect/>
          </a:stretch>
        </p:blipFill>
        <p:spPr bwMode="auto">
          <a:xfrm>
            <a:off x="2750947" y="1699260"/>
            <a:ext cx="3877056" cy="4297680"/>
          </a:xfrm>
          <a:prstGeom prst="rect">
            <a:avLst/>
          </a:prstGeom>
          <a:noFill/>
        </p:spPr>
      </p:pic>
    </p:spTree>
    <p:extLst>
      <p:ext uri="{BB962C8B-B14F-4D97-AF65-F5344CB8AC3E}">
        <p14:creationId xmlns:p14="http://schemas.microsoft.com/office/powerpoint/2010/main" val="2468138200"/>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Creating</a:t>
            </a:r>
            <a:r>
              <a:rPr lang="en-US" baseline="0"/>
              <a:t> a Vacuum</a:t>
            </a:r>
            <a:endParaRPr lang="en-US"/>
          </a:p>
        </p:txBody>
      </p:sp>
      <p:sp>
        <p:nvSpPr>
          <p:cNvPr id="3" name="Content Placeholder 2"/>
          <p:cNvSpPr>
            <a:spLocks noGrp="1"/>
          </p:cNvSpPr>
          <p:nvPr>
            <p:ph sz="quarter" idx="1"/>
          </p:nvPr>
        </p:nvSpPr>
        <p:spPr/>
        <p:txBody>
          <a:bodyPr/>
          <a:lstStyle/>
          <a:p>
            <a:pPr marL="457200" indent="-457200"/>
            <a:r>
              <a:rPr lang="en-US" sz="2900" kern="1200">
                <a:solidFill>
                  <a:srgbClr val="000000"/>
                </a:solidFill>
                <a:latin typeface="+mn-lt"/>
                <a:ea typeface="+mn-ea"/>
                <a:cs typeface="+mn-cs"/>
              </a:rPr>
              <a:t>Begin with valve buttons open, plunger all the way in and collar stop locked in place. </a:t>
            </a:r>
          </a:p>
          <a:p>
            <a:pPr marL="457200" indent="-457200"/>
            <a:r>
              <a:rPr lang="en-US" sz="2900" kern="1200">
                <a:solidFill>
                  <a:srgbClr val="000000"/>
                </a:solidFill>
                <a:latin typeface="+mn-lt"/>
                <a:ea typeface="+mn-ea"/>
                <a:cs typeface="+mn-cs"/>
              </a:rPr>
              <a:t>Close valve by pushing buttons down and forward until they lock. </a:t>
            </a:r>
          </a:p>
          <a:p>
            <a:pPr marL="457200" indent="-457200"/>
            <a:r>
              <a:rPr lang="en-US" sz="2900" kern="1200">
                <a:solidFill>
                  <a:srgbClr val="000000"/>
                </a:solidFill>
                <a:latin typeface="+mn-lt"/>
                <a:ea typeface="+mn-ea"/>
                <a:cs typeface="+mn-cs"/>
              </a:rPr>
              <a:t>Pull plunger back until plunger arms catch on wide sides of cylinder. </a:t>
            </a:r>
          </a:p>
          <a:p>
            <a:pPr marL="457200" indent="-457200"/>
            <a:r>
              <a:rPr lang="en-US" sz="2900" kern="1200">
                <a:solidFill>
                  <a:srgbClr val="000000"/>
                </a:solidFill>
                <a:latin typeface="+mn-lt"/>
                <a:ea typeface="+mn-ea"/>
                <a:cs typeface="+mn-cs"/>
              </a:rPr>
              <a:t>Ensure that both arms are extended and secured over edge of cylinder.</a:t>
            </a:r>
          </a:p>
          <a:p>
            <a:pPr marL="457200" indent="-457200"/>
            <a:r>
              <a:rPr lang="en-US"/>
              <a:t>Incorrect positioning of plunger arms can allow plunger to slip back into cylinder. </a:t>
            </a:r>
          </a:p>
        </p:txBody>
      </p:sp>
    </p:spTree>
    <p:extLst>
      <p:ext uri="{BB962C8B-B14F-4D97-AF65-F5344CB8AC3E}">
        <p14:creationId xmlns:p14="http://schemas.microsoft.com/office/powerpoint/2010/main" val="2270485405"/>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Check Aspirator</a:t>
            </a:r>
            <a:r>
              <a:rPr lang="en-US" baseline="0"/>
              <a:t> for Vacuum</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Charge aspirator. </a:t>
            </a:r>
          </a:p>
          <a:p>
            <a:pPr marL="457200" indent="-457200"/>
            <a:r>
              <a:rPr lang="en-US" sz="3200" kern="1200">
                <a:solidFill>
                  <a:srgbClr val="000000"/>
                </a:solidFill>
                <a:latin typeface="+mn-lt"/>
                <a:ea typeface="+mn-ea"/>
                <a:cs typeface="+mn-cs"/>
              </a:rPr>
              <a:t>Leave charged for several moments. </a:t>
            </a:r>
          </a:p>
          <a:p>
            <a:pPr marL="457200" indent="-457200"/>
            <a:r>
              <a:rPr lang="en-US" sz="3200" kern="1200">
                <a:solidFill>
                  <a:srgbClr val="000000"/>
                </a:solidFill>
                <a:latin typeface="+mn-lt"/>
                <a:ea typeface="+mn-ea"/>
                <a:cs typeface="+mn-cs"/>
              </a:rPr>
              <a:t>Push buttons to release vacuum. </a:t>
            </a:r>
          </a:p>
          <a:p>
            <a:pPr marL="457200" indent="-457200"/>
            <a:r>
              <a:rPr lang="en-US" sz="3200" kern="1200">
                <a:solidFill>
                  <a:srgbClr val="000000"/>
                </a:solidFill>
                <a:latin typeface="+mn-lt"/>
                <a:ea typeface="+mn-ea"/>
                <a:cs typeface="+mn-cs"/>
              </a:rPr>
              <a:t>A rush of air indicates vacuum was retained. </a:t>
            </a:r>
          </a:p>
        </p:txBody>
      </p:sp>
    </p:spTree>
    <p:extLst>
      <p:ext uri="{BB962C8B-B14F-4D97-AF65-F5344CB8AC3E}">
        <p14:creationId xmlns:p14="http://schemas.microsoft.com/office/powerpoint/2010/main" val="477418951"/>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Checking Why Vacuum</a:t>
            </a:r>
            <a:r>
              <a:rPr lang="en-US" baseline="0"/>
              <a:t> Fails</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Check that instrument is properly assembled. </a:t>
            </a:r>
          </a:p>
          <a:p>
            <a:pPr marL="457200" indent="-457200"/>
            <a:r>
              <a:rPr lang="en-US" sz="2800" kern="1200">
                <a:solidFill>
                  <a:srgbClr val="000000"/>
                </a:solidFill>
                <a:latin typeface="+mn-lt"/>
                <a:ea typeface="+mn-ea"/>
                <a:cs typeface="+mn-cs"/>
              </a:rPr>
              <a:t>Inspect O-ring for proper positioning and lubrication. </a:t>
            </a:r>
          </a:p>
          <a:p>
            <a:pPr marL="457200" indent="-457200"/>
            <a:r>
              <a:rPr lang="en-US" sz="2800" kern="1200">
                <a:solidFill>
                  <a:srgbClr val="000000"/>
                </a:solidFill>
                <a:latin typeface="+mn-lt"/>
                <a:ea typeface="+mn-ea"/>
                <a:cs typeface="+mn-cs"/>
              </a:rPr>
              <a:t>If damaged, replace O-ring. </a:t>
            </a:r>
          </a:p>
          <a:p>
            <a:pPr marL="457200" indent="-457200"/>
            <a:r>
              <a:rPr lang="en-US" sz="2800" kern="1200">
                <a:solidFill>
                  <a:srgbClr val="000000"/>
                </a:solidFill>
                <a:latin typeface="+mn-lt"/>
                <a:ea typeface="+mn-ea"/>
                <a:cs typeface="+mn-cs"/>
              </a:rPr>
              <a:t>Ensure no foreign bodies are present. </a:t>
            </a:r>
          </a:p>
          <a:p>
            <a:pPr marL="457200" indent="-457200"/>
            <a:r>
              <a:rPr lang="en-US" sz="2800" kern="1200">
                <a:solidFill>
                  <a:srgbClr val="000000"/>
                </a:solidFill>
                <a:latin typeface="+mn-lt"/>
                <a:ea typeface="+mn-ea"/>
                <a:cs typeface="+mn-cs"/>
              </a:rPr>
              <a:t>Check cylinder is firmly seated on valve. </a:t>
            </a:r>
          </a:p>
          <a:p>
            <a:pPr marL="457200" indent="-457200"/>
            <a:r>
              <a:rPr lang="en-US" sz="2800" kern="1200">
                <a:solidFill>
                  <a:srgbClr val="000000"/>
                </a:solidFill>
                <a:latin typeface="+mn-lt"/>
                <a:ea typeface="+mn-ea"/>
                <a:cs typeface="+mn-cs"/>
              </a:rPr>
              <a:t>Charge and test again. </a:t>
            </a:r>
          </a:p>
          <a:p>
            <a:pPr marL="457200" indent="-457200"/>
            <a:r>
              <a:rPr lang="en-US" sz="2800" kern="1200">
                <a:solidFill>
                  <a:srgbClr val="000000"/>
                </a:solidFill>
                <a:latin typeface="+mn-lt"/>
                <a:ea typeface="+mn-ea"/>
                <a:cs typeface="+mn-cs"/>
              </a:rPr>
              <a:t>If vacuum is still not retained, use another aspirator. </a:t>
            </a:r>
          </a:p>
        </p:txBody>
      </p:sp>
    </p:spTree>
    <p:extLst>
      <p:ext uri="{BB962C8B-B14F-4D97-AF65-F5344CB8AC3E}">
        <p14:creationId xmlns:p14="http://schemas.microsoft.com/office/powerpoint/2010/main" val="2354705303"/>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a:solidFill>
                  <a:schemeClr val="tx2"/>
                </a:solidFill>
                <a:latin typeface="+mj-lt"/>
                <a:ea typeface="+mj-ea"/>
                <a:cs typeface="+mj-cs"/>
              </a:rPr>
              <a:t>Ipas MVA Plus Aspirator and Ipas </a:t>
            </a:r>
            <a:r>
              <a:rPr lang="en-US" sz="3200" err="1"/>
              <a:t>EasyGrip</a:t>
            </a:r>
            <a:r>
              <a:rPr lang="en-US" sz="3200" kern="1200" baseline="30000">
                <a:solidFill>
                  <a:schemeClr val="tx2"/>
                </a:solidFill>
                <a:latin typeface="+mj-lt"/>
                <a:ea typeface="+mj-ea"/>
                <a:cs typeface="+mj-cs"/>
              </a:rPr>
              <a:t> </a:t>
            </a:r>
            <a:r>
              <a:rPr lang="en-US" sz="3200" kern="1200">
                <a:solidFill>
                  <a:schemeClr val="tx2"/>
                </a:solidFill>
                <a:latin typeface="+mj-lt"/>
                <a:ea typeface="+mj-ea"/>
                <a:cs typeface="+mj-cs"/>
              </a:rPr>
              <a:t>Cannulae Uses and Indications</a:t>
            </a:r>
            <a:endParaRPr lang="en-US" sz="3200"/>
          </a:p>
        </p:txBody>
      </p:sp>
      <p:sp>
        <p:nvSpPr>
          <p:cNvPr id="3" name="Content Placeholder 2"/>
          <p:cNvSpPr>
            <a:spLocks noGrp="1"/>
          </p:cNvSpPr>
          <p:nvPr>
            <p:ph sz="quarter" idx="1"/>
          </p:nvPr>
        </p:nvSpPr>
        <p:spPr/>
        <p:txBody>
          <a:bodyPr/>
          <a:lstStyle/>
          <a:p>
            <a:pPr>
              <a:buNone/>
            </a:pPr>
            <a:r>
              <a:rPr lang="en-US" sz="2800" kern="1200">
                <a:solidFill>
                  <a:srgbClr val="000000"/>
                </a:solidFill>
                <a:latin typeface="+mn-lt"/>
                <a:ea typeface="+mn-ea"/>
                <a:cs typeface="+mn-cs"/>
              </a:rPr>
              <a:t>Intended use and indications:</a:t>
            </a:r>
          </a:p>
          <a:p>
            <a:pPr marL="457200" indent="-457200"/>
            <a:r>
              <a:rPr lang="en-US" sz="2800"/>
              <a:t>U</a:t>
            </a:r>
            <a:r>
              <a:rPr lang="en-US" sz="2800" kern="1200">
                <a:solidFill>
                  <a:srgbClr val="000000"/>
                </a:solidFill>
                <a:latin typeface="+mn-lt"/>
                <a:ea typeface="+mn-ea"/>
                <a:cs typeface="+mn-cs"/>
              </a:rPr>
              <a:t>terine aspiration or evacuation</a:t>
            </a:r>
          </a:p>
          <a:p>
            <a:pPr marL="457200" indent="-457200"/>
            <a:r>
              <a:rPr lang="en-US" sz="2800" kern="1200">
                <a:solidFill>
                  <a:srgbClr val="000000"/>
                </a:solidFill>
                <a:latin typeface="+mn-lt"/>
                <a:ea typeface="+mn-ea"/>
                <a:cs typeface="+mn-cs"/>
              </a:rPr>
              <a:t>Treatment of incomplete abortion less than or equal to 12 weeks uterine size </a:t>
            </a:r>
          </a:p>
          <a:p>
            <a:pPr marL="457200" indent="-457200"/>
            <a:r>
              <a:rPr lang="en-US" sz="2800" kern="1200">
                <a:latin typeface="+mn-lt"/>
                <a:ea typeface="+mn-ea"/>
                <a:cs typeface="+mn-cs"/>
              </a:rPr>
              <a:t>Abortion before 13 weeks gestation (</a:t>
            </a:r>
            <a:r>
              <a:rPr lang="en-US" sz="2800" kern="1200">
                <a:solidFill>
                  <a:srgbClr val="000000"/>
                </a:solidFill>
                <a:latin typeface="+mn-lt"/>
                <a:ea typeface="+mn-ea"/>
                <a:cs typeface="+mn-cs"/>
              </a:rPr>
              <a:t>also called menstrual regulation in some countries) </a:t>
            </a:r>
          </a:p>
          <a:p>
            <a:pPr marL="457200" indent="-457200"/>
            <a:r>
              <a:rPr lang="en-US" sz="2800" kern="1200">
                <a:solidFill>
                  <a:srgbClr val="000000"/>
                </a:solidFill>
                <a:latin typeface="+mn-lt"/>
                <a:ea typeface="+mn-ea"/>
                <a:cs typeface="+mn-cs"/>
              </a:rPr>
              <a:t>Endometrial biopsy </a:t>
            </a:r>
          </a:p>
          <a:p>
            <a:pPr marL="457200" indent="-457200"/>
            <a:r>
              <a:rPr lang="en-US" sz="2800" kern="1200">
                <a:solidFill>
                  <a:srgbClr val="000000"/>
                </a:solidFill>
                <a:latin typeface="+mn-lt"/>
                <a:ea typeface="+mn-ea"/>
                <a:cs typeface="+mn-cs"/>
              </a:rPr>
              <a:t>Only contraindication: endometrial biopsy in cases of suspected pregnancy </a:t>
            </a:r>
          </a:p>
        </p:txBody>
      </p:sp>
    </p:spTree>
    <p:extLst>
      <p:ext uri="{BB962C8B-B14F-4D97-AF65-F5344CB8AC3E}">
        <p14:creationId xmlns:p14="http://schemas.microsoft.com/office/powerpoint/2010/main" val="3361945068"/>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Precautions for MVA</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Treat any serious conditions that may be present. </a:t>
            </a:r>
          </a:p>
          <a:p>
            <a:pPr marL="457200" indent="-457200"/>
            <a:r>
              <a:rPr lang="en-US" sz="3200" kern="1200">
                <a:solidFill>
                  <a:srgbClr val="000000"/>
                </a:solidFill>
                <a:latin typeface="+mn-lt"/>
                <a:ea typeface="+mn-ea"/>
                <a:cs typeface="+mn-cs"/>
              </a:rPr>
              <a:t>Determine size and position of uterus. </a:t>
            </a:r>
          </a:p>
          <a:p>
            <a:pPr marL="457200" indent="-457200"/>
            <a:r>
              <a:rPr lang="en-US" sz="3200" kern="1200">
                <a:solidFill>
                  <a:srgbClr val="000000"/>
                </a:solidFill>
                <a:latin typeface="+mn-lt"/>
                <a:ea typeface="+mn-ea"/>
                <a:cs typeface="+mn-cs"/>
              </a:rPr>
              <a:t>Procedural difficulty may result with fibroids, uterine anomalies.  </a:t>
            </a:r>
          </a:p>
          <a:p>
            <a:pPr marL="457200" indent="-457200"/>
            <a:r>
              <a:rPr lang="en-US" sz="3200" kern="1200">
                <a:solidFill>
                  <a:srgbClr val="000000"/>
                </a:solidFill>
                <a:latin typeface="+mn-lt"/>
                <a:ea typeface="+mn-ea"/>
                <a:cs typeface="+mn-cs"/>
              </a:rPr>
              <a:t>Women with bleeding disorders might have excessive bleeding post-procedure</a:t>
            </a:r>
          </a:p>
        </p:txBody>
      </p:sp>
    </p:spTree>
    <p:extLst>
      <p:ext uri="{BB962C8B-B14F-4D97-AF65-F5344CB8AC3E}">
        <p14:creationId xmlns:p14="http://schemas.microsoft.com/office/powerpoint/2010/main" val="18914188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990600"/>
          </a:xfrm>
        </p:spPr>
        <p:txBody>
          <a:bodyPr/>
          <a:lstStyle/>
          <a:p>
            <a:r>
              <a:rPr lang="en-US"/>
              <a:t>Support Rights in an Abortion-Related Care Setting </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a:solidFill>
                  <a:srgbClr val="000000"/>
                </a:solidFill>
              </a:rPr>
              <a:t>Have empathy and respect for all women, regardless of age or marital status </a:t>
            </a:r>
          </a:p>
          <a:p>
            <a:pPr marL="457200" indent="-457200"/>
            <a:r>
              <a:rPr lang="en-US" sz="3200">
                <a:solidFill>
                  <a:srgbClr val="000000"/>
                </a:solidFill>
              </a:rPr>
              <a:t>Maintain positive interactions </a:t>
            </a:r>
          </a:p>
          <a:p>
            <a:pPr marL="457200" indent="-457200"/>
            <a:r>
              <a:rPr lang="en-US" sz="3200">
                <a:solidFill>
                  <a:srgbClr val="000000"/>
                </a:solidFill>
              </a:rPr>
              <a:t>Respect privacy and confidentiality </a:t>
            </a:r>
          </a:p>
          <a:p>
            <a:pPr marL="457200" indent="-457200"/>
            <a:r>
              <a:rPr lang="en-US" sz="3200">
                <a:solidFill>
                  <a:srgbClr val="000000"/>
                </a:solidFill>
              </a:rPr>
              <a:t>Adhere to the voluntary, informed consent process</a:t>
            </a:r>
          </a:p>
          <a:p>
            <a:pPr marL="457200" indent="-457200"/>
            <a:endParaRPr lang="en-US" sz="3200">
              <a:solidFill>
                <a:srgbClr val="000000"/>
              </a:solidFill>
            </a:endParaRPr>
          </a:p>
        </p:txBody>
      </p:sp>
    </p:spTree>
    <p:extLst>
      <p:ext uri="{BB962C8B-B14F-4D97-AF65-F5344CB8AC3E}">
        <p14:creationId xmlns:p14="http://schemas.microsoft.com/office/powerpoint/2010/main" val="1018527889"/>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Ipas </a:t>
            </a:r>
            <a:r>
              <a:rPr lang="en-US" sz="3600" kern="1200">
                <a:solidFill>
                  <a:schemeClr val="tx2"/>
                </a:solidFill>
                <a:latin typeface="+mj-lt"/>
                <a:ea typeface="+mj-ea"/>
                <a:cs typeface="+mj-cs"/>
              </a:rPr>
              <a:t>MVA Plus Aspirator Care and Processing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Must be pre-soaked, cleaned, and high level disinfected (HLD) or sterilized between patients</a:t>
            </a:r>
          </a:p>
          <a:p>
            <a:pPr marL="457200" indent="-457200"/>
            <a:r>
              <a:rPr lang="en-US" sz="3200" kern="1200">
                <a:solidFill>
                  <a:srgbClr val="000000"/>
                </a:solidFill>
                <a:latin typeface="+mn-lt"/>
                <a:ea typeface="+mn-ea"/>
                <a:cs typeface="+mn-cs"/>
              </a:rPr>
              <a:t>Does not have to be HLD or sterile at time of use (like a speculum). </a:t>
            </a:r>
          </a:p>
          <a:p>
            <a:pPr marL="457200" indent="-457200"/>
            <a:r>
              <a:rPr lang="en-US" sz="3200" kern="1200">
                <a:solidFill>
                  <a:srgbClr val="000000"/>
                </a:solidFill>
                <a:latin typeface="+mn-lt"/>
                <a:ea typeface="+mn-ea"/>
                <a:cs typeface="+mn-cs"/>
              </a:rPr>
              <a:t>Should be put in pre-soak promptly after use to ease removal of tissue. </a:t>
            </a:r>
          </a:p>
        </p:txBody>
      </p:sp>
    </p:spTree>
    <p:extLst>
      <p:ext uri="{BB962C8B-B14F-4D97-AF65-F5344CB8AC3E}">
        <p14:creationId xmlns:p14="http://schemas.microsoft.com/office/powerpoint/2010/main" val="1140814680"/>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Number of Times the Instruments Can be Used </a:t>
            </a:r>
          </a:p>
        </p:txBody>
      </p:sp>
      <p:sp>
        <p:nvSpPr>
          <p:cNvPr id="3" name="Content Placeholder 2"/>
          <p:cNvSpPr>
            <a:spLocks noGrp="1"/>
          </p:cNvSpPr>
          <p:nvPr>
            <p:ph sz="quarter" idx="1"/>
          </p:nvPr>
        </p:nvSpPr>
        <p:spPr/>
        <p:txBody>
          <a:bodyPr/>
          <a:lstStyle/>
          <a:p>
            <a:pPr marL="457200" indent="-457200">
              <a:defRPr/>
            </a:pPr>
            <a:r>
              <a:rPr lang="en-US" sz="3200" kern="1200">
                <a:solidFill>
                  <a:srgbClr val="000000"/>
                </a:solidFill>
                <a:latin typeface="+mn-lt"/>
                <a:ea typeface="+mn-ea"/>
                <a:cs typeface="+mn-cs"/>
              </a:rPr>
              <a:t>Varies according to how they are used and maintained. </a:t>
            </a:r>
          </a:p>
        </p:txBody>
      </p:sp>
    </p:spTree>
    <p:extLst>
      <p:ext uri="{BB962C8B-B14F-4D97-AF65-F5344CB8AC3E}">
        <p14:creationId xmlns:p14="http://schemas.microsoft.com/office/powerpoint/2010/main" val="928408933"/>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Replace Ipas MVA Plus Aspirator</a:t>
            </a:r>
            <a:r>
              <a:rPr lang="en-US" baseline="0"/>
              <a:t> When…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Cylinder is cracked or brittle. </a:t>
            </a:r>
          </a:p>
          <a:p>
            <a:pPr marL="457200" indent="-457200"/>
            <a:r>
              <a:rPr lang="en-US" sz="3200" kern="1200">
                <a:solidFill>
                  <a:srgbClr val="000000"/>
                </a:solidFill>
                <a:latin typeface="+mn-lt"/>
                <a:ea typeface="+mn-ea"/>
                <a:cs typeface="+mn-cs"/>
              </a:rPr>
              <a:t>Mineral deposits inhibit plunger movement. </a:t>
            </a:r>
          </a:p>
          <a:p>
            <a:pPr marL="457200" indent="-457200"/>
            <a:r>
              <a:rPr lang="en-US" sz="3200" kern="1200">
                <a:solidFill>
                  <a:srgbClr val="000000"/>
                </a:solidFill>
                <a:latin typeface="+mn-lt"/>
                <a:ea typeface="+mn-ea"/>
                <a:cs typeface="+mn-cs"/>
              </a:rPr>
              <a:t>Valve is cracked, bent or broken. </a:t>
            </a:r>
          </a:p>
          <a:p>
            <a:pPr marL="457200" indent="-457200"/>
            <a:r>
              <a:rPr lang="en-US" sz="3200" kern="1200">
                <a:solidFill>
                  <a:srgbClr val="000000"/>
                </a:solidFill>
                <a:latin typeface="+mn-lt"/>
                <a:ea typeface="+mn-ea"/>
                <a:cs typeface="+mn-cs"/>
              </a:rPr>
              <a:t>Buttons are broken. </a:t>
            </a:r>
          </a:p>
          <a:p>
            <a:pPr marL="457200" indent="-457200"/>
            <a:r>
              <a:rPr lang="en-US" sz="3200" kern="1200">
                <a:solidFill>
                  <a:srgbClr val="000000"/>
                </a:solidFill>
                <a:latin typeface="+mn-lt"/>
                <a:ea typeface="+mn-ea"/>
                <a:cs typeface="+mn-cs"/>
              </a:rPr>
              <a:t>Plunger arms do not lock. </a:t>
            </a:r>
          </a:p>
          <a:p>
            <a:pPr marL="457200" indent="-457200"/>
            <a:r>
              <a:rPr lang="en-US" sz="3200" kern="1200">
                <a:solidFill>
                  <a:srgbClr val="000000"/>
                </a:solidFill>
                <a:latin typeface="+mn-lt"/>
                <a:ea typeface="+mn-ea"/>
                <a:cs typeface="+mn-cs"/>
              </a:rPr>
              <a:t>Aspirator no longer holds a vacuum. </a:t>
            </a:r>
          </a:p>
        </p:txBody>
      </p:sp>
    </p:spTree>
    <p:extLst>
      <p:ext uri="{BB962C8B-B14F-4D97-AF65-F5344CB8AC3E}">
        <p14:creationId xmlns:p14="http://schemas.microsoft.com/office/powerpoint/2010/main" val="1595416762"/>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Ipas </a:t>
            </a:r>
            <a:r>
              <a:rPr lang="en-US" sz="3600" kern="1200" err="1">
                <a:solidFill>
                  <a:schemeClr val="tx2"/>
                </a:solidFill>
                <a:latin typeface="+mj-lt"/>
                <a:ea typeface="+mj-ea"/>
                <a:cs typeface="+mj-cs"/>
              </a:rPr>
              <a:t>EasyGrip</a:t>
            </a:r>
            <a:r>
              <a:rPr lang="en-US" sz="3600" kern="1200" baseline="30000">
                <a:solidFill>
                  <a:schemeClr val="tx2"/>
                </a:solidFill>
                <a:latin typeface="+mj-lt"/>
                <a:ea typeface="+mj-ea"/>
                <a:cs typeface="+mj-cs"/>
              </a:rPr>
              <a:t> </a:t>
            </a:r>
            <a:r>
              <a:rPr lang="en-US" sz="3600" kern="1200">
                <a:solidFill>
                  <a:schemeClr val="tx2"/>
                </a:solidFill>
                <a:latin typeface="+mj-lt"/>
                <a:ea typeface="+mj-ea"/>
                <a:cs typeface="+mj-cs"/>
              </a:rPr>
              <a:t>Cannulae Care and Processing</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Manufacturer-sterilized with ethylene oxide </a:t>
            </a:r>
          </a:p>
          <a:p>
            <a:pPr marL="457200" indent="-457200"/>
            <a:r>
              <a:rPr lang="en-US" sz="3200" kern="1200">
                <a:solidFill>
                  <a:srgbClr val="000000"/>
                </a:solidFill>
                <a:latin typeface="+mn-lt"/>
                <a:ea typeface="+mn-ea"/>
                <a:cs typeface="+mn-cs"/>
              </a:rPr>
              <a:t>Should be sterilized or high-level disinfected (HLD) before reuse </a:t>
            </a:r>
          </a:p>
          <a:p>
            <a:pPr marL="457200" indent="-457200"/>
            <a:r>
              <a:rPr lang="en-US" sz="3200" kern="1200">
                <a:solidFill>
                  <a:srgbClr val="000000"/>
                </a:solidFill>
                <a:latin typeface="+mn-lt"/>
                <a:ea typeface="+mn-ea"/>
                <a:cs typeface="+mn-cs"/>
              </a:rPr>
              <a:t>After use, process promptly to ease cleaning </a:t>
            </a:r>
          </a:p>
        </p:txBody>
      </p:sp>
    </p:spTree>
    <p:extLst>
      <p:ext uri="{BB962C8B-B14F-4D97-AF65-F5344CB8AC3E}">
        <p14:creationId xmlns:p14="http://schemas.microsoft.com/office/powerpoint/2010/main" val="2118079331"/>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Discard and Replace </a:t>
            </a:r>
            <a:r>
              <a:rPr lang="en-US" sz="3600" kern="1200" err="1">
                <a:solidFill>
                  <a:schemeClr val="tx2"/>
                </a:solidFill>
                <a:latin typeface="+mj-lt"/>
                <a:ea typeface="+mj-ea"/>
                <a:cs typeface="+mj-cs"/>
              </a:rPr>
              <a:t>Cannula</a:t>
            </a:r>
            <a:r>
              <a:rPr lang="en-US" sz="3600" kern="1200">
                <a:solidFill>
                  <a:schemeClr val="tx2"/>
                </a:solidFill>
                <a:latin typeface="+mj-lt"/>
                <a:ea typeface="+mj-ea"/>
                <a:cs typeface="+mj-cs"/>
              </a:rPr>
              <a:t> If…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It is brittle </a:t>
            </a:r>
          </a:p>
          <a:p>
            <a:pPr marL="457200" indent="-457200"/>
            <a:r>
              <a:rPr lang="en-US" sz="3200" kern="1200">
                <a:solidFill>
                  <a:srgbClr val="000000"/>
                </a:solidFill>
                <a:latin typeface="+mn-lt"/>
                <a:ea typeface="+mn-ea"/>
                <a:cs typeface="+mn-cs"/>
              </a:rPr>
              <a:t>Tissue cannot be removed with cleaning</a:t>
            </a:r>
          </a:p>
          <a:p>
            <a:pPr marL="457200" indent="-457200"/>
            <a:r>
              <a:rPr lang="en-US" sz="3200" kern="1200">
                <a:solidFill>
                  <a:srgbClr val="000000"/>
                </a:solidFill>
                <a:latin typeface="+mn-lt"/>
                <a:ea typeface="+mn-ea"/>
                <a:cs typeface="+mn-cs"/>
              </a:rPr>
              <a:t>It is cracked, twisted or bent, especially near the aperture</a:t>
            </a:r>
          </a:p>
        </p:txBody>
      </p:sp>
    </p:spTree>
    <p:extLst>
      <p:ext uri="{BB962C8B-B14F-4D97-AF65-F5344CB8AC3E}">
        <p14:creationId xmlns:p14="http://schemas.microsoft.com/office/powerpoint/2010/main" val="187483826"/>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Ipas MVA Plus Aspirator Processing</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Reusable in settings where instrument reuse is permitted by local regulations. </a:t>
            </a:r>
          </a:p>
          <a:p>
            <a:pPr marL="457200" indent="-457200"/>
            <a:r>
              <a:rPr lang="en-US" sz="3200" kern="1200">
                <a:solidFill>
                  <a:srgbClr val="000000"/>
                </a:solidFill>
                <a:latin typeface="+mn-lt"/>
                <a:ea typeface="+mn-ea"/>
                <a:cs typeface="+mn-cs"/>
              </a:rPr>
              <a:t>Many processing options </a:t>
            </a:r>
          </a:p>
        </p:txBody>
      </p:sp>
    </p:spTree>
    <p:extLst>
      <p:ext uri="{BB962C8B-B14F-4D97-AF65-F5344CB8AC3E}">
        <p14:creationId xmlns:p14="http://schemas.microsoft.com/office/powerpoint/2010/main" val="739070108"/>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Standard Precautions When Processing </a:t>
            </a:r>
            <a:endParaRPr lang="en-US"/>
          </a:p>
        </p:txBody>
      </p:sp>
      <p:sp>
        <p:nvSpPr>
          <p:cNvPr id="3" name="Content Placeholder 2"/>
          <p:cNvSpPr>
            <a:spLocks noGrp="1"/>
          </p:cNvSpPr>
          <p:nvPr>
            <p:ph sz="quarter" idx="1"/>
          </p:nvPr>
        </p:nvSpPr>
        <p:spPr/>
        <p:txBody>
          <a:bodyPr/>
          <a:lstStyle/>
          <a:p>
            <a:pPr marL="457200" indent="-457200"/>
            <a:r>
              <a:rPr lang="en-US" sz="2600" kern="1200">
                <a:solidFill>
                  <a:srgbClr val="000000"/>
                </a:solidFill>
                <a:latin typeface="+mn-lt"/>
                <a:ea typeface="+mn-ea"/>
                <a:cs typeface="+mn-cs"/>
              </a:rPr>
              <a:t>Consider all blood and body fluids to be infectious </a:t>
            </a:r>
          </a:p>
          <a:p>
            <a:pPr marL="457200" indent="-457200"/>
            <a:r>
              <a:rPr lang="en-US" sz="2600" kern="1200">
                <a:solidFill>
                  <a:srgbClr val="000000"/>
                </a:solidFill>
                <a:latin typeface="+mn-lt"/>
                <a:ea typeface="+mn-ea"/>
                <a:cs typeface="+mn-cs"/>
              </a:rPr>
              <a:t>Always wear gloves when handling any body fluids except sweat</a:t>
            </a:r>
          </a:p>
          <a:p>
            <a:pPr marL="457200" indent="-457200"/>
            <a:r>
              <a:rPr lang="en-US" sz="2600" kern="1200">
                <a:solidFill>
                  <a:srgbClr val="000000"/>
                </a:solidFill>
                <a:latin typeface="+mn-lt"/>
                <a:ea typeface="+mn-ea"/>
                <a:cs typeface="+mn-cs"/>
              </a:rPr>
              <a:t>Use barriers when a part of the body may be exposed to body fluids: gloves, gown, face protection </a:t>
            </a:r>
          </a:p>
          <a:p>
            <a:pPr marL="457200" indent="-457200"/>
            <a:r>
              <a:rPr lang="en-US" sz="2600" kern="1200">
                <a:solidFill>
                  <a:srgbClr val="000000"/>
                </a:solidFill>
                <a:latin typeface="+mn-lt"/>
                <a:ea typeface="+mn-ea"/>
                <a:cs typeface="+mn-cs"/>
              </a:rPr>
              <a:t>Guard against puncture injuries from sharp instruments</a:t>
            </a:r>
          </a:p>
          <a:p>
            <a:pPr marL="457200" indent="-457200"/>
            <a:r>
              <a:rPr lang="en-US" sz="2600" kern="1200">
                <a:solidFill>
                  <a:srgbClr val="000000"/>
                </a:solidFill>
                <a:latin typeface="+mn-lt"/>
                <a:ea typeface="+mn-ea"/>
                <a:cs typeface="+mn-cs"/>
              </a:rPr>
              <a:t>Wash hands immediately before and after contact with contaminated items, even if gloves are worn</a:t>
            </a:r>
          </a:p>
        </p:txBody>
      </p:sp>
    </p:spTree>
    <p:extLst>
      <p:ext uri="{BB962C8B-B14F-4D97-AF65-F5344CB8AC3E}">
        <p14:creationId xmlns:p14="http://schemas.microsoft.com/office/powerpoint/2010/main" val="202269738"/>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Difference Between Disinfectants and Antiseptics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Disinfectants are strong germicides used to clean equipment. </a:t>
            </a:r>
          </a:p>
          <a:p>
            <a:pPr marL="457200" indent="-457200"/>
            <a:r>
              <a:rPr lang="en-US" sz="3200" kern="1200">
                <a:solidFill>
                  <a:srgbClr val="000000"/>
                </a:solidFill>
                <a:latin typeface="+mn-lt"/>
                <a:ea typeface="+mn-ea"/>
                <a:cs typeface="+mn-cs"/>
              </a:rPr>
              <a:t>Antiseptics are weak germicides used to clean the body. </a:t>
            </a:r>
          </a:p>
        </p:txBody>
      </p:sp>
    </p:spTree>
    <p:extLst>
      <p:ext uri="{BB962C8B-B14F-4D97-AF65-F5344CB8AC3E}">
        <p14:creationId xmlns:p14="http://schemas.microsoft.com/office/powerpoint/2010/main" val="579485393"/>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Skin Antiseptics Cannot be Used for Instruments </a:t>
            </a:r>
            <a:endParaRPr lang="en-US"/>
          </a:p>
        </p:txBody>
      </p:sp>
      <p:sp>
        <p:nvSpPr>
          <p:cNvPr id="3" name="Content Placeholder 2"/>
          <p:cNvSpPr>
            <a:spLocks noGrp="1"/>
          </p:cNvSpPr>
          <p:nvPr>
            <p:ph sz="quarter" idx="1"/>
          </p:nvPr>
        </p:nvSpPr>
        <p:spPr/>
        <p:txBody>
          <a:bodyPr/>
          <a:lstStyle/>
          <a:p>
            <a:pPr marL="457200" indent="-457200"/>
            <a:r>
              <a:rPr lang="en-US" sz="3200" err="1"/>
              <a:t>Zephiran</a:t>
            </a:r>
            <a:r>
              <a:rPr lang="en-US" sz="3200" baseline="30000"/>
              <a:t>® </a:t>
            </a:r>
            <a:endParaRPr lang="en-US" sz="3200"/>
          </a:p>
          <a:p>
            <a:pPr marL="457200" indent="-457200"/>
            <a:r>
              <a:rPr lang="en-US" sz="3200" err="1"/>
              <a:t>Cetavlon</a:t>
            </a:r>
            <a:r>
              <a:rPr lang="en-US" sz="3200" baseline="30000"/>
              <a:t>® </a:t>
            </a:r>
            <a:endParaRPr lang="en-US" sz="3200"/>
          </a:p>
          <a:p>
            <a:pPr marL="457200" indent="-457200"/>
            <a:r>
              <a:rPr lang="en-US" sz="3200" err="1"/>
              <a:t>Savlon</a:t>
            </a:r>
            <a:r>
              <a:rPr lang="en-US" sz="3200" baseline="30000"/>
              <a:t>® </a:t>
            </a:r>
          </a:p>
          <a:p>
            <a:pPr marL="457200" indent="-457200"/>
            <a:r>
              <a:rPr lang="en-US" sz="3200" err="1"/>
              <a:t>Hibitane</a:t>
            </a:r>
            <a:r>
              <a:rPr lang="en-US" sz="3200" baseline="30000"/>
              <a:t>® </a:t>
            </a:r>
            <a:endParaRPr lang="en-US" sz="3200"/>
          </a:p>
          <a:p>
            <a:pPr marL="457200" indent="-457200"/>
            <a:r>
              <a:rPr lang="en-US" sz="3200"/>
              <a:t>Eusol</a:t>
            </a:r>
            <a:r>
              <a:rPr lang="en-US" sz="3200" baseline="30000"/>
              <a:t>® </a:t>
            </a:r>
          </a:p>
          <a:p>
            <a:pPr marL="457200" indent="-457200"/>
            <a:r>
              <a:rPr lang="en-US" sz="3200"/>
              <a:t>Lysol</a:t>
            </a:r>
            <a:r>
              <a:rPr lang="en-US" sz="3200" baseline="30000"/>
              <a:t>® </a:t>
            </a:r>
            <a:endParaRPr lang="en-US" sz="3200"/>
          </a:p>
          <a:p>
            <a:pPr marL="457200" indent="-457200"/>
            <a:r>
              <a:rPr lang="en-US" sz="3200" err="1"/>
              <a:t>Phisohex</a:t>
            </a:r>
            <a:r>
              <a:rPr lang="en-US" sz="3200" baseline="30000"/>
              <a:t>® </a:t>
            </a:r>
          </a:p>
          <a:p>
            <a:pPr marL="457200" indent="-457200"/>
            <a:r>
              <a:rPr lang="en-US" sz="3200"/>
              <a:t>Phenol</a:t>
            </a:r>
            <a:r>
              <a:rPr lang="en-US" sz="3200" baseline="30000"/>
              <a:t>® </a:t>
            </a:r>
            <a:endParaRPr lang="en-US" sz="3200"/>
          </a:p>
        </p:txBody>
      </p:sp>
    </p:spTree>
    <p:extLst>
      <p:ext uri="{BB962C8B-B14F-4D97-AF65-F5344CB8AC3E}">
        <p14:creationId xmlns:p14="http://schemas.microsoft.com/office/powerpoint/2010/main" val="2716138712"/>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Four Steps for Processing Instruments</a:t>
            </a:r>
            <a:endParaRPr lang="en-US"/>
          </a:p>
        </p:txBody>
      </p:sp>
      <p:sp>
        <p:nvSpPr>
          <p:cNvPr id="3" name="Content Placeholder 2"/>
          <p:cNvSpPr>
            <a:spLocks noGrp="1"/>
          </p:cNvSpPr>
          <p:nvPr>
            <p:ph sz="quarter" idx="1"/>
          </p:nvPr>
        </p:nvSpPr>
        <p:spPr/>
        <p:txBody>
          <a:bodyPr/>
          <a:lstStyle/>
          <a:p>
            <a:pPr marL="514350" indent="-514350">
              <a:buSzPct val="100000"/>
              <a:buFont typeface="+mj-lt"/>
              <a:buAutoNum type="arabicPeriod"/>
            </a:pPr>
            <a:r>
              <a:rPr lang="en-US" sz="3200"/>
              <a:t>Point-of-use preparation</a:t>
            </a:r>
          </a:p>
          <a:p>
            <a:pPr marL="514350" indent="-514350">
              <a:buSzPct val="100000"/>
              <a:buFont typeface="+mj-lt"/>
              <a:buAutoNum type="arabicPeriod"/>
            </a:pPr>
            <a:r>
              <a:rPr lang="en-US" sz="3200" kern="1200">
                <a:solidFill>
                  <a:srgbClr val="000000"/>
                </a:solidFill>
                <a:latin typeface="+mn-lt"/>
                <a:ea typeface="+mn-ea"/>
                <a:cs typeface="+mn-cs"/>
              </a:rPr>
              <a:t>Cleaning</a:t>
            </a:r>
          </a:p>
          <a:p>
            <a:pPr marL="514350" indent="-514350">
              <a:buSzPct val="100000"/>
              <a:buFont typeface="+mj-lt"/>
              <a:buAutoNum type="arabicPeriod"/>
            </a:pPr>
            <a:r>
              <a:rPr lang="en-US" sz="3200" kern="1200">
                <a:solidFill>
                  <a:srgbClr val="000000"/>
                </a:solidFill>
                <a:latin typeface="+mn-lt"/>
                <a:ea typeface="+mn-ea"/>
                <a:cs typeface="+mn-cs"/>
              </a:rPr>
              <a:t>Sterilization or high-level disinfection</a:t>
            </a:r>
          </a:p>
          <a:p>
            <a:pPr marL="514350" indent="-514350">
              <a:buSzPct val="100000"/>
              <a:buFont typeface="+mj-lt"/>
              <a:buAutoNum type="arabicPeriod"/>
            </a:pPr>
            <a:r>
              <a:rPr lang="en-US" sz="3200" kern="1200">
                <a:solidFill>
                  <a:srgbClr val="000000"/>
                </a:solidFill>
                <a:latin typeface="+mn-lt"/>
                <a:ea typeface="+mn-ea"/>
                <a:cs typeface="+mn-cs"/>
              </a:rPr>
              <a:t>Storage</a:t>
            </a:r>
          </a:p>
        </p:txBody>
      </p:sp>
    </p:spTree>
    <p:extLst>
      <p:ext uri="{BB962C8B-B14F-4D97-AF65-F5344CB8AC3E}">
        <p14:creationId xmlns:p14="http://schemas.microsoft.com/office/powerpoint/2010/main" val="37312802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1066800"/>
          </a:xfrm>
        </p:spPr>
        <p:txBody>
          <a:bodyPr/>
          <a:lstStyle/>
          <a:p>
            <a:r>
              <a:rPr lang="en-US" sz="3600"/>
              <a:t>Health-Care Workers’ Attitudes and Beliefs </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a:solidFill>
                  <a:srgbClr val="000000"/>
                </a:solidFill>
              </a:rPr>
              <a:t>Health-care workers’ attitudes and beliefs affect the quality of care delivered </a:t>
            </a:r>
          </a:p>
          <a:p>
            <a:pPr marL="457200" indent="-457200"/>
            <a:r>
              <a:rPr lang="en-US" sz="3200">
                <a:solidFill>
                  <a:srgbClr val="000000"/>
                </a:solidFill>
              </a:rPr>
              <a:t>Abortion values clarification is recommended to help providers separate personal biases from the professional attitudes and behaviors they should display in the facility</a:t>
            </a:r>
          </a:p>
        </p:txBody>
      </p:sp>
    </p:spTree>
    <p:extLst>
      <p:ext uri="{BB962C8B-B14F-4D97-AF65-F5344CB8AC3E}">
        <p14:creationId xmlns:p14="http://schemas.microsoft.com/office/powerpoint/2010/main" val="2131974515"/>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Why Rinse or Soak Instruments Before Cleaning? </a:t>
            </a:r>
            <a:endParaRPr lang="en-US"/>
          </a:p>
        </p:txBody>
      </p:sp>
      <p:sp>
        <p:nvSpPr>
          <p:cNvPr id="3" name="Content Placeholder 2"/>
          <p:cNvSpPr>
            <a:spLocks noGrp="1"/>
          </p:cNvSpPr>
          <p:nvPr>
            <p:ph sz="quarter" idx="1"/>
          </p:nvPr>
        </p:nvSpPr>
        <p:spPr>
          <a:xfrm>
            <a:off x="612648" y="1600200"/>
            <a:ext cx="8153400" cy="4953000"/>
          </a:xfrm>
        </p:spPr>
        <p:txBody>
          <a:bodyPr/>
          <a:lstStyle/>
          <a:p>
            <a:pPr marL="457200" indent="-457200"/>
            <a:r>
              <a:rPr lang="en-US" sz="3200" kern="1200">
                <a:solidFill>
                  <a:srgbClr val="000000"/>
                </a:solidFill>
                <a:latin typeface="+mn-lt"/>
                <a:ea typeface="+mn-ea"/>
                <a:cs typeface="+mn-cs"/>
              </a:rPr>
              <a:t>Makes cleaning easier by keeping instruments wet. </a:t>
            </a:r>
          </a:p>
          <a:p>
            <a:pPr marL="457200" indent="-457200"/>
            <a:r>
              <a:rPr lang="en-US" sz="3200" kern="1200">
                <a:solidFill>
                  <a:srgbClr val="000000"/>
                </a:solidFill>
                <a:latin typeface="+mn-lt"/>
                <a:ea typeface="+mn-ea"/>
                <a:cs typeface="+mn-cs"/>
              </a:rPr>
              <a:t>Removes some material. </a:t>
            </a:r>
          </a:p>
          <a:p>
            <a:pPr>
              <a:buNone/>
            </a:pPr>
            <a:endParaRPr lang="en-US" sz="2900" b="1" kern="1200">
              <a:solidFill>
                <a:srgbClr val="000000"/>
              </a:solidFill>
              <a:latin typeface="+mn-lt"/>
              <a:ea typeface="+mn-ea"/>
              <a:cs typeface="+mn-cs"/>
            </a:endParaRPr>
          </a:p>
          <a:p>
            <a:pPr>
              <a:buNone/>
            </a:pPr>
            <a:endParaRPr lang="en-US" sz="2900" b="1" kern="1200">
              <a:solidFill>
                <a:srgbClr val="000000"/>
              </a:solidFill>
              <a:latin typeface="+mn-lt"/>
              <a:ea typeface="+mn-ea"/>
              <a:cs typeface="+mn-cs"/>
            </a:endParaRPr>
          </a:p>
          <a:p>
            <a:pPr>
              <a:buNone/>
            </a:pPr>
            <a:r>
              <a:rPr lang="en-US" sz="3600" b="1" i="1" kern="1200">
                <a:solidFill>
                  <a:srgbClr val="000000"/>
                </a:solidFill>
                <a:latin typeface="+mn-lt"/>
                <a:ea typeface="+mn-ea"/>
                <a:cs typeface="+mn-cs"/>
              </a:rPr>
              <a:t>Items are not safe to handle with bare hands. </a:t>
            </a:r>
            <a:endParaRPr lang="en-US" sz="3600" i="1" kern="1200">
              <a:solidFill>
                <a:srgbClr val="000000"/>
              </a:solidFill>
              <a:latin typeface="+mn-lt"/>
              <a:ea typeface="+mn-ea"/>
              <a:cs typeface="+mn-cs"/>
            </a:endParaRPr>
          </a:p>
        </p:txBody>
      </p:sp>
    </p:spTree>
    <p:extLst>
      <p:ext uri="{BB962C8B-B14F-4D97-AF65-F5344CB8AC3E}">
        <p14:creationId xmlns:p14="http://schemas.microsoft.com/office/powerpoint/2010/main" val="3992968454"/>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Steps in </a:t>
            </a:r>
            <a:r>
              <a:rPr lang="en-US"/>
              <a:t>Point-of-use Preparation</a:t>
            </a:r>
            <a:r>
              <a:rPr lang="en-US" sz="3600" kern="1200">
                <a:solidFill>
                  <a:schemeClr val="tx2"/>
                </a:solidFill>
                <a:latin typeface="+mj-lt"/>
                <a:ea typeface="+mj-ea"/>
                <a:cs typeface="+mj-cs"/>
              </a:rPr>
              <a:t>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Fill a plastic container with </a:t>
            </a:r>
            <a:r>
              <a:rPr lang="en-US" sz="3200"/>
              <a:t>water</a:t>
            </a:r>
          </a:p>
          <a:p>
            <a:pPr marL="1096963" lvl="1" indent="-457200"/>
            <a:r>
              <a:rPr lang="en-US" kern="1200">
                <a:solidFill>
                  <a:srgbClr val="000000"/>
                </a:solidFill>
                <a:latin typeface="+mn-lt"/>
                <a:ea typeface="+mn-ea"/>
                <a:cs typeface="+mn-cs"/>
              </a:rPr>
              <a:t>Do not use chlorine or saline </a:t>
            </a:r>
          </a:p>
          <a:p>
            <a:pPr marL="457200" indent="-457200"/>
            <a:r>
              <a:rPr lang="en-US" sz="3200" kern="1200">
                <a:solidFill>
                  <a:srgbClr val="000000"/>
                </a:solidFill>
                <a:latin typeface="+mn-lt"/>
                <a:ea typeface="+mn-ea"/>
                <a:cs typeface="+mn-cs"/>
              </a:rPr>
              <a:t>Wearing gloves, submerge instruments completely</a:t>
            </a:r>
          </a:p>
          <a:p>
            <a:pPr marL="457200" indent="-457200"/>
            <a:r>
              <a:rPr lang="en-US" sz="3200" kern="1200">
                <a:solidFill>
                  <a:srgbClr val="000000"/>
                </a:solidFill>
                <a:latin typeface="+mn-lt"/>
                <a:ea typeface="+mn-ea"/>
                <a:cs typeface="+mn-cs"/>
              </a:rPr>
              <a:t>Then draw solution into </a:t>
            </a:r>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and aspirator. </a:t>
            </a:r>
          </a:p>
          <a:p>
            <a:pPr marL="457200" indent="-457200"/>
            <a:r>
              <a:rPr lang="en-US" sz="3200" kern="1200">
                <a:solidFill>
                  <a:srgbClr val="000000"/>
                </a:solidFill>
                <a:latin typeface="+mn-lt"/>
                <a:ea typeface="+mn-ea"/>
                <a:cs typeface="+mn-cs"/>
              </a:rPr>
              <a:t>Soak instruments until ready to clean. </a:t>
            </a:r>
          </a:p>
          <a:p>
            <a:pPr marL="457200" indent="-457200"/>
            <a:r>
              <a:rPr lang="en-US" sz="3200" kern="1200">
                <a:solidFill>
                  <a:srgbClr val="000000"/>
                </a:solidFill>
                <a:latin typeface="+mn-lt"/>
                <a:ea typeface="+mn-ea"/>
                <a:cs typeface="+mn-cs"/>
              </a:rPr>
              <a:t>Use gloves or forceps to remove instruments. </a:t>
            </a:r>
          </a:p>
        </p:txBody>
      </p:sp>
    </p:spTree>
    <p:extLst>
      <p:ext uri="{BB962C8B-B14F-4D97-AF65-F5344CB8AC3E}">
        <p14:creationId xmlns:p14="http://schemas.microsoft.com/office/powerpoint/2010/main" val="1081176380"/>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Cleaning </a:t>
            </a:r>
            <a:endParaRPr lang="en-US"/>
          </a:p>
        </p:txBody>
      </p:sp>
      <p:sp>
        <p:nvSpPr>
          <p:cNvPr id="3" name="Content Placeholder 2"/>
          <p:cNvSpPr>
            <a:spLocks noGrp="1"/>
          </p:cNvSpPr>
          <p:nvPr>
            <p:ph sz="quarter" idx="1"/>
          </p:nvPr>
        </p:nvSpPr>
        <p:spPr/>
        <p:txBody>
          <a:bodyPr/>
          <a:lstStyle/>
          <a:p>
            <a:pPr marL="457200" indent="-457200"/>
            <a:r>
              <a:rPr lang="en-US" sz="2600" kern="1200">
                <a:solidFill>
                  <a:srgbClr val="000000"/>
                </a:solidFill>
                <a:latin typeface="+mn-lt"/>
                <a:ea typeface="+mn-ea"/>
                <a:cs typeface="+mn-cs"/>
              </a:rPr>
              <a:t>WHO says is the most important step to ensure proper final decontamination of instruments</a:t>
            </a:r>
          </a:p>
          <a:p>
            <a:pPr marL="457200" indent="-457200"/>
            <a:r>
              <a:rPr lang="en-US" sz="2600" kern="1200">
                <a:solidFill>
                  <a:srgbClr val="000000"/>
                </a:solidFill>
                <a:latin typeface="+mn-lt"/>
                <a:ea typeface="+mn-ea"/>
                <a:cs typeface="+mn-cs"/>
              </a:rPr>
              <a:t>Wash all surfaces in warm water and detergent. </a:t>
            </a:r>
          </a:p>
          <a:p>
            <a:pPr marL="457200" indent="-457200"/>
            <a:r>
              <a:rPr lang="en-US" sz="2600" kern="1200">
                <a:solidFill>
                  <a:srgbClr val="000000"/>
                </a:solidFill>
                <a:latin typeface="+mn-lt"/>
                <a:ea typeface="+mn-ea"/>
                <a:cs typeface="+mn-cs"/>
              </a:rPr>
              <a:t>Use probe or cloth to remove trapped material. </a:t>
            </a:r>
          </a:p>
          <a:p>
            <a:pPr marL="457200" indent="-457200"/>
            <a:r>
              <a:rPr lang="en-US" sz="2600" kern="1200">
                <a:solidFill>
                  <a:srgbClr val="000000"/>
                </a:solidFill>
                <a:latin typeface="+mn-lt"/>
                <a:ea typeface="+mn-ea"/>
                <a:cs typeface="+mn-cs"/>
              </a:rPr>
              <a:t>Clean all crevices and inside cylinder, valve and plunger. </a:t>
            </a:r>
            <a:endParaRPr lang="en-US" sz="2600"/>
          </a:p>
          <a:p>
            <a:pPr marL="1096963" lvl="1" indent="-457200"/>
            <a:r>
              <a:rPr lang="en-US" sz="2300" kern="1200">
                <a:solidFill>
                  <a:srgbClr val="000000"/>
                </a:solidFill>
                <a:latin typeface="+mn-lt"/>
                <a:ea typeface="+mn-ea"/>
                <a:cs typeface="+mn-cs"/>
              </a:rPr>
              <a:t>Use a soft brush; nothing sharp or pointed. </a:t>
            </a:r>
          </a:p>
        </p:txBody>
      </p:sp>
    </p:spTree>
    <p:extLst>
      <p:ext uri="{BB962C8B-B14F-4D97-AF65-F5344CB8AC3E}">
        <p14:creationId xmlns:p14="http://schemas.microsoft.com/office/powerpoint/2010/main" val="350915542"/>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Cleaning (cont.)</a:t>
            </a:r>
          </a:p>
        </p:txBody>
      </p:sp>
      <p:sp>
        <p:nvSpPr>
          <p:cNvPr id="3" name="Content Placeholder 2"/>
          <p:cNvSpPr>
            <a:spLocks noGrp="1"/>
          </p:cNvSpPr>
          <p:nvPr>
            <p:ph sz="quarter" idx="1"/>
          </p:nvPr>
        </p:nvSpPr>
        <p:spPr/>
        <p:txBody>
          <a:bodyPr/>
          <a:lstStyle/>
          <a:p>
            <a:pPr marL="457200" indent="-457200"/>
            <a:r>
              <a:rPr lang="en-US" sz="3200"/>
              <a:t>Don’t splash</a:t>
            </a:r>
          </a:p>
          <a:p>
            <a:pPr marL="457200" indent="-457200"/>
            <a:r>
              <a:rPr lang="en-US" sz="3200"/>
              <a:t>Clean until no blood or tissue is visible, then rinse. </a:t>
            </a:r>
          </a:p>
          <a:p>
            <a:pPr marL="457200" indent="-457200"/>
            <a:r>
              <a:rPr lang="en-US" sz="3200"/>
              <a:t> Allow items to dry</a:t>
            </a:r>
          </a:p>
          <a:p>
            <a:endParaRPr lang="en-US"/>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Clean Instruments Thoroughly </a:t>
            </a:r>
            <a:endParaRPr lang="en-US"/>
          </a:p>
        </p:txBody>
      </p:sp>
      <p:pic>
        <p:nvPicPr>
          <p:cNvPr id="4" name="Picture 1033" descr="cleanthoroughly"/>
          <p:cNvPicPr>
            <a:picLocks noGrp="1" noChangeAspect="1" noChangeArrowheads="1"/>
          </p:cNvPicPr>
          <p:nvPr>
            <p:ph sz="quarter" idx="1"/>
          </p:nvPr>
        </p:nvPicPr>
        <p:blipFill>
          <a:blip r:embed="rId3" cstate="print"/>
          <a:srcRect/>
          <a:stretch>
            <a:fillRect/>
          </a:stretch>
        </p:blipFill>
        <p:spPr bwMode="auto">
          <a:xfrm>
            <a:off x="2590927" y="1699260"/>
            <a:ext cx="4197096" cy="4297680"/>
          </a:xfrm>
          <a:prstGeom prst="rect">
            <a:avLst/>
          </a:prstGeom>
          <a:noFill/>
        </p:spPr>
      </p:pic>
    </p:spTree>
    <p:extLst>
      <p:ext uri="{BB962C8B-B14F-4D97-AF65-F5344CB8AC3E}">
        <p14:creationId xmlns:p14="http://schemas.microsoft.com/office/powerpoint/2010/main" val="1640968201"/>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Ipas MVA Plus Aspirator </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Must be high level disinfected (HLD) or sterilized between patients</a:t>
            </a:r>
          </a:p>
          <a:p>
            <a:pPr marL="457200" indent="-457200"/>
            <a:r>
              <a:rPr lang="en-US" sz="2800" kern="1200">
                <a:solidFill>
                  <a:srgbClr val="000000"/>
                </a:solidFill>
                <a:latin typeface="+mn-lt"/>
                <a:ea typeface="+mn-ea"/>
                <a:cs typeface="+mn-cs"/>
              </a:rPr>
              <a:t>This prevents potential blood borne pathogens from being transmitted between patients in case of problems during the procedure where aspirator contents may make contact with a woman’s body</a:t>
            </a:r>
          </a:p>
          <a:p>
            <a:pPr marL="457200" indent="-457200"/>
            <a:r>
              <a:rPr lang="en-US" sz="2800" kern="1200">
                <a:solidFill>
                  <a:srgbClr val="000000"/>
                </a:solidFill>
                <a:latin typeface="+mn-lt"/>
                <a:ea typeface="+mn-ea"/>
                <a:cs typeface="+mn-cs"/>
              </a:rPr>
              <a:t>The aspirator does not need to remain HLD or sterilized before the next patient.</a:t>
            </a:r>
          </a:p>
        </p:txBody>
      </p:sp>
    </p:spTree>
    <p:extLst>
      <p:ext uri="{BB962C8B-B14F-4D97-AF65-F5344CB8AC3E}">
        <p14:creationId xmlns:p14="http://schemas.microsoft.com/office/powerpoint/2010/main" val="2236766583"/>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Ipas </a:t>
            </a:r>
            <a:r>
              <a:rPr lang="en-US" sz="3600" kern="1200" err="1">
                <a:solidFill>
                  <a:schemeClr val="tx2"/>
                </a:solidFill>
                <a:latin typeface="+mj-lt"/>
                <a:ea typeface="+mj-ea"/>
                <a:cs typeface="+mj-cs"/>
              </a:rPr>
              <a:t>EasyGrip</a:t>
            </a:r>
            <a:r>
              <a:rPr lang="en-US" sz="3600" kern="1200" baseline="30000">
                <a:solidFill>
                  <a:schemeClr val="tx2"/>
                </a:solidFill>
                <a:latin typeface="+mj-lt"/>
                <a:ea typeface="+mj-ea"/>
                <a:cs typeface="+mj-cs"/>
              </a:rPr>
              <a:t> </a:t>
            </a:r>
            <a:r>
              <a:rPr lang="en-US" sz="3600" kern="1200">
                <a:solidFill>
                  <a:schemeClr val="tx2"/>
                </a:solidFill>
                <a:latin typeface="+mj-lt"/>
                <a:ea typeface="+mj-ea"/>
                <a:cs typeface="+mj-cs"/>
              </a:rPr>
              <a:t>Cannulae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Must be HLD or sterilized between patients</a:t>
            </a:r>
          </a:p>
          <a:p>
            <a:pPr marL="457200" indent="-457200"/>
            <a:r>
              <a:rPr lang="en-US" sz="3200" kern="1200">
                <a:solidFill>
                  <a:srgbClr val="000000"/>
                </a:solidFill>
                <a:latin typeface="+mn-lt"/>
                <a:ea typeface="+mn-ea"/>
                <a:cs typeface="+mn-cs"/>
              </a:rPr>
              <a:t>Must be HLD or sterile at time of use</a:t>
            </a:r>
          </a:p>
        </p:txBody>
      </p:sp>
    </p:spTree>
    <p:extLst>
      <p:ext uri="{BB962C8B-B14F-4D97-AF65-F5344CB8AC3E}">
        <p14:creationId xmlns:p14="http://schemas.microsoft.com/office/powerpoint/2010/main" val="3010486304"/>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0352" cy="914400"/>
          </a:xfrm>
        </p:spPr>
        <p:txBody>
          <a:bodyPr/>
          <a:lstStyle/>
          <a:p>
            <a:pPr>
              <a:defRPr/>
            </a:pPr>
            <a:r>
              <a:rPr lang="en-US" sz="3200" kern="1200">
                <a:solidFill>
                  <a:schemeClr val="tx2"/>
                </a:solidFill>
                <a:latin typeface="+mj-lt"/>
                <a:ea typeface="+mj-ea"/>
                <a:cs typeface="+mj-cs"/>
              </a:rPr>
              <a:t>Common Options for Processing: Ipas MVA Plus and Ipas </a:t>
            </a:r>
            <a:r>
              <a:rPr lang="en-US" sz="3200" err="1"/>
              <a:t>EasyGrip</a:t>
            </a:r>
            <a:r>
              <a:rPr lang="en-US" sz="3200"/>
              <a:t> </a:t>
            </a:r>
            <a:r>
              <a:rPr lang="en-US" sz="3200" err="1"/>
              <a:t>Cannulae</a:t>
            </a:r>
            <a:endParaRPr lang="en-US" sz="3200"/>
          </a:p>
        </p:txBody>
      </p:sp>
      <p:pic>
        <p:nvPicPr>
          <p:cNvPr id="6" name="Picture 5" descr="A screenshot of a cell phone&#10;&#10;Description automatically generated">
            <a:extLst>
              <a:ext uri="{FF2B5EF4-FFF2-40B4-BE49-F238E27FC236}">
                <a16:creationId xmlns:a16="http://schemas.microsoft.com/office/drawing/2014/main" id="{B5CD76C3-829A-44E7-9B7F-9EB295A99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028" y="1734415"/>
            <a:ext cx="7403592" cy="4703064"/>
          </a:xfrm>
          <a:prstGeom prst="rect">
            <a:avLst/>
          </a:prstGeom>
        </p:spPr>
      </p:pic>
    </p:spTree>
    <p:extLst>
      <p:ext uri="{BB962C8B-B14F-4D97-AF65-F5344CB8AC3E}">
        <p14:creationId xmlns:p14="http://schemas.microsoft.com/office/powerpoint/2010/main" val="2689608614"/>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Option: Boiling (HLD)</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Place in water at a rolling boil – items do not need to be fully immersed. </a:t>
            </a:r>
          </a:p>
          <a:p>
            <a:pPr marL="457200" indent="-457200"/>
            <a:r>
              <a:rPr lang="en-US" sz="3200" kern="1200">
                <a:solidFill>
                  <a:srgbClr val="000000"/>
                </a:solidFill>
                <a:latin typeface="+mn-lt"/>
                <a:ea typeface="+mn-ea"/>
                <a:cs typeface="+mn-cs"/>
              </a:rPr>
              <a:t>Boil for 20 minutes. </a:t>
            </a:r>
          </a:p>
          <a:p>
            <a:pPr marL="457200" indent="-457200"/>
            <a:r>
              <a:rPr lang="en-US" sz="3200" kern="1200">
                <a:solidFill>
                  <a:srgbClr val="000000"/>
                </a:solidFill>
                <a:latin typeface="+mn-lt"/>
                <a:ea typeface="+mn-ea"/>
                <a:cs typeface="+mn-cs"/>
              </a:rPr>
              <a:t>Remove using HLD or sterile gloves or forceps. </a:t>
            </a:r>
          </a:p>
          <a:p>
            <a:pPr marL="457200" indent="-457200"/>
            <a:r>
              <a:rPr lang="en-US" sz="3200" kern="1200">
                <a:solidFill>
                  <a:srgbClr val="000000"/>
                </a:solidFill>
                <a:latin typeface="+mn-lt"/>
                <a:ea typeface="+mn-ea"/>
                <a:cs typeface="+mn-cs"/>
              </a:rPr>
              <a:t>Dry with sterile cloth, if desired. </a:t>
            </a:r>
          </a:p>
          <a:p>
            <a:pPr marL="457200" indent="-457200"/>
            <a:r>
              <a:rPr lang="en-US" sz="3200" kern="1200">
                <a:solidFill>
                  <a:srgbClr val="000000"/>
                </a:solidFill>
                <a:latin typeface="+mn-lt"/>
                <a:ea typeface="+mn-ea"/>
                <a:cs typeface="+mn-cs"/>
              </a:rPr>
              <a:t>Cool before use. </a:t>
            </a:r>
          </a:p>
        </p:txBody>
      </p:sp>
    </p:spTree>
    <p:extLst>
      <p:ext uri="{BB962C8B-B14F-4D97-AF65-F5344CB8AC3E}">
        <p14:creationId xmlns:p14="http://schemas.microsoft.com/office/powerpoint/2010/main" val="3310585392"/>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3600" kern="1200">
                <a:solidFill>
                  <a:schemeClr val="tx2"/>
                </a:solidFill>
                <a:latin typeface="+mj-lt"/>
                <a:ea typeface="+mj-ea"/>
                <a:cs typeface="+mj-cs"/>
              </a:rPr>
              <a:t>Boiling MVA Instruments </a:t>
            </a:r>
            <a:r>
              <a:rPr lang="en-US"/>
              <a:t> </a:t>
            </a:r>
          </a:p>
        </p:txBody>
      </p:sp>
      <p:pic>
        <p:nvPicPr>
          <p:cNvPr id="4" name="Picture 5" descr="boilinginstruments"/>
          <p:cNvPicPr>
            <a:picLocks noGrp="1" noChangeAspect="1" noChangeArrowheads="1"/>
          </p:cNvPicPr>
          <p:nvPr>
            <p:ph sz="quarter" idx="1"/>
          </p:nvPr>
        </p:nvPicPr>
        <p:blipFill>
          <a:blip r:embed="rId3" cstate="print"/>
          <a:srcRect/>
          <a:stretch>
            <a:fillRect/>
          </a:stretch>
        </p:blipFill>
        <p:spPr bwMode="auto">
          <a:xfrm>
            <a:off x="2540635" y="2151888"/>
            <a:ext cx="4297680" cy="3392424"/>
          </a:xfrm>
          <a:prstGeom prst="rect">
            <a:avLst/>
          </a:prstGeom>
          <a:noFill/>
        </p:spPr>
      </p:pic>
    </p:spTree>
    <p:extLst>
      <p:ext uri="{BB962C8B-B14F-4D97-AF65-F5344CB8AC3E}">
        <p14:creationId xmlns:p14="http://schemas.microsoft.com/office/powerpoint/2010/main" val="17738591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THREE</a:t>
            </a:r>
          </a:p>
        </p:txBody>
      </p:sp>
      <p:sp>
        <p:nvSpPr>
          <p:cNvPr id="11267" name="Title 1"/>
          <p:cNvSpPr>
            <a:spLocks noGrp="1"/>
          </p:cNvSpPr>
          <p:nvPr>
            <p:ph type="body" idx="1"/>
          </p:nvPr>
        </p:nvSpPr>
        <p:spPr>
          <a:xfrm>
            <a:off x="1371600" y="2743201"/>
            <a:ext cx="7123113" cy="838200"/>
          </a:xfrm>
        </p:spPr>
        <p:txBody>
          <a:bodyPr/>
          <a:lstStyle/>
          <a:p>
            <a:pPr eaLnBrk="1" hangingPunct="1"/>
            <a:r>
              <a:rPr lang="en-US" sz="4000">
                <a:ea typeface="ＭＳ Ｐゴシック" pitchFamily="34" charset="-128"/>
              </a:rPr>
              <a:t>Reproductive Rights</a:t>
            </a:r>
          </a:p>
        </p:txBody>
      </p:sp>
    </p:spTree>
    <p:extLst>
      <p:ext uri="{BB962C8B-B14F-4D97-AF65-F5344CB8AC3E}">
        <p14:creationId xmlns:p14="http://schemas.microsoft.com/office/powerpoint/2010/main" val="3875145930"/>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Glutaraldehyde</a:t>
            </a:r>
            <a:r>
              <a:rPr lang="en-US"/>
              <a:t>, </a:t>
            </a:r>
            <a:r>
              <a:rPr lang="en-US" err="1"/>
              <a:t>Sporox</a:t>
            </a:r>
            <a:r>
              <a:rPr lang="en-US"/>
              <a:t> II and</a:t>
            </a:r>
            <a:r>
              <a:rPr lang="en-US" sz="3600" kern="1200">
                <a:solidFill>
                  <a:schemeClr val="tx2"/>
                </a:solidFill>
                <a:latin typeface="+mj-lt"/>
                <a:ea typeface="+mj-ea"/>
                <a:cs typeface="+mj-cs"/>
              </a:rPr>
              <a:t> Chlorine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Handle with care, as they are hazardous substances. </a:t>
            </a:r>
          </a:p>
          <a:p>
            <a:pPr marL="457200" indent="-457200"/>
            <a:r>
              <a:rPr lang="en-US" sz="3200" kern="1200">
                <a:solidFill>
                  <a:srgbClr val="000000"/>
                </a:solidFill>
                <a:latin typeface="+mn-lt"/>
                <a:ea typeface="+mn-ea"/>
                <a:cs typeface="+mn-cs"/>
              </a:rPr>
              <a:t>Take necessary precautions, such as using personal protective equipment. </a:t>
            </a:r>
          </a:p>
          <a:p>
            <a:pPr marL="457200" indent="-457200"/>
            <a:r>
              <a:rPr lang="en-US" sz="3200" kern="1200">
                <a:solidFill>
                  <a:srgbClr val="000000"/>
                </a:solidFill>
                <a:latin typeface="+mn-lt"/>
                <a:ea typeface="+mn-ea"/>
                <a:cs typeface="+mn-cs"/>
              </a:rPr>
              <a:t>Refer to manufacturer’s safety instructions to establish safe use. </a:t>
            </a:r>
          </a:p>
        </p:txBody>
      </p:sp>
    </p:spTree>
    <p:extLst>
      <p:ext uri="{BB962C8B-B14F-4D97-AF65-F5344CB8AC3E}">
        <p14:creationId xmlns:p14="http://schemas.microsoft.com/office/powerpoint/2010/main" val="1741493012"/>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Option: </a:t>
            </a:r>
            <a:r>
              <a:rPr lang="en-US" sz="3600" kern="1200" err="1">
                <a:solidFill>
                  <a:schemeClr val="tx2"/>
                </a:solidFill>
                <a:latin typeface="+mj-lt"/>
                <a:ea typeface="+mj-ea"/>
                <a:cs typeface="+mj-cs"/>
              </a:rPr>
              <a:t>Glutaraldehyde</a:t>
            </a:r>
            <a:r>
              <a:rPr lang="en-US" sz="3600" kern="1200">
                <a:solidFill>
                  <a:schemeClr val="tx2"/>
                </a:solidFill>
                <a:latin typeface="+mj-lt"/>
                <a:ea typeface="+mj-ea"/>
                <a:cs typeface="+mj-cs"/>
              </a:rPr>
              <a:t> (Sterilization)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Fully immerse and ensure that solution fills instruments. </a:t>
            </a:r>
          </a:p>
          <a:p>
            <a:pPr marL="457200" indent="-457200"/>
            <a:r>
              <a:rPr lang="en-US" sz="3200" kern="1200">
                <a:solidFill>
                  <a:srgbClr val="000000"/>
                </a:solidFill>
                <a:latin typeface="+mn-lt"/>
                <a:ea typeface="+mn-ea"/>
                <a:cs typeface="+mn-cs"/>
              </a:rPr>
              <a:t>Soak according to manufacturer’s instructions. </a:t>
            </a:r>
          </a:p>
          <a:p>
            <a:pPr marL="457200" indent="-457200"/>
            <a:r>
              <a:rPr lang="en-US" sz="3200" kern="1200">
                <a:solidFill>
                  <a:srgbClr val="000000"/>
                </a:solidFill>
                <a:latin typeface="+mn-lt"/>
                <a:ea typeface="+mn-ea"/>
                <a:cs typeface="+mn-cs"/>
              </a:rPr>
              <a:t>Remove with sterile forceps or gloves. </a:t>
            </a:r>
          </a:p>
        </p:txBody>
      </p:sp>
    </p:spTree>
    <p:extLst>
      <p:ext uri="{BB962C8B-B14F-4D97-AF65-F5344CB8AC3E}">
        <p14:creationId xmlns:p14="http://schemas.microsoft.com/office/powerpoint/2010/main" val="1569390757"/>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Option: </a:t>
            </a:r>
            <a:r>
              <a:rPr lang="en-US" sz="3600" kern="1200" err="1">
                <a:solidFill>
                  <a:schemeClr val="tx2"/>
                </a:solidFill>
                <a:latin typeface="+mj-lt"/>
                <a:ea typeface="+mj-ea"/>
                <a:cs typeface="+mj-cs"/>
              </a:rPr>
              <a:t>Glutaraldehyde</a:t>
            </a:r>
            <a:r>
              <a:rPr lang="en-US" sz="3600" kern="1200">
                <a:solidFill>
                  <a:schemeClr val="tx2"/>
                </a:solidFill>
                <a:latin typeface="+mj-lt"/>
                <a:ea typeface="+mj-ea"/>
                <a:cs typeface="+mj-cs"/>
              </a:rPr>
              <a:t> (Sterilization) (cont.)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Rinse with sterile water. </a:t>
            </a:r>
          </a:p>
          <a:p>
            <a:pPr marL="457200" indent="-457200"/>
            <a:r>
              <a:rPr lang="en-US" sz="3200" kern="1200">
                <a:solidFill>
                  <a:srgbClr val="000000"/>
                </a:solidFill>
                <a:latin typeface="+mn-lt"/>
                <a:ea typeface="+mn-ea"/>
                <a:cs typeface="+mn-cs"/>
              </a:rPr>
              <a:t>Dry with sterile towel, if desired. </a:t>
            </a:r>
          </a:p>
          <a:p>
            <a:pPr marL="457200" indent="-457200"/>
            <a:r>
              <a:rPr lang="en-US" sz="3200" kern="1200">
                <a:solidFill>
                  <a:srgbClr val="000000"/>
                </a:solidFill>
                <a:latin typeface="+mn-lt"/>
                <a:ea typeface="+mn-ea"/>
                <a:cs typeface="+mn-cs"/>
              </a:rPr>
              <a:t>Change solution when it expires. </a:t>
            </a:r>
          </a:p>
        </p:txBody>
      </p:sp>
    </p:spTree>
    <p:extLst>
      <p:ext uri="{BB962C8B-B14F-4D97-AF65-F5344CB8AC3E}">
        <p14:creationId xmlns:p14="http://schemas.microsoft.com/office/powerpoint/2010/main" val="3054404136"/>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Option: </a:t>
            </a:r>
            <a:r>
              <a:rPr lang="en-US" sz="3600" kern="1200" err="1">
                <a:solidFill>
                  <a:schemeClr val="tx2"/>
                </a:solidFill>
                <a:latin typeface="+mj-lt"/>
                <a:ea typeface="+mj-ea"/>
                <a:cs typeface="+mj-cs"/>
              </a:rPr>
              <a:t>Glutaraldehyde</a:t>
            </a:r>
            <a:r>
              <a:rPr lang="en-US" sz="3600" kern="1200">
                <a:solidFill>
                  <a:schemeClr val="tx2"/>
                </a:solidFill>
                <a:latin typeface="+mj-lt"/>
                <a:ea typeface="+mj-ea"/>
                <a:cs typeface="+mj-cs"/>
              </a:rPr>
              <a:t> (HLD) </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Fully immerse and ensure that solution fills instruments. </a:t>
            </a:r>
          </a:p>
          <a:p>
            <a:pPr marL="457200" indent="-457200"/>
            <a:r>
              <a:rPr lang="en-US" sz="3200" kern="1200">
                <a:solidFill>
                  <a:srgbClr val="000000"/>
                </a:solidFill>
                <a:latin typeface="+mn-lt"/>
                <a:ea typeface="+mn-ea"/>
                <a:cs typeface="+mn-cs"/>
              </a:rPr>
              <a:t>Soak according to manufacturer’s instructions. </a:t>
            </a:r>
          </a:p>
          <a:p>
            <a:pPr marL="457200" indent="-457200"/>
            <a:r>
              <a:rPr lang="en-US" sz="3200" kern="1200">
                <a:solidFill>
                  <a:srgbClr val="000000"/>
                </a:solidFill>
                <a:latin typeface="+mn-lt"/>
                <a:ea typeface="+mn-ea"/>
                <a:cs typeface="+mn-cs"/>
              </a:rPr>
              <a:t>Soak for 20 minutes when using </a:t>
            </a:r>
            <a:r>
              <a:rPr lang="en-US" sz="3200" kern="1200" err="1">
                <a:solidFill>
                  <a:srgbClr val="000000"/>
                </a:solidFill>
                <a:latin typeface="+mn-lt"/>
                <a:ea typeface="+mn-ea"/>
                <a:cs typeface="+mn-cs"/>
              </a:rPr>
              <a:t>Cidex</a:t>
            </a:r>
            <a:r>
              <a:rPr lang="en-US" sz="3200" kern="1200">
                <a:solidFill>
                  <a:srgbClr val="000000"/>
                </a:solidFill>
                <a:latin typeface="+mn-lt"/>
                <a:ea typeface="+mn-ea"/>
                <a:cs typeface="+mn-cs"/>
              </a:rPr>
              <a:t>. </a:t>
            </a:r>
          </a:p>
          <a:p>
            <a:pPr marL="457200" indent="-457200"/>
            <a:r>
              <a:rPr lang="en-US" sz="3200" kern="1200">
                <a:solidFill>
                  <a:srgbClr val="000000"/>
                </a:solidFill>
                <a:latin typeface="+mn-lt"/>
                <a:ea typeface="+mn-ea"/>
                <a:cs typeface="+mn-cs"/>
              </a:rPr>
              <a:t>Remove using HLD or sterile gloves or forceps. </a:t>
            </a:r>
          </a:p>
        </p:txBody>
      </p:sp>
    </p:spTree>
    <p:extLst>
      <p:ext uri="{BB962C8B-B14F-4D97-AF65-F5344CB8AC3E}">
        <p14:creationId xmlns:p14="http://schemas.microsoft.com/office/powerpoint/2010/main" val="538167232"/>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Option: </a:t>
            </a:r>
            <a:r>
              <a:rPr lang="en-US" sz="3600" kern="1200" err="1">
                <a:solidFill>
                  <a:schemeClr val="tx2"/>
                </a:solidFill>
                <a:latin typeface="+mj-lt"/>
                <a:ea typeface="+mj-ea"/>
                <a:cs typeface="+mj-cs"/>
              </a:rPr>
              <a:t>Glutaraldehyde</a:t>
            </a:r>
            <a:r>
              <a:rPr lang="en-US" sz="3600" kern="1200">
                <a:solidFill>
                  <a:schemeClr val="tx2"/>
                </a:solidFill>
                <a:latin typeface="+mj-lt"/>
                <a:ea typeface="+mj-ea"/>
                <a:cs typeface="+mj-cs"/>
              </a:rPr>
              <a:t> (HLD) (cont.)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Rinse with sterile or boiled water. </a:t>
            </a:r>
          </a:p>
          <a:p>
            <a:pPr marL="457200" indent="-457200"/>
            <a:r>
              <a:rPr lang="en-US" sz="3200" kern="1200">
                <a:solidFill>
                  <a:srgbClr val="000000"/>
                </a:solidFill>
                <a:latin typeface="+mn-lt"/>
                <a:ea typeface="+mn-ea"/>
                <a:cs typeface="+mn-cs"/>
              </a:rPr>
              <a:t>Dry with sterile cloth, if desired. </a:t>
            </a:r>
          </a:p>
          <a:p>
            <a:pPr marL="457200" indent="-457200"/>
            <a:r>
              <a:rPr lang="en-US" sz="3200" kern="1200">
                <a:solidFill>
                  <a:srgbClr val="000000"/>
                </a:solidFill>
                <a:latin typeface="+mn-lt"/>
                <a:ea typeface="+mn-ea"/>
                <a:cs typeface="+mn-cs"/>
              </a:rPr>
              <a:t>Change solution when it expires. </a:t>
            </a:r>
          </a:p>
        </p:txBody>
      </p:sp>
    </p:spTree>
    <p:extLst>
      <p:ext uri="{BB962C8B-B14F-4D97-AF65-F5344CB8AC3E}">
        <p14:creationId xmlns:p14="http://schemas.microsoft.com/office/powerpoint/2010/main" val="206759364"/>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EBA07-5EBE-42D4-8A1B-5C8097CC9BAE}"/>
              </a:ext>
            </a:extLst>
          </p:cNvPr>
          <p:cNvSpPr>
            <a:spLocks noGrp="1"/>
          </p:cNvSpPr>
          <p:nvPr>
            <p:ph type="title"/>
          </p:nvPr>
        </p:nvSpPr>
        <p:spPr/>
        <p:txBody>
          <a:bodyPr/>
          <a:lstStyle/>
          <a:p>
            <a:r>
              <a:rPr lang="en-US"/>
              <a:t>Option: </a:t>
            </a:r>
            <a:r>
              <a:rPr lang="en-US" err="1"/>
              <a:t>Sporox</a:t>
            </a:r>
            <a:r>
              <a:rPr lang="en-US"/>
              <a:t> II (Sterilization)</a:t>
            </a:r>
          </a:p>
        </p:txBody>
      </p:sp>
      <p:sp>
        <p:nvSpPr>
          <p:cNvPr id="3" name="Content Placeholder 2">
            <a:extLst>
              <a:ext uri="{FF2B5EF4-FFF2-40B4-BE49-F238E27FC236}">
                <a16:creationId xmlns:a16="http://schemas.microsoft.com/office/drawing/2014/main" id="{0954C850-C138-41E4-8DC1-567F470C580A}"/>
              </a:ext>
            </a:extLst>
          </p:cNvPr>
          <p:cNvSpPr>
            <a:spLocks noGrp="1"/>
          </p:cNvSpPr>
          <p:nvPr>
            <p:ph sz="quarter" idx="1"/>
          </p:nvPr>
        </p:nvSpPr>
        <p:spPr/>
        <p:txBody>
          <a:bodyPr/>
          <a:lstStyle/>
          <a:p>
            <a:pPr marL="457200" indent="-457200"/>
            <a:r>
              <a:rPr lang="en-US" sz="2800"/>
              <a:t>Fully immerse and ensure that solution fills instruments. </a:t>
            </a:r>
          </a:p>
          <a:p>
            <a:pPr marL="457200" indent="-457200"/>
            <a:r>
              <a:rPr lang="en-US" sz="2800"/>
              <a:t>Soak for 6 hours. </a:t>
            </a:r>
          </a:p>
          <a:p>
            <a:pPr marL="457200" indent="-457200"/>
            <a:r>
              <a:rPr lang="en-US" sz="2800"/>
              <a:t>Remove with sterile forceps or gloves. </a:t>
            </a:r>
          </a:p>
          <a:p>
            <a:endParaRPr lang="en-US"/>
          </a:p>
        </p:txBody>
      </p:sp>
    </p:spTree>
    <p:extLst>
      <p:ext uri="{BB962C8B-B14F-4D97-AF65-F5344CB8AC3E}">
        <p14:creationId xmlns:p14="http://schemas.microsoft.com/office/powerpoint/2010/main" val="2314805812"/>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Option: </a:t>
            </a:r>
            <a:r>
              <a:rPr lang="en-US" err="1"/>
              <a:t>Sporox</a:t>
            </a:r>
            <a:r>
              <a:rPr lang="en-US"/>
              <a:t> II</a:t>
            </a:r>
            <a:r>
              <a:rPr lang="en-US" sz="3600" kern="1200">
                <a:solidFill>
                  <a:schemeClr val="tx2"/>
                </a:solidFill>
                <a:latin typeface="+mj-lt"/>
                <a:ea typeface="+mj-ea"/>
                <a:cs typeface="+mj-cs"/>
              </a:rPr>
              <a:t> (Sterilization) (cont.)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Rinse with sterile water. </a:t>
            </a:r>
          </a:p>
          <a:p>
            <a:pPr marL="457200" indent="-457200"/>
            <a:r>
              <a:rPr lang="en-US" sz="3200" kern="1200">
                <a:solidFill>
                  <a:srgbClr val="000000"/>
                </a:solidFill>
                <a:latin typeface="+mn-lt"/>
                <a:ea typeface="+mn-ea"/>
                <a:cs typeface="+mn-cs"/>
              </a:rPr>
              <a:t>Dry with sterile towel, if desired. </a:t>
            </a:r>
          </a:p>
          <a:p>
            <a:pPr marL="457200" indent="-457200"/>
            <a:r>
              <a:rPr lang="en-US" sz="3200" kern="1200">
                <a:solidFill>
                  <a:srgbClr val="000000"/>
                </a:solidFill>
                <a:latin typeface="+mn-lt"/>
                <a:ea typeface="+mn-ea"/>
                <a:cs typeface="+mn-cs"/>
              </a:rPr>
              <a:t>Change solution when it expires. </a:t>
            </a:r>
          </a:p>
        </p:txBody>
      </p:sp>
    </p:spTree>
    <p:extLst>
      <p:ext uri="{BB962C8B-B14F-4D97-AF65-F5344CB8AC3E}">
        <p14:creationId xmlns:p14="http://schemas.microsoft.com/office/powerpoint/2010/main" val="528812504"/>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Option: </a:t>
            </a:r>
            <a:r>
              <a:rPr lang="en-US" err="1"/>
              <a:t>Sporox</a:t>
            </a:r>
            <a:r>
              <a:rPr lang="en-US"/>
              <a:t> II</a:t>
            </a:r>
            <a:r>
              <a:rPr lang="en-US" sz="3600" kern="1200">
                <a:solidFill>
                  <a:schemeClr val="tx2"/>
                </a:solidFill>
                <a:latin typeface="+mj-lt"/>
                <a:ea typeface="+mj-ea"/>
                <a:cs typeface="+mj-cs"/>
              </a:rPr>
              <a:t> (HLD) </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Fully immerse and ensure that solution fills instruments. </a:t>
            </a:r>
          </a:p>
          <a:p>
            <a:pPr marL="457200" indent="-457200"/>
            <a:r>
              <a:rPr lang="en-US" sz="3200" kern="1200">
                <a:solidFill>
                  <a:srgbClr val="000000"/>
                </a:solidFill>
                <a:latin typeface="+mn-lt"/>
                <a:ea typeface="+mn-ea"/>
                <a:cs typeface="+mn-cs"/>
              </a:rPr>
              <a:t>Soak </a:t>
            </a:r>
            <a:r>
              <a:rPr lang="en-US" sz="3200"/>
              <a:t>for 30 minutes</a:t>
            </a:r>
            <a:r>
              <a:rPr lang="en-US" sz="3200" kern="1200">
                <a:solidFill>
                  <a:srgbClr val="000000"/>
                </a:solidFill>
                <a:latin typeface="+mn-lt"/>
                <a:ea typeface="+mn-ea"/>
                <a:cs typeface="+mn-cs"/>
              </a:rPr>
              <a:t>. </a:t>
            </a:r>
          </a:p>
          <a:p>
            <a:pPr marL="457200" indent="-457200"/>
            <a:r>
              <a:rPr lang="en-US" sz="3200" kern="1200">
                <a:solidFill>
                  <a:srgbClr val="000000"/>
                </a:solidFill>
                <a:latin typeface="+mn-lt"/>
                <a:ea typeface="+mn-ea"/>
                <a:cs typeface="+mn-cs"/>
              </a:rPr>
              <a:t>Remove using HLD or sterile gloves or forceps. </a:t>
            </a:r>
          </a:p>
        </p:txBody>
      </p:sp>
    </p:spTree>
    <p:extLst>
      <p:ext uri="{BB962C8B-B14F-4D97-AF65-F5344CB8AC3E}">
        <p14:creationId xmlns:p14="http://schemas.microsoft.com/office/powerpoint/2010/main" val="2175388715"/>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Option: </a:t>
            </a:r>
            <a:r>
              <a:rPr lang="en-US" err="1"/>
              <a:t>Sporox</a:t>
            </a:r>
            <a:r>
              <a:rPr lang="en-US"/>
              <a:t> II</a:t>
            </a:r>
            <a:r>
              <a:rPr lang="en-US" sz="3600" kern="1200">
                <a:solidFill>
                  <a:schemeClr val="tx2"/>
                </a:solidFill>
                <a:latin typeface="+mj-lt"/>
                <a:ea typeface="+mj-ea"/>
                <a:cs typeface="+mj-cs"/>
              </a:rPr>
              <a:t> (HLD) (cont.)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Rinse with sterile or boiled water. </a:t>
            </a:r>
          </a:p>
          <a:p>
            <a:pPr marL="457200" indent="-457200"/>
            <a:r>
              <a:rPr lang="en-US" sz="3200" kern="1200">
                <a:solidFill>
                  <a:srgbClr val="000000"/>
                </a:solidFill>
                <a:latin typeface="+mn-lt"/>
                <a:ea typeface="+mn-ea"/>
                <a:cs typeface="+mn-cs"/>
              </a:rPr>
              <a:t>Dry with sterile cloth, if desired. </a:t>
            </a:r>
          </a:p>
          <a:p>
            <a:pPr marL="457200" indent="-457200"/>
            <a:r>
              <a:rPr lang="en-US" sz="3200" kern="1200">
                <a:solidFill>
                  <a:srgbClr val="000000"/>
                </a:solidFill>
                <a:latin typeface="+mn-lt"/>
                <a:ea typeface="+mn-ea"/>
                <a:cs typeface="+mn-cs"/>
              </a:rPr>
              <a:t>Change solution when it expires. </a:t>
            </a:r>
          </a:p>
        </p:txBody>
      </p:sp>
    </p:spTree>
    <p:extLst>
      <p:ext uri="{BB962C8B-B14F-4D97-AF65-F5344CB8AC3E}">
        <p14:creationId xmlns:p14="http://schemas.microsoft.com/office/powerpoint/2010/main" val="1776321326"/>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Option: 0.5% Chlorine (HLD)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Use a plastic (non-metal) container.</a:t>
            </a:r>
          </a:p>
          <a:p>
            <a:pPr marL="457200" indent="-457200"/>
            <a:r>
              <a:rPr lang="en-US" sz="3200" kern="1200">
                <a:solidFill>
                  <a:srgbClr val="000000"/>
                </a:solidFill>
                <a:latin typeface="+mn-lt"/>
                <a:ea typeface="+mn-ea"/>
                <a:cs typeface="+mn-cs"/>
              </a:rPr>
              <a:t>Fully immerse and ensure that solution fills instruments. </a:t>
            </a:r>
          </a:p>
          <a:p>
            <a:pPr marL="457200" indent="-457200"/>
            <a:r>
              <a:rPr lang="en-US" sz="3200" kern="1200">
                <a:solidFill>
                  <a:srgbClr val="000000"/>
                </a:solidFill>
                <a:latin typeface="+mn-lt"/>
                <a:ea typeface="+mn-ea"/>
                <a:cs typeface="+mn-cs"/>
              </a:rPr>
              <a:t>Soak for 20 minutes. </a:t>
            </a:r>
          </a:p>
          <a:p>
            <a:pPr marL="457200" indent="-457200"/>
            <a:r>
              <a:rPr lang="en-US" sz="3200" kern="1200">
                <a:solidFill>
                  <a:srgbClr val="000000"/>
                </a:solidFill>
                <a:latin typeface="+mn-lt"/>
                <a:ea typeface="+mn-ea"/>
                <a:cs typeface="+mn-cs"/>
              </a:rPr>
              <a:t>Remove using HLD or sterile gloves or forceps. </a:t>
            </a:r>
          </a:p>
          <a:p>
            <a:pPr marL="457200" indent="-457200"/>
            <a:r>
              <a:rPr lang="en-US" sz="3200" kern="1200">
                <a:solidFill>
                  <a:srgbClr val="000000"/>
                </a:solidFill>
                <a:latin typeface="+mn-lt"/>
                <a:ea typeface="+mn-ea"/>
                <a:cs typeface="+mn-cs"/>
              </a:rPr>
              <a:t>Rinse with boiled or sterile water. </a:t>
            </a:r>
          </a:p>
          <a:p>
            <a:pPr marL="457200" indent="-457200"/>
            <a:r>
              <a:rPr lang="en-US" sz="3200" kern="1200">
                <a:solidFill>
                  <a:srgbClr val="000000"/>
                </a:solidFill>
                <a:latin typeface="+mn-lt"/>
                <a:ea typeface="+mn-ea"/>
                <a:cs typeface="+mn-cs"/>
              </a:rPr>
              <a:t>Dry with sterile cloth, if desired. </a:t>
            </a:r>
          </a:p>
        </p:txBody>
      </p:sp>
    </p:spTree>
    <p:extLst>
      <p:ext uri="{BB962C8B-B14F-4D97-AF65-F5344CB8AC3E}">
        <p14:creationId xmlns:p14="http://schemas.microsoft.com/office/powerpoint/2010/main" val="1603087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a:xfrm>
            <a:off x="609600" y="1752600"/>
            <a:ext cx="8153400" cy="4495800"/>
          </a:xfrm>
        </p:spPr>
        <p:txBody>
          <a:bodyPr/>
          <a:lstStyle/>
          <a:p>
            <a:pPr marL="0">
              <a:lnSpc>
                <a:spcPct val="90000"/>
              </a:lnSpc>
              <a:spcAft>
                <a:spcPts val="1200"/>
              </a:spcAft>
              <a:buSzPct val="125000"/>
              <a:buNone/>
            </a:pPr>
            <a:r>
              <a:rPr lang="en-US" sz="3200"/>
              <a:t>This module covers the knowledge and attitudes regarding reproductive rights that health-care staff must have in order to support woman-centered, comprehensive abortion care.</a:t>
            </a:r>
            <a:endParaRPr lang="en-US" sz="1050">
              <a:solidFill>
                <a:srgbClr val="000000"/>
              </a:solidFill>
              <a:ea typeface="ＭＳ Ｐゴシック" pitchFamily="34" charset="-128"/>
            </a:endParaRPr>
          </a:p>
        </p:txBody>
      </p:sp>
    </p:spTree>
    <p:extLst>
      <p:ext uri="{BB962C8B-B14F-4D97-AF65-F5344CB8AC3E}">
        <p14:creationId xmlns:p14="http://schemas.microsoft.com/office/powerpoint/2010/main" val="2694891745"/>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HLD Disinfectant Soak and Rinse </a:t>
            </a:r>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8384" y="2133600"/>
            <a:ext cx="6281928" cy="3316224"/>
          </a:xfrm>
          <a:prstGeom prst="rect">
            <a:avLst/>
          </a:prstGeom>
        </p:spPr>
      </p:pic>
    </p:spTree>
    <p:extLst>
      <p:ext uri="{BB962C8B-B14F-4D97-AF65-F5344CB8AC3E}">
        <p14:creationId xmlns:p14="http://schemas.microsoft.com/office/powerpoint/2010/main" val="2939494442"/>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Option: Steam Autoclave (Sterilization)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Wrap clean, disassembled items in paper or linen. </a:t>
            </a:r>
          </a:p>
          <a:p>
            <a:pPr marL="457200" indent="-457200"/>
            <a:r>
              <a:rPr lang="en-US" sz="3200" kern="1200">
                <a:solidFill>
                  <a:srgbClr val="000000"/>
                </a:solidFill>
                <a:latin typeface="+mn-lt"/>
                <a:ea typeface="+mn-ea"/>
                <a:cs typeface="+mn-cs"/>
              </a:rPr>
              <a:t>Arrange items so steam penetrates all surfaces. </a:t>
            </a:r>
          </a:p>
          <a:p>
            <a:pPr marL="457200" indent="-457200"/>
            <a:r>
              <a:rPr lang="en-US" sz="3200" kern="1200">
                <a:solidFill>
                  <a:srgbClr val="000000"/>
                </a:solidFill>
                <a:latin typeface="+mn-lt"/>
                <a:ea typeface="+mn-ea"/>
                <a:cs typeface="+mn-cs"/>
              </a:rPr>
              <a:t>Ensure instrument openings are not obstructed and parts do not touch. </a:t>
            </a:r>
          </a:p>
          <a:p>
            <a:pPr marL="457200" indent="-457200"/>
            <a:r>
              <a:rPr lang="en-US" sz="3200" kern="1200">
                <a:solidFill>
                  <a:srgbClr val="000000"/>
                </a:solidFill>
                <a:latin typeface="+mn-lt"/>
                <a:ea typeface="+mn-ea"/>
                <a:cs typeface="+mn-cs"/>
              </a:rPr>
              <a:t>Cool before use.</a:t>
            </a:r>
          </a:p>
        </p:txBody>
      </p:sp>
    </p:spTree>
    <p:extLst>
      <p:ext uri="{BB962C8B-B14F-4D97-AF65-F5344CB8AC3E}">
        <p14:creationId xmlns:p14="http://schemas.microsoft.com/office/powerpoint/2010/main" val="1000819207"/>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Paper Wrap</a:t>
            </a:r>
          </a:p>
        </p:txBody>
      </p:sp>
      <p:pic>
        <p:nvPicPr>
          <p:cNvPr id="4" name="Picture 5" descr="paperwrap"/>
          <p:cNvPicPr>
            <a:picLocks noGrp="1" noChangeAspect="1" noChangeArrowheads="1"/>
          </p:cNvPicPr>
          <p:nvPr>
            <p:ph sz="quarter" idx="1"/>
          </p:nvPr>
        </p:nvPicPr>
        <p:blipFill>
          <a:blip r:embed="rId3" cstate="print"/>
          <a:srcRect/>
          <a:stretch>
            <a:fillRect/>
          </a:stretch>
        </p:blipFill>
        <p:spPr bwMode="auto">
          <a:xfrm>
            <a:off x="876300" y="1860078"/>
            <a:ext cx="7391400" cy="3899843"/>
          </a:xfrm>
          <a:prstGeom prst="rect">
            <a:avLst/>
          </a:prstGeom>
          <a:noFill/>
        </p:spPr>
      </p:pic>
    </p:spTree>
    <p:extLst>
      <p:ext uri="{BB962C8B-B14F-4D97-AF65-F5344CB8AC3E}">
        <p14:creationId xmlns:p14="http://schemas.microsoft.com/office/powerpoint/2010/main" val="2979161383"/>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Steam Autoclave: Caution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Process at 121°C (250°F) with 106 </a:t>
            </a:r>
            <a:r>
              <a:rPr lang="en-US" sz="3200" kern="1200" err="1">
                <a:solidFill>
                  <a:srgbClr val="000000"/>
                </a:solidFill>
                <a:latin typeface="+mn-lt"/>
                <a:ea typeface="+mn-ea"/>
                <a:cs typeface="+mn-cs"/>
              </a:rPr>
              <a:t>kPa</a:t>
            </a:r>
            <a:r>
              <a:rPr lang="en-US" sz="3200" kern="1200">
                <a:solidFill>
                  <a:srgbClr val="000000"/>
                </a:solidFill>
                <a:latin typeface="+mn-lt"/>
                <a:ea typeface="+mn-ea"/>
                <a:cs typeface="+mn-cs"/>
              </a:rPr>
              <a:t> (15lbs/in</a:t>
            </a:r>
            <a:r>
              <a:rPr lang="en-US" sz="3200" kern="1200" baseline="30000">
                <a:solidFill>
                  <a:srgbClr val="000000"/>
                </a:solidFill>
                <a:latin typeface="+mn-lt"/>
                <a:ea typeface="+mn-ea"/>
                <a:cs typeface="+mn-cs"/>
              </a:rPr>
              <a:t>2</a:t>
            </a:r>
            <a:r>
              <a:rPr lang="en-US" sz="3200" kern="1200">
                <a:solidFill>
                  <a:srgbClr val="000000"/>
                </a:solidFill>
                <a:latin typeface="+mn-lt"/>
                <a:ea typeface="+mn-ea"/>
                <a:cs typeface="+mn-cs"/>
              </a:rPr>
              <a:t>) pressure for 30 minutes. </a:t>
            </a:r>
          </a:p>
          <a:p>
            <a:pPr marL="457200" indent="-457200"/>
            <a:r>
              <a:rPr lang="en-US" sz="3200" kern="1200">
                <a:solidFill>
                  <a:srgbClr val="000000"/>
                </a:solidFill>
                <a:latin typeface="+mn-lt"/>
                <a:ea typeface="+mn-ea"/>
                <a:cs typeface="+mn-cs"/>
              </a:rPr>
              <a:t>Be sure the autoclave is set to these parameters. </a:t>
            </a:r>
          </a:p>
          <a:p>
            <a:pPr marL="457200" indent="-457200"/>
            <a:r>
              <a:rPr lang="en-US" sz="3200" kern="1200">
                <a:solidFill>
                  <a:srgbClr val="000000"/>
                </a:solidFill>
                <a:latin typeface="+mn-lt"/>
                <a:ea typeface="+mn-ea"/>
                <a:cs typeface="+mn-cs"/>
              </a:rPr>
              <a:t>Do not use other autoclave settings or “flash” the instruments. </a:t>
            </a:r>
          </a:p>
          <a:p>
            <a:pPr marL="457200" indent="-457200"/>
            <a:r>
              <a:rPr lang="en-US" sz="3200" kern="1200">
                <a:solidFill>
                  <a:srgbClr val="000000"/>
                </a:solidFill>
                <a:latin typeface="+mn-lt"/>
                <a:ea typeface="+mn-ea"/>
                <a:cs typeface="+mn-cs"/>
              </a:rPr>
              <a:t>Higher temperature settings can damage instruments. </a:t>
            </a:r>
          </a:p>
        </p:txBody>
      </p:sp>
    </p:spTree>
    <p:extLst>
      <p:ext uri="{BB962C8B-B14F-4D97-AF65-F5344CB8AC3E}">
        <p14:creationId xmlns:p14="http://schemas.microsoft.com/office/powerpoint/2010/main" val="3935266581"/>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Storing MVA Instruments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Instruments processed by wet methods should be reproc</a:t>
            </a:r>
            <a:r>
              <a:rPr lang="en-US" sz="3200"/>
              <a:t>essed daily.</a:t>
            </a:r>
          </a:p>
          <a:p>
            <a:pPr marL="457200" indent="-457200"/>
            <a:r>
              <a:rPr lang="en-US" sz="3200" kern="1200">
                <a:solidFill>
                  <a:srgbClr val="000000"/>
                </a:solidFill>
                <a:latin typeface="+mn-lt"/>
                <a:ea typeface="+mn-ea"/>
                <a:cs typeface="+mn-cs"/>
              </a:rPr>
              <a:t>Storing items even slightly wet invites microbial growth. </a:t>
            </a:r>
          </a:p>
          <a:p>
            <a:pPr marL="457200" indent="-457200"/>
            <a:r>
              <a:rPr lang="en-US" sz="3200" kern="1200">
                <a:solidFill>
                  <a:srgbClr val="000000"/>
                </a:solidFill>
                <a:latin typeface="+mn-lt"/>
                <a:ea typeface="+mn-ea"/>
                <a:cs typeface="+mn-cs"/>
              </a:rPr>
              <a:t>Keep just a few cannulae in each container. </a:t>
            </a:r>
          </a:p>
          <a:p>
            <a:pPr marL="457200" indent="-457200"/>
            <a:r>
              <a:rPr lang="en-US" sz="3200" kern="1200">
                <a:solidFill>
                  <a:srgbClr val="000000"/>
                </a:solidFill>
                <a:latin typeface="+mn-lt"/>
                <a:ea typeface="+mn-ea"/>
                <a:cs typeface="+mn-cs"/>
              </a:rPr>
              <a:t>Avoid touching cannulae tips; grasp cannulae by base. </a:t>
            </a:r>
          </a:p>
        </p:txBody>
      </p:sp>
    </p:spTree>
    <p:extLst>
      <p:ext uri="{BB962C8B-B14F-4D97-AF65-F5344CB8AC3E}">
        <p14:creationId xmlns:p14="http://schemas.microsoft.com/office/powerpoint/2010/main" val="3980117480"/>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TWELVE</a:t>
            </a:r>
          </a:p>
        </p:txBody>
      </p:sp>
      <p:sp>
        <p:nvSpPr>
          <p:cNvPr id="11267" name="Title 1"/>
          <p:cNvSpPr>
            <a:spLocks noGrp="1"/>
          </p:cNvSpPr>
          <p:nvPr>
            <p:ph type="body" idx="1"/>
          </p:nvPr>
        </p:nvSpPr>
        <p:spPr/>
        <p:txBody>
          <a:bodyPr/>
          <a:lstStyle/>
          <a:p>
            <a:r>
              <a:rPr lang="en-US" sz="4000"/>
              <a:t>Uterine Evacuation Procedure with Ipas MVA Plus</a:t>
            </a:r>
            <a:endParaRPr lang="en-US" sz="4000">
              <a:ea typeface="ＭＳ Ｐゴシック" pitchFamily="34" charset="-128"/>
            </a:endParaRPr>
          </a:p>
        </p:txBody>
      </p:sp>
    </p:spTree>
    <p:extLst>
      <p:ext uri="{BB962C8B-B14F-4D97-AF65-F5344CB8AC3E}">
        <p14:creationId xmlns:p14="http://schemas.microsoft.com/office/powerpoint/2010/main" val="970126165"/>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3200" kern="1200">
                <a:solidFill>
                  <a:srgbClr val="000000"/>
                </a:solidFill>
                <a:latin typeface="+mn-lt"/>
                <a:ea typeface="+mn-ea"/>
                <a:cs typeface="+mn-cs"/>
              </a:rPr>
              <a:t>This module explains the steps for performing a manual vacuum aspiration (MVA) using the Ipas MVA Plus aspirator and Ipas </a:t>
            </a:r>
            <a:r>
              <a:rPr lang="en-US" sz="3200" kern="1200" err="1">
                <a:solidFill>
                  <a:srgbClr val="000000"/>
                </a:solidFill>
                <a:latin typeface="+mn-lt"/>
                <a:ea typeface="+mn-ea"/>
                <a:cs typeface="+mn-cs"/>
              </a:rPr>
              <a:t>EasyGrip</a:t>
            </a:r>
            <a:r>
              <a:rPr lang="en-US" sz="3200" kern="1200">
                <a:solidFill>
                  <a:srgbClr val="000000"/>
                </a:solidFill>
                <a:latin typeface="+mn-lt"/>
                <a:ea typeface="+mn-ea"/>
                <a:cs typeface="+mn-cs"/>
              </a:rPr>
              <a:t> cannulae within the context of woman-centered care. </a:t>
            </a:r>
          </a:p>
          <a:p>
            <a:pPr>
              <a:buNone/>
            </a:pPr>
            <a:endParaRPr lang="en-US" sz="3200"/>
          </a:p>
        </p:txBody>
      </p:sp>
    </p:spTree>
    <p:extLst>
      <p:ext uri="{BB962C8B-B14F-4D97-AF65-F5344CB8AC3E}">
        <p14:creationId xmlns:p14="http://schemas.microsoft.com/office/powerpoint/2010/main" val="3795599662"/>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p:txBody>
          <a:bodyPr/>
          <a:lstStyle/>
          <a:p>
            <a:pPr marL="514350" indent="-514350">
              <a:buSzPct val="100000"/>
              <a:buNone/>
            </a:pPr>
            <a:r>
              <a:rPr lang="en-US" sz="2400"/>
              <a:t>By the end of this module, participants should be able to: </a:t>
            </a:r>
          </a:p>
          <a:p>
            <a:pPr marL="514350" lvl="0" indent="-514350">
              <a:buSzPct val="100000"/>
              <a:buFont typeface="+mj-lt"/>
              <a:buAutoNum type="arabicPeriod"/>
            </a:pPr>
            <a:r>
              <a:rPr lang="en-US" sz="2400" kern="1200">
                <a:solidFill>
                  <a:srgbClr val="000000"/>
                </a:solidFill>
              </a:rPr>
              <a:t>Explain how pain management is an essential component of MVA, help a woman develop a pain management plan and know how to use methods of pain management. </a:t>
            </a:r>
          </a:p>
          <a:p>
            <a:pPr marL="514350" lvl="0" indent="-514350">
              <a:buSzPct val="100000"/>
              <a:buFont typeface="+mj-lt"/>
              <a:buAutoNum type="arabicPeriod"/>
            </a:pPr>
            <a:r>
              <a:rPr lang="en-US" sz="2400" kern="1200">
                <a:solidFill>
                  <a:srgbClr val="000000"/>
                </a:solidFill>
              </a:rPr>
              <a:t>Explain how to provide contraceptive services at the time of comprehensive abortion care and offer referrals as needed.</a:t>
            </a:r>
          </a:p>
          <a:p>
            <a:pPr marL="514350" lvl="0" indent="-514350">
              <a:buSzPct val="100000"/>
              <a:buFont typeface="+mj-lt"/>
              <a:buAutoNum type="arabicPeriod"/>
            </a:pPr>
            <a:r>
              <a:rPr lang="en-US" sz="2400" kern="1200">
                <a:solidFill>
                  <a:srgbClr val="000000"/>
                </a:solidFill>
              </a:rPr>
              <a:t>Describe steps for performing uterine evacua­tion with MVA and resolve technical problems. </a:t>
            </a:r>
          </a:p>
          <a:p>
            <a:pPr marL="514350" indent="-514350">
              <a:buSzPct val="100000"/>
              <a:buFont typeface="+mj-lt"/>
              <a:buAutoNum type="arabicPeriod"/>
            </a:pPr>
            <a:r>
              <a:rPr lang="en-US" sz="2400" kern="1200">
                <a:solidFill>
                  <a:srgbClr val="000000"/>
                </a:solidFill>
              </a:rPr>
              <a:t>Explain post-procedure assessment and monitoring. </a:t>
            </a:r>
          </a:p>
        </p:txBody>
      </p:sp>
    </p:spTree>
    <p:extLst>
      <p:ext uri="{BB962C8B-B14F-4D97-AF65-F5344CB8AC3E}">
        <p14:creationId xmlns:p14="http://schemas.microsoft.com/office/powerpoint/2010/main" val="3572945181"/>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 (cont.)</a:t>
            </a:r>
          </a:p>
        </p:txBody>
      </p:sp>
      <p:sp>
        <p:nvSpPr>
          <p:cNvPr id="3" name="Content Placeholder 2"/>
          <p:cNvSpPr>
            <a:spLocks noGrp="1"/>
          </p:cNvSpPr>
          <p:nvPr>
            <p:ph sz="quarter" idx="1"/>
          </p:nvPr>
        </p:nvSpPr>
        <p:spPr/>
        <p:txBody>
          <a:bodyPr/>
          <a:lstStyle/>
          <a:p>
            <a:pPr marL="514350" indent="-514350">
              <a:buSzPct val="100000"/>
              <a:buFont typeface="+mj-lt"/>
              <a:buAutoNum type="arabicPeriod" startAt="5"/>
            </a:pPr>
            <a:r>
              <a:rPr lang="en-US" sz="2800"/>
              <a:t>Describe the immediate post-procedure steps and discharge procedures. </a:t>
            </a:r>
          </a:p>
          <a:p>
            <a:pPr marL="514350" indent="-514350">
              <a:buSzPct val="100000"/>
              <a:buFont typeface="+mj-lt"/>
              <a:buAutoNum type="arabicPeriod" startAt="5"/>
            </a:pPr>
            <a:r>
              <a:rPr lang="en-US" sz="2800"/>
              <a:t>Describe the clinical and woman-centered indications for follow-up care. </a:t>
            </a:r>
          </a:p>
          <a:p>
            <a:pPr marL="514350" indent="-514350">
              <a:buSzPct val="100000"/>
              <a:buFont typeface="+mj-lt"/>
              <a:buAutoNum type="arabicPeriod" startAt="5"/>
            </a:pPr>
            <a:r>
              <a:rPr lang="en-US" sz="2800"/>
              <a:t>Describe the types of care that could be offered at a follow-up visit, if desired by the woman.</a:t>
            </a:r>
          </a:p>
          <a:p>
            <a:pPr marL="514350" lvl="0" indent="-514350">
              <a:buSzPct val="100000"/>
              <a:buFont typeface="+mj-lt"/>
              <a:buAutoNum type="arabicPeriod" startAt="5"/>
            </a:pPr>
            <a:r>
              <a:rPr lang="en-US" sz="2800"/>
              <a:t>Provide clinically and emotionally appropriate abortion-related care to young women.</a:t>
            </a:r>
          </a:p>
        </p:txBody>
      </p:sp>
    </p:spTree>
    <p:extLst>
      <p:ext uri="{BB962C8B-B14F-4D97-AF65-F5344CB8AC3E}">
        <p14:creationId xmlns:p14="http://schemas.microsoft.com/office/powerpoint/2010/main" val="199733208"/>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Before the MVA Procedure</a:t>
            </a:r>
            <a:endParaRPr lang="en-US"/>
          </a:p>
        </p:txBody>
      </p:sp>
      <p:sp>
        <p:nvSpPr>
          <p:cNvPr id="3" name="Content Placeholder 2"/>
          <p:cNvSpPr>
            <a:spLocks noGrp="1"/>
          </p:cNvSpPr>
          <p:nvPr>
            <p:ph sz="quarter" idx="1"/>
          </p:nvPr>
        </p:nvSpPr>
        <p:spPr/>
        <p:txBody>
          <a:bodyPr/>
          <a:lstStyle/>
          <a:p>
            <a:pPr marL="457200" indent="-457200"/>
            <a:r>
              <a:rPr lang="en-US" sz="3200" i="0" kern="1200">
                <a:solidFill>
                  <a:srgbClr val="000000"/>
                </a:solidFill>
                <a:latin typeface="+mn-lt"/>
                <a:ea typeface="+mn-ea"/>
                <a:cs typeface="+mn-cs"/>
              </a:rPr>
              <a:t>Provide counseling to the woman and obtain informed consent </a:t>
            </a:r>
            <a:endParaRPr lang="en-US" sz="3200" i="1" kern="1200">
              <a:solidFill>
                <a:srgbClr val="000000"/>
              </a:solidFill>
              <a:latin typeface="+mn-lt"/>
              <a:ea typeface="+mn-ea"/>
              <a:cs typeface="+mn-cs"/>
            </a:endParaRPr>
          </a:p>
          <a:p>
            <a:pPr marL="457200" indent="-457200"/>
            <a:r>
              <a:rPr lang="en-US" sz="3200" i="0" kern="1200">
                <a:solidFill>
                  <a:srgbClr val="000000"/>
                </a:solidFill>
                <a:latin typeface="+mn-lt"/>
                <a:ea typeface="+mn-ea"/>
                <a:cs typeface="+mn-cs"/>
              </a:rPr>
              <a:t>Perform a clinical assessment, including physical examination </a:t>
            </a:r>
            <a:endParaRPr lang="en-US" sz="3200" i="1" kern="1200">
              <a:solidFill>
                <a:srgbClr val="000000"/>
              </a:solidFill>
              <a:latin typeface="+mn-lt"/>
              <a:ea typeface="+mn-ea"/>
              <a:cs typeface="+mn-cs"/>
            </a:endParaRPr>
          </a:p>
          <a:p>
            <a:pPr marL="457200" indent="-457200"/>
            <a:r>
              <a:rPr lang="en-US" sz="3200" i="0" kern="1200">
                <a:solidFill>
                  <a:srgbClr val="000000"/>
                </a:solidFill>
                <a:latin typeface="+mn-lt"/>
                <a:ea typeface="+mn-ea"/>
                <a:cs typeface="+mn-cs"/>
              </a:rPr>
              <a:t>Discuss her contraceptive needs </a:t>
            </a:r>
            <a:endParaRPr lang="en-US" sz="3200" i="1" kern="1200">
              <a:solidFill>
                <a:srgbClr val="000000"/>
              </a:solidFill>
              <a:latin typeface="+mn-lt"/>
              <a:ea typeface="+mn-ea"/>
              <a:cs typeface="+mn-cs"/>
            </a:endParaRPr>
          </a:p>
        </p:txBody>
      </p:sp>
    </p:spTree>
    <p:extLst>
      <p:ext uri="{BB962C8B-B14F-4D97-AF65-F5344CB8AC3E}">
        <p14:creationId xmlns:p14="http://schemas.microsoft.com/office/powerpoint/2010/main" val="42728107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a:xfrm>
            <a:off x="609600" y="1752600"/>
            <a:ext cx="8153400" cy="4800600"/>
          </a:xfrm>
        </p:spPr>
        <p:txBody>
          <a:bodyPr/>
          <a:lstStyle/>
          <a:p>
            <a:pPr>
              <a:buNone/>
            </a:pPr>
            <a:r>
              <a:rPr lang="en-US" sz="2600"/>
              <a:t>By the end of this module, participants should be able to: </a:t>
            </a:r>
          </a:p>
          <a:p>
            <a:pPr marL="514350" indent="-514350">
              <a:buSzPct val="90000"/>
              <a:buFont typeface="+mj-lt"/>
              <a:buAutoNum type="arabicPeriod"/>
            </a:pPr>
            <a:r>
              <a:rPr lang="en-US" sz="2600"/>
              <a:t>Identify relevant international human-rights documents and their significance for abortion and postabortion care</a:t>
            </a:r>
          </a:p>
          <a:p>
            <a:pPr marL="514350" indent="-514350">
              <a:buSzPct val="90000"/>
              <a:buFont typeface="+mj-lt"/>
              <a:buAutoNum type="arabicPeriod"/>
            </a:pPr>
            <a:r>
              <a:rPr lang="en-US" sz="2600"/>
              <a:t>Identify barriers that impede women’s access to safe, legal abortion care in participants’ settings </a:t>
            </a:r>
          </a:p>
          <a:p>
            <a:pPr marL="514350" indent="-514350">
              <a:buSzPct val="90000"/>
              <a:buFont typeface="+mj-lt"/>
              <a:buAutoNum type="arabicPeriod"/>
            </a:pPr>
            <a:r>
              <a:rPr lang="en-US" sz="2600"/>
              <a:t>Identify possible actions to take to improve women’s access to comprehensive abortion care, including postabortion care, in participants’ settings </a:t>
            </a:r>
          </a:p>
          <a:p>
            <a:pPr>
              <a:buNone/>
            </a:pPr>
            <a:endParaRPr lang="en-US" sz="2600"/>
          </a:p>
        </p:txBody>
      </p:sp>
    </p:spTree>
    <p:extLst>
      <p:ext uri="{BB962C8B-B14F-4D97-AF65-F5344CB8AC3E}">
        <p14:creationId xmlns:p14="http://schemas.microsoft.com/office/powerpoint/2010/main" val="836674582"/>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Pain Management During MVA</a:t>
            </a:r>
          </a:p>
        </p:txBody>
      </p:sp>
      <p:sp>
        <p:nvSpPr>
          <p:cNvPr id="3" name="Content Placeholder 2"/>
          <p:cNvSpPr>
            <a:spLocks noGrp="1"/>
          </p:cNvSpPr>
          <p:nvPr>
            <p:ph sz="quarter" idx="1"/>
          </p:nvPr>
        </p:nvSpPr>
        <p:spPr/>
        <p:txBody>
          <a:bodyPr/>
          <a:lstStyle/>
          <a:p>
            <a:pPr marL="457200" indent="-457200"/>
            <a:r>
              <a:rPr lang="en-US" sz="2600" kern="1200">
                <a:solidFill>
                  <a:srgbClr val="000000"/>
                </a:solidFill>
                <a:latin typeface="+mn-lt"/>
                <a:ea typeface="+mn-ea"/>
                <a:cs typeface="+mn-cs"/>
              </a:rPr>
              <a:t>Recommended by WHO for all women undergoing uterine evacuation by any method</a:t>
            </a:r>
          </a:p>
          <a:p>
            <a:pPr marL="457200" indent="-457200"/>
            <a:r>
              <a:rPr lang="en-US" sz="2600" kern="1200">
                <a:solidFill>
                  <a:srgbClr val="000000"/>
                </a:solidFill>
                <a:latin typeface="+mn-lt"/>
                <a:ea typeface="+mn-ea"/>
                <a:cs typeface="+mn-cs"/>
              </a:rPr>
              <a:t>Reduces pain and anxiety, minimizes risk</a:t>
            </a:r>
          </a:p>
          <a:p>
            <a:pPr marL="457200" indent="-457200"/>
            <a:r>
              <a:rPr lang="en-US" sz="2600" kern="1200">
                <a:solidFill>
                  <a:srgbClr val="000000"/>
                </a:solidFill>
                <a:latin typeface="+mn-lt"/>
                <a:ea typeface="+mn-ea"/>
                <a:cs typeface="+mn-cs"/>
              </a:rPr>
              <a:t>Should be determined by woman with provider, based on individual needs and preferences </a:t>
            </a:r>
          </a:p>
          <a:p>
            <a:pPr marL="457200" indent="-457200"/>
            <a:r>
              <a:rPr lang="en-US" sz="2600" kern="1200">
                <a:solidFill>
                  <a:srgbClr val="000000"/>
                </a:solidFill>
                <a:latin typeface="+mn-lt"/>
                <a:ea typeface="+mn-ea"/>
                <a:cs typeface="+mn-cs"/>
              </a:rPr>
              <a:t>Women’s responses to pain vary but all women should be offered pain management</a:t>
            </a:r>
          </a:p>
          <a:p>
            <a:pPr marL="457200" indent="-457200"/>
            <a:r>
              <a:rPr lang="en-US" sz="2600" kern="1200">
                <a:solidFill>
                  <a:srgbClr val="000000"/>
                </a:solidFill>
                <a:latin typeface="+mn-lt"/>
                <a:ea typeface="+mn-ea"/>
                <a:cs typeface="+mn-cs"/>
              </a:rPr>
              <a:t>Providers consistently underestimate the amount of pain a woman experiences</a:t>
            </a:r>
          </a:p>
          <a:p>
            <a:pPr marL="457200" indent="-457200"/>
            <a:r>
              <a:rPr lang="en-US" sz="2600" kern="1200">
                <a:solidFill>
                  <a:srgbClr val="000000"/>
                </a:solidFill>
                <a:latin typeface="+mn-lt"/>
                <a:ea typeface="+mn-ea"/>
                <a:cs typeface="+mn-cs"/>
              </a:rPr>
              <a:t>Young women may report higher levels of pain than older women</a:t>
            </a:r>
          </a:p>
        </p:txBody>
      </p:sp>
    </p:spTree>
    <p:extLst>
      <p:ext uri="{BB962C8B-B14F-4D97-AF65-F5344CB8AC3E}">
        <p14:creationId xmlns:p14="http://schemas.microsoft.com/office/powerpoint/2010/main" val="2659474386"/>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Physical Aspects Associated with Increased Pain with VA</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Nulliparity</a:t>
            </a:r>
          </a:p>
          <a:p>
            <a:pPr marL="457200" indent="-457200"/>
            <a:r>
              <a:rPr lang="en-US" sz="3200" kern="1200">
                <a:solidFill>
                  <a:srgbClr val="000000"/>
                </a:solidFill>
                <a:latin typeface="+mn-lt"/>
                <a:ea typeface="+mn-ea"/>
                <a:cs typeface="+mn-cs"/>
              </a:rPr>
              <a:t>Higher gestational age</a:t>
            </a:r>
          </a:p>
          <a:p>
            <a:pPr marL="457200" indent="-457200"/>
            <a:r>
              <a:rPr lang="en-US" sz="3200" kern="1200">
                <a:solidFill>
                  <a:srgbClr val="000000"/>
                </a:solidFill>
                <a:latin typeface="+mn-lt"/>
                <a:ea typeface="+mn-ea"/>
                <a:cs typeface="+mn-cs"/>
              </a:rPr>
              <a:t>Dysmenorrhea</a:t>
            </a:r>
          </a:p>
          <a:p>
            <a:pPr marL="457200" indent="-457200"/>
            <a:r>
              <a:rPr lang="en-US" sz="3200" kern="1200">
                <a:solidFill>
                  <a:srgbClr val="000000"/>
                </a:solidFill>
                <a:latin typeface="+mn-lt"/>
                <a:ea typeface="+mn-ea"/>
                <a:cs typeface="+mn-cs"/>
              </a:rPr>
              <a:t>Young age</a:t>
            </a:r>
          </a:p>
        </p:txBody>
      </p:sp>
    </p:spTree>
    <p:extLst>
      <p:ext uri="{BB962C8B-B14F-4D97-AF65-F5344CB8AC3E}">
        <p14:creationId xmlns:p14="http://schemas.microsoft.com/office/powerpoint/2010/main" val="857509641"/>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Procedural Aspects Associated with Pain with VA</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Cervical dilatation</a:t>
            </a:r>
          </a:p>
          <a:p>
            <a:pPr marL="457200" indent="-457200"/>
            <a:r>
              <a:rPr lang="en-US" sz="3200" kern="1200">
                <a:solidFill>
                  <a:srgbClr val="000000"/>
                </a:solidFill>
                <a:latin typeface="+mn-lt"/>
                <a:ea typeface="+mn-ea"/>
                <a:cs typeface="+mn-cs"/>
              </a:rPr>
              <a:t>Uterine manipulation</a:t>
            </a:r>
          </a:p>
          <a:p>
            <a:pPr marL="457200" indent="-457200"/>
            <a:r>
              <a:rPr lang="en-US" sz="3200" kern="1200">
                <a:solidFill>
                  <a:srgbClr val="000000"/>
                </a:solidFill>
                <a:latin typeface="+mn-lt"/>
                <a:ea typeface="+mn-ea"/>
                <a:cs typeface="+mn-cs"/>
              </a:rPr>
              <a:t>Clinical technique</a:t>
            </a:r>
          </a:p>
        </p:txBody>
      </p:sp>
    </p:spTree>
    <p:extLst>
      <p:ext uri="{BB962C8B-B14F-4D97-AF65-F5344CB8AC3E}">
        <p14:creationId xmlns:p14="http://schemas.microsoft.com/office/powerpoint/2010/main" val="3228449031"/>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Psychosocial Aspects Associated with Increased Pain with VA</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Anxiety</a:t>
            </a:r>
          </a:p>
          <a:p>
            <a:pPr marL="457200" indent="-457200"/>
            <a:r>
              <a:rPr lang="en-US" sz="3200" kern="1200">
                <a:solidFill>
                  <a:srgbClr val="000000"/>
                </a:solidFill>
                <a:latin typeface="+mn-lt"/>
                <a:ea typeface="+mn-ea"/>
                <a:cs typeface="+mn-cs"/>
              </a:rPr>
              <a:t>Depression </a:t>
            </a:r>
          </a:p>
        </p:txBody>
      </p:sp>
    </p:spTree>
    <p:extLst>
      <p:ext uri="{BB962C8B-B14F-4D97-AF65-F5344CB8AC3E}">
        <p14:creationId xmlns:p14="http://schemas.microsoft.com/office/powerpoint/2010/main" val="1246205992"/>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Addressing Pain From Cervical Dilatation</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Anesthetic: paracervical block using lidocaine</a:t>
            </a:r>
          </a:p>
          <a:p>
            <a:pPr marL="457200" indent="-457200"/>
            <a:r>
              <a:rPr lang="en-US" sz="3200" kern="1200">
                <a:solidFill>
                  <a:srgbClr val="000000"/>
                </a:solidFill>
                <a:latin typeface="+mn-lt"/>
                <a:ea typeface="+mn-ea"/>
                <a:cs typeface="+mn-cs"/>
              </a:rPr>
              <a:t>Non-steroidal analgesics (ibuprofen or naproxen) </a:t>
            </a:r>
          </a:p>
          <a:p>
            <a:pPr marL="457200" indent="-457200"/>
            <a:r>
              <a:rPr lang="en-US" sz="3200" kern="1200">
                <a:solidFill>
                  <a:srgbClr val="000000"/>
                </a:solidFill>
                <a:latin typeface="+mn-lt"/>
                <a:ea typeface="+mn-ea"/>
                <a:cs typeface="+mn-cs"/>
              </a:rPr>
              <a:t>Conscious sedation</a:t>
            </a:r>
          </a:p>
        </p:txBody>
      </p:sp>
    </p:spTree>
    <p:extLst>
      <p:ext uri="{BB962C8B-B14F-4D97-AF65-F5344CB8AC3E}">
        <p14:creationId xmlns:p14="http://schemas.microsoft.com/office/powerpoint/2010/main" val="2041114983"/>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Addressing Pain From Uterine Manipulation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Gentle operative technique </a:t>
            </a:r>
          </a:p>
          <a:p>
            <a:pPr marL="457200" indent="-457200"/>
            <a:r>
              <a:rPr lang="en-US" sz="3200" kern="1200">
                <a:solidFill>
                  <a:srgbClr val="000000"/>
                </a:solidFill>
                <a:latin typeface="+mn-lt"/>
                <a:ea typeface="+mn-ea"/>
                <a:cs typeface="+mn-cs"/>
              </a:rPr>
              <a:t>Non-steroidal analgesics (ibuprofen or naproxen)</a:t>
            </a:r>
          </a:p>
          <a:p>
            <a:pPr marL="457200" indent="-457200"/>
            <a:r>
              <a:rPr lang="en-US" sz="3200" kern="1200">
                <a:solidFill>
                  <a:srgbClr val="000000"/>
                </a:solidFill>
                <a:latin typeface="+mn-lt"/>
                <a:ea typeface="+mn-ea"/>
                <a:cs typeface="+mn-cs"/>
              </a:rPr>
              <a:t>Conscious sedation</a:t>
            </a:r>
          </a:p>
        </p:txBody>
      </p:sp>
    </p:spTree>
    <p:extLst>
      <p:ext uri="{BB962C8B-B14F-4D97-AF65-F5344CB8AC3E}">
        <p14:creationId xmlns:p14="http://schemas.microsoft.com/office/powerpoint/2010/main" val="3586562990"/>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Pharmacological</a:t>
            </a:r>
            <a:r>
              <a:rPr lang="en-US" baseline="0"/>
              <a:t> Means of Addressing Anxiety</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Anxiolytics relieve anxiety for some women </a:t>
            </a:r>
          </a:p>
          <a:p>
            <a:pPr marL="457200" indent="-457200"/>
            <a:r>
              <a:rPr lang="en-US" sz="3200" kern="1200">
                <a:solidFill>
                  <a:srgbClr val="000000"/>
                </a:solidFill>
                <a:latin typeface="+mn-lt"/>
                <a:ea typeface="+mn-ea"/>
                <a:cs typeface="+mn-cs"/>
              </a:rPr>
              <a:t>Non-steroidal analgesics relieve pain </a:t>
            </a:r>
          </a:p>
          <a:p>
            <a:pPr marL="457200" indent="-457200"/>
            <a:r>
              <a:rPr lang="en-US" sz="3200" kern="1200">
                <a:solidFill>
                  <a:srgbClr val="000000"/>
                </a:solidFill>
                <a:latin typeface="+mn-lt"/>
                <a:ea typeface="+mn-ea"/>
                <a:cs typeface="+mn-cs"/>
              </a:rPr>
              <a:t>Conscious sedation </a:t>
            </a:r>
          </a:p>
        </p:txBody>
      </p:sp>
    </p:spTree>
    <p:extLst>
      <p:ext uri="{BB962C8B-B14F-4D97-AF65-F5344CB8AC3E}">
        <p14:creationId xmlns:p14="http://schemas.microsoft.com/office/powerpoint/2010/main" val="51714700"/>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Timing of Oral Medications</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Drugs must be most effective at the time of the procedure. </a:t>
            </a:r>
          </a:p>
          <a:p>
            <a:pPr marL="457200" indent="-457200"/>
            <a:r>
              <a:rPr lang="en-US" sz="3200" kern="1200">
                <a:solidFill>
                  <a:srgbClr val="000000"/>
                </a:solidFill>
                <a:latin typeface="+mn-lt"/>
                <a:ea typeface="+mn-ea"/>
                <a:cs typeface="+mn-cs"/>
              </a:rPr>
              <a:t>Administer drugs 30 to 45 minutes before the procedure. </a:t>
            </a:r>
          </a:p>
        </p:txBody>
      </p:sp>
    </p:spTree>
    <p:extLst>
      <p:ext uri="{BB962C8B-B14F-4D97-AF65-F5344CB8AC3E}">
        <p14:creationId xmlns:p14="http://schemas.microsoft.com/office/powerpoint/2010/main" val="1875833991"/>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Support Measures</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Respectful interaction and communication </a:t>
            </a:r>
          </a:p>
          <a:p>
            <a:pPr marL="457200" indent="-457200"/>
            <a:r>
              <a:rPr lang="en-US" sz="2800" kern="1200">
                <a:solidFill>
                  <a:srgbClr val="000000"/>
                </a:solidFill>
                <a:latin typeface="+mn-lt"/>
                <a:ea typeface="+mn-ea"/>
                <a:cs typeface="+mn-cs"/>
              </a:rPr>
              <a:t>Companion during procedure</a:t>
            </a:r>
          </a:p>
          <a:p>
            <a:pPr marL="457200" indent="-457200"/>
            <a:r>
              <a:rPr lang="en-US" sz="2800" kern="1200">
                <a:solidFill>
                  <a:srgbClr val="000000"/>
                </a:solidFill>
                <a:latin typeface="+mn-lt"/>
                <a:ea typeface="+mn-ea"/>
                <a:cs typeface="+mn-cs"/>
              </a:rPr>
              <a:t>Verbal and physical support and reassurance </a:t>
            </a:r>
          </a:p>
          <a:p>
            <a:pPr marL="457200" indent="-457200"/>
            <a:r>
              <a:rPr lang="en-US" sz="2800" kern="1200">
                <a:solidFill>
                  <a:srgbClr val="000000"/>
                </a:solidFill>
                <a:latin typeface="+mn-lt"/>
                <a:ea typeface="+mn-ea"/>
                <a:cs typeface="+mn-cs"/>
              </a:rPr>
              <a:t>Gentle clinical technique </a:t>
            </a:r>
          </a:p>
          <a:p>
            <a:pPr marL="457200" indent="-457200"/>
            <a:r>
              <a:rPr lang="en-US" sz="2800" kern="1200">
                <a:solidFill>
                  <a:srgbClr val="000000"/>
                </a:solidFill>
                <a:latin typeface="+mn-lt"/>
                <a:ea typeface="+mn-ea"/>
                <a:cs typeface="+mn-cs"/>
              </a:rPr>
              <a:t>Non-pharmacological pain relief such as a heating pad or hot water bottle to the lower abdomen.</a:t>
            </a:r>
          </a:p>
          <a:p>
            <a:pPr marL="457200" indent="-457200"/>
            <a:r>
              <a:rPr lang="en-US" sz="2800" kern="1200">
                <a:solidFill>
                  <a:srgbClr val="000000"/>
                </a:solidFill>
                <a:latin typeface="+mn-lt"/>
                <a:ea typeface="+mn-ea"/>
                <a:cs typeface="+mn-cs"/>
              </a:rPr>
              <a:t>Calming environment</a:t>
            </a:r>
          </a:p>
          <a:p>
            <a:pPr marL="457200" indent="-457200"/>
            <a:r>
              <a:rPr lang="en-US" sz="2800" kern="1200">
                <a:solidFill>
                  <a:srgbClr val="000000"/>
                </a:solidFill>
                <a:latin typeface="+mn-lt"/>
                <a:ea typeface="+mn-ea"/>
                <a:cs typeface="+mn-cs"/>
              </a:rPr>
              <a:t>Can supplement but not replace medications </a:t>
            </a:r>
          </a:p>
        </p:txBody>
      </p:sp>
    </p:spTree>
    <p:extLst>
      <p:ext uri="{BB962C8B-B14F-4D97-AF65-F5344CB8AC3E}">
        <p14:creationId xmlns:p14="http://schemas.microsoft.com/office/powerpoint/2010/main" val="3902346538"/>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Developing </a:t>
            </a:r>
            <a:r>
              <a:rPr lang="en-US"/>
              <a:t>a Pain Management Plan</a:t>
            </a:r>
            <a:r>
              <a:rPr lang="en-US" sz="3600" kern="1200">
                <a:solidFill>
                  <a:schemeClr val="tx2"/>
                </a:solidFill>
                <a:latin typeface="+mj-lt"/>
                <a:ea typeface="+mj-ea"/>
                <a:cs typeface="+mj-cs"/>
              </a:rPr>
              <a:t> </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Discuss the type of pain </a:t>
            </a:r>
            <a:r>
              <a:rPr lang="en-US" sz="2800"/>
              <a:t>the woman</a:t>
            </a:r>
            <a:r>
              <a:rPr lang="en-US" sz="2800" kern="1200">
                <a:solidFill>
                  <a:srgbClr val="000000"/>
                </a:solidFill>
                <a:latin typeface="+mn-lt"/>
                <a:ea typeface="+mn-ea"/>
                <a:cs typeface="+mn-cs"/>
              </a:rPr>
              <a:t> may experience related to the uterine evacuation</a:t>
            </a:r>
          </a:p>
          <a:p>
            <a:pPr marL="457200" indent="-457200"/>
            <a:r>
              <a:rPr lang="en-US" sz="2800" kern="1200">
                <a:solidFill>
                  <a:srgbClr val="000000"/>
                </a:solidFill>
                <a:latin typeface="+mn-lt"/>
                <a:ea typeface="+mn-ea"/>
                <a:cs typeface="+mn-cs"/>
              </a:rPr>
              <a:t>Discuss options available to reduce pain</a:t>
            </a:r>
          </a:p>
          <a:p>
            <a:pPr marL="457200" indent="-457200"/>
            <a:r>
              <a:rPr lang="en-US" sz="2800" kern="1200">
                <a:solidFill>
                  <a:srgbClr val="000000"/>
                </a:solidFill>
                <a:latin typeface="+mn-lt"/>
                <a:ea typeface="+mn-ea"/>
                <a:cs typeface="+mn-cs"/>
              </a:rPr>
              <a:t>Describe available medications, their effects and potential side effects.</a:t>
            </a:r>
          </a:p>
          <a:p>
            <a:pPr marL="457200" indent="-457200"/>
            <a:r>
              <a:rPr lang="en-US" sz="2800" kern="1200">
                <a:solidFill>
                  <a:srgbClr val="000000"/>
                </a:solidFill>
                <a:latin typeface="+mn-lt"/>
                <a:ea typeface="+mn-ea"/>
                <a:cs typeface="+mn-cs"/>
              </a:rPr>
              <a:t>Offer support measures that can be used in addition to pain medication. </a:t>
            </a:r>
          </a:p>
          <a:p>
            <a:pPr marL="457200" indent="-457200"/>
            <a:r>
              <a:rPr lang="en-US" sz="2800" kern="1200">
                <a:solidFill>
                  <a:srgbClr val="000000"/>
                </a:solidFill>
                <a:latin typeface="+mn-lt"/>
                <a:ea typeface="+mn-ea"/>
                <a:cs typeface="+mn-cs"/>
              </a:rPr>
              <a:t>Ask her to state her preferred support measures.</a:t>
            </a:r>
          </a:p>
          <a:p>
            <a:pPr marL="457200" indent="-457200"/>
            <a:r>
              <a:rPr lang="en-US" sz="2800" kern="1200">
                <a:solidFill>
                  <a:srgbClr val="000000"/>
                </a:solidFill>
                <a:latin typeface="+mn-lt"/>
                <a:ea typeface="+mn-ea"/>
                <a:cs typeface="+mn-cs"/>
              </a:rPr>
              <a:t>Decide on a pain-management plan</a:t>
            </a:r>
          </a:p>
        </p:txBody>
      </p:sp>
    </p:spTree>
    <p:extLst>
      <p:ext uri="{BB962C8B-B14F-4D97-AF65-F5344CB8AC3E}">
        <p14:creationId xmlns:p14="http://schemas.microsoft.com/office/powerpoint/2010/main" val="127652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ONE</a:t>
            </a:r>
          </a:p>
        </p:txBody>
      </p:sp>
      <p:sp>
        <p:nvSpPr>
          <p:cNvPr id="11267" name="Title 1"/>
          <p:cNvSpPr>
            <a:spLocks noGrp="1"/>
          </p:cNvSpPr>
          <p:nvPr>
            <p:ph type="body" idx="1"/>
          </p:nvPr>
        </p:nvSpPr>
        <p:spPr/>
        <p:txBody>
          <a:bodyPr/>
          <a:lstStyle/>
          <a:p>
            <a:pPr eaLnBrk="1" hangingPunct="1"/>
            <a:r>
              <a:rPr lang="en-US" sz="4000">
                <a:ea typeface="ＭＳ Ｐゴシック" pitchFamily="34" charset="-128"/>
              </a:rPr>
              <a:t>Course Introduction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ICPD </a:t>
            </a:r>
            <a:r>
              <a:rPr lang="en-US" err="1"/>
              <a:t>Programme</a:t>
            </a:r>
            <a:r>
              <a:rPr lang="en-US"/>
              <a:t> of Action</a:t>
            </a:r>
          </a:p>
        </p:txBody>
      </p:sp>
      <p:sp>
        <p:nvSpPr>
          <p:cNvPr id="3" name="Content Placeholder 2"/>
          <p:cNvSpPr>
            <a:spLocks noGrp="1"/>
          </p:cNvSpPr>
          <p:nvPr>
            <p:ph sz="quarter" idx="1"/>
          </p:nvPr>
        </p:nvSpPr>
        <p:spPr>
          <a:xfrm>
            <a:off x="609600" y="1752600"/>
            <a:ext cx="8382000" cy="5105400"/>
          </a:xfrm>
        </p:spPr>
        <p:txBody>
          <a:bodyPr/>
          <a:lstStyle/>
          <a:p>
            <a:pPr marL="0" indent="0">
              <a:buNone/>
            </a:pPr>
            <a:r>
              <a:rPr lang="en-US" sz="2100" i="1"/>
              <a:t>"Reproductive health is a state of complete physical, mental and social well-being and not merely the absence of disease or infirmity, in all matters relating to the reproductive system and to its functions and processes. … Reproductive rights embrace certain human rights that are already recognized in national laws, international human-rights documents and other consensus documents. These rights rest on the recognition of the basic right of all couples and individuals to decide freely and responsibly the number, spacing and timing of their children and to have the information and means to do so, and the right to attain the highest standard of sexual and reproductive health. It also includes their right to make decisions concerning reproduction free of discrimination, coercion and violence, as expressed in human-rights documents.”</a:t>
            </a:r>
            <a:endParaRPr lang="en-US" sz="2100"/>
          </a:p>
          <a:p>
            <a:pPr>
              <a:buNone/>
            </a:pPr>
            <a:endParaRPr lang="en-US" sz="2100"/>
          </a:p>
        </p:txBody>
      </p:sp>
    </p:spTree>
    <p:extLst>
      <p:ext uri="{BB962C8B-B14F-4D97-AF65-F5344CB8AC3E}">
        <p14:creationId xmlns:p14="http://schemas.microsoft.com/office/powerpoint/2010/main" val="542188215"/>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Steps</a:t>
            </a:r>
            <a:r>
              <a:rPr lang="en-US" baseline="0"/>
              <a:t> of the MVA Procedure</a:t>
            </a:r>
            <a:endParaRPr lang="en-US"/>
          </a:p>
        </p:txBody>
      </p:sp>
      <p:sp>
        <p:nvSpPr>
          <p:cNvPr id="3" name="Content Placeholder 2"/>
          <p:cNvSpPr>
            <a:spLocks noGrp="1"/>
          </p:cNvSpPr>
          <p:nvPr>
            <p:ph sz="quarter" idx="1"/>
          </p:nvPr>
        </p:nvSpPr>
        <p:spPr/>
        <p:txBody>
          <a:bodyPr/>
          <a:lstStyle/>
          <a:p>
            <a:pPr marL="514350" lvl="0" indent="-514350">
              <a:buSzPct val="100000"/>
              <a:buFont typeface="+mj-lt"/>
              <a:buAutoNum type="arabicPeriod"/>
            </a:pPr>
            <a:r>
              <a:rPr lang="en-US" sz="3200"/>
              <a:t>Prepare</a:t>
            </a:r>
            <a:r>
              <a:rPr lang="en-US" sz="3200" kern="1200">
                <a:solidFill>
                  <a:srgbClr val="000000"/>
                </a:solidFill>
                <a:latin typeface="+mn-lt"/>
                <a:ea typeface="+mn-ea"/>
                <a:cs typeface="+mn-cs"/>
              </a:rPr>
              <a:t> the woman. </a:t>
            </a:r>
          </a:p>
          <a:p>
            <a:pPr marL="514350" lvl="0" indent="-514350">
              <a:buSzPct val="100000"/>
              <a:buFont typeface="+mj-lt"/>
              <a:buAutoNum type="arabicPeriod"/>
            </a:pPr>
            <a:r>
              <a:rPr lang="en-US" sz="3200" kern="1200">
                <a:solidFill>
                  <a:srgbClr val="000000"/>
                </a:solidFill>
                <a:latin typeface="+mn-lt"/>
                <a:ea typeface="+mn-ea"/>
                <a:cs typeface="+mn-cs"/>
              </a:rPr>
              <a:t>Perform cervical antiseptic prep. </a:t>
            </a:r>
          </a:p>
          <a:p>
            <a:pPr marL="514350" lvl="0" indent="-514350">
              <a:buSzPct val="100000"/>
              <a:buFont typeface="+mj-lt"/>
              <a:buAutoNum type="arabicPeriod"/>
            </a:pPr>
            <a:r>
              <a:rPr lang="en-US" sz="3200" kern="1200">
                <a:solidFill>
                  <a:srgbClr val="000000"/>
                </a:solidFill>
                <a:latin typeface="+mn-lt"/>
                <a:ea typeface="+mn-ea"/>
                <a:cs typeface="+mn-cs"/>
              </a:rPr>
              <a:t>Perform paracervical block. </a:t>
            </a:r>
          </a:p>
          <a:p>
            <a:pPr marL="514350" lvl="0" indent="-514350">
              <a:buSzPct val="100000"/>
              <a:buFont typeface="+mj-lt"/>
              <a:buAutoNum type="arabicPeriod"/>
            </a:pPr>
            <a:r>
              <a:rPr lang="en-US" sz="3200" kern="1200">
                <a:solidFill>
                  <a:srgbClr val="000000"/>
                </a:solidFill>
                <a:latin typeface="+mn-lt"/>
                <a:ea typeface="+mn-ea"/>
                <a:cs typeface="+mn-cs"/>
              </a:rPr>
              <a:t>Dilate cervix. </a:t>
            </a:r>
          </a:p>
          <a:p>
            <a:pPr marL="514350" lvl="0" indent="-514350">
              <a:buSzPct val="100000"/>
              <a:buFont typeface="+mj-lt"/>
              <a:buAutoNum type="arabicPeriod"/>
            </a:pPr>
            <a:r>
              <a:rPr lang="en-US" sz="3200"/>
              <a:t>Insert cannula.</a:t>
            </a:r>
            <a:endParaRPr lang="en-US" sz="3200" kern="1200">
              <a:solidFill>
                <a:srgbClr val="000000"/>
              </a:solidFill>
              <a:latin typeface="+mn-lt"/>
              <a:ea typeface="+mn-ea"/>
              <a:cs typeface="+mn-cs"/>
            </a:endParaRPr>
          </a:p>
          <a:p>
            <a:pPr marL="514350" lvl="0" indent="-514350">
              <a:buSzPct val="100000"/>
              <a:buFont typeface="+mj-lt"/>
              <a:buAutoNum type="arabicPeriod"/>
            </a:pPr>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896770125"/>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Steps of the MVA Procedure (cont.)</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startAt="6"/>
            </a:pPr>
            <a:r>
              <a:rPr lang="en-US" sz="3200" kern="1200">
                <a:solidFill>
                  <a:srgbClr val="000000"/>
                </a:solidFill>
                <a:latin typeface="+mn-lt"/>
                <a:ea typeface="+mn-ea"/>
                <a:cs typeface="+mn-cs"/>
              </a:rPr>
              <a:t>Prepare the MVA.  </a:t>
            </a:r>
          </a:p>
          <a:p>
            <a:pPr marL="514350" lvl="0" indent="-514350">
              <a:buSzPct val="100000"/>
              <a:buFont typeface="+mj-lt"/>
              <a:buAutoNum type="arabicPeriod" startAt="6"/>
            </a:pPr>
            <a:r>
              <a:rPr lang="en-US" sz="3200" kern="1200">
                <a:solidFill>
                  <a:srgbClr val="000000"/>
                </a:solidFill>
                <a:latin typeface="+mn-lt"/>
                <a:ea typeface="+mn-ea"/>
                <a:cs typeface="+mn-cs"/>
              </a:rPr>
              <a:t>Suction uterine contents. </a:t>
            </a:r>
          </a:p>
          <a:p>
            <a:pPr marL="514350" lvl="0" indent="-514350">
              <a:buSzPct val="100000"/>
              <a:buFont typeface="+mj-lt"/>
              <a:buAutoNum type="arabicPeriod" startAt="6"/>
            </a:pPr>
            <a:r>
              <a:rPr lang="en-US" sz="3200" kern="1200">
                <a:solidFill>
                  <a:srgbClr val="000000"/>
                </a:solidFill>
                <a:latin typeface="+mn-lt"/>
                <a:ea typeface="+mn-ea"/>
                <a:cs typeface="+mn-cs"/>
              </a:rPr>
              <a:t>Inspect tissue. </a:t>
            </a:r>
          </a:p>
          <a:p>
            <a:pPr marL="514350" lvl="0" indent="-514350">
              <a:buSzPct val="100000"/>
              <a:buFont typeface="+mj-lt"/>
              <a:buAutoNum type="arabicPeriod" startAt="6"/>
            </a:pPr>
            <a:r>
              <a:rPr lang="en-US" sz="3200" kern="1200">
                <a:solidFill>
                  <a:srgbClr val="000000"/>
                </a:solidFill>
                <a:latin typeface="+mn-lt"/>
                <a:ea typeface="+mn-ea"/>
                <a:cs typeface="+mn-cs"/>
              </a:rPr>
              <a:t>Perform any concurrent procedures. </a:t>
            </a:r>
          </a:p>
          <a:p>
            <a:pPr marL="514350" lvl="0" indent="-514350">
              <a:buSzPct val="100000"/>
              <a:buFont typeface="+mj-lt"/>
              <a:buAutoNum type="arabicPeriod" startAt="6"/>
            </a:pPr>
            <a:r>
              <a:rPr lang="en-US" sz="3200" kern="1200">
                <a:solidFill>
                  <a:srgbClr val="000000"/>
                </a:solidFill>
                <a:latin typeface="+mn-lt"/>
                <a:ea typeface="+mn-ea"/>
                <a:cs typeface="+mn-cs"/>
              </a:rPr>
              <a:t>Take immediate post-procedure steps, including instrument processing.</a:t>
            </a:r>
          </a:p>
        </p:txBody>
      </p:sp>
    </p:spTree>
    <p:extLst>
      <p:ext uri="{BB962C8B-B14F-4D97-AF65-F5344CB8AC3E}">
        <p14:creationId xmlns:p14="http://schemas.microsoft.com/office/powerpoint/2010/main" val="724450811"/>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14350" lvl="0" indent="-514350">
              <a:buSzPct val="100000"/>
              <a:buFont typeface="+mj-lt"/>
              <a:buNone/>
            </a:pPr>
            <a:r>
              <a:rPr lang="en-US" sz="3600" kern="1200">
                <a:solidFill>
                  <a:schemeClr val="tx2"/>
                </a:solidFill>
                <a:latin typeface="+mj-lt"/>
                <a:ea typeface="+mj-ea"/>
                <a:cs typeface="+mj-cs"/>
              </a:rPr>
              <a:t>Considerations for Postabortion Care</a:t>
            </a:r>
            <a:endParaRPr lang="en-US"/>
          </a:p>
        </p:txBody>
      </p:sp>
      <p:sp>
        <p:nvSpPr>
          <p:cNvPr id="3" name="Content Placeholder 2"/>
          <p:cNvSpPr>
            <a:spLocks noGrp="1"/>
          </p:cNvSpPr>
          <p:nvPr>
            <p:ph sz="quarter" idx="1"/>
          </p:nvPr>
        </p:nvSpPr>
        <p:spPr/>
        <p:txBody>
          <a:bodyPr/>
          <a:lstStyle/>
          <a:p>
            <a:pPr marL="457200" indent="-457200">
              <a:defRPr/>
            </a:pPr>
            <a:r>
              <a:rPr lang="en-US" sz="3200" i="0" kern="1200">
                <a:solidFill>
                  <a:srgbClr val="000000"/>
                </a:solidFill>
                <a:latin typeface="+mn-lt"/>
                <a:ea typeface="+mn-ea"/>
                <a:cs typeface="+mn-cs"/>
              </a:rPr>
              <a:t>Remain alert for changes in the woman's emotions and physiology throughout  procedure</a:t>
            </a:r>
            <a:endParaRPr lang="en-US" sz="3200" i="1" kern="1200">
              <a:solidFill>
                <a:srgbClr val="000000"/>
              </a:solidFill>
              <a:latin typeface="+mn-lt"/>
              <a:ea typeface="+mn-ea"/>
              <a:cs typeface="+mn-cs"/>
            </a:endParaRPr>
          </a:p>
        </p:txBody>
      </p:sp>
    </p:spTree>
    <p:extLst>
      <p:ext uri="{BB962C8B-B14F-4D97-AF65-F5344CB8AC3E}">
        <p14:creationId xmlns:p14="http://schemas.microsoft.com/office/powerpoint/2010/main" val="2486433198"/>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Step 1: Prepare the Woman </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Ensure pain medication is given at the appropriate time. </a:t>
            </a:r>
          </a:p>
          <a:p>
            <a:pPr marL="457200" indent="-457200"/>
            <a:r>
              <a:rPr lang="en-US" sz="2800" kern="1200">
                <a:solidFill>
                  <a:srgbClr val="000000"/>
                </a:solidFill>
                <a:latin typeface="+mn-lt"/>
                <a:ea typeface="+mn-ea"/>
                <a:cs typeface="+mn-cs"/>
              </a:rPr>
              <a:t>Administer antibiotics. </a:t>
            </a:r>
          </a:p>
          <a:p>
            <a:pPr marL="457200" indent="-457200"/>
            <a:r>
              <a:rPr lang="en-US" sz="2800" kern="1200">
                <a:solidFill>
                  <a:srgbClr val="000000"/>
                </a:solidFill>
                <a:latin typeface="+mn-lt"/>
                <a:ea typeface="+mn-ea"/>
                <a:cs typeface="+mn-cs"/>
              </a:rPr>
              <a:t>Ask the woman to empty her bladder. </a:t>
            </a:r>
          </a:p>
          <a:p>
            <a:pPr marL="457200" indent="-457200"/>
            <a:r>
              <a:rPr lang="en-US" sz="2800" kern="1200">
                <a:solidFill>
                  <a:srgbClr val="000000"/>
                </a:solidFill>
                <a:latin typeface="+mn-lt"/>
                <a:ea typeface="+mn-ea"/>
                <a:cs typeface="+mn-cs"/>
              </a:rPr>
              <a:t>Help her onto the table. </a:t>
            </a:r>
          </a:p>
          <a:p>
            <a:pPr marL="457200" indent="-457200"/>
            <a:r>
              <a:rPr lang="en-US" sz="2800" kern="1200">
                <a:solidFill>
                  <a:srgbClr val="000000"/>
                </a:solidFill>
                <a:latin typeface="+mn-lt"/>
                <a:ea typeface="+mn-ea"/>
                <a:cs typeface="+mn-cs"/>
              </a:rPr>
              <a:t>Ask for her permission to start. </a:t>
            </a:r>
          </a:p>
          <a:p>
            <a:pPr marL="457200" indent="-457200"/>
            <a:r>
              <a:rPr lang="en-US" sz="2800" kern="1200">
                <a:solidFill>
                  <a:srgbClr val="000000"/>
                </a:solidFill>
                <a:latin typeface="+mn-lt"/>
                <a:ea typeface="+mn-ea"/>
                <a:cs typeface="+mn-cs"/>
              </a:rPr>
              <a:t>Wash hands and put on appropriate barriers.</a:t>
            </a:r>
          </a:p>
          <a:p>
            <a:pPr marL="457200" indent="-457200"/>
            <a:r>
              <a:rPr lang="en-US" sz="2800" kern="1200">
                <a:solidFill>
                  <a:srgbClr val="000000"/>
                </a:solidFill>
                <a:latin typeface="+mn-lt"/>
                <a:ea typeface="+mn-ea"/>
                <a:cs typeface="+mn-cs"/>
              </a:rPr>
              <a:t>Perform a bimanual exam. </a:t>
            </a:r>
          </a:p>
          <a:p>
            <a:pPr marL="457200" indent="-457200"/>
            <a:r>
              <a:rPr lang="en-US" sz="2800" kern="1200">
                <a:solidFill>
                  <a:srgbClr val="000000"/>
                </a:solidFill>
                <a:latin typeface="+mn-lt"/>
                <a:ea typeface="+mn-ea"/>
                <a:cs typeface="+mn-cs"/>
              </a:rPr>
              <a:t>Select and insert speculum.</a:t>
            </a:r>
          </a:p>
        </p:txBody>
      </p:sp>
    </p:spTree>
    <p:extLst>
      <p:ext uri="{BB962C8B-B14F-4D97-AF65-F5344CB8AC3E}">
        <p14:creationId xmlns:p14="http://schemas.microsoft.com/office/powerpoint/2010/main" val="222497764"/>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Pre-Procedure Provision of Antibiotics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Prophylactic: reduces risk of infection.</a:t>
            </a:r>
          </a:p>
          <a:p>
            <a:pPr marL="1096963" lvl="1" indent="-457200"/>
            <a:r>
              <a:rPr lang="en-US" sz="2900" kern="1200">
                <a:solidFill>
                  <a:srgbClr val="000000"/>
                </a:solidFill>
                <a:latin typeface="+mn-lt"/>
                <a:ea typeface="+mn-ea"/>
                <a:cs typeface="+mn-cs"/>
              </a:rPr>
              <a:t>Administer prophylactic antibiotics to all women. </a:t>
            </a:r>
          </a:p>
          <a:p>
            <a:pPr marL="457200" indent="-457200"/>
            <a:r>
              <a:rPr lang="en-US" sz="3200" kern="1200">
                <a:solidFill>
                  <a:srgbClr val="000000"/>
                </a:solidFill>
                <a:latin typeface="+mn-lt"/>
                <a:ea typeface="+mn-ea"/>
                <a:cs typeface="+mn-cs"/>
              </a:rPr>
              <a:t>Therapeutic: for current infection. </a:t>
            </a:r>
          </a:p>
          <a:p>
            <a:pPr marL="1096963" lvl="1" indent="-457200"/>
            <a:r>
              <a:rPr lang="en-US" sz="2900" kern="1200">
                <a:solidFill>
                  <a:srgbClr val="000000"/>
                </a:solidFill>
                <a:latin typeface="+mn-lt"/>
                <a:ea typeface="+mn-ea"/>
                <a:cs typeface="+mn-cs"/>
              </a:rPr>
              <a:t>Administer therapeutic antibiotics to women with signs and symptoms of infection.</a:t>
            </a:r>
          </a:p>
          <a:p>
            <a:pPr marL="457200" indent="-457200"/>
            <a:r>
              <a:rPr lang="en-US" sz="3200" kern="1200">
                <a:solidFill>
                  <a:srgbClr val="000000"/>
                </a:solidFill>
                <a:latin typeface="+mn-lt"/>
                <a:ea typeface="+mn-ea"/>
                <a:cs typeface="+mn-cs"/>
              </a:rPr>
              <a:t>Monitor for allergic reaction</a:t>
            </a:r>
          </a:p>
        </p:txBody>
      </p:sp>
    </p:spTree>
    <p:extLst>
      <p:ext uri="{BB962C8B-B14F-4D97-AF65-F5344CB8AC3E}">
        <p14:creationId xmlns:p14="http://schemas.microsoft.com/office/powerpoint/2010/main" val="458558941"/>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Wear Barriers for MVA Procedures </a:t>
            </a:r>
            <a:endParaRPr lang="en-US"/>
          </a:p>
        </p:txBody>
      </p:sp>
      <p:pic>
        <p:nvPicPr>
          <p:cNvPr id="4" name="Picture 5" descr="persprotectivebarriers"/>
          <p:cNvPicPr>
            <a:picLocks noGrp="1" noChangeAspect="1" noChangeArrowheads="1"/>
          </p:cNvPicPr>
          <p:nvPr>
            <p:ph sz="quarter" idx="1"/>
          </p:nvPr>
        </p:nvPicPr>
        <p:blipFill>
          <a:blip r:embed="rId3" cstate="print"/>
          <a:srcRect/>
          <a:stretch>
            <a:fillRect/>
          </a:stretch>
        </p:blipFill>
        <p:spPr bwMode="auto">
          <a:xfrm>
            <a:off x="2286000" y="1676400"/>
            <a:ext cx="4011168" cy="4748738"/>
          </a:xfrm>
          <a:prstGeom prst="rect">
            <a:avLst/>
          </a:prstGeom>
          <a:noFill/>
        </p:spPr>
      </p:pic>
    </p:spTree>
    <p:extLst>
      <p:ext uri="{BB962C8B-B14F-4D97-AF65-F5344CB8AC3E}">
        <p14:creationId xmlns:p14="http://schemas.microsoft.com/office/powerpoint/2010/main" val="3922603593"/>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Perform Bimanual Exam </a:t>
            </a:r>
            <a:endParaRPr lang="en-US"/>
          </a:p>
        </p:txBody>
      </p:sp>
      <p:pic>
        <p:nvPicPr>
          <p:cNvPr id="4" name="Picture 7" descr="BimanualExam"/>
          <p:cNvPicPr>
            <a:picLocks noGrp="1" noChangeAspect="1" noChangeArrowheads="1"/>
          </p:cNvPicPr>
          <p:nvPr>
            <p:ph sz="quarter" idx="1"/>
          </p:nvPr>
        </p:nvPicPr>
        <p:blipFill>
          <a:blip r:embed="rId3" cstate="print"/>
          <a:srcRect/>
          <a:stretch>
            <a:fillRect/>
          </a:stretch>
        </p:blipFill>
        <p:spPr bwMode="auto">
          <a:xfrm>
            <a:off x="1981200" y="1981199"/>
            <a:ext cx="4495800" cy="4096173"/>
          </a:xfrm>
          <a:prstGeom prst="rect">
            <a:avLst/>
          </a:prstGeom>
          <a:noFill/>
        </p:spPr>
      </p:pic>
    </p:spTree>
    <p:extLst>
      <p:ext uri="{BB962C8B-B14F-4D97-AF65-F5344CB8AC3E}">
        <p14:creationId xmlns:p14="http://schemas.microsoft.com/office/powerpoint/2010/main" val="877904991"/>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Step 2: Perform Cervical Antiseptic Prep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Use antiseptic sponges to clean cervical </a:t>
            </a:r>
            <a:r>
              <a:rPr lang="en-US" sz="3200" kern="1200" err="1">
                <a:solidFill>
                  <a:srgbClr val="000000"/>
                </a:solidFill>
                <a:latin typeface="+mn-lt"/>
                <a:ea typeface="+mn-ea"/>
                <a:cs typeface="+mn-cs"/>
              </a:rPr>
              <a:t>os</a:t>
            </a:r>
            <a:r>
              <a:rPr lang="en-US" sz="3200" kern="1200">
                <a:solidFill>
                  <a:srgbClr val="000000"/>
                </a:solidFill>
                <a:latin typeface="+mn-lt"/>
                <a:ea typeface="+mn-ea"/>
                <a:cs typeface="+mn-cs"/>
              </a:rPr>
              <a:t>, cervix and, if desired, vaginal walls. </a:t>
            </a:r>
          </a:p>
          <a:p>
            <a:pPr marL="457200" indent="-457200"/>
            <a:r>
              <a:rPr lang="en-US" sz="3200" kern="1200">
                <a:solidFill>
                  <a:srgbClr val="000000"/>
                </a:solidFill>
                <a:latin typeface="+mn-lt"/>
                <a:ea typeface="+mn-ea"/>
                <a:cs typeface="+mn-cs"/>
              </a:rPr>
              <a:t>Do not retrace areas previously cleaned. </a:t>
            </a:r>
          </a:p>
          <a:p>
            <a:pPr marL="457200" indent="-457200"/>
            <a:r>
              <a:rPr lang="en-US" sz="3200"/>
              <a:t>It is not necessary to clean the vulva.</a:t>
            </a:r>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2281612121"/>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Antiseptic Cervical Preparation</a:t>
            </a:r>
            <a:endParaRPr lang="en-US"/>
          </a:p>
        </p:txBody>
      </p:sp>
      <p:pic>
        <p:nvPicPr>
          <p:cNvPr id="4" name="Picture 5" descr="cervicalpreparation"/>
          <p:cNvPicPr>
            <a:picLocks noGrp="1" noChangeAspect="1" noChangeArrowheads="1"/>
          </p:cNvPicPr>
          <p:nvPr>
            <p:ph sz="quarter" idx="1"/>
          </p:nvPr>
        </p:nvPicPr>
        <p:blipFill>
          <a:blip r:embed="rId3" cstate="print"/>
          <a:srcRect/>
          <a:stretch>
            <a:fillRect/>
          </a:stretch>
        </p:blipFill>
        <p:spPr bwMode="auto">
          <a:xfrm>
            <a:off x="1752600" y="1981200"/>
            <a:ext cx="4831080" cy="4204067"/>
          </a:xfrm>
          <a:prstGeom prst="rect">
            <a:avLst/>
          </a:prstGeom>
          <a:noFill/>
        </p:spPr>
      </p:pic>
    </p:spTree>
    <p:extLst>
      <p:ext uri="{BB962C8B-B14F-4D97-AF65-F5344CB8AC3E}">
        <p14:creationId xmlns:p14="http://schemas.microsoft.com/office/powerpoint/2010/main" val="3976094866"/>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Step 3: Perform Paracervical Block </a:t>
            </a:r>
            <a:endParaRPr lang="en-US"/>
          </a:p>
        </p:txBody>
      </p:sp>
      <p:sp>
        <p:nvSpPr>
          <p:cNvPr id="3" name="Content Placeholder 2"/>
          <p:cNvSpPr>
            <a:spLocks noGrp="1"/>
          </p:cNvSpPr>
          <p:nvPr>
            <p:ph sz="quarter" idx="1"/>
          </p:nvPr>
        </p:nvSpPr>
        <p:spPr/>
        <p:txBody>
          <a:bodyPr/>
          <a:lstStyle/>
          <a:p>
            <a:pPr marL="457200" indent="-457200"/>
            <a:r>
              <a:rPr lang="en-US" sz="3200"/>
              <a:t>Recommended</a:t>
            </a:r>
            <a:r>
              <a:rPr lang="en-US" sz="3200" kern="1200">
                <a:solidFill>
                  <a:srgbClr val="000000"/>
                </a:solidFill>
                <a:latin typeface="+mn-lt"/>
                <a:ea typeface="+mn-ea"/>
                <a:cs typeface="+mn-cs"/>
              </a:rPr>
              <a:t> for all MVA procedures. </a:t>
            </a:r>
          </a:p>
          <a:p>
            <a:pPr marL="457200" indent="-457200"/>
            <a:r>
              <a:rPr lang="en-US" sz="3200" kern="1200">
                <a:solidFill>
                  <a:srgbClr val="000000"/>
                </a:solidFill>
                <a:latin typeface="+mn-lt"/>
                <a:ea typeface="+mn-ea"/>
                <a:cs typeface="+mn-cs"/>
              </a:rPr>
              <a:t>Use 20mL of 1.0% lidocaine or 10mL of 2.0% lidocaine (always less than 200mg). </a:t>
            </a:r>
          </a:p>
          <a:p>
            <a:pPr marL="457200" indent="-457200"/>
            <a:r>
              <a:rPr lang="en-US" sz="3200" kern="1200">
                <a:solidFill>
                  <a:srgbClr val="000000"/>
                </a:solidFill>
                <a:latin typeface="+mn-lt"/>
                <a:ea typeface="+mn-ea"/>
                <a:cs typeface="+mn-cs"/>
              </a:rPr>
              <a:t>Always aspirate (pull back on the plunger) slightly before injecting to prevent intravascular injection. </a:t>
            </a:r>
          </a:p>
        </p:txBody>
      </p:sp>
    </p:spTree>
    <p:extLst>
      <p:ext uri="{BB962C8B-B14F-4D97-AF65-F5344CB8AC3E}">
        <p14:creationId xmlns:p14="http://schemas.microsoft.com/office/powerpoint/2010/main" val="31551435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Rights related to abortion</a:t>
            </a:r>
          </a:p>
        </p:txBody>
      </p:sp>
      <p:sp>
        <p:nvSpPr>
          <p:cNvPr id="3" name="Content Placeholder 2"/>
          <p:cNvSpPr>
            <a:spLocks noGrp="1"/>
          </p:cNvSpPr>
          <p:nvPr>
            <p:ph sz="quarter" idx="1"/>
          </p:nvPr>
        </p:nvSpPr>
        <p:spPr>
          <a:xfrm>
            <a:off x="609600" y="1600200"/>
            <a:ext cx="8382000" cy="5029200"/>
          </a:xfrm>
        </p:spPr>
        <p:txBody>
          <a:bodyPr/>
          <a:lstStyle/>
          <a:p>
            <a:pPr marL="457200" indent="-457200"/>
            <a:r>
              <a:rPr lang="en-US" sz="2800"/>
              <a:t>The right to decide whether and when to have children</a:t>
            </a:r>
          </a:p>
          <a:p>
            <a:pPr marL="457200" indent="-457200"/>
            <a:r>
              <a:rPr lang="en-US" sz="2800"/>
              <a:t>The right to life</a:t>
            </a:r>
          </a:p>
          <a:p>
            <a:pPr marL="457200" indent="-457200"/>
            <a:r>
              <a:rPr lang="en-US" sz="2800"/>
              <a:t>The right to health</a:t>
            </a:r>
          </a:p>
          <a:p>
            <a:pPr marL="457200" indent="-457200"/>
            <a:r>
              <a:rPr lang="en-US" sz="2800"/>
              <a:t>The right to dignity and bodily integrity</a:t>
            </a:r>
          </a:p>
          <a:p>
            <a:pPr marL="457200" indent="-457200"/>
            <a:r>
              <a:rPr lang="en-US" sz="2800"/>
              <a:t>The right to freedom from discrimination</a:t>
            </a:r>
          </a:p>
          <a:p>
            <a:pPr marL="457200" indent="-457200"/>
            <a:r>
              <a:rPr lang="en-US" sz="2800"/>
              <a:t>The right to freedom from inhuman and degrading treatment  </a:t>
            </a:r>
          </a:p>
          <a:p>
            <a:pPr marL="457200" indent="-457200"/>
            <a:r>
              <a:rPr lang="en-US" sz="2800"/>
              <a:t>The right to the benefits of scientific progress </a:t>
            </a:r>
          </a:p>
          <a:p>
            <a:pPr marL="457200" indent="-457200"/>
            <a:r>
              <a:rPr lang="en-US" sz="2800"/>
              <a:t>The right to freedom of opinion and expression</a:t>
            </a:r>
          </a:p>
          <a:p>
            <a:pPr marL="457200" indent="-457200"/>
            <a:endParaRPr lang="en-US" sz="2800"/>
          </a:p>
        </p:txBody>
      </p:sp>
    </p:spTree>
    <p:extLst>
      <p:ext uri="{BB962C8B-B14F-4D97-AF65-F5344CB8AC3E}">
        <p14:creationId xmlns:p14="http://schemas.microsoft.com/office/powerpoint/2010/main" val="3112176466"/>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Administering Paracervical Block </a:t>
            </a:r>
            <a:endParaRPr lang="en-US"/>
          </a:p>
        </p:txBody>
      </p:sp>
      <p:sp>
        <p:nvSpPr>
          <p:cNvPr id="3" name="Content Placeholder 2"/>
          <p:cNvSpPr>
            <a:spLocks noGrp="1"/>
          </p:cNvSpPr>
          <p:nvPr>
            <p:ph sz="quarter" idx="1"/>
          </p:nvPr>
        </p:nvSpPr>
        <p:spPr>
          <a:xfrm>
            <a:off x="612648" y="1600200"/>
            <a:ext cx="8302752" cy="4953000"/>
          </a:xfrm>
        </p:spPr>
        <p:txBody>
          <a:bodyPr/>
          <a:lstStyle/>
          <a:p>
            <a:pPr marL="457200" indent="-457200"/>
            <a:r>
              <a:rPr lang="en-US" sz="2600" kern="1200">
                <a:solidFill>
                  <a:srgbClr val="000000"/>
                </a:solidFill>
              </a:rPr>
              <a:t>Start with 20ml of 1% lidocaine </a:t>
            </a:r>
            <a:r>
              <a:rPr lang="en-US" sz="2600"/>
              <a:t>or 10mL of 2% lidocaine.</a:t>
            </a:r>
            <a:endParaRPr lang="en-US" sz="2600" kern="1200">
              <a:solidFill>
                <a:srgbClr val="000000"/>
              </a:solidFill>
            </a:endParaRPr>
          </a:p>
          <a:p>
            <a:pPr marL="457200" indent="-457200"/>
            <a:r>
              <a:rPr lang="en-US" sz="2600" kern="1200"/>
              <a:t>Inject </a:t>
            </a:r>
            <a:r>
              <a:rPr lang="en-US" sz="2600"/>
              <a:t>1 to 2mL</a:t>
            </a:r>
            <a:r>
              <a:rPr lang="en-US" sz="2600" kern="1200"/>
              <a:t> of anesthetic into cervix where tenaculum will be placed (12 o’clock). </a:t>
            </a:r>
          </a:p>
          <a:p>
            <a:pPr marL="457200" indent="-457200"/>
            <a:r>
              <a:rPr lang="en-US" sz="2600" kern="1200"/>
              <a:t>Place </a:t>
            </a:r>
            <a:r>
              <a:rPr lang="en-US" sz="2600" kern="1200" err="1"/>
              <a:t>tenaculum</a:t>
            </a:r>
            <a:r>
              <a:rPr lang="en-US" sz="2600" kern="1200"/>
              <a:t>. </a:t>
            </a:r>
          </a:p>
          <a:p>
            <a:pPr marL="457200" indent="-457200"/>
            <a:r>
              <a:rPr lang="en-US" sz="2600" kern="1200"/>
              <a:t>Apply slight traction to move cervix, exposing transition from cervical to vaginal tissue. </a:t>
            </a:r>
          </a:p>
          <a:p>
            <a:pPr marL="457200" indent="-457200"/>
            <a:r>
              <a:rPr lang="en-US" sz="2600"/>
              <a:t>Inject the remaining lidocaine</a:t>
            </a:r>
            <a:r>
              <a:rPr lang="en-US" sz="2600" kern="1200"/>
              <a:t> in equal amounts at the </a:t>
            </a:r>
            <a:r>
              <a:rPr lang="en-US" sz="2600" kern="1200" err="1"/>
              <a:t>cervicovaginal</a:t>
            </a:r>
            <a:r>
              <a:rPr lang="en-US" sz="2600" kern="1200"/>
              <a:t> junction at 2, 4, 8 and 10 o'clock. Injections should be 3cm deep. </a:t>
            </a:r>
          </a:p>
          <a:p>
            <a:pPr marL="457200" indent="-457200"/>
            <a:r>
              <a:rPr lang="en-US" sz="2600" kern="1200">
                <a:solidFill>
                  <a:srgbClr val="000000"/>
                </a:solidFill>
              </a:rPr>
              <a:t>Always aspirate (pull back on the plunger) before injecting to prevent injecting into a vein.</a:t>
            </a:r>
          </a:p>
        </p:txBody>
      </p:sp>
    </p:spTree>
    <p:extLst>
      <p:ext uri="{BB962C8B-B14F-4D97-AF65-F5344CB8AC3E}">
        <p14:creationId xmlns:p14="http://schemas.microsoft.com/office/powerpoint/2010/main" val="3024853528"/>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Paracervical Block </a:t>
            </a:r>
            <a:endParaRPr lang="en-US"/>
          </a:p>
        </p:txBody>
      </p:sp>
      <p:pic>
        <p:nvPicPr>
          <p:cNvPr id="4" name="Picture 3">
            <a:extLst>
              <a:ext uri="{FF2B5EF4-FFF2-40B4-BE49-F238E27FC236}">
                <a16:creationId xmlns:a16="http://schemas.microsoft.com/office/drawing/2014/main" id="{2AB0FDE7-72F5-41E6-982B-1EF08CDDF5C6}"/>
              </a:ext>
            </a:extLst>
          </p:cNvPr>
          <p:cNvPicPr>
            <a:picLocks noChangeAspect="1"/>
          </p:cNvPicPr>
          <p:nvPr/>
        </p:nvPicPr>
        <p:blipFill>
          <a:blip r:embed="rId4"/>
          <a:stretch>
            <a:fillRect/>
          </a:stretch>
        </p:blipFill>
        <p:spPr>
          <a:xfrm>
            <a:off x="732523" y="2133600"/>
            <a:ext cx="7725677" cy="4105276"/>
          </a:xfrm>
          <a:prstGeom prst="rect">
            <a:avLst/>
          </a:prstGeom>
        </p:spPr>
      </p:pic>
    </p:spTree>
    <p:custDataLst>
      <p:tags r:id="rId1"/>
    </p:custDataLst>
    <p:extLst>
      <p:ext uri="{BB962C8B-B14F-4D97-AF65-F5344CB8AC3E}">
        <p14:creationId xmlns:p14="http://schemas.microsoft.com/office/powerpoint/2010/main" val="888866398"/>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Step 4: Dilate Cervix </a:t>
            </a:r>
            <a:endParaRPr lang="en-US"/>
          </a:p>
        </p:txBody>
      </p:sp>
      <p:sp>
        <p:nvSpPr>
          <p:cNvPr id="3" name="Content Placeholder 2"/>
          <p:cNvSpPr>
            <a:spLocks noGrp="1"/>
          </p:cNvSpPr>
          <p:nvPr>
            <p:ph sz="quarter" idx="1"/>
          </p:nvPr>
        </p:nvSpPr>
        <p:spPr>
          <a:xfrm>
            <a:off x="457200" y="1600200"/>
            <a:ext cx="8458200" cy="4495800"/>
          </a:xfrm>
        </p:spPr>
        <p:txBody>
          <a:bodyPr/>
          <a:lstStyle/>
          <a:p>
            <a:pPr marL="457200" indent="-457200"/>
            <a:r>
              <a:rPr lang="en-US" sz="2800" kern="1200">
                <a:solidFill>
                  <a:srgbClr val="000000"/>
                </a:solidFill>
                <a:latin typeface="+mn-lt"/>
                <a:ea typeface="+mn-ea"/>
                <a:cs typeface="+mn-cs"/>
              </a:rPr>
              <a:t>Dilatation required in most but not all cases. </a:t>
            </a:r>
          </a:p>
          <a:p>
            <a:pPr marL="457200" indent="-457200"/>
            <a:r>
              <a:rPr lang="en-US" sz="2800" kern="1200">
                <a:solidFill>
                  <a:srgbClr val="000000"/>
                </a:solidFill>
                <a:latin typeface="+mn-lt"/>
                <a:ea typeface="+mn-ea"/>
                <a:cs typeface="+mn-cs"/>
              </a:rPr>
              <a:t>Women with inevitable or incomplete abortion may require minimal or no dilatation.</a:t>
            </a:r>
          </a:p>
          <a:p>
            <a:pPr marL="457200" indent="-457200"/>
            <a:r>
              <a:rPr lang="en-US" sz="2800" kern="1200">
                <a:latin typeface="+mn-lt"/>
                <a:ea typeface="+mn-ea"/>
                <a:cs typeface="+mn-cs"/>
              </a:rPr>
              <a:t>Follow no-touch technique.</a:t>
            </a:r>
          </a:p>
          <a:p>
            <a:pPr marL="457200" indent="-457200"/>
            <a:r>
              <a:rPr lang="en-US" sz="2800" kern="1200">
                <a:solidFill>
                  <a:srgbClr val="000000"/>
                </a:solidFill>
                <a:latin typeface="+mn-lt"/>
                <a:ea typeface="+mn-ea"/>
                <a:cs typeface="+mn-cs"/>
              </a:rPr>
              <a:t>Use gentle operative technique. </a:t>
            </a:r>
          </a:p>
          <a:p>
            <a:pPr marL="457200" indent="-457200"/>
            <a:r>
              <a:rPr lang="en-US" sz="2800" kern="1200">
                <a:solidFill>
                  <a:srgbClr val="000000"/>
                </a:solidFill>
                <a:latin typeface="+mn-lt"/>
                <a:ea typeface="+mn-ea"/>
                <a:cs typeface="+mn-cs"/>
              </a:rPr>
              <a:t>Use progressively larger cannulae or mechanical dilators. </a:t>
            </a:r>
          </a:p>
          <a:p>
            <a:pPr marL="457200" indent="-457200"/>
            <a:r>
              <a:rPr lang="en-US" sz="2800" kern="1200">
                <a:solidFill>
                  <a:srgbClr val="000000"/>
                </a:solidFill>
                <a:latin typeface="+mn-lt"/>
                <a:ea typeface="+mn-ea"/>
                <a:cs typeface="+mn-cs"/>
              </a:rPr>
              <a:t>After 12 to 14 weeks, cervical preparation with osmotic dilators or misoprostol should be routinely used.</a:t>
            </a:r>
          </a:p>
        </p:txBody>
      </p:sp>
    </p:spTree>
    <p:extLst>
      <p:ext uri="{BB962C8B-B14F-4D97-AF65-F5344CB8AC3E}">
        <p14:creationId xmlns:p14="http://schemas.microsoft.com/office/powerpoint/2010/main" val="2368875119"/>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Step 5: Insert Cannula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Gently apply traction to the cervix. </a:t>
            </a:r>
          </a:p>
          <a:p>
            <a:pPr marL="457200" indent="-457200"/>
            <a:r>
              <a:rPr lang="en-US" sz="3200" kern="1200">
                <a:solidFill>
                  <a:srgbClr val="000000"/>
                </a:solidFill>
                <a:latin typeface="+mn-lt"/>
                <a:ea typeface="+mn-ea"/>
                <a:cs typeface="+mn-cs"/>
              </a:rPr>
              <a:t>Rotate the </a:t>
            </a:r>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while gently applying pressure. </a:t>
            </a:r>
          </a:p>
          <a:p>
            <a:pPr marL="457200" indent="-457200"/>
            <a:r>
              <a:rPr lang="en-US" sz="3200" kern="1200">
                <a:solidFill>
                  <a:srgbClr val="000000"/>
                </a:solidFill>
                <a:latin typeface="+mn-lt"/>
                <a:ea typeface="+mn-ea"/>
                <a:cs typeface="+mn-cs"/>
              </a:rPr>
              <a:t>Insert cannula just past internal </a:t>
            </a:r>
            <a:r>
              <a:rPr lang="en-US" sz="3200" kern="1200" err="1">
                <a:solidFill>
                  <a:srgbClr val="000000"/>
                </a:solidFill>
                <a:latin typeface="+mn-lt"/>
                <a:ea typeface="+mn-ea"/>
                <a:cs typeface="+mn-cs"/>
              </a:rPr>
              <a:t>os</a:t>
            </a:r>
            <a:r>
              <a:rPr lang="en-US" sz="3200" kern="1200">
                <a:solidFill>
                  <a:srgbClr val="000000"/>
                </a:solidFill>
                <a:latin typeface="+mn-lt"/>
                <a:ea typeface="+mn-ea"/>
                <a:cs typeface="+mn-cs"/>
              </a:rPr>
              <a:t>.</a:t>
            </a:r>
          </a:p>
        </p:txBody>
      </p:sp>
    </p:spTree>
    <p:extLst>
      <p:ext uri="{BB962C8B-B14F-4D97-AF65-F5344CB8AC3E}">
        <p14:creationId xmlns:p14="http://schemas.microsoft.com/office/powerpoint/2010/main" val="1722777446"/>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Insert </a:t>
            </a:r>
            <a:r>
              <a:rPr lang="en-US" sz="3600" kern="1200" err="1">
                <a:solidFill>
                  <a:schemeClr val="tx2"/>
                </a:solidFill>
                <a:latin typeface="+mj-lt"/>
                <a:ea typeface="+mj-ea"/>
                <a:cs typeface="+mj-cs"/>
              </a:rPr>
              <a:t>Cannula</a:t>
            </a:r>
            <a:r>
              <a:rPr lang="en-US" sz="3600" kern="1200">
                <a:solidFill>
                  <a:schemeClr val="tx2"/>
                </a:solidFill>
                <a:latin typeface="+mj-lt"/>
                <a:ea typeface="+mj-ea"/>
                <a:cs typeface="+mj-cs"/>
              </a:rPr>
              <a:t> Into Uterus </a:t>
            </a:r>
            <a:endParaRPr lang="en-US"/>
          </a:p>
        </p:txBody>
      </p:sp>
      <p:pic>
        <p:nvPicPr>
          <p:cNvPr id="4" name="Picture 5" descr="insertcannula"/>
          <p:cNvPicPr>
            <a:picLocks noGrp="1" noChangeAspect="1" noChangeArrowheads="1"/>
          </p:cNvPicPr>
          <p:nvPr>
            <p:ph sz="quarter" idx="1"/>
          </p:nvPr>
        </p:nvPicPr>
        <p:blipFill>
          <a:blip r:embed="rId3" cstate="print"/>
          <a:srcRect/>
          <a:stretch>
            <a:fillRect/>
          </a:stretch>
        </p:blipFill>
        <p:spPr bwMode="auto">
          <a:xfrm>
            <a:off x="1828800" y="1676400"/>
            <a:ext cx="5832475" cy="3697789"/>
          </a:xfrm>
          <a:prstGeom prst="rect">
            <a:avLst/>
          </a:prstGeom>
          <a:noFill/>
        </p:spPr>
      </p:pic>
    </p:spTree>
    <p:extLst>
      <p:ext uri="{BB962C8B-B14F-4D97-AF65-F5344CB8AC3E}">
        <p14:creationId xmlns:p14="http://schemas.microsoft.com/office/powerpoint/2010/main" val="1105217288"/>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2900" kern="1200">
                <a:solidFill>
                  <a:srgbClr val="000000"/>
                </a:solidFill>
                <a:latin typeface="+mn-lt"/>
                <a:ea typeface="+mn-ea"/>
                <a:cs typeface="+mn-cs"/>
              </a:rPr>
              <a:t> </a:t>
            </a:r>
            <a:r>
              <a:rPr lang="en-US" sz="3600" kern="1200">
                <a:solidFill>
                  <a:schemeClr val="tx2"/>
                </a:solidFill>
                <a:latin typeface="+mj-lt"/>
                <a:ea typeface="+mj-ea"/>
                <a:cs typeface="+mj-cs"/>
              </a:rPr>
              <a:t>Step </a:t>
            </a:r>
            <a:r>
              <a:rPr lang="en-US"/>
              <a:t>6</a:t>
            </a:r>
            <a:r>
              <a:rPr lang="en-US" sz="3600" kern="1200">
                <a:solidFill>
                  <a:schemeClr val="tx2"/>
                </a:solidFill>
                <a:latin typeface="+mj-lt"/>
                <a:ea typeface="+mj-ea"/>
                <a:cs typeface="+mj-cs"/>
              </a:rPr>
              <a:t>: Prepare </a:t>
            </a:r>
            <a:r>
              <a:rPr lang="en-US"/>
              <a:t>MVA</a:t>
            </a:r>
            <a:r>
              <a:rPr lang="en-US" sz="3600" kern="1200">
                <a:solidFill>
                  <a:schemeClr val="tx2"/>
                </a:solidFill>
                <a:latin typeface="+mj-lt"/>
                <a:ea typeface="+mj-ea"/>
                <a:cs typeface="+mj-cs"/>
              </a:rPr>
              <a:t> </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Check that the aspirator retains a vacuum. </a:t>
            </a:r>
          </a:p>
          <a:p>
            <a:pPr marL="457200" indent="-457200"/>
            <a:r>
              <a:rPr lang="en-US" sz="3200" kern="1200">
                <a:solidFill>
                  <a:srgbClr val="000000"/>
                </a:solidFill>
                <a:latin typeface="+mn-lt"/>
                <a:ea typeface="+mn-ea"/>
                <a:cs typeface="+mn-cs"/>
              </a:rPr>
              <a:t>Have more than one aspirator available. </a:t>
            </a:r>
          </a:p>
        </p:txBody>
      </p:sp>
    </p:spTree>
    <p:extLst>
      <p:ext uri="{BB962C8B-B14F-4D97-AF65-F5344CB8AC3E}">
        <p14:creationId xmlns:p14="http://schemas.microsoft.com/office/powerpoint/2010/main" val="437244016"/>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Create a Vacuum </a:t>
            </a:r>
            <a:endParaRPr lang="en-US"/>
          </a:p>
        </p:txBody>
      </p:sp>
      <p:pic>
        <p:nvPicPr>
          <p:cNvPr id="4" name="Picture 8" descr="createvacuum"/>
          <p:cNvPicPr>
            <a:picLocks noGrp="1" noChangeAspect="1" noChangeArrowheads="1"/>
          </p:cNvPicPr>
          <p:nvPr>
            <p:ph sz="quarter" idx="1"/>
          </p:nvPr>
        </p:nvPicPr>
        <p:blipFill>
          <a:blip r:embed="rId3" cstate="print"/>
          <a:srcRect/>
          <a:stretch>
            <a:fillRect/>
          </a:stretch>
        </p:blipFill>
        <p:spPr bwMode="auto">
          <a:xfrm>
            <a:off x="2438400" y="2057400"/>
            <a:ext cx="4297680" cy="3575304"/>
          </a:xfrm>
          <a:prstGeom prst="rect">
            <a:avLst/>
          </a:prstGeom>
          <a:noFill/>
        </p:spPr>
      </p:pic>
    </p:spTree>
    <p:extLst>
      <p:ext uri="{BB962C8B-B14F-4D97-AF65-F5344CB8AC3E}">
        <p14:creationId xmlns:p14="http://schemas.microsoft.com/office/powerpoint/2010/main" val="618707829"/>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If Aspirator Does Not Hold Vacuum </a:t>
            </a:r>
            <a:endParaRPr lang="en-US"/>
          </a:p>
        </p:txBody>
      </p:sp>
      <p:sp>
        <p:nvSpPr>
          <p:cNvPr id="3" name="Content Placeholder 2"/>
          <p:cNvSpPr>
            <a:spLocks noGrp="1"/>
          </p:cNvSpPr>
          <p:nvPr>
            <p:ph sz="quarter" idx="1"/>
          </p:nvPr>
        </p:nvSpPr>
        <p:spPr/>
        <p:txBody>
          <a:bodyPr/>
          <a:lstStyle/>
          <a:p>
            <a:pPr marL="457200" indent="-457200"/>
            <a:r>
              <a:rPr lang="en-US" sz="3200"/>
              <a:t>Reassemble and test aspirator</a:t>
            </a:r>
          </a:p>
        </p:txBody>
      </p:sp>
    </p:spTree>
    <p:extLst>
      <p:ext uri="{BB962C8B-B14F-4D97-AF65-F5344CB8AC3E}">
        <p14:creationId xmlns:p14="http://schemas.microsoft.com/office/powerpoint/2010/main" val="2988242428"/>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Step </a:t>
            </a:r>
            <a:r>
              <a:rPr lang="en-US"/>
              <a:t>7</a:t>
            </a:r>
            <a:r>
              <a:rPr lang="en-US" sz="3600" kern="1200">
                <a:solidFill>
                  <a:schemeClr val="tx2"/>
                </a:solidFill>
                <a:latin typeface="+mj-lt"/>
                <a:ea typeface="+mj-ea"/>
                <a:cs typeface="+mj-cs"/>
              </a:rPr>
              <a:t>: Suction Uterine Contents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Attach </a:t>
            </a:r>
            <a:r>
              <a:rPr lang="en-US" sz="3200"/>
              <a:t>prepar</a:t>
            </a:r>
            <a:r>
              <a:rPr lang="en-US" sz="3200" kern="1200">
                <a:solidFill>
                  <a:srgbClr val="000000"/>
                </a:solidFill>
                <a:latin typeface="+mn-lt"/>
                <a:ea typeface="+mn-ea"/>
                <a:cs typeface="+mn-cs"/>
              </a:rPr>
              <a:t>ed aspirator to cannula. </a:t>
            </a:r>
          </a:p>
          <a:p>
            <a:pPr marL="457200" indent="-457200"/>
            <a:r>
              <a:rPr lang="en-US" sz="3200" kern="1200">
                <a:solidFill>
                  <a:srgbClr val="000000"/>
                </a:solidFill>
                <a:latin typeface="+mn-lt"/>
                <a:ea typeface="+mn-ea"/>
                <a:cs typeface="+mn-cs"/>
              </a:rPr>
              <a:t>Release buttons to start suction. </a:t>
            </a:r>
          </a:p>
          <a:p>
            <a:pPr marL="457200" indent="-457200"/>
            <a:r>
              <a:rPr lang="en-US" sz="3200" kern="1200">
                <a:solidFill>
                  <a:srgbClr val="000000"/>
                </a:solidFill>
                <a:latin typeface="+mn-lt"/>
                <a:ea typeface="+mn-ea"/>
                <a:cs typeface="+mn-cs"/>
              </a:rPr>
              <a:t>Gently rotate </a:t>
            </a:r>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180 degrees in each direction. </a:t>
            </a:r>
          </a:p>
          <a:p>
            <a:pPr marL="457200" indent="-457200"/>
            <a:r>
              <a:rPr lang="en-US" sz="3200" kern="1200">
                <a:solidFill>
                  <a:srgbClr val="000000"/>
                </a:solidFill>
                <a:latin typeface="+mn-lt"/>
                <a:ea typeface="+mn-ea"/>
                <a:cs typeface="+mn-cs"/>
              </a:rPr>
              <a:t>Use a gentle “in and out” motion. </a:t>
            </a:r>
          </a:p>
          <a:p>
            <a:pPr marL="457200" indent="-457200"/>
            <a:r>
              <a:rPr lang="en-US" sz="3200" kern="1200">
                <a:solidFill>
                  <a:srgbClr val="000000"/>
                </a:solidFill>
                <a:latin typeface="+mn-lt"/>
                <a:ea typeface="+mn-ea"/>
                <a:cs typeface="+mn-cs"/>
              </a:rPr>
              <a:t>Do not withdraw </a:t>
            </a:r>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opening beyond external </a:t>
            </a:r>
            <a:r>
              <a:rPr lang="en-US" sz="3200" kern="1200" err="1">
                <a:solidFill>
                  <a:srgbClr val="000000"/>
                </a:solidFill>
                <a:latin typeface="+mn-lt"/>
                <a:ea typeface="+mn-ea"/>
                <a:cs typeface="+mn-cs"/>
              </a:rPr>
              <a:t>os</a:t>
            </a:r>
            <a:r>
              <a:rPr lang="en-US" sz="3200" kern="1200">
                <a:solidFill>
                  <a:srgbClr val="000000"/>
                </a:solidFill>
                <a:latin typeface="+mn-lt"/>
                <a:ea typeface="+mn-ea"/>
                <a:cs typeface="+mn-cs"/>
              </a:rPr>
              <a:t>. </a:t>
            </a:r>
          </a:p>
        </p:txBody>
      </p:sp>
    </p:spTree>
    <p:extLst>
      <p:ext uri="{BB962C8B-B14F-4D97-AF65-F5344CB8AC3E}">
        <p14:creationId xmlns:p14="http://schemas.microsoft.com/office/powerpoint/2010/main" val="323345262"/>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Attach Aspirator </a:t>
            </a:r>
            <a:endParaRPr lang="en-US"/>
          </a:p>
        </p:txBody>
      </p:sp>
      <p:pic>
        <p:nvPicPr>
          <p:cNvPr id="4" name="Picture 5" descr="attachaspirator"/>
          <p:cNvPicPr>
            <a:picLocks noGrp="1" noChangeAspect="1" noChangeArrowheads="1"/>
          </p:cNvPicPr>
          <p:nvPr>
            <p:ph sz="quarter" idx="1"/>
          </p:nvPr>
        </p:nvPicPr>
        <p:blipFill>
          <a:blip r:embed="rId3" cstate="print"/>
          <a:srcRect/>
          <a:stretch>
            <a:fillRect/>
          </a:stretch>
        </p:blipFill>
        <p:spPr bwMode="auto">
          <a:xfrm>
            <a:off x="990600" y="1676400"/>
            <a:ext cx="7469813" cy="3429000"/>
          </a:xfrm>
          <a:prstGeom prst="rect">
            <a:avLst/>
          </a:prstGeom>
          <a:noFill/>
        </p:spPr>
      </p:pic>
    </p:spTree>
    <p:extLst>
      <p:ext uri="{BB962C8B-B14F-4D97-AF65-F5344CB8AC3E}">
        <p14:creationId xmlns:p14="http://schemas.microsoft.com/office/powerpoint/2010/main" val="23304381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Health Care Workers and Reproductive Rights</a:t>
            </a:r>
          </a:p>
        </p:txBody>
      </p:sp>
      <p:sp>
        <p:nvSpPr>
          <p:cNvPr id="3" name="Content Placeholder 2"/>
          <p:cNvSpPr>
            <a:spLocks noGrp="1"/>
          </p:cNvSpPr>
          <p:nvPr>
            <p:ph sz="quarter" idx="1"/>
          </p:nvPr>
        </p:nvSpPr>
        <p:spPr>
          <a:xfrm>
            <a:off x="609600" y="1828800"/>
            <a:ext cx="8153400" cy="4495800"/>
          </a:xfrm>
        </p:spPr>
        <p:txBody>
          <a:bodyPr/>
          <a:lstStyle/>
          <a:p>
            <a:pPr marL="457200" indent="-457200"/>
            <a:r>
              <a:rPr lang="en-US" sz="3200"/>
              <a:t>Health care workers play a critical role in helping women exercise their reproductive rights. </a:t>
            </a:r>
          </a:p>
          <a:p>
            <a:pPr marL="457200" indent="-457200"/>
            <a:r>
              <a:rPr lang="en-US" sz="3200"/>
              <a:t>Health care workers need to be supported to adopt attitudes and practices that respect women’s reproductive rights</a:t>
            </a:r>
          </a:p>
        </p:txBody>
      </p:sp>
    </p:spTree>
    <p:extLst>
      <p:ext uri="{BB962C8B-B14F-4D97-AF65-F5344CB8AC3E}">
        <p14:creationId xmlns:p14="http://schemas.microsoft.com/office/powerpoint/2010/main" val="2080755275"/>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Release Buttons </a:t>
            </a:r>
            <a:endParaRPr lang="en-US"/>
          </a:p>
        </p:txBody>
      </p:sp>
      <p:pic>
        <p:nvPicPr>
          <p:cNvPr id="4" name="Picture 7" descr="releasebuttons"/>
          <p:cNvPicPr>
            <a:picLocks noGrp="1" noChangeAspect="1" noChangeArrowheads="1"/>
          </p:cNvPicPr>
          <p:nvPr>
            <p:ph sz="quarter" idx="1"/>
          </p:nvPr>
        </p:nvPicPr>
        <p:blipFill>
          <a:blip r:embed="rId3" cstate="print"/>
          <a:srcRect/>
          <a:stretch>
            <a:fillRect/>
          </a:stretch>
        </p:blipFill>
        <p:spPr bwMode="auto">
          <a:xfrm>
            <a:off x="1828800" y="1600200"/>
            <a:ext cx="5669429" cy="4626254"/>
          </a:xfrm>
          <a:prstGeom prst="rect">
            <a:avLst/>
          </a:prstGeom>
          <a:noFill/>
        </p:spPr>
      </p:pic>
    </p:spTree>
    <p:extLst>
      <p:ext uri="{BB962C8B-B14F-4D97-AF65-F5344CB8AC3E}">
        <p14:creationId xmlns:p14="http://schemas.microsoft.com/office/powerpoint/2010/main" val="2809324936"/>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Evacuate Uterine Contents </a:t>
            </a:r>
            <a:endParaRPr lang="en-US"/>
          </a:p>
        </p:txBody>
      </p:sp>
      <p:pic>
        <p:nvPicPr>
          <p:cNvPr id="4" name="Picture 5" descr="evacuateutercontents"/>
          <p:cNvPicPr>
            <a:picLocks noGrp="1" noChangeAspect="1" noChangeArrowheads="1"/>
          </p:cNvPicPr>
          <p:nvPr>
            <p:ph sz="quarter" idx="1"/>
          </p:nvPr>
        </p:nvPicPr>
        <p:blipFill>
          <a:blip r:embed="rId3" cstate="print"/>
          <a:srcRect/>
          <a:stretch>
            <a:fillRect/>
          </a:stretch>
        </p:blipFill>
        <p:spPr bwMode="auto">
          <a:xfrm>
            <a:off x="1219200" y="2057400"/>
            <a:ext cx="7034779" cy="3315522"/>
          </a:xfrm>
          <a:prstGeom prst="rect">
            <a:avLst/>
          </a:prstGeom>
          <a:noFill/>
        </p:spPr>
      </p:pic>
    </p:spTree>
    <p:extLst>
      <p:ext uri="{BB962C8B-B14F-4D97-AF65-F5344CB8AC3E}">
        <p14:creationId xmlns:p14="http://schemas.microsoft.com/office/powerpoint/2010/main" val="506322592"/>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Reasons for Decrease in MVA Vacuum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Aspirator is full. </a:t>
            </a:r>
          </a:p>
          <a:p>
            <a:pPr marL="457200" indent="-457200"/>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is withdrawn past </a:t>
            </a:r>
            <a:r>
              <a:rPr lang="en-US" sz="3200" kern="1200" err="1">
                <a:solidFill>
                  <a:srgbClr val="000000"/>
                </a:solidFill>
                <a:latin typeface="+mn-lt"/>
                <a:ea typeface="+mn-ea"/>
                <a:cs typeface="+mn-cs"/>
              </a:rPr>
              <a:t>os</a:t>
            </a:r>
            <a:r>
              <a:rPr lang="en-US" sz="3200" kern="1200">
                <a:solidFill>
                  <a:srgbClr val="000000"/>
                </a:solidFill>
                <a:latin typeface="+mn-lt"/>
                <a:ea typeface="+mn-ea"/>
                <a:cs typeface="+mn-cs"/>
              </a:rPr>
              <a:t>. </a:t>
            </a:r>
          </a:p>
          <a:p>
            <a:pPr marL="457200" indent="-457200"/>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is clogged. </a:t>
            </a:r>
          </a:p>
          <a:p>
            <a:pPr marL="457200" indent="-457200"/>
            <a:r>
              <a:rPr lang="en-US" sz="3200" kern="1200">
                <a:solidFill>
                  <a:srgbClr val="000000"/>
                </a:solidFill>
                <a:latin typeface="+mn-lt"/>
                <a:ea typeface="+mn-ea"/>
                <a:cs typeface="+mn-cs"/>
              </a:rPr>
              <a:t>Aspirator is incorrectly assembled. </a:t>
            </a:r>
          </a:p>
        </p:txBody>
      </p:sp>
    </p:spTree>
    <p:extLst>
      <p:ext uri="{BB962C8B-B14F-4D97-AF65-F5344CB8AC3E}">
        <p14:creationId xmlns:p14="http://schemas.microsoft.com/office/powerpoint/2010/main" val="2605445307"/>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When Aspirator is Full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Detach the cannula and leave in </a:t>
            </a:r>
            <a:r>
              <a:rPr lang="en-US" sz="3200" kern="1200" err="1">
                <a:solidFill>
                  <a:srgbClr val="000000"/>
                </a:solidFill>
                <a:latin typeface="+mn-lt"/>
                <a:ea typeface="+mn-ea"/>
                <a:cs typeface="+mn-cs"/>
              </a:rPr>
              <a:t>os</a:t>
            </a:r>
            <a:r>
              <a:rPr lang="en-US" sz="3200" kern="1200">
                <a:solidFill>
                  <a:srgbClr val="000000"/>
                </a:solidFill>
                <a:latin typeface="+mn-lt"/>
                <a:ea typeface="+mn-ea"/>
                <a:cs typeface="+mn-cs"/>
              </a:rPr>
              <a:t>. </a:t>
            </a:r>
          </a:p>
          <a:p>
            <a:pPr marL="457200" indent="-457200"/>
            <a:r>
              <a:rPr lang="en-US" sz="3200" kern="1200">
                <a:solidFill>
                  <a:srgbClr val="000000"/>
                </a:solidFill>
                <a:latin typeface="+mn-lt"/>
                <a:ea typeface="+mn-ea"/>
                <a:cs typeface="+mn-cs"/>
              </a:rPr>
              <a:t>Replace aspirator.</a:t>
            </a:r>
            <a:r>
              <a:rPr lang="en-US" sz="3200"/>
              <a:t> </a:t>
            </a:r>
          </a:p>
          <a:p>
            <a:pPr>
              <a:buNone/>
            </a:pPr>
            <a:r>
              <a:rPr lang="en-US" sz="3200" kern="1200">
                <a:solidFill>
                  <a:srgbClr val="000000"/>
                </a:solidFill>
                <a:latin typeface="+mn-lt"/>
                <a:ea typeface="+mn-ea"/>
                <a:cs typeface="+mn-cs"/>
              </a:rPr>
              <a:t>OR </a:t>
            </a:r>
          </a:p>
          <a:p>
            <a:pPr marL="457200" indent="-457200"/>
            <a:r>
              <a:rPr lang="en-US" sz="3200" kern="1200">
                <a:solidFill>
                  <a:srgbClr val="000000"/>
                </a:solidFill>
                <a:latin typeface="+mn-lt"/>
                <a:ea typeface="+mn-ea"/>
                <a:cs typeface="+mn-cs"/>
              </a:rPr>
              <a:t>Empty aspirator into a container by pressing buttons and pushing plunger into cylinder.</a:t>
            </a:r>
          </a:p>
          <a:p>
            <a:pPr marL="457200" indent="-457200"/>
            <a:r>
              <a:rPr lang="en-US" sz="3200" kern="1200">
                <a:solidFill>
                  <a:srgbClr val="000000"/>
                </a:solidFill>
                <a:latin typeface="+mn-lt"/>
                <a:ea typeface="+mn-ea"/>
                <a:cs typeface="+mn-cs"/>
              </a:rPr>
              <a:t>Establish new vacuum, attach aspirator to the cannula and resume. </a:t>
            </a:r>
          </a:p>
        </p:txBody>
      </p:sp>
    </p:spTree>
    <p:extLst>
      <p:ext uri="{BB962C8B-B14F-4D97-AF65-F5344CB8AC3E}">
        <p14:creationId xmlns:p14="http://schemas.microsoft.com/office/powerpoint/2010/main" val="2688357208"/>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When </a:t>
            </a:r>
            <a:r>
              <a:rPr lang="en-US" sz="3600" kern="1200" err="1">
                <a:solidFill>
                  <a:schemeClr val="tx2"/>
                </a:solidFill>
                <a:latin typeface="+mj-lt"/>
                <a:ea typeface="+mj-ea"/>
                <a:cs typeface="+mj-cs"/>
              </a:rPr>
              <a:t>Cannula</a:t>
            </a:r>
            <a:r>
              <a:rPr lang="en-US" sz="3600" kern="1200">
                <a:solidFill>
                  <a:schemeClr val="tx2"/>
                </a:solidFill>
                <a:latin typeface="+mj-lt"/>
                <a:ea typeface="+mj-ea"/>
                <a:cs typeface="+mj-cs"/>
              </a:rPr>
              <a:t> is Withdrawn Past Os</a:t>
            </a:r>
            <a:endParaRPr lang="en-US"/>
          </a:p>
        </p:txBody>
      </p:sp>
      <p:sp>
        <p:nvSpPr>
          <p:cNvPr id="3" name="Content Placeholder 2"/>
          <p:cNvSpPr>
            <a:spLocks noGrp="1"/>
          </p:cNvSpPr>
          <p:nvPr>
            <p:ph sz="quarter" idx="1"/>
          </p:nvPr>
        </p:nvSpPr>
        <p:spPr/>
        <p:txBody>
          <a:bodyPr/>
          <a:lstStyle/>
          <a:p>
            <a:pPr marL="457200" indent="-457200"/>
            <a:endParaRPr lang="en-US" sz="2800" kern="1200">
              <a:solidFill>
                <a:srgbClr val="000000"/>
              </a:solidFill>
              <a:latin typeface="+mn-lt"/>
              <a:ea typeface="+mn-ea"/>
              <a:cs typeface="+mn-cs"/>
            </a:endParaRPr>
          </a:p>
          <a:p>
            <a:pPr marL="457200" indent="-457200"/>
            <a:r>
              <a:rPr lang="en-US" sz="2800" kern="1200">
                <a:solidFill>
                  <a:srgbClr val="000000"/>
                </a:solidFill>
                <a:latin typeface="+mn-lt"/>
                <a:ea typeface="+mn-ea"/>
                <a:cs typeface="+mn-cs"/>
              </a:rPr>
              <a:t>Remove cannula and aspirator; don’t touch vaginal walls. </a:t>
            </a:r>
          </a:p>
          <a:p>
            <a:pPr marL="457200" indent="-457200"/>
            <a:r>
              <a:rPr lang="en-US" sz="2800" kern="1200">
                <a:solidFill>
                  <a:srgbClr val="000000"/>
                </a:solidFill>
                <a:latin typeface="+mn-lt"/>
                <a:ea typeface="+mn-ea"/>
                <a:cs typeface="+mn-cs"/>
              </a:rPr>
              <a:t>Detach cannula and reinsert if it has not been contaminated. </a:t>
            </a:r>
            <a:endParaRPr lang="en-US" sz="2800"/>
          </a:p>
          <a:p>
            <a:pPr marL="457200" indent="-457200"/>
            <a:r>
              <a:rPr lang="en-US" sz="2800" kern="1200">
                <a:solidFill>
                  <a:srgbClr val="000000"/>
                </a:solidFill>
                <a:latin typeface="+mn-lt"/>
                <a:ea typeface="+mn-ea"/>
                <a:cs typeface="+mn-cs"/>
              </a:rPr>
              <a:t>Empty aspirator. </a:t>
            </a:r>
          </a:p>
          <a:p>
            <a:pPr marL="457200" indent="-457200"/>
            <a:r>
              <a:rPr lang="en-US" sz="2800" kern="1200">
                <a:solidFill>
                  <a:srgbClr val="000000"/>
                </a:solidFill>
                <a:latin typeface="+mn-lt"/>
                <a:ea typeface="+mn-ea"/>
                <a:cs typeface="+mn-cs"/>
              </a:rPr>
              <a:t>Reestablish vacuum. </a:t>
            </a:r>
          </a:p>
          <a:p>
            <a:pPr marL="457200" indent="-457200"/>
            <a:r>
              <a:rPr lang="en-US" sz="2800" kern="1200">
                <a:solidFill>
                  <a:srgbClr val="000000"/>
                </a:solidFill>
                <a:latin typeface="+mn-lt"/>
                <a:ea typeface="+mn-ea"/>
                <a:cs typeface="+mn-cs"/>
              </a:rPr>
              <a:t>Reconnect aspirator to </a:t>
            </a:r>
            <a:r>
              <a:rPr lang="en-US" sz="2800" kern="1200" err="1">
                <a:solidFill>
                  <a:srgbClr val="000000"/>
                </a:solidFill>
                <a:latin typeface="+mn-lt"/>
                <a:ea typeface="+mn-ea"/>
                <a:cs typeface="+mn-cs"/>
              </a:rPr>
              <a:t>cannula</a:t>
            </a:r>
            <a:r>
              <a:rPr lang="en-US" sz="2800" kern="1200">
                <a:solidFill>
                  <a:srgbClr val="000000"/>
                </a:solidFill>
                <a:latin typeface="+mn-lt"/>
                <a:ea typeface="+mn-ea"/>
                <a:cs typeface="+mn-cs"/>
              </a:rPr>
              <a:t>, release vacuum and resume. </a:t>
            </a:r>
          </a:p>
        </p:txBody>
      </p:sp>
    </p:spTree>
    <p:extLst>
      <p:ext uri="{BB962C8B-B14F-4D97-AF65-F5344CB8AC3E}">
        <p14:creationId xmlns:p14="http://schemas.microsoft.com/office/powerpoint/2010/main" val="2222556621"/>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When </a:t>
            </a:r>
            <a:r>
              <a:rPr lang="en-US" err="1"/>
              <a:t>Cannula</a:t>
            </a:r>
            <a:r>
              <a:rPr lang="en-US"/>
              <a:t> Is Clogged</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Ease cannula back toward, but not through, the external </a:t>
            </a:r>
            <a:r>
              <a:rPr lang="en-US" sz="2800" kern="1200" err="1">
                <a:solidFill>
                  <a:srgbClr val="000000"/>
                </a:solidFill>
                <a:latin typeface="+mn-lt"/>
                <a:ea typeface="+mn-ea"/>
                <a:cs typeface="+mn-cs"/>
              </a:rPr>
              <a:t>os</a:t>
            </a:r>
            <a:r>
              <a:rPr lang="en-US" sz="2800" kern="1200">
                <a:solidFill>
                  <a:srgbClr val="000000"/>
                </a:solidFill>
                <a:latin typeface="+mn-lt"/>
                <a:ea typeface="+mn-ea"/>
                <a:cs typeface="+mn-cs"/>
              </a:rPr>
              <a:t> </a:t>
            </a:r>
          </a:p>
          <a:p>
            <a:pPr>
              <a:buNone/>
            </a:pPr>
            <a:r>
              <a:rPr lang="en-US" sz="2800" kern="1200">
                <a:solidFill>
                  <a:srgbClr val="000000"/>
                </a:solidFill>
                <a:latin typeface="+mn-lt"/>
                <a:ea typeface="+mn-ea"/>
                <a:cs typeface="+mn-cs"/>
              </a:rPr>
              <a:t>OR </a:t>
            </a:r>
          </a:p>
          <a:p>
            <a:pPr marL="457200" indent="-457200"/>
            <a:r>
              <a:rPr lang="en-US" sz="2800"/>
              <a:t>W</a:t>
            </a:r>
            <a:r>
              <a:rPr lang="en-US" sz="2800" kern="1200">
                <a:solidFill>
                  <a:srgbClr val="000000"/>
                </a:solidFill>
                <a:latin typeface="+mn-lt"/>
                <a:ea typeface="+mn-ea"/>
                <a:cs typeface="+mn-cs"/>
              </a:rPr>
              <a:t>ithdraw aspirator and cannula out of uterus, avoiding contamination. </a:t>
            </a:r>
          </a:p>
          <a:p>
            <a:pPr marL="457200" indent="-457200"/>
            <a:r>
              <a:rPr lang="en-US" sz="2800" kern="1200">
                <a:solidFill>
                  <a:srgbClr val="000000"/>
                </a:solidFill>
                <a:latin typeface="+mn-lt"/>
                <a:ea typeface="+mn-ea"/>
                <a:cs typeface="+mn-cs"/>
              </a:rPr>
              <a:t>Remove tissue clogging </a:t>
            </a:r>
            <a:r>
              <a:rPr lang="en-US" sz="2800" kern="1200" err="1">
                <a:solidFill>
                  <a:srgbClr val="000000"/>
                </a:solidFill>
                <a:latin typeface="+mn-lt"/>
                <a:ea typeface="+mn-ea"/>
                <a:cs typeface="+mn-cs"/>
              </a:rPr>
              <a:t>cannula</a:t>
            </a:r>
            <a:r>
              <a:rPr lang="en-US" sz="2800" kern="1200">
                <a:solidFill>
                  <a:srgbClr val="000000"/>
                </a:solidFill>
                <a:latin typeface="+mn-lt"/>
                <a:ea typeface="+mn-ea"/>
                <a:cs typeface="+mn-cs"/>
              </a:rPr>
              <a:t> using sterile or high level disinfected (HLD) forceps. </a:t>
            </a:r>
          </a:p>
          <a:p>
            <a:pPr marL="457200" indent="-457200"/>
            <a:r>
              <a:rPr lang="en-US" sz="2800" kern="1200">
                <a:solidFill>
                  <a:srgbClr val="000000"/>
                </a:solidFill>
                <a:latin typeface="+mn-lt"/>
                <a:ea typeface="+mn-ea"/>
                <a:cs typeface="+mn-cs"/>
              </a:rPr>
              <a:t>Reinsert cannula using no-touch technique.</a:t>
            </a:r>
          </a:p>
          <a:p>
            <a:pPr marL="457200" indent="-457200"/>
            <a:r>
              <a:rPr lang="en-US" sz="2800" kern="1200">
                <a:solidFill>
                  <a:srgbClr val="000000"/>
                </a:solidFill>
                <a:latin typeface="+mn-lt"/>
                <a:ea typeface="+mn-ea"/>
                <a:cs typeface="+mn-cs"/>
              </a:rPr>
              <a:t>Reattach aspirator and continue aspiration. </a:t>
            </a:r>
          </a:p>
        </p:txBody>
      </p:sp>
    </p:spTree>
    <p:extLst>
      <p:ext uri="{BB962C8B-B14F-4D97-AF65-F5344CB8AC3E}">
        <p14:creationId xmlns:p14="http://schemas.microsoft.com/office/powerpoint/2010/main" val="621043795"/>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Signs That the Uterus is Empty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Red or pink foam without tissue passing through </a:t>
            </a:r>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a:t>
            </a:r>
          </a:p>
          <a:p>
            <a:pPr marL="457200" indent="-457200"/>
            <a:r>
              <a:rPr lang="en-US" sz="3200" kern="1200">
                <a:solidFill>
                  <a:srgbClr val="000000"/>
                </a:solidFill>
                <a:latin typeface="+mn-lt"/>
                <a:ea typeface="+mn-ea"/>
                <a:cs typeface="+mn-cs"/>
              </a:rPr>
              <a:t>Gritty sensation over surface of uterus </a:t>
            </a:r>
          </a:p>
          <a:p>
            <a:pPr marL="457200" indent="-457200"/>
            <a:r>
              <a:rPr lang="en-US" sz="3200" kern="1200">
                <a:solidFill>
                  <a:srgbClr val="000000"/>
                </a:solidFill>
                <a:latin typeface="+mn-lt"/>
                <a:ea typeface="+mn-ea"/>
                <a:cs typeface="+mn-cs"/>
              </a:rPr>
              <a:t>Uterus contracting around </a:t>
            </a:r>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a:t>
            </a:r>
          </a:p>
          <a:p>
            <a:pPr marL="457200" indent="-457200"/>
            <a:r>
              <a:rPr lang="en-US" sz="3200" kern="1200">
                <a:solidFill>
                  <a:srgbClr val="000000"/>
                </a:solidFill>
                <a:latin typeface="+mn-lt"/>
                <a:ea typeface="+mn-ea"/>
                <a:cs typeface="+mn-cs"/>
              </a:rPr>
              <a:t>Increased uterine cramping or pain</a:t>
            </a:r>
          </a:p>
        </p:txBody>
      </p:sp>
    </p:spTree>
    <p:extLst>
      <p:ext uri="{BB962C8B-B14F-4D97-AF65-F5344CB8AC3E}">
        <p14:creationId xmlns:p14="http://schemas.microsoft.com/office/powerpoint/2010/main" val="1137352551"/>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When the Procedure is Finished</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Depress buttons down and forward to close valve then disconnect </a:t>
            </a:r>
            <a:r>
              <a:rPr lang="en-US" sz="3200" kern="1200" err="1">
                <a:solidFill>
                  <a:srgbClr val="000000"/>
                </a:solidFill>
                <a:latin typeface="+mn-lt"/>
                <a:ea typeface="+mn-ea"/>
                <a:cs typeface="+mn-cs"/>
              </a:rPr>
              <a:t>cannula</a:t>
            </a:r>
            <a:r>
              <a:rPr lang="en-US" sz="3200" kern="1200">
                <a:solidFill>
                  <a:srgbClr val="000000"/>
                </a:solidFill>
                <a:latin typeface="+mn-lt"/>
                <a:ea typeface="+mn-ea"/>
                <a:cs typeface="+mn-cs"/>
              </a:rPr>
              <a:t> from aspirator</a:t>
            </a:r>
          </a:p>
          <a:p>
            <a:pPr>
              <a:buNone/>
            </a:pPr>
            <a:r>
              <a:rPr lang="en-US" sz="3200" kern="1200">
                <a:solidFill>
                  <a:srgbClr val="000000"/>
                </a:solidFill>
                <a:latin typeface="+mn-lt"/>
                <a:ea typeface="+mn-ea"/>
                <a:cs typeface="+mn-cs"/>
              </a:rPr>
              <a:t>OR </a:t>
            </a:r>
          </a:p>
          <a:p>
            <a:pPr marL="457200" indent="-457200"/>
            <a:r>
              <a:rPr lang="en-US" sz="3200"/>
              <a:t>W</a:t>
            </a:r>
            <a:r>
              <a:rPr lang="en-US" sz="3200" kern="1200">
                <a:solidFill>
                  <a:srgbClr val="000000"/>
                </a:solidFill>
                <a:latin typeface="+mn-lt"/>
                <a:ea typeface="+mn-ea"/>
                <a:cs typeface="+mn-cs"/>
              </a:rPr>
              <a:t>ithdraw cannula and aspirator from uterus without depressing buttons. </a:t>
            </a:r>
          </a:p>
          <a:p>
            <a:pPr marL="457200" indent="-457200"/>
            <a:r>
              <a:rPr lang="en-US" sz="3200" kern="1200">
                <a:solidFill>
                  <a:srgbClr val="000000"/>
                </a:solidFill>
                <a:latin typeface="+mn-lt"/>
                <a:ea typeface="+mn-ea"/>
                <a:cs typeface="+mn-cs"/>
              </a:rPr>
              <a:t>Keep instruments ready to evacuate again after inspecting POC, if needed. </a:t>
            </a:r>
          </a:p>
        </p:txBody>
      </p:sp>
    </p:spTree>
    <p:extLst>
      <p:ext uri="{BB962C8B-B14F-4D97-AF65-F5344CB8AC3E}">
        <p14:creationId xmlns:p14="http://schemas.microsoft.com/office/powerpoint/2010/main" val="1498570666"/>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Use Care to Disconnect </a:t>
            </a:r>
            <a:r>
              <a:rPr lang="en-US" err="1"/>
              <a:t>Cannula</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Ipas </a:t>
            </a:r>
            <a:r>
              <a:rPr lang="en-US" sz="3200" kern="1200" err="1">
                <a:solidFill>
                  <a:srgbClr val="000000"/>
                </a:solidFill>
                <a:latin typeface="+mn-lt"/>
                <a:ea typeface="+mn-ea"/>
                <a:cs typeface="+mn-cs"/>
              </a:rPr>
              <a:t>EasyGrip</a:t>
            </a:r>
            <a:r>
              <a:rPr lang="en-US" sz="3200" kern="1200" baseline="30000">
                <a:solidFill>
                  <a:srgbClr val="000000"/>
                </a:solidFill>
                <a:latin typeface="+mn-lt"/>
                <a:ea typeface="+mn-ea"/>
                <a:cs typeface="+mn-cs"/>
              </a:rPr>
              <a:t> </a:t>
            </a:r>
            <a:r>
              <a:rPr lang="en-US" sz="3200" kern="1200">
                <a:solidFill>
                  <a:srgbClr val="000000"/>
                </a:solidFill>
                <a:latin typeface="+mn-lt"/>
                <a:ea typeface="+mn-ea"/>
                <a:cs typeface="+mn-cs"/>
              </a:rPr>
              <a:t>cannulae fit firmly into the valve of the aspirator. </a:t>
            </a:r>
          </a:p>
          <a:p>
            <a:pPr marL="457200" indent="-457200"/>
            <a:r>
              <a:rPr lang="en-US" sz="3200" kern="1200">
                <a:solidFill>
                  <a:srgbClr val="000000"/>
                </a:solidFill>
                <a:latin typeface="+mn-lt"/>
                <a:ea typeface="+mn-ea"/>
                <a:cs typeface="+mn-cs"/>
              </a:rPr>
              <a:t>Use care when disconnecting cannulae from the aspirator. </a:t>
            </a:r>
          </a:p>
        </p:txBody>
      </p:sp>
    </p:spTree>
    <p:extLst>
      <p:ext uri="{BB962C8B-B14F-4D97-AF65-F5344CB8AC3E}">
        <p14:creationId xmlns:p14="http://schemas.microsoft.com/office/powerpoint/2010/main" val="3912631840"/>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Detach </a:t>
            </a:r>
            <a:r>
              <a:rPr lang="en-US" err="1"/>
              <a:t>Cannula</a:t>
            </a:r>
            <a:r>
              <a:rPr lang="en-US"/>
              <a:t> From</a:t>
            </a:r>
            <a:r>
              <a:rPr lang="en-US" baseline="0"/>
              <a:t> Aspirator</a:t>
            </a:r>
            <a:endParaRPr lang="en-US"/>
          </a:p>
        </p:txBody>
      </p:sp>
      <p:pic>
        <p:nvPicPr>
          <p:cNvPr id="4" name="Picture 7" descr="detachcannula"/>
          <p:cNvPicPr>
            <a:picLocks noGrp="1" noChangeAspect="1" noChangeArrowheads="1"/>
          </p:cNvPicPr>
          <p:nvPr>
            <p:ph sz="quarter" idx="1"/>
          </p:nvPr>
        </p:nvPicPr>
        <p:blipFill>
          <a:blip r:embed="rId3" cstate="print"/>
          <a:srcRect/>
          <a:stretch>
            <a:fillRect/>
          </a:stretch>
        </p:blipFill>
        <p:spPr bwMode="auto">
          <a:xfrm>
            <a:off x="1295400" y="1600200"/>
            <a:ext cx="6586862" cy="4768888"/>
          </a:xfrm>
          <a:prstGeom prst="rect">
            <a:avLst/>
          </a:prstGeom>
          <a:noFill/>
        </p:spPr>
      </p:pic>
    </p:spTree>
    <p:extLst>
      <p:ext uri="{BB962C8B-B14F-4D97-AF65-F5344CB8AC3E}">
        <p14:creationId xmlns:p14="http://schemas.microsoft.com/office/powerpoint/2010/main" val="32540554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a:t>International Treaties and Agreements</a:t>
            </a:r>
          </a:p>
        </p:txBody>
      </p:sp>
      <p:sp>
        <p:nvSpPr>
          <p:cNvPr id="3" name="Content Placeholder 2"/>
          <p:cNvSpPr>
            <a:spLocks noGrp="1"/>
          </p:cNvSpPr>
          <p:nvPr>
            <p:ph sz="quarter" idx="1"/>
          </p:nvPr>
        </p:nvSpPr>
        <p:spPr>
          <a:xfrm>
            <a:off x="609600" y="1752600"/>
            <a:ext cx="8305800" cy="4495800"/>
          </a:xfrm>
        </p:spPr>
        <p:txBody>
          <a:bodyPr/>
          <a:lstStyle/>
          <a:p>
            <a:pPr marL="457200" indent="-457200"/>
            <a:r>
              <a:rPr lang="en-US" sz="2800"/>
              <a:t>Outline the principles of universal human rights</a:t>
            </a:r>
          </a:p>
          <a:p>
            <a:pPr marL="457200" indent="-457200"/>
            <a:r>
              <a:rPr lang="en-US" sz="2800"/>
              <a:t> Provide the basis for women’s, including young women's, sexual and reproductive rights within a human-rights framework</a:t>
            </a:r>
          </a:p>
          <a:p>
            <a:pPr marL="457200" indent="-457200"/>
            <a:r>
              <a:rPr lang="en-US" sz="2800"/>
              <a:t>When adopted by governments, enforce human rights in different areas of life</a:t>
            </a:r>
          </a:p>
          <a:p>
            <a:pPr marL="457200" indent="-457200"/>
            <a:endParaRPr lang="en-US" sz="2800"/>
          </a:p>
        </p:txBody>
      </p:sp>
    </p:spTree>
    <p:extLst>
      <p:ext uri="{BB962C8B-B14F-4D97-AF65-F5344CB8AC3E}">
        <p14:creationId xmlns:p14="http://schemas.microsoft.com/office/powerpoint/2010/main" val="3936665284"/>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Step 8:</a:t>
            </a:r>
            <a:r>
              <a:rPr lang="en-US" baseline="0"/>
              <a:t> Inspect Tissue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Empty contents of aspirator into container.</a:t>
            </a:r>
          </a:p>
          <a:p>
            <a:pPr marL="457200" indent="-457200"/>
            <a:r>
              <a:rPr lang="en-US" sz="3200"/>
              <a:t>Strain material, float in water or vinegar, and view with a light from beneath.</a:t>
            </a:r>
            <a:r>
              <a:rPr lang="en-US" sz="3200" kern="1200">
                <a:latin typeface="+mn-lt"/>
                <a:ea typeface="+mn-ea"/>
                <a:cs typeface="+mn-cs"/>
              </a:rPr>
              <a:t> </a:t>
            </a:r>
          </a:p>
          <a:p>
            <a:pPr marL="457200" indent="-457200"/>
            <a:r>
              <a:rPr lang="en-US" sz="3200" kern="1200">
                <a:solidFill>
                  <a:srgbClr val="000000"/>
                </a:solidFill>
                <a:latin typeface="+mn-lt"/>
                <a:ea typeface="+mn-ea"/>
                <a:cs typeface="+mn-cs"/>
              </a:rPr>
              <a:t>Look for </a:t>
            </a:r>
            <a:r>
              <a:rPr lang="en-US" sz="3200"/>
              <a:t>products of conception (POC);</a:t>
            </a:r>
            <a:r>
              <a:rPr lang="en-US" sz="3200" kern="1200">
                <a:solidFill>
                  <a:srgbClr val="000000"/>
                </a:solidFill>
                <a:latin typeface="+mn-lt"/>
                <a:ea typeface="+mn-ea"/>
                <a:cs typeface="+mn-cs"/>
              </a:rPr>
              <a:t> villi and decidua should be visible. </a:t>
            </a:r>
          </a:p>
        </p:txBody>
      </p:sp>
    </p:spTree>
    <p:extLst>
      <p:ext uri="{BB962C8B-B14F-4D97-AF65-F5344CB8AC3E}">
        <p14:creationId xmlns:p14="http://schemas.microsoft.com/office/powerpoint/2010/main" val="2883187184"/>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Inspect Tissue For:</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Quantity and presence of POC </a:t>
            </a:r>
          </a:p>
          <a:p>
            <a:pPr marL="457200" indent="-457200"/>
            <a:r>
              <a:rPr lang="en-US" sz="3200" kern="1200">
                <a:solidFill>
                  <a:srgbClr val="000000"/>
                </a:solidFill>
                <a:latin typeface="+mn-lt"/>
                <a:ea typeface="+mn-ea"/>
                <a:cs typeface="+mn-cs"/>
              </a:rPr>
              <a:t>Complete evacuation </a:t>
            </a:r>
          </a:p>
          <a:p>
            <a:pPr marL="457200" indent="-457200"/>
            <a:r>
              <a:rPr lang="en-US" sz="3200" kern="1200">
                <a:solidFill>
                  <a:srgbClr val="000000"/>
                </a:solidFill>
                <a:latin typeface="+mn-lt"/>
                <a:ea typeface="+mn-ea"/>
                <a:cs typeface="+mn-cs"/>
              </a:rPr>
              <a:t>Molar pregnancy </a:t>
            </a:r>
          </a:p>
        </p:txBody>
      </p:sp>
    </p:spTree>
    <p:extLst>
      <p:ext uri="{BB962C8B-B14F-4D97-AF65-F5344CB8AC3E}">
        <p14:creationId xmlns:p14="http://schemas.microsoft.com/office/powerpoint/2010/main" val="750219119"/>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Detailed Tissue Inspection </a:t>
            </a:r>
            <a:endParaRPr lang="en-US"/>
          </a:p>
        </p:txBody>
      </p:sp>
      <p:pic>
        <p:nvPicPr>
          <p:cNvPr id="4" name="Picture 7" descr="detailedtissueinspect"/>
          <p:cNvPicPr>
            <a:picLocks noGrp="1" noChangeAspect="1" noChangeArrowheads="1"/>
          </p:cNvPicPr>
          <p:nvPr>
            <p:ph sz="quarter" idx="1"/>
          </p:nvPr>
        </p:nvPicPr>
        <p:blipFill>
          <a:blip r:embed="rId3" cstate="print"/>
          <a:srcRect/>
          <a:stretch>
            <a:fillRect/>
          </a:stretch>
        </p:blipFill>
        <p:spPr bwMode="auto">
          <a:xfrm>
            <a:off x="2514600" y="1828800"/>
            <a:ext cx="4001262" cy="4495800"/>
          </a:xfrm>
          <a:prstGeom prst="rect">
            <a:avLst/>
          </a:prstGeom>
          <a:noFill/>
        </p:spPr>
      </p:pic>
    </p:spTree>
    <p:extLst>
      <p:ext uri="{BB962C8B-B14F-4D97-AF65-F5344CB8AC3E}">
        <p14:creationId xmlns:p14="http://schemas.microsoft.com/office/powerpoint/2010/main" val="3144639550"/>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Possible Reasons That No POC Visible</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 spontaneous abortion has already completed itself</a:t>
            </a:r>
          </a:p>
          <a:p>
            <a:pPr marL="457200" indent="-457200"/>
            <a:r>
              <a:rPr lang="en-US" sz="3200" kern="1200">
                <a:solidFill>
                  <a:srgbClr val="000000"/>
                </a:solidFill>
                <a:latin typeface="+mn-lt"/>
                <a:ea typeface="+mn-ea"/>
                <a:cs typeface="+mn-cs"/>
              </a:rPr>
              <a:t>Uterine cavity still contains POC </a:t>
            </a:r>
          </a:p>
          <a:p>
            <a:pPr marL="457200" indent="-457200"/>
            <a:r>
              <a:rPr lang="en-US" sz="3200" kern="1200">
                <a:solidFill>
                  <a:srgbClr val="000000"/>
                </a:solidFill>
                <a:latin typeface="+mn-lt"/>
                <a:ea typeface="+mn-ea"/>
                <a:cs typeface="+mn-cs"/>
              </a:rPr>
              <a:t>Ectopic pregnancy </a:t>
            </a:r>
          </a:p>
          <a:p>
            <a:pPr marL="457200" indent="-457200"/>
            <a:r>
              <a:rPr lang="en-US" sz="3200" kern="1200">
                <a:solidFill>
                  <a:srgbClr val="000000"/>
                </a:solidFill>
                <a:latin typeface="+mn-lt"/>
                <a:ea typeface="+mn-ea"/>
                <a:cs typeface="+mn-cs"/>
              </a:rPr>
              <a:t>Uterine anatomical variation prevented evacuation </a:t>
            </a:r>
          </a:p>
        </p:txBody>
      </p:sp>
    </p:spTree>
    <p:extLst>
      <p:ext uri="{BB962C8B-B14F-4D97-AF65-F5344CB8AC3E}">
        <p14:creationId xmlns:p14="http://schemas.microsoft.com/office/powerpoint/2010/main" val="3124624212"/>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Possible Reasons for Less Than Expected POC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Incomplete procedure; re-evacuation necessary </a:t>
            </a:r>
          </a:p>
          <a:p>
            <a:pPr marL="457200" indent="-457200"/>
            <a:r>
              <a:rPr lang="en-US" sz="3200" kern="1200">
                <a:solidFill>
                  <a:srgbClr val="000000"/>
                </a:solidFill>
                <a:latin typeface="+mn-lt"/>
                <a:ea typeface="+mn-ea"/>
                <a:cs typeface="+mn-cs"/>
              </a:rPr>
              <a:t>Incorrect estimation of length of pregnancy </a:t>
            </a:r>
          </a:p>
        </p:txBody>
      </p:sp>
    </p:spTree>
    <p:extLst>
      <p:ext uri="{BB962C8B-B14F-4D97-AF65-F5344CB8AC3E}">
        <p14:creationId xmlns:p14="http://schemas.microsoft.com/office/powerpoint/2010/main" val="1236480322"/>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Step 9: Perform Any Concurrent Procedures </a:t>
            </a:r>
          </a:p>
        </p:txBody>
      </p:sp>
      <p:sp>
        <p:nvSpPr>
          <p:cNvPr id="3" name="Content Placeholder 2"/>
          <p:cNvSpPr>
            <a:spLocks noGrp="1"/>
          </p:cNvSpPr>
          <p:nvPr>
            <p:ph sz="quarter" idx="1"/>
          </p:nvPr>
        </p:nvSpPr>
        <p:spPr/>
        <p:txBody>
          <a:bodyPr/>
          <a:lstStyle/>
          <a:p>
            <a:pPr>
              <a:buNone/>
            </a:pPr>
            <a:r>
              <a:rPr lang="en-US" sz="3200" kern="1200">
                <a:solidFill>
                  <a:srgbClr val="000000"/>
                </a:solidFill>
                <a:latin typeface="+mn-lt"/>
                <a:ea typeface="+mn-ea"/>
                <a:cs typeface="+mn-cs"/>
              </a:rPr>
              <a:t>If POC inspection results satisfactory: </a:t>
            </a:r>
          </a:p>
          <a:p>
            <a:pPr marL="457200" indent="-457200"/>
            <a:r>
              <a:rPr lang="en-US" sz="3200" kern="1200">
                <a:solidFill>
                  <a:srgbClr val="000000"/>
                </a:solidFill>
                <a:latin typeface="+mn-lt"/>
                <a:ea typeface="+mn-ea"/>
                <a:cs typeface="+mn-cs"/>
              </a:rPr>
              <a:t>Wipe the cervix with swab to assess additional bleeding; </a:t>
            </a:r>
          </a:p>
          <a:p>
            <a:pPr marL="457200" indent="-457200"/>
            <a:r>
              <a:rPr lang="en-US" sz="3200" kern="1200">
                <a:solidFill>
                  <a:srgbClr val="000000"/>
                </a:solidFill>
                <a:latin typeface="+mn-lt"/>
                <a:ea typeface="+mn-ea"/>
                <a:cs typeface="+mn-cs"/>
              </a:rPr>
              <a:t>Perform concurrent procedure. </a:t>
            </a:r>
          </a:p>
        </p:txBody>
      </p:sp>
    </p:spTree>
    <p:extLst>
      <p:ext uri="{BB962C8B-B14F-4D97-AF65-F5344CB8AC3E}">
        <p14:creationId xmlns:p14="http://schemas.microsoft.com/office/powerpoint/2010/main" val="999947112"/>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Step 10: Immediately Post-Procedure</a:t>
            </a:r>
            <a:endParaRPr lang="en-US"/>
          </a:p>
        </p:txBody>
      </p:sp>
      <p:sp>
        <p:nvSpPr>
          <p:cNvPr id="3" name="Content Placeholder 2"/>
          <p:cNvSpPr>
            <a:spLocks noGrp="1"/>
          </p:cNvSpPr>
          <p:nvPr>
            <p:ph sz="quarter" idx="1"/>
          </p:nvPr>
        </p:nvSpPr>
        <p:spPr/>
        <p:txBody>
          <a:bodyPr/>
          <a:lstStyle/>
          <a:p>
            <a:pPr marL="457200" indent="-457200"/>
            <a:r>
              <a:rPr lang="en-US" sz="3200"/>
              <a:t>Reassure the woman that the procedure is finished. </a:t>
            </a:r>
          </a:p>
          <a:p>
            <a:pPr marL="457200" indent="-457200"/>
            <a:r>
              <a:rPr lang="en-US" sz="3200"/>
              <a:t>Ensure she is escorted to the recovery area. </a:t>
            </a:r>
          </a:p>
          <a:p>
            <a:pPr marL="457200" indent="-457200"/>
            <a:r>
              <a:rPr lang="en-US" sz="3200" kern="1200">
                <a:solidFill>
                  <a:srgbClr val="000000"/>
                </a:solidFill>
                <a:latin typeface="+mn-lt"/>
                <a:ea typeface="+mn-ea"/>
                <a:cs typeface="+mn-cs"/>
              </a:rPr>
              <a:t>Process or discard instruments.</a:t>
            </a:r>
          </a:p>
          <a:p>
            <a:pPr marL="457200" indent="-457200"/>
            <a:r>
              <a:rPr lang="en-US" sz="3200" kern="1200">
                <a:solidFill>
                  <a:srgbClr val="000000"/>
                </a:solidFill>
                <a:latin typeface="+mn-lt"/>
                <a:ea typeface="+mn-ea"/>
                <a:cs typeface="+mn-cs"/>
              </a:rPr>
              <a:t>Remove barriers and wash hands.</a:t>
            </a:r>
          </a:p>
          <a:p>
            <a:pPr marL="457200" indent="-457200"/>
            <a:r>
              <a:rPr lang="en-US" sz="3200" kern="1200">
                <a:solidFill>
                  <a:srgbClr val="000000"/>
                </a:solidFill>
                <a:latin typeface="+mn-lt"/>
                <a:ea typeface="+mn-ea"/>
                <a:cs typeface="+mn-cs"/>
              </a:rPr>
              <a:t>Record information about procedure.</a:t>
            </a:r>
          </a:p>
        </p:txBody>
      </p:sp>
    </p:spTree>
    <p:extLst>
      <p:ext uri="{BB962C8B-B14F-4D97-AF65-F5344CB8AC3E}">
        <p14:creationId xmlns:p14="http://schemas.microsoft.com/office/powerpoint/2010/main" val="3601230312"/>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Post-Procedure</a:t>
            </a:r>
            <a:r>
              <a:rPr lang="en-US" baseline="0"/>
              <a:t> Care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Care provided after uterine evacuation completed </a:t>
            </a:r>
          </a:p>
          <a:p>
            <a:pPr marL="457200" indent="-457200"/>
            <a:r>
              <a:rPr lang="en-US" sz="3200" kern="1200">
                <a:solidFill>
                  <a:srgbClr val="000000"/>
                </a:solidFill>
                <a:latin typeface="+mn-lt"/>
                <a:ea typeface="+mn-ea"/>
                <a:cs typeface="+mn-cs"/>
              </a:rPr>
              <a:t>Any physical complications addressed </a:t>
            </a:r>
          </a:p>
          <a:p>
            <a:pPr marL="457200" indent="-457200"/>
            <a:r>
              <a:rPr lang="en-US" sz="3200" kern="1200">
                <a:solidFill>
                  <a:srgbClr val="000000"/>
                </a:solidFill>
                <a:latin typeface="+mn-lt"/>
                <a:ea typeface="+mn-ea"/>
                <a:cs typeface="+mn-cs"/>
              </a:rPr>
              <a:t>Woman informed about her condition and self-care </a:t>
            </a:r>
          </a:p>
          <a:p>
            <a:pPr marL="457200" indent="-457200"/>
            <a:r>
              <a:rPr lang="en-US" sz="3200" kern="1200">
                <a:solidFill>
                  <a:srgbClr val="000000"/>
                </a:solidFill>
                <a:latin typeface="+mn-lt"/>
                <a:ea typeface="+mn-ea"/>
                <a:cs typeface="+mn-cs"/>
              </a:rPr>
              <a:t>Woman is provided with contraceptive method, if desired</a:t>
            </a:r>
          </a:p>
          <a:p>
            <a:pPr marL="457200" indent="-457200"/>
            <a:r>
              <a:rPr lang="en-US" sz="3200" kern="1200">
                <a:solidFill>
                  <a:srgbClr val="000000"/>
                </a:solidFill>
                <a:latin typeface="+mn-lt"/>
                <a:ea typeface="+mn-ea"/>
                <a:cs typeface="+mn-cs"/>
              </a:rPr>
              <a:t>Ends when she is discharged </a:t>
            </a:r>
          </a:p>
        </p:txBody>
      </p:sp>
    </p:spTree>
    <p:extLst>
      <p:ext uri="{BB962C8B-B14F-4D97-AF65-F5344CB8AC3E}">
        <p14:creationId xmlns:p14="http://schemas.microsoft.com/office/powerpoint/2010/main" val="3425512920"/>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Elements of Post-Procedure Care</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Physical monitoring </a:t>
            </a:r>
          </a:p>
          <a:p>
            <a:pPr marL="457200" indent="-457200"/>
            <a:r>
              <a:rPr lang="en-US" sz="3200" kern="1200">
                <a:solidFill>
                  <a:srgbClr val="000000"/>
                </a:solidFill>
                <a:latin typeface="+mn-lt"/>
                <a:ea typeface="+mn-ea"/>
                <a:cs typeface="+mn-cs"/>
              </a:rPr>
              <a:t>Other physical health issues</a:t>
            </a:r>
          </a:p>
          <a:p>
            <a:pPr marL="457200" indent="-457200"/>
            <a:r>
              <a:rPr lang="en-US" sz="3200" kern="1200">
                <a:solidFill>
                  <a:srgbClr val="000000"/>
                </a:solidFill>
                <a:latin typeface="+mn-lt"/>
                <a:ea typeface="+mn-ea"/>
                <a:cs typeface="+mn-cs"/>
              </a:rPr>
              <a:t>Pain management </a:t>
            </a:r>
          </a:p>
          <a:p>
            <a:pPr marL="457200" indent="-457200"/>
            <a:r>
              <a:rPr lang="en-US" sz="3200" kern="1200">
                <a:solidFill>
                  <a:srgbClr val="000000"/>
                </a:solidFill>
                <a:latin typeface="+mn-lt"/>
                <a:ea typeface="+mn-ea"/>
                <a:cs typeface="+mn-cs"/>
              </a:rPr>
              <a:t>Emotional monitoring and support </a:t>
            </a:r>
          </a:p>
        </p:txBody>
      </p:sp>
    </p:spTree>
    <p:extLst>
      <p:ext uri="{BB962C8B-B14F-4D97-AF65-F5344CB8AC3E}">
        <p14:creationId xmlns:p14="http://schemas.microsoft.com/office/powerpoint/2010/main" val="825714698"/>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Elements of Post-Procedure Care (cont.)</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Contraceptive counseling and provision</a:t>
            </a:r>
          </a:p>
          <a:p>
            <a:pPr marL="457200" indent="-457200"/>
            <a:r>
              <a:rPr lang="en-US" sz="3200" kern="1200">
                <a:solidFill>
                  <a:srgbClr val="000000"/>
                </a:solidFill>
                <a:latin typeface="+mn-lt"/>
                <a:ea typeface="+mn-ea"/>
                <a:cs typeface="+mn-cs"/>
              </a:rPr>
              <a:t>Scheduling follow-up care if she desires and providing referrals</a:t>
            </a:r>
          </a:p>
          <a:p>
            <a:pPr marL="457200" indent="-457200"/>
            <a:r>
              <a:rPr lang="en-US" sz="3200" kern="1200">
                <a:solidFill>
                  <a:srgbClr val="000000"/>
                </a:solidFill>
                <a:latin typeface="+mn-lt"/>
                <a:ea typeface="+mn-ea"/>
                <a:cs typeface="+mn-cs"/>
              </a:rPr>
              <a:t>Providing discharge instructions </a:t>
            </a:r>
          </a:p>
        </p:txBody>
      </p:sp>
    </p:spTree>
    <p:extLst>
      <p:ext uri="{BB962C8B-B14F-4D97-AF65-F5344CB8AC3E}">
        <p14:creationId xmlns:p14="http://schemas.microsoft.com/office/powerpoint/2010/main" val="19258761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International Treaties and Agreements (cont.)</a:t>
            </a:r>
          </a:p>
        </p:txBody>
      </p:sp>
      <p:sp>
        <p:nvSpPr>
          <p:cNvPr id="3" name="Content Placeholder 2"/>
          <p:cNvSpPr>
            <a:spLocks noGrp="1"/>
          </p:cNvSpPr>
          <p:nvPr>
            <p:ph sz="quarter" idx="1"/>
          </p:nvPr>
        </p:nvSpPr>
        <p:spPr/>
        <p:txBody>
          <a:bodyPr/>
          <a:lstStyle/>
          <a:p>
            <a:pPr marL="457200" indent="-457200"/>
            <a:r>
              <a:rPr lang="en-US" sz="3200"/>
              <a:t>Providers can learn which treaties have been ratified by their government</a:t>
            </a:r>
          </a:p>
          <a:p>
            <a:pPr marL="457200" indent="-457200"/>
            <a:r>
              <a:rPr lang="en-US" sz="3200"/>
              <a:t>Providers can use treaties to advance health care policies that protect women’s health</a:t>
            </a:r>
          </a:p>
          <a:p>
            <a:pPr marL="457200" indent="-457200"/>
            <a:r>
              <a:rPr lang="en-US" sz="3200"/>
              <a:t>Specific advocacy is needed for healthcare policies to ensure care for young and unmarried women</a:t>
            </a:r>
          </a:p>
          <a:p>
            <a:endParaRPr lang="en-US"/>
          </a:p>
        </p:txBody>
      </p:sp>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Physical Monitoring</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Take her vital signs immediately. </a:t>
            </a:r>
          </a:p>
          <a:p>
            <a:pPr marL="457200" indent="-457200"/>
            <a:r>
              <a:rPr lang="en-US" sz="3200" kern="1200">
                <a:solidFill>
                  <a:srgbClr val="000000"/>
                </a:solidFill>
                <a:latin typeface="+mn-lt"/>
                <a:ea typeface="+mn-ea"/>
                <a:cs typeface="+mn-cs"/>
              </a:rPr>
              <a:t>Ensure that the woman is resting comfortably. </a:t>
            </a:r>
          </a:p>
          <a:p>
            <a:pPr marL="457200" indent="-457200"/>
            <a:r>
              <a:rPr lang="en-US" sz="3200" kern="1200">
                <a:solidFill>
                  <a:srgbClr val="000000"/>
                </a:solidFill>
                <a:latin typeface="+mn-lt"/>
                <a:ea typeface="+mn-ea"/>
                <a:cs typeface="+mn-cs"/>
              </a:rPr>
              <a:t>Review chart for condition, history, baseline vital signs. </a:t>
            </a:r>
          </a:p>
          <a:p>
            <a:pPr marL="457200" indent="-457200"/>
            <a:r>
              <a:rPr lang="en-US" sz="3200" kern="1200">
                <a:solidFill>
                  <a:srgbClr val="000000"/>
                </a:solidFill>
                <a:latin typeface="+mn-lt"/>
                <a:ea typeface="+mn-ea"/>
                <a:cs typeface="+mn-cs"/>
              </a:rPr>
              <a:t>Ensure recovery from procedure and medications.</a:t>
            </a:r>
          </a:p>
          <a:p>
            <a:pPr marL="457200" indent="-457200"/>
            <a:r>
              <a:rPr lang="en-US" sz="3200" kern="1200">
                <a:solidFill>
                  <a:srgbClr val="000000"/>
                </a:solidFill>
                <a:latin typeface="+mn-lt"/>
                <a:ea typeface="+mn-ea"/>
                <a:cs typeface="+mn-cs"/>
              </a:rPr>
              <a:t>Evaluate bleeding and cramping at least twice. </a:t>
            </a:r>
          </a:p>
        </p:txBody>
      </p:sp>
    </p:spTree>
    <p:extLst>
      <p:ext uri="{BB962C8B-B14F-4D97-AF65-F5344CB8AC3E}">
        <p14:creationId xmlns:p14="http://schemas.microsoft.com/office/powerpoint/2010/main" val="1043419305"/>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Physical Monitoring (cont.) </a:t>
            </a:r>
            <a:endParaRPr lang="en-US"/>
          </a:p>
        </p:txBody>
      </p:sp>
      <p:sp>
        <p:nvSpPr>
          <p:cNvPr id="3" name="Content Placeholder 2"/>
          <p:cNvSpPr>
            <a:spLocks noGrp="1"/>
          </p:cNvSpPr>
          <p:nvPr>
            <p:ph sz="quarter" idx="1"/>
          </p:nvPr>
        </p:nvSpPr>
        <p:spPr/>
        <p:txBody>
          <a:bodyPr/>
          <a:lstStyle/>
          <a:p>
            <a:pPr>
              <a:buNone/>
              <a:defRPr/>
            </a:pPr>
            <a:r>
              <a:rPr lang="en-US" sz="3200" kern="1200">
                <a:solidFill>
                  <a:srgbClr val="000000"/>
                </a:solidFill>
                <a:latin typeface="+mn-lt"/>
                <a:ea typeface="+mn-ea"/>
                <a:cs typeface="+mn-cs"/>
              </a:rPr>
              <a:t>Detect and manage complications:</a:t>
            </a:r>
          </a:p>
          <a:p>
            <a:r>
              <a:rPr lang="en-US" sz="3200" kern="1200">
                <a:solidFill>
                  <a:srgbClr val="000000"/>
                </a:solidFill>
                <a:latin typeface="+mn-lt"/>
                <a:ea typeface="+mn-ea"/>
                <a:cs typeface="+mn-cs"/>
              </a:rPr>
              <a:t>Significant physical decline</a:t>
            </a:r>
          </a:p>
          <a:p>
            <a:r>
              <a:rPr lang="en-US" sz="3200" kern="1200">
                <a:solidFill>
                  <a:srgbClr val="000000"/>
                </a:solidFill>
                <a:latin typeface="+mn-lt"/>
                <a:ea typeface="+mn-ea"/>
                <a:cs typeface="+mn-cs"/>
              </a:rPr>
              <a:t>Dizziness, shortness of breath, fainting </a:t>
            </a:r>
          </a:p>
          <a:p>
            <a:r>
              <a:rPr lang="en-US" sz="3200" kern="1200">
                <a:solidFill>
                  <a:srgbClr val="000000"/>
                </a:solidFill>
                <a:latin typeface="+mn-lt"/>
                <a:ea typeface="+mn-ea"/>
                <a:cs typeface="+mn-cs"/>
              </a:rPr>
              <a:t>Severe vaginal bleeding </a:t>
            </a:r>
          </a:p>
          <a:p>
            <a:r>
              <a:rPr lang="en-US" sz="3200" kern="1200">
                <a:solidFill>
                  <a:srgbClr val="000000"/>
                </a:solidFill>
                <a:latin typeface="+mn-lt"/>
                <a:ea typeface="+mn-ea"/>
                <a:cs typeface="+mn-cs"/>
              </a:rPr>
              <a:t>Severe abdominal pain, cramping </a:t>
            </a:r>
          </a:p>
          <a:p>
            <a:r>
              <a:rPr lang="en-US" sz="3200" kern="1200">
                <a:solidFill>
                  <a:srgbClr val="000000"/>
                </a:solidFill>
                <a:latin typeface="+mn-lt"/>
                <a:ea typeface="+mn-ea"/>
                <a:cs typeface="+mn-cs"/>
              </a:rPr>
              <a:t>Enlarged and tender uterus</a:t>
            </a:r>
          </a:p>
        </p:txBody>
      </p:sp>
    </p:spTree>
    <p:extLst>
      <p:ext uri="{BB962C8B-B14F-4D97-AF65-F5344CB8AC3E}">
        <p14:creationId xmlns:p14="http://schemas.microsoft.com/office/powerpoint/2010/main" val="3978669565"/>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Taking Vital Signs</a:t>
            </a:r>
          </a:p>
        </p:txBody>
      </p:sp>
      <p:pic>
        <p:nvPicPr>
          <p:cNvPr id="4" name="Picture 5" descr="takingvitalsigns"/>
          <p:cNvPicPr>
            <a:picLocks noGrp="1" noChangeAspect="1" noChangeArrowheads="1"/>
          </p:cNvPicPr>
          <p:nvPr>
            <p:ph sz="quarter" idx="1"/>
          </p:nvPr>
        </p:nvPicPr>
        <p:blipFill>
          <a:blip r:embed="rId3" cstate="print"/>
          <a:srcRect/>
          <a:stretch>
            <a:fillRect/>
          </a:stretch>
        </p:blipFill>
        <p:spPr bwMode="auto">
          <a:xfrm>
            <a:off x="1676400" y="1676400"/>
            <a:ext cx="5361835" cy="4207764"/>
          </a:xfrm>
          <a:prstGeom prst="rect">
            <a:avLst/>
          </a:prstGeom>
          <a:noFill/>
        </p:spPr>
      </p:pic>
    </p:spTree>
    <p:extLst>
      <p:ext uri="{BB962C8B-B14F-4D97-AF65-F5344CB8AC3E}">
        <p14:creationId xmlns:p14="http://schemas.microsoft.com/office/powerpoint/2010/main" val="1289120921"/>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Post-Procedure Pain Management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Evaluate pain level, patterns. </a:t>
            </a:r>
          </a:p>
          <a:p>
            <a:pPr marL="457200" indent="-457200"/>
            <a:r>
              <a:rPr lang="en-US" sz="3200" kern="1200">
                <a:solidFill>
                  <a:srgbClr val="000000"/>
                </a:solidFill>
                <a:latin typeface="+mn-lt"/>
                <a:ea typeface="+mn-ea"/>
                <a:cs typeface="+mn-cs"/>
              </a:rPr>
              <a:t>Offer choices for pain relief: Analgesics, NSAIDs </a:t>
            </a:r>
          </a:p>
          <a:p>
            <a:pPr marL="457200" indent="-457200"/>
            <a:r>
              <a:rPr lang="en-US" sz="3200" kern="1200">
                <a:solidFill>
                  <a:srgbClr val="000000"/>
                </a:solidFill>
                <a:latin typeface="+mn-lt"/>
                <a:ea typeface="+mn-ea"/>
                <a:cs typeface="+mn-cs"/>
              </a:rPr>
              <a:t>Administer, monitor pain medications. </a:t>
            </a:r>
          </a:p>
          <a:p>
            <a:pPr marL="457200" indent="-457200"/>
            <a:r>
              <a:rPr lang="en-US" sz="3200" kern="1200">
                <a:solidFill>
                  <a:srgbClr val="000000"/>
                </a:solidFill>
                <a:latin typeface="+mn-lt"/>
                <a:ea typeface="+mn-ea"/>
                <a:cs typeface="+mn-cs"/>
              </a:rPr>
              <a:t>Offer empathy and non-pharmacologic support in addition to pain medications such as warm compresses</a:t>
            </a:r>
          </a:p>
          <a:p>
            <a:pPr marL="457200" indent="-457200"/>
            <a:r>
              <a:rPr lang="en-US" sz="3200" kern="1200">
                <a:solidFill>
                  <a:srgbClr val="000000"/>
                </a:solidFill>
                <a:latin typeface="+mn-lt"/>
                <a:ea typeface="+mn-ea"/>
                <a:cs typeface="+mn-cs"/>
              </a:rPr>
              <a:t>If a woman’s pain increases, she needs attention. </a:t>
            </a:r>
          </a:p>
        </p:txBody>
      </p:sp>
    </p:spTree>
    <p:extLst>
      <p:ext uri="{BB962C8B-B14F-4D97-AF65-F5344CB8AC3E}">
        <p14:creationId xmlns:p14="http://schemas.microsoft.com/office/powerpoint/2010/main" val="4285344945"/>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Other Physical- and Reproductive-Health Issues </a:t>
            </a:r>
            <a:endParaRPr lang="en-US"/>
          </a:p>
        </p:txBody>
      </p:sp>
      <p:sp>
        <p:nvSpPr>
          <p:cNvPr id="3" name="Content Placeholder 2"/>
          <p:cNvSpPr>
            <a:spLocks noGrp="1"/>
          </p:cNvSpPr>
          <p:nvPr>
            <p:ph sz="quarter" idx="1"/>
          </p:nvPr>
        </p:nvSpPr>
        <p:spPr>
          <a:xfrm>
            <a:off x="612648" y="1676400"/>
            <a:ext cx="8153400" cy="4495800"/>
          </a:xfrm>
        </p:spPr>
        <p:txBody>
          <a:bodyPr/>
          <a:lstStyle/>
          <a:p>
            <a:pPr marL="457200" indent="-457200"/>
            <a:r>
              <a:rPr lang="en-US" sz="3200" kern="1200">
                <a:solidFill>
                  <a:srgbClr val="000000"/>
                </a:solidFill>
                <a:latin typeface="+mn-lt"/>
                <a:ea typeface="+mn-ea"/>
                <a:cs typeface="+mn-cs"/>
              </a:rPr>
              <a:t>Anemia: counsel on diet, supplements. </a:t>
            </a:r>
          </a:p>
          <a:p>
            <a:pPr marL="457200" indent="-457200"/>
            <a:r>
              <a:rPr lang="en-US" sz="3200" kern="1200" err="1">
                <a:solidFill>
                  <a:srgbClr val="000000"/>
                </a:solidFill>
                <a:latin typeface="+mn-lt"/>
                <a:ea typeface="+mn-ea"/>
                <a:cs typeface="+mn-cs"/>
              </a:rPr>
              <a:t>Rh</a:t>
            </a:r>
            <a:r>
              <a:rPr lang="en-US" sz="3200" kern="1200">
                <a:solidFill>
                  <a:srgbClr val="000000"/>
                </a:solidFill>
                <a:latin typeface="+mn-lt"/>
                <a:ea typeface="+mn-ea"/>
                <a:cs typeface="+mn-cs"/>
              </a:rPr>
              <a:t>-immunoglobulin: administer according to protocol. </a:t>
            </a:r>
          </a:p>
          <a:p>
            <a:pPr marL="457200" indent="-457200"/>
            <a:r>
              <a:rPr lang="en-US" sz="3200" kern="1200">
                <a:solidFill>
                  <a:srgbClr val="000000"/>
                </a:solidFill>
                <a:latin typeface="+mn-lt"/>
                <a:ea typeface="+mn-ea"/>
                <a:cs typeface="+mn-cs"/>
              </a:rPr>
              <a:t>Reproductive-tract infections (RTIs), HIV, violence, infertility, cancer screening: counsel, provide care and/or refer. </a:t>
            </a:r>
          </a:p>
        </p:txBody>
      </p:sp>
    </p:spTree>
    <p:extLst>
      <p:ext uri="{BB962C8B-B14F-4D97-AF65-F5344CB8AC3E}">
        <p14:creationId xmlns:p14="http://schemas.microsoft.com/office/powerpoint/2010/main" val="1016441616"/>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Emotional Monitoring and Support</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Assess and monitor the woman’s emotions. </a:t>
            </a:r>
          </a:p>
          <a:p>
            <a:pPr marL="457200" indent="-457200"/>
            <a:r>
              <a:rPr lang="en-US" sz="3200" kern="1200">
                <a:solidFill>
                  <a:srgbClr val="000000"/>
                </a:solidFill>
                <a:latin typeface="+mn-lt"/>
                <a:ea typeface="+mn-ea"/>
                <a:cs typeface="+mn-cs"/>
              </a:rPr>
              <a:t>Respond sensitively to her emotional state. </a:t>
            </a:r>
          </a:p>
          <a:p>
            <a:pPr marL="457200" indent="-457200"/>
            <a:r>
              <a:rPr lang="en-US" sz="3200" kern="1200">
                <a:solidFill>
                  <a:srgbClr val="000000"/>
                </a:solidFill>
                <a:latin typeface="+mn-lt"/>
                <a:ea typeface="+mn-ea"/>
                <a:cs typeface="+mn-cs"/>
              </a:rPr>
              <a:t>Treat a woman gently. </a:t>
            </a:r>
          </a:p>
          <a:p>
            <a:pPr marL="457200" indent="-457200"/>
            <a:r>
              <a:rPr lang="en-US" sz="3200" kern="1200">
                <a:solidFill>
                  <a:srgbClr val="000000"/>
                </a:solidFill>
                <a:latin typeface="+mn-lt"/>
                <a:ea typeface="+mn-ea"/>
                <a:cs typeface="+mn-cs"/>
              </a:rPr>
              <a:t>Offer counseling or referrals. </a:t>
            </a:r>
          </a:p>
        </p:txBody>
      </p:sp>
    </p:spTree>
    <p:extLst>
      <p:ext uri="{BB962C8B-B14F-4D97-AF65-F5344CB8AC3E}">
        <p14:creationId xmlns:p14="http://schemas.microsoft.com/office/powerpoint/2010/main" val="3627767966"/>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Make Referrals If Necessary</a:t>
            </a:r>
            <a:endParaRPr lang="en-US"/>
          </a:p>
        </p:txBody>
      </p:sp>
      <p:pic>
        <p:nvPicPr>
          <p:cNvPr id="4" name="Picture 7" descr="providereferrals"/>
          <p:cNvPicPr>
            <a:picLocks noGrp="1" noChangeAspect="1" noChangeArrowheads="1"/>
          </p:cNvPicPr>
          <p:nvPr>
            <p:ph sz="quarter" idx="1"/>
          </p:nvPr>
        </p:nvPicPr>
        <p:blipFill>
          <a:blip r:embed="rId3" cstate="print"/>
          <a:srcRect/>
          <a:stretch>
            <a:fillRect/>
          </a:stretch>
        </p:blipFill>
        <p:spPr bwMode="auto">
          <a:xfrm>
            <a:off x="1524000" y="1752600"/>
            <a:ext cx="5851536" cy="3810000"/>
          </a:xfrm>
          <a:prstGeom prst="rect">
            <a:avLst/>
          </a:prstGeom>
          <a:noFill/>
        </p:spPr>
      </p:pic>
    </p:spTree>
    <p:extLst>
      <p:ext uri="{BB962C8B-B14F-4D97-AF65-F5344CB8AC3E}">
        <p14:creationId xmlns:p14="http://schemas.microsoft.com/office/powerpoint/2010/main" val="1603892530"/>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Offer Contraceptive Methods </a:t>
            </a:r>
            <a:endParaRPr lang="en-US"/>
          </a:p>
        </p:txBody>
      </p:sp>
      <p:pic>
        <p:nvPicPr>
          <p:cNvPr id="4" name="Picture 6" descr="offercontraceptmethods"/>
          <p:cNvPicPr>
            <a:picLocks noGrp="1" noChangeAspect="1" noChangeArrowheads="1"/>
          </p:cNvPicPr>
          <p:nvPr>
            <p:ph sz="quarter" idx="1"/>
          </p:nvPr>
        </p:nvPicPr>
        <p:blipFill>
          <a:blip r:embed="rId3" cstate="print"/>
          <a:srcRect/>
          <a:stretch>
            <a:fillRect/>
          </a:stretch>
        </p:blipFill>
        <p:spPr bwMode="auto">
          <a:xfrm>
            <a:off x="1752600" y="1600200"/>
            <a:ext cx="5644598" cy="4419600"/>
          </a:xfrm>
          <a:prstGeom prst="rect">
            <a:avLst/>
          </a:prstGeom>
          <a:noFill/>
        </p:spPr>
      </p:pic>
    </p:spTree>
    <p:extLst>
      <p:ext uri="{BB962C8B-B14F-4D97-AF65-F5344CB8AC3E}">
        <p14:creationId xmlns:p14="http://schemas.microsoft.com/office/powerpoint/2010/main" val="1306592731"/>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Post-Procedure Contraceptive Counseling</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Ideally, provide before the procedure.</a:t>
            </a:r>
          </a:p>
          <a:p>
            <a:pPr marL="457200" indent="-457200"/>
            <a:r>
              <a:rPr lang="en-US" sz="2800" kern="1200">
                <a:solidFill>
                  <a:srgbClr val="000000"/>
                </a:solidFill>
                <a:latin typeface="+mn-lt"/>
                <a:ea typeface="+mn-ea"/>
                <a:cs typeface="+mn-cs"/>
              </a:rPr>
              <a:t>If a woman hasn’t decided on contraception, discuss it again after the procedure when she may be better able to focus on her contraceptive needs. </a:t>
            </a:r>
          </a:p>
          <a:p>
            <a:pPr marL="457200" indent="-457200"/>
            <a:r>
              <a:rPr lang="en-US" sz="2800" kern="1200">
                <a:solidFill>
                  <a:srgbClr val="000000"/>
                </a:solidFill>
                <a:latin typeface="+mn-lt"/>
                <a:ea typeface="+mn-ea"/>
                <a:cs typeface="+mn-cs"/>
              </a:rPr>
              <a:t>Ensure she receives counseling and a contraceptive method of her choice, which she understands how to use, or referral. </a:t>
            </a:r>
          </a:p>
          <a:p>
            <a:pPr marL="457200" indent="-457200"/>
            <a:r>
              <a:rPr lang="en-US" sz="2800" kern="1200">
                <a:solidFill>
                  <a:srgbClr val="000000"/>
                </a:solidFill>
                <a:latin typeface="+mn-lt"/>
                <a:ea typeface="+mn-ea"/>
                <a:cs typeface="+mn-cs"/>
              </a:rPr>
              <a:t>Remember that some women may desire another pregnancy. </a:t>
            </a:r>
          </a:p>
        </p:txBody>
      </p:sp>
    </p:spTree>
    <p:extLst>
      <p:ext uri="{BB962C8B-B14F-4D97-AF65-F5344CB8AC3E}">
        <p14:creationId xmlns:p14="http://schemas.microsoft.com/office/powerpoint/2010/main" val="1221942654"/>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Woman Is</a:t>
            </a:r>
            <a:r>
              <a:rPr lang="en-US" baseline="0"/>
              <a:t> Ready For Discharge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Vital signs are normal. </a:t>
            </a:r>
          </a:p>
          <a:p>
            <a:pPr marL="457200" indent="-457200"/>
            <a:r>
              <a:rPr lang="en-US" sz="3200" kern="1200">
                <a:solidFill>
                  <a:srgbClr val="000000"/>
                </a:solidFill>
                <a:latin typeface="+mn-lt"/>
                <a:ea typeface="+mn-ea"/>
                <a:cs typeface="+mn-cs"/>
              </a:rPr>
              <a:t>Bleeding and cramping are diminished. </a:t>
            </a:r>
          </a:p>
          <a:p>
            <a:pPr marL="457200" indent="-457200"/>
            <a:r>
              <a:rPr lang="en-US" sz="3200" kern="1200">
                <a:solidFill>
                  <a:srgbClr val="000000"/>
                </a:solidFill>
                <a:latin typeface="+mn-lt"/>
                <a:ea typeface="+mn-ea"/>
                <a:cs typeface="+mn-cs"/>
              </a:rPr>
              <a:t>She is awake, alert and able to walk unassisted. </a:t>
            </a:r>
          </a:p>
          <a:p>
            <a:pPr marL="457200" indent="-457200"/>
            <a:r>
              <a:rPr lang="en-US" sz="3200" kern="1200">
                <a:solidFill>
                  <a:srgbClr val="000000"/>
                </a:solidFill>
                <a:latin typeface="+mn-lt"/>
                <a:ea typeface="+mn-ea"/>
                <a:cs typeface="+mn-cs"/>
              </a:rPr>
              <a:t>She is ready to leave. </a:t>
            </a:r>
          </a:p>
        </p:txBody>
      </p:sp>
    </p:spTree>
    <p:extLst>
      <p:ext uri="{BB962C8B-B14F-4D97-AF65-F5344CB8AC3E}">
        <p14:creationId xmlns:p14="http://schemas.microsoft.com/office/powerpoint/2010/main" val="11822244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114800" y="5715000"/>
            <a:ext cx="4572000" cy="892791"/>
          </a:xfrm>
        </p:spPr>
        <p:txBody>
          <a:bodyPr/>
          <a:lstStyle/>
          <a:p>
            <a:r>
              <a:rPr lang="en-US" sz="3200">
                <a:solidFill>
                  <a:srgbClr val="000000"/>
                </a:solidFill>
              </a:rPr>
              <a:t>World Abortion Laws</a:t>
            </a:r>
          </a:p>
        </p:txBody>
      </p:sp>
      <p:sp>
        <p:nvSpPr>
          <p:cNvPr id="2" name="Rectangle 1"/>
          <p:cNvSpPr/>
          <p:nvPr/>
        </p:nvSpPr>
        <p:spPr>
          <a:xfrm>
            <a:off x="6572462" y="6596390"/>
            <a:ext cx="2303836" cy="261610"/>
          </a:xfrm>
          <a:prstGeom prst="rect">
            <a:avLst/>
          </a:prstGeom>
        </p:spPr>
        <p:txBody>
          <a:bodyPr wrap="none">
            <a:spAutoFit/>
          </a:bodyPr>
          <a:lstStyle/>
          <a:p>
            <a:r>
              <a:rPr lang="en-US" sz="1100">
                <a:solidFill>
                  <a:srgbClr val="000000"/>
                </a:solidFill>
                <a:latin typeface="+mn-lt"/>
              </a:rPr>
              <a:t>Center for Reproductive Rights, 2019</a:t>
            </a:r>
            <a:endParaRPr lang="en-US" sz="1100">
              <a:latin typeface="+mn-lt"/>
            </a:endParaRPr>
          </a:p>
        </p:txBody>
      </p:sp>
      <p:pic>
        <p:nvPicPr>
          <p:cNvPr id="3" name="Picture 2">
            <a:extLst>
              <a:ext uri="{FF2B5EF4-FFF2-40B4-BE49-F238E27FC236}">
                <a16:creationId xmlns:a16="http://schemas.microsoft.com/office/drawing/2014/main" id="{348C6F3A-BF5A-4EB0-A43B-03AD9A21B0EA}"/>
              </a:ext>
            </a:extLst>
          </p:cNvPr>
          <p:cNvPicPr>
            <a:picLocks noChangeAspect="1"/>
          </p:cNvPicPr>
          <p:nvPr/>
        </p:nvPicPr>
        <p:blipFill>
          <a:blip r:embed="rId3"/>
          <a:stretch>
            <a:fillRect/>
          </a:stretch>
        </p:blipFill>
        <p:spPr>
          <a:xfrm>
            <a:off x="0" y="1126225"/>
            <a:ext cx="9144000" cy="4605550"/>
          </a:xfrm>
          <a:prstGeom prst="rect">
            <a:avLst/>
          </a:prstGeom>
        </p:spPr>
      </p:pic>
    </p:spTree>
    <p:extLst>
      <p:ext uri="{BB962C8B-B14F-4D97-AF65-F5344CB8AC3E}">
        <p14:creationId xmlns:p14="http://schemas.microsoft.com/office/powerpoint/2010/main" val="156408246"/>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Normal Recovery</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 few days of menstrual-like bleeding, cramping </a:t>
            </a:r>
          </a:p>
          <a:p>
            <a:pPr marL="457200" indent="-457200"/>
            <a:r>
              <a:rPr lang="en-US" sz="3200" kern="1200">
                <a:solidFill>
                  <a:srgbClr val="000000"/>
                </a:solidFill>
                <a:latin typeface="+mn-lt"/>
                <a:ea typeface="+mn-ea"/>
                <a:cs typeface="+mn-cs"/>
              </a:rPr>
              <a:t>Analgesics, baths, compresses for cramping </a:t>
            </a:r>
          </a:p>
          <a:p>
            <a:pPr marL="457200" indent="-457200"/>
            <a:r>
              <a:rPr lang="en-US" sz="3200" kern="1200">
                <a:solidFill>
                  <a:srgbClr val="000000"/>
                </a:solidFill>
                <a:latin typeface="+mn-lt"/>
                <a:ea typeface="+mn-ea"/>
                <a:cs typeface="+mn-cs"/>
              </a:rPr>
              <a:t>Next menses: four to eight weeks </a:t>
            </a:r>
          </a:p>
          <a:p>
            <a:pPr marL="457200" indent="-457200"/>
            <a:r>
              <a:rPr lang="en-US" sz="3200" kern="1200">
                <a:solidFill>
                  <a:srgbClr val="000000"/>
                </a:solidFill>
                <a:latin typeface="+mn-lt"/>
                <a:ea typeface="+mn-ea"/>
                <a:cs typeface="+mn-cs"/>
              </a:rPr>
              <a:t>Can get pregnant almost immediately </a:t>
            </a:r>
          </a:p>
          <a:p>
            <a:pPr marL="457200" indent="-457200"/>
            <a:r>
              <a:rPr lang="en-US" sz="3200" kern="1200">
                <a:solidFill>
                  <a:srgbClr val="000000"/>
                </a:solidFill>
                <a:latin typeface="+mn-lt"/>
                <a:ea typeface="+mn-ea"/>
                <a:cs typeface="+mn-cs"/>
              </a:rPr>
              <a:t>Intercourse, tampons when any complications resolved</a:t>
            </a:r>
          </a:p>
        </p:txBody>
      </p:sp>
    </p:spTree>
    <p:extLst>
      <p:ext uri="{BB962C8B-B14F-4D97-AF65-F5344CB8AC3E}">
        <p14:creationId xmlns:p14="http://schemas.microsoft.com/office/powerpoint/2010/main" val="4102836923"/>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Signs Needing Immediate</a:t>
            </a:r>
            <a:r>
              <a:rPr lang="en-US" baseline="0"/>
              <a:t> Attention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Fever, chills, fainting, vomiting </a:t>
            </a:r>
          </a:p>
          <a:p>
            <a:pPr marL="457200" indent="-457200"/>
            <a:r>
              <a:rPr lang="en-US" sz="3200" kern="1200">
                <a:solidFill>
                  <a:srgbClr val="000000"/>
                </a:solidFill>
                <a:latin typeface="+mn-lt"/>
                <a:ea typeface="+mn-ea"/>
                <a:cs typeface="+mn-cs"/>
              </a:rPr>
              <a:t>Heavy bleeding</a:t>
            </a:r>
          </a:p>
          <a:p>
            <a:pPr marL="457200" indent="-457200"/>
            <a:r>
              <a:rPr lang="en-US" sz="3200" kern="1200">
                <a:solidFill>
                  <a:srgbClr val="000000"/>
                </a:solidFill>
                <a:latin typeface="+mn-lt"/>
                <a:ea typeface="+mn-ea"/>
                <a:cs typeface="+mn-cs"/>
              </a:rPr>
              <a:t>Severe pain</a:t>
            </a:r>
          </a:p>
        </p:txBody>
      </p:sp>
    </p:spTree>
    <p:extLst>
      <p:ext uri="{BB962C8B-B14F-4D97-AF65-F5344CB8AC3E}">
        <p14:creationId xmlns:p14="http://schemas.microsoft.com/office/powerpoint/2010/main" val="2054734740"/>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Signs to Monitor If They Worsen Over Time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Pain in abdomen or distention of abdomen</a:t>
            </a:r>
          </a:p>
          <a:p>
            <a:pPr marL="457200" indent="-457200"/>
            <a:r>
              <a:rPr lang="en-US" sz="3200" kern="1200">
                <a:solidFill>
                  <a:srgbClr val="000000"/>
                </a:solidFill>
                <a:latin typeface="+mn-lt"/>
                <a:ea typeface="+mn-ea"/>
                <a:cs typeface="+mn-cs"/>
              </a:rPr>
              <a:t>Odd or bad-smelling vaginal  discharge </a:t>
            </a:r>
          </a:p>
          <a:p>
            <a:pPr marL="457200" indent="-457200"/>
            <a:r>
              <a:rPr lang="en-US" sz="3200" kern="1200">
                <a:solidFill>
                  <a:srgbClr val="000000"/>
                </a:solidFill>
                <a:latin typeface="+mn-lt"/>
                <a:ea typeface="+mn-ea"/>
                <a:cs typeface="+mn-cs"/>
              </a:rPr>
              <a:t>Prolonged cramping or bleeding </a:t>
            </a:r>
          </a:p>
          <a:p>
            <a:pPr marL="457200" indent="-457200"/>
            <a:r>
              <a:rPr lang="en-US" sz="3200" kern="1200">
                <a:solidFill>
                  <a:srgbClr val="000000"/>
                </a:solidFill>
                <a:latin typeface="+mn-lt"/>
                <a:ea typeface="+mn-ea"/>
                <a:cs typeface="+mn-cs"/>
              </a:rPr>
              <a:t>Delay in resumption of menstruation (more than eight weeks) </a:t>
            </a:r>
          </a:p>
          <a:p>
            <a:pPr marL="457200" indent="-457200"/>
            <a:r>
              <a:rPr lang="en-US" sz="3200" kern="1200">
                <a:solidFill>
                  <a:srgbClr val="000000"/>
                </a:solidFill>
                <a:latin typeface="+mn-lt"/>
                <a:ea typeface="+mn-ea"/>
                <a:cs typeface="+mn-cs"/>
              </a:rPr>
              <a:t>Dizziness</a:t>
            </a:r>
          </a:p>
        </p:txBody>
      </p:sp>
    </p:spTree>
    <p:extLst>
      <p:ext uri="{BB962C8B-B14F-4D97-AF65-F5344CB8AC3E}">
        <p14:creationId xmlns:p14="http://schemas.microsoft.com/office/powerpoint/2010/main" val="4259964663"/>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Is Follow-Up Care Needed?</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Not required after a routine MVA procedure.</a:t>
            </a:r>
          </a:p>
          <a:p>
            <a:pPr marL="457200" indent="-457200"/>
            <a:r>
              <a:rPr lang="en-US" sz="3200" kern="1200">
                <a:solidFill>
                  <a:srgbClr val="000000"/>
                </a:solidFill>
                <a:latin typeface="+mn-lt"/>
                <a:ea typeface="+mn-ea"/>
                <a:cs typeface="+mn-cs"/>
              </a:rPr>
              <a:t>Make appointment if woman desires follow-up. </a:t>
            </a:r>
          </a:p>
          <a:p>
            <a:pPr marL="457200" indent="-457200"/>
            <a:r>
              <a:rPr lang="en-US" sz="3200" kern="1200">
                <a:solidFill>
                  <a:srgbClr val="000000"/>
                </a:solidFill>
                <a:latin typeface="+mn-lt"/>
                <a:ea typeface="+mn-ea"/>
                <a:cs typeface="+mn-cs"/>
              </a:rPr>
              <a:t>Tailor appointment to the woman’s condition and needs. </a:t>
            </a:r>
          </a:p>
          <a:p>
            <a:pPr marL="457200" indent="-457200"/>
            <a:r>
              <a:rPr lang="en-US" sz="3200" kern="1200">
                <a:solidFill>
                  <a:srgbClr val="000000"/>
                </a:solidFill>
                <a:latin typeface="+mn-lt"/>
                <a:ea typeface="+mn-ea"/>
                <a:cs typeface="+mn-cs"/>
              </a:rPr>
              <a:t>Obtain consent to send her records to the follow-up provider. </a:t>
            </a:r>
          </a:p>
        </p:txBody>
      </p:sp>
    </p:spTree>
    <p:extLst>
      <p:ext uri="{BB962C8B-B14F-4D97-AF65-F5344CB8AC3E}">
        <p14:creationId xmlns:p14="http://schemas.microsoft.com/office/powerpoint/2010/main" val="1420898032"/>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Before Discharge Ensure…</a:t>
            </a:r>
          </a:p>
        </p:txBody>
      </p:sp>
      <p:sp>
        <p:nvSpPr>
          <p:cNvPr id="3" name="Content Placeholder 2"/>
          <p:cNvSpPr>
            <a:spLocks noGrp="1"/>
          </p:cNvSpPr>
          <p:nvPr>
            <p:ph sz="quarter" idx="1"/>
          </p:nvPr>
        </p:nvSpPr>
        <p:spPr/>
        <p:txBody>
          <a:bodyPr/>
          <a:lstStyle/>
          <a:p>
            <a:pPr marL="457200" indent="-457200"/>
            <a:r>
              <a:rPr lang="en-US" sz="3200" kern="1200" baseline="0">
                <a:solidFill>
                  <a:srgbClr val="000000"/>
                </a:solidFill>
                <a:latin typeface="+mn-lt"/>
                <a:ea typeface="+mn-ea"/>
                <a:cs typeface="+mn-cs"/>
              </a:rPr>
              <a:t>She</a:t>
            </a:r>
            <a:r>
              <a:rPr lang="en-US" sz="3200" kern="1200">
                <a:solidFill>
                  <a:srgbClr val="000000"/>
                </a:solidFill>
                <a:latin typeface="+mn-lt"/>
                <a:ea typeface="+mn-ea"/>
                <a:cs typeface="+mn-cs"/>
              </a:rPr>
              <a:t> received contraceptive counseling and a method, if desired. </a:t>
            </a:r>
          </a:p>
          <a:p>
            <a:pPr marL="457200" indent="-457200"/>
            <a:r>
              <a:rPr lang="en-US" sz="3200" kern="1200">
                <a:solidFill>
                  <a:srgbClr val="000000"/>
                </a:solidFill>
                <a:latin typeface="+mn-lt"/>
                <a:ea typeface="+mn-ea"/>
                <a:cs typeface="+mn-cs"/>
              </a:rPr>
              <a:t>A follow-up appointment or any referrals were made, if needed or desired.</a:t>
            </a:r>
          </a:p>
          <a:p>
            <a:pPr marL="457200" indent="-457200"/>
            <a:r>
              <a:rPr lang="en-US" sz="3200" kern="1200">
                <a:solidFill>
                  <a:srgbClr val="000000"/>
                </a:solidFill>
                <a:latin typeface="+mn-lt"/>
                <a:ea typeface="+mn-ea"/>
                <a:cs typeface="+mn-cs"/>
              </a:rPr>
              <a:t>She was provided a list of counseling and other services available at the facility or in the community.</a:t>
            </a:r>
          </a:p>
        </p:txBody>
      </p:sp>
    </p:spTree>
    <p:extLst>
      <p:ext uri="{BB962C8B-B14F-4D97-AF65-F5344CB8AC3E}">
        <p14:creationId xmlns:p14="http://schemas.microsoft.com/office/powerpoint/2010/main" val="996993189"/>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Follow-Up Care: Women With Complications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Ensure any complications have been resolved. </a:t>
            </a:r>
          </a:p>
          <a:p>
            <a:pPr marL="457200" indent="-457200"/>
            <a:r>
              <a:rPr lang="en-US" sz="3200" kern="1200">
                <a:solidFill>
                  <a:srgbClr val="000000"/>
                </a:solidFill>
                <a:latin typeface="+mn-lt"/>
                <a:ea typeface="+mn-ea"/>
                <a:cs typeface="+mn-cs"/>
              </a:rPr>
              <a:t> Stabilize, treat or refer women with acute problems. </a:t>
            </a:r>
          </a:p>
          <a:p>
            <a:pPr marL="457200" indent="-457200"/>
            <a:r>
              <a:rPr lang="en-US" sz="3200" kern="1200">
                <a:solidFill>
                  <a:srgbClr val="000000"/>
                </a:solidFill>
                <a:latin typeface="+mn-lt"/>
                <a:ea typeface="+mn-ea"/>
                <a:cs typeface="+mn-cs"/>
              </a:rPr>
              <a:t>Explain what the complication was and what it might mean for the woman.</a:t>
            </a:r>
          </a:p>
        </p:txBody>
      </p:sp>
    </p:spTree>
    <p:extLst>
      <p:ext uri="{BB962C8B-B14F-4D97-AF65-F5344CB8AC3E}">
        <p14:creationId xmlns:p14="http://schemas.microsoft.com/office/powerpoint/2010/main" val="3097772849"/>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Follow-Up Care Elements</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a:pPr>
            <a:r>
              <a:rPr lang="en-US" sz="2800" kern="1200">
                <a:solidFill>
                  <a:srgbClr val="000000"/>
                </a:solidFill>
                <a:latin typeface="+mn-lt"/>
                <a:ea typeface="+mn-ea"/>
                <a:cs typeface="+mn-cs"/>
              </a:rPr>
              <a:t>Confirm success of the uterine evacuation:</a:t>
            </a:r>
          </a:p>
          <a:p>
            <a:pPr marL="1154113" lvl="1" indent="-514350">
              <a:buFont typeface="+mj-lt"/>
              <a:buAutoNum type="alphaLcPeriod"/>
            </a:pPr>
            <a:r>
              <a:rPr lang="en-US" sz="2400"/>
              <a:t>Ask how she is feeling, including bleeding and any pregnancy symptoms;</a:t>
            </a:r>
          </a:p>
          <a:p>
            <a:pPr marL="1154113" lvl="1" indent="-514350">
              <a:buFont typeface="+mj-lt"/>
              <a:buAutoNum type="alphaLcPeriod"/>
            </a:pPr>
            <a:r>
              <a:rPr lang="en-US" sz="2400" kern="1200">
                <a:solidFill>
                  <a:srgbClr val="000000"/>
                </a:solidFill>
                <a:latin typeface="+mn-lt"/>
                <a:ea typeface="+mn-ea"/>
                <a:cs typeface="+mn-cs"/>
              </a:rPr>
              <a:t>Conduct a physical examination;</a:t>
            </a:r>
          </a:p>
          <a:p>
            <a:pPr marL="1154113" lvl="1" indent="-514350">
              <a:buFont typeface="+mj-lt"/>
              <a:buAutoNum type="alphaLcPeriod"/>
            </a:pPr>
            <a:r>
              <a:rPr lang="en-US" sz="2400"/>
              <a:t>If needed, do or refer for ultrasound.</a:t>
            </a:r>
            <a:endParaRPr lang="en-US" sz="2400" kern="1200">
              <a:solidFill>
                <a:srgbClr val="000000"/>
              </a:solidFill>
              <a:latin typeface="+mn-lt"/>
              <a:ea typeface="+mn-ea"/>
              <a:cs typeface="+mn-cs"/>
            </a:endParaRPr>
          </a:p>
          <a:p>
            <a:pPr marL="514350" indent="-514350">
              <a:buSzPct val="100000"/>
              <a:buFont typeface="+mj-lt"/>
              <a:buAutoNum type="arabicPeriod"/>
            </a:pPr>
            <a:r>
              <a:rPr lang="en-US" sz="2800" kern="1200">
                <a:solidFill>
                  <a:srgbClr val="000000"/>
                </a:solidFill>
                <a:latin typeface="+mn-lt"/>
                <a:ea typeface="+mn-ea"/>
                <a:cs typeface="+mn-cs"/>
              </a:rPr>
              <a:t>Stabilize, treat or refer for acute problems, ensure that earlier complications are resolved.</a:t>
            </a:r>
          </a:p>
          <a:p>
            <a:pPr marL="514350" indent="-514350">
              <a:buSzPct val="100000"/>
              <a:buFont typeface="+mj-lt"/>
              <a:buAutoNum type="arabicPeriod"/>
            </a:pPr>
            <a:r>
              <a:rPr lang="en-US" sz="2800" kern="1200">
                <a:solidFill>
                  <a:srgbClr val="000000"/>
                </a:solidFill>
                <a:latin typeface="+mn-lt"/>
                <a:ea typeface="+mn-ea"/>
                <a:cs typeface="+mn-cs"/>
              </a:rPr>
              <a:t>Perform VA if the uterine evacuation is incomplete.</a:t>
            </a:r>
          </a:p>
        </p:txBody>
      </p:sp>
    </p:spTree>
    <p:extLst>
      <p:ext uri="{BB962C8B-B14F-4D97-AF65-F5344CB8AC3E}">
        <p14:creationId xmlns:p14="http://schemas.microsoft.com/office/powerpoint/2010/main" val="543543423"/>
      </p:ext>
    </p:ext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Follow-Up Care Elements (cont.)</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startAt="4"/>
            </a:pPr>
            <a:r>
              <a:rPr lang="en-US" sz="2900" kern="1200">
                <a:solidFill>
                  <a:srgbClr val="000000"/>
                </a:solidFill>
                <a:latin typeface="+mn-lt"/>
                <a:ea typeface="+mn-ea"/>
                <a:cs typeface="+mn-cs"/>
              </a:rPr>
              <a:t>Inform  the woman of what to expect following completion or continued treatment.</a:t>
            </a:r>
          </a:p>
          <a:p>
            <a:pPr marL="514350" lvl="0" indent="-514350">
              <a:buSzPct val="100000"/>
              <a:buFont typeface="+mj-lt"/>
              <a:buAutoNum type="arabicPeriod" startAt="4"/>
            </a:pPr>
            <a:r>
              <a:rPr lang="en-US" sz="2900" kern="1200">
                <a:solidFill>
                  <a:srgbClr val="000000"/>
                </a:solidFill>
                <a:latin typeface="+mn-lt"/>
                <a:ea typeface="+mn-ea"/>
                <a:cs typeface="+mn-cs"/>
              </a:rPr>
              <a:t>Review any laboratory tests results.</a:t>
            </a:r>
          </a:p>
          <a:p>
            <a:pPr marL="514350" lvl="0" indent="-514350">
              <a:buSzPct val="100000"/>
              <a:buFont typeface="+mj-lt"/>
              <a:buAutoNum type="arabicPeriod" startAt="4"/>
            </a:pPr>
            <a:r>
              <a:rPr lang="en-US" sz="2900" kern="1200">
                <a:solidFill>
                  <a:srgbClr val="000000"/>
                </a:solidFill>
                <a:latin typeface="+mn-lt"/>
                <a:ea typeface="+mn-ea"/>
                <a:cs typeface="+mn-cs"/>
              </a:rPr>
              <a:t>Provide a contraceptive method, if desired and not already provided.</a:t>
            </a:r>
          </a:p>
          <a:p>
            <a:pPr marL="514350" lvl="0" indent="-514350">
              <a:buSzPct val="100000"/>
              <a:buFont typeface="+mj-lt"/>
              <a:buAutoNum type="arabicPeriod" startAt="4"/>
            </a:pPr>
            <a:r>
              <a:rPr lang="en-US" sz="2900" kern="1200">
                <a:solidFill>
                  <a:srgbClr val="000000"/>
                </a:solidFill>
                <a:latin typeface="+mn-lt"/>
                <a:ea typeface="+mn-ea"/>
                <a:cs typeface="+mn-cs"/>
              </a:rPr>
              <a:t>Refer for other medical, gynecologic or counseling services where indicated.</a:t>
            </a:r>
          </a:p>
        </p:txBody>
      </p:sp>
    </p:spTree>
    <p:extLst>
      <p:ext uri="{BB962C8B-B14F-4D97-AF65-F5344CB8AC3E}">
        <p14:creationId xmlns:p14="http://schemas.microsoft.com/office/powerpoint/2010/main" val="1301312883"/>
      </p:ext>
    </p:ext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accent2"/>
                </a:solidFill>
              </a:rPr>
              <a:t>Special Considerations: Young Women</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Because she is young, this is more likely to be her first pelvic exam.</a:t>
            </a:r>
          </a:p>
          <a:p>
            <a:pPr marL="457200" indent="-457200"/>
            <a:r>
              <a:rPr lang="en-US" sz="3200" kern="1200">
                <a:solidFill>
                  <a:srgbClr val="000000"/>
                </a:solidFill>
                <a:latin typeface="+mn-lt"/>
                <a:ea typeface="+mn-ea"/>
                <a:cs typeface="+mn-cs"/>
              </a:rPr>
              <a:t>Same as with adults, but be extra mindful to:</a:t>
            </a:r>
          </a:p>
          <a:p>
            <a:pPr lvl="1"/>
            <a:r>
              <a:rPr lang="en-US" sz="2800" kern="1200">
                <a:solidFill>
                  <a:srgbClr val="000000"/>
                </a:solidFill>
                <a:latin typeface="+mn-lt"/>
                <a:ea typeface="+mn-ea"/>
                <a:cs typeface="+mn-cs"/>
              </a:rPr>
              <a:t>Ensure visual and ideally auditory privacy;</a:t>
            </a:r>
          </a:p>
          <a:p>
            <a:pPr lvl="1"/>
            <a:r>
              <a:rPr lang="en-US" sz="2800" kern="1200">
                <a:solidFill>
                  <a:srgbClr val="000000"/>
                </a:solidFill>
                <a:latin typeface="+mn-lt"/>
                <a:ea typeface="+mn-ea"/>
                <a:cs typeface="+mn-cs"/>
              </a:rPr>
              <a:t>Explain what you are doing at each step;</a:t>
            </a:r>
          </a:p>
          <a:p>
            <a:pPr lvl="1"/>
            <a:r>
              <a:rPr lang="en-US" sz="2800" kern="1200">
                <a:solidFill>
                  <a:srgbClr val="000000"/>
                </a:solidFill>
                <a:latin typeface="+mn-lt"/>
                <a:ea typeface="+mn-ea"/>
                <a:cs typeface="+mn-cs"/>
              </a:rPr>
              <a:t>Perform exam gently and smoothly.</a:t>
            </a:r>
          </a:p>
          <a:p>
            <a:pPr marL="457200" indent="-457200"/>
            <a:r>
              <a:rPr lang="en-US" sz="3200" kern="1200">
                <a:solidFill>
                  <a:srgbClr val="000000"/>
                </a:solidFill>
                <a:latin typeface="+mn-lt"/>
                <a:ea typeface="+mn-ea"/>
                <a:cs typeface="+mn-cs"/>
              </a:rPr>
              <a:t>If available, use a smaller size speculum.</a:t>
            </a:r>
          </a:p>
        </p:txBody>
      </p:sp>
    </p:spTree>
    <p:extLst>
      <p:ext uri="{BB962C8B-B14F-4D97-AF65-F5344CB8AC3E}">
        <p14:creationId xmlns:p14="http://schemas.microsoft.com/office/powerpoint/2010/main" val="2846900274"/>
      </p:ext>
    </p:ext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During the MVA Procedure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rPr>
              <a:t>She may benefit from cervical preparation.</a:t>
            </a:r>
          </a:p>
          <a:p>
            <a:pPr marL="457200" indent="-457200"/>
            <a:r>
              <a:rPr lang="en-US" sz="3200" kern="1200">
                <a:solidFill>
                  <a:srgbClr val="000000"/>
                </a:solidFill>
              </a:rPr>
              <a:t>Her cervix may be less compliant and need to be dilated more slowly.</a:t>
            </a:r>
          </a:p>
          <a:p>
            <a:pPr marL="457200" indent="-457200"/>
            <a:r>
              <a:rPr lang="en-US" sz="3200" kern="1200">
                <a:solidFill>
                  <a:srgbClr val="000000"/>
                </a:solidFill>
              </a:rPr>
              <a:t>Young women may experience more pain during the uterine evacuation.</a:t>
            </a:r>
          </a:p>
          <a:p>
            <a:pPr marL="457200" indent="-457200"/>
            <a:endParaRPr lang="en-US" sz="3200"/>
          </a:p>
        </p:txBody>
      </p:sp>
    </p:spTree>
    <p:extLst>
      <p:ext uri="{BB962C8B-B14F-4D97-AF65-F5344CB8AC3E}">
        <p14:creationId xmlns:p14="http://schemas.microsoft.com/office/powerpoint/2010/main" val="21632860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Providers’ Responsibility</a:t>
            </a:r>
          </a:p>
        </p:txBody>
      </p:sp>
      <p:sp>
        <p:nvSpPr>
          <p:cNvPr id="3" name="Content Placeholder 2"/>
          <p:cNvSpPr>
            <a:spLocks noGrp="1"/>
          </p:cNvSpPr>
          <p:nvPr>
            <p:ph sz="quarter" idx="1"/>
          </p:nvPr>
        </p:nvSpPr>
        <p:spPr/>
        <p:txBody>
          <a:bodyPr/>
          <a:lstStyle/>
          <a:p>
            <a:pPr marL="457200" indent="-457200"/>
            <a:r>
              <a:rPr lang="en-US" sz="3200"/>
              <a:t>Provide prompt, high-quality care</a:t>
            </a:r>
          </a:p>
          <a:p>
            <a:pPr marL="457200" indent="-457200"/>
            <a:r>
              <a:rPr lang="en-US" sz="3200"/>
              <a:t>Maintain confidentiality </a:t>
            </a:r>
          </a:p>
          <a:p>
            <a:pPr marL="457200" indent="-457200"/>
            <a:r>
              <a:rPr lang="en-US" sz="3200"/>
              <a:t>Respect women’s rights</a:t>
            </a:r>
          </a:p>
          <a:p>
            <a:pPr marL="457200" indent="-457200"/>
            <a:endParaRPr lang="en-US" sz="3200"/>
          </a:p>
        </p:txBody>
      </p:sp>
    </p:spTree>
    <p:custDataLst>
      <p:tags r:id="rId1"/>
    </p:custDataLst>
    <p:extLst>
      <p:ext uri="{BB962C8B-B14F-4D97-AF65-F5344CB8AC3E}">
        <p14:creationId xmlns:p14="http://schemas.microsoft.com/office/powerpoint/2010/main" val="518485991"/>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THIRTEEN</a:t>
            </a:r>
          </a:p>
        </p:txBody>
      </p:sp>
      <p:sp>
        <p:nvSpPr>
          <p:cNvPr id="11267" name="Title 1"/>
          <p:cNvSpPr>
            <a:spLocks noGrp="1"/>
          </p:cNvSpPr>
          <p:nvPr>
            <p:ph type="body" idx="1"/>
          </p:nvPr>
        </p:nvSpPr>
        <p:spPr/>
        <p:txBody>
          <a:bodyPr/>
          <a:lstStyle/>
          <a:p>
            <a:r>
              <a:rPr lang="en-US" sz="4000"/>
              <a:t>Uterine Evacuation with Medical Methods</a:t>
            </a:r>
            <a:endParaRPr lang="en-US" sz="4000">
              <a:ea typeface="ＭＳ Ｐゴシック" pitchFamily="34" charset="-128"/>
            </a:endParaRPr>
          </a:p>
        </p:txBody>
      </p:sp>
    </p:spTree>
    <p:custDataLst>
      <p:tags r:id="rId1"/>
    </p:custDataLst>
    <p:extLst>
      <p:ext uri="{BB962C8B-B14F-4D97-AF65-F5344CB8AC3E}">
        <p14:creationId xmlns:p14="http://schemas.microsoft.com/office/powerpoint/2010/main" val="3514511187"/>
      </p:ext>
    </p:ext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tabLst/>
              <a:defRPr/>
            </a:pPr>
            <a:r>
              <a:rPr lang="en-US" sz="3200" kern="1200">
                <a:solidFill>
                  <a:srgbClr val="000000"/>
                </a:solidFill>
                <a:latin typeface="+mn-lt"/>
                <a:ea typeface="+mn-ea"/>
                <a:cs typeface="+mn-cs"/>
              </a:rPr>
              <a:t>This module covers the knowledge, attitudes and skills health-care providers need in order to provide medical methods for uterine evacuation before 13 weeks gestation. </a:t>
            </a:r>
          </a:p>
          <a:p>
            <a:pPr>
              <a:buNone/>
            </a:pPr>
            <a:endParaRPr lang="en-US" sz="3200"/>
          </a:p>
        </p:txBody>
      </p:sp>
    </p:spTree>
    <p:extLst>
      <p:ext uri="{BB962C8B-B14F-4D97-AF65-F5344CB8AC3E}">
        <p14:creationId xmlns:p14="http://schemas.microsoft.com/office/powerpoint/2010/main" val="476998800"/>
      </p:ext>
    </p:ext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a:xfrm>
            <a:off x="609600" y="1676400"/>
            <a:ext cx="8153400" cy="4495800"/>
          </a:xfrm>
        </p:spPr>
        <p:txBody>
          <a:bodyPr/>
          <a:lstStyle/>
          <a:p>
            <a:pPr marL="514350" lvl="0" indent="-514350">
              <a:buSzPct val="100000"/>
              <a:buFont typeface="+mj-lt"/>
              <a:buAutoNum type="arabicPeriod"/>
            </a:pPr>
            <a:r>
              <a:rPr lang="en-US" sz="2800" kern="1200">
                <a:solidFill>
                  <a:srgbClr val="000000"/>
                </a:solidFill>
                <a:latin typeface="+mn-lt"/>
                <a:ea typeface="+mn-ea"/>
                <a:cs typeface="+mn-cs"/>
              </a:rPr>
              <a:t>List the eligibility requirement and contraindications for uterine evacuation with medical methods</a:t>
            </a:r>
          </a:p>
          <a:p>
            <a:pPr marL="514350" lvl="0" indent="-514350">
              <a:buSzPct val="100000"/>
              <a:buFont typeface="+mj-lt"/>
              <a:buAutoNum type="arabicPeriod"/>
            </a:pPr>
            <a:r>
              <a:rPr lang="en-US" sz="2800" kern="1200">
                <a:solidFill>
                  <a:srgbClr val="000000"/>
                </a:solidFill>
                <a:latin typeface="+mn-lt"/>
                <a:ea typeface="+mn-ea"/>
                <a:cs typeface="+mn-cs"/>
              </a:rPr>
              <a:t>Describe the essential information to be given clients having uterine evacuation with medical methods</a:t>
            </a:r>
          </a:p>
          <a:p>
            <a:pPr marL="514350" lvl="0" indent="-514350">
              <a:buSzPct val="100000"/>
              <a:buFont typeface="+mj-lt"/>
              <a:buAutoNum type="arabicPeriod"/>
            </a:pPr>
            <a:r>
              <a:rPr lang="en-US" sz="2800" kern="1200">
                <a:solidFill>
                  <a:srgbClr val="000000"/>
                </a:solidFill>
                <a:latin typeface="+mn-lt"/>
                <a:ea typeface="+mn-ea"/>
                <a:cs typeface="+mn-cs"/>
              </a:rPr>
              <a:t>Discuss regimens for uterine evacuation with medical methods using </a:t>
            </a:r>
            <a:r>
              <a:rPr lang="en-US" sz="2800" kern="1200" err="1">
                <a:solidFill>
                  <a:srgbClr val="000000"/>
                </a:solidFill>
                <a:latin typeface="+mn-lt"/>
                <a:ea typeface="+mn-ea"/>
                <a:cs typeface="+mn-cs"/>
              </a:rPr>
              <a:t>mifepristone</a:t>
            </a:r>
            <a:r>
              <a:rPr lang="en-US" sz="2800" kern="1200">
                <a:solidFill>
                  <a:srgbClr val="000000"/>
                </a:solidFill>
                <a:latin typeface="+mn-lt"/>
                <a:ea typeface="+mn-ea"/>
                <a:cs typeface="+mn-cs"/>
              </a:rPr>
              <a:t> plus </a:t>
            </a:r>
            <a:r>
              <a:rPr lang="en-US" sz="2800" kern="1200" err="1">
                <a:solidFill>
                  <a:srgbClr val="000000"/>
                </a:solidFill>
                <a:latin typeface="+mn-lt"/>
                <a:ea typeface="+mn-ea"/>
                <a:cs typeface="+mn-cs"/>
              </a:rPr>
              <a:t>misoprostol</a:t>
            </a:r>
            <a:r>
              <a:rPr lang="en-US" sz="2800" kern="1200">
                <a:solidFill>
                  <a:srgbClr val="000000"/>
                </a:solidFill>
                <a:latin typeface="+mn-lt"/>
                <a:ea typeface="+mn-ea"/>
                <a:cs typeface="+mn-cs"/>
              </a:rPr>
              <a:t> and </a:t>
            </a:r>
            <a:r>
              <a:rPr lang="en-US" sz="2800" kern="1200" err="1">
                <a:solidFill>
                  <a:srgbClr val="000000"/>
                </a:solidFill>
                <a:latin typeface="+mn-lt"/>
                <a:ea typeface="+mn-ea"/>
                <a:cs typeface="+mn-cs"/>
              </a:rPr>
              <a:t>misoprostol</a:t>
            </a:r>
            <a:r>
              <a:rPr lang="en-US" sz="2800" kern="1200">
                <a:solidFill>
                  <a:srgbClr val="000000"/>
                </a:solidFill>
                <a:latin typeface="+mn-lt"/>
                <a:ea typeface="+mn-ea"/>
                <a:cs typeface="+mn-cs"/>
              </a:rPr>
              <a:t> only</a:t>
            </a:r>
          </a:p>
        </p:txBody>
      </p:sp>
    </p:spTree>
    <p:extLst>
      <p:ext uri="{BB962C8B-B14F-4D97-AF65-F5344CB8AC3E}">
        <p14:creationId xmlns:p14="http://schemas.microsoft.com/office/powerpoint/2010/main" val="3343800573"/>
      </p:ext>
    </p:ext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 (cont.)</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startAt="4"/>
            </a:pPr>
            <a:r>
              <a:rPr lang="en-US" sz="2800" kern="1200">
                <a:solidFill>
                  <a:srgbClr val="000000"/>
                </a:solidFill>
                <a:latin typeface="+mn-lt"/>
                <a:ea typeface="+mn-ea"/>
                <a:cs typeface="+mn-cs"/>
              </a:rPr>
              <a:t>Explain the expected effects, side effects and potential complications of uterine evacuation with medical methods</a:t>
            </a:r>
          </a:p>
          <a:p>
            <a:pPr marL="514350" lvl="0" indent="-514350">
              <a:buSzPct val="100000"/>
              <a:buFont typeface="+mj-lt"/>
              <a:buAutoNum type="arabicPeriod" startAt="4"/>
            </a:pPr>
            <a:r>
              <a:rPr lang="en-US" sz="2800" kern="1200">
                <a:solidFill>
                  <a:srgbClr val="000000"/>
                </a:solidFill>
                <a:latin typeface="+mn-lt"/>
                <a:ea typeface="+mn-ea"/>
                <a:cs typeface="+mn-cs"/>
              </a:rPr>
              <a:t>List effective pain-management approaches and medication regimens for uterine evacuation with medical methods</a:t>
            </a:r>
          </a:p>
          <a:p>
            <a:pPr marL="514350" lvl="0" indent="-514350">
              <a:buSzPct val="100000"/>
              <a:buFont typeface="+mj-lt"/>
              <a:buAutoNum type="arabicPeriod" startAt="4"/>
            </a:pPr>
            <a:r>
              <a:rPr lang="en-US" sz="2800" kern="1200">
                <a:solidFill>
                  <a:srgbClr val="000000"/>
                </a:solidFill>
                <a:latin typeface="+mn-lt"/>
                <a:ea typeface="+mn-ea"/>
                <a:cs typeface="+mn-cs"/>
              </a:rPr>
              <a:t>Describe post-procedure care and follow-up visit for uterine evacuation with medical methods</a:t>
            </a:r>
          </a:p>
        </p:txBody>
      </p:sp>
    </p:spTree>
    <p:extLst>
      <p:ext uri="{BB962C8B-B14F-4D97-AF65-F5344CB8AC3E}">
        <p14:creationId xmlns:p14="http://schemas.microsoft.com/office/powerpoint/2010/main" val="2822427925"/>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t>Mifepristone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First developed and approved for clinical use in 1988 in France (RU-486). </a:t>
            </a:r>
          </a:p>
          <a:p>
            <a:pPr marL="457200" indent="-457200"/>
            <a:r>
              <a:rPr lang="en-US" sz="3200" kern="1200">
                <a:solidFill>
                  <a:srgbClr val="000000"/>
                </a:solidFill>
                <a:latin typeface="+mn-lt"/>
                <a:ea typeface="+mn-ea"/>
                <a:cs typeface="+mn-cs"/>
              </a:rPr>
              <a:t>Blocks progesterone activity in the uterus, leading to detachment of the pregnancy. </a:t>
            </a:r>
          </a:p>
          <a:p>
            <a:pPr marL="457200" indent="-457200"/>
            <a:r>
              <a:rPr lang="en-US" sz="3200" kern="1200">
                <a:solidFill>
                  <a:srgbClr val="000000"/>
                </a:solidFill>
                <a:latin typeface="+mn-lt"/>
                <a:ea typeface="+mn-ea"/>
                <a:cs typeface="+mn-cs"/>
              </a:rPr>
              <a:t>Causes the cervix to soften and uterus to contract. </a:t>
            </a:r>
          </a:p>
        </p:txBody>
      </p:sp>
    </p:spTree>
    <p:extLst>
      <p:ext uri="{BB962C8B-B14F-4D97-AF65-F5344CB8AC3E}">
        <p14:creationId xmlns:p14="http://schemas.microsoft.com/office/powerpoint/2010/main" val="609507857"/>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t>Misoprostol</a:t>
            </a:r>
            <a:endParaRPr lang="en-US"/>
          </a:p>
        </p:txBody>
      </p:sp>
      <p:sp>
        <p:nvSpPr>
          <p:cNvPr id="3" name="Content Placeholder 2"/>
          <p:cNvSpPr>
            <a:spLocks noGrp="1"/>
          </p:cNvSpPr>
          <p:nvPr>
            <p:ph sz="quarter" idx="1"/>
          </p:nvPr>
        </p:nvSpPr>
        <p:spPr/>
        <p:txBody>
          <a:bodyPr/>
          <a:lstStyle/>
          <a:p>
            <a:pPr marL="457200" indent="-457200"/>
            <a:r>
              <a:rPr lang="en-US" sz="2400" kern="1200">
                <a:solidFill>
                  <a:srgbClr val="000000"/>
                </a:solidFill>
                <a:latin typeface="+mn-lt"/>
                <a:ea typeface="+mn-ea"/>
                <a:cs typeface="+mn-cs"/>
              </a:rPr>
              <a:t>Prostaglandin analogue that stimulates uterine contractions. </a:t>
            </a:r>
          </a:p>
          <a:p>
            <a:pPr marL="457200" indent="-457200"/>
            <a:r>
              <a:rPr lang="en-US" sz="2400" kern="1200">
                <a:solidFill>
                  <a:srgbClr val="000000"/>
                </a:solidFill>
                <a:latin typeface="+mn-lt"/>
                <a:ea typeface="+mn-ea"/>
                <a:cs typeface="+mn-cs"/>
              </a:rPr>
              <a:t>Inexpensive, stable at room temperature and readily available in many countries. </a:t>
            </a:r>
          </a:p>
          <a:p>
            <a:pPr marL="457200" indent="-457200"/>
            <a:r>
              <a:rPr lang="en-US" sz="2400" kern="1200">
                <a:solidFill>
                  <a:srgbClr val="000000"/>
                </a:solidFill>
                <a:latin typeface="+mn-lt"/>
                <a:ea typeface="+mn-ea"/>
                <a:cs typeface="+mn-cs"/>
              </a:rPr>
              <a:t>Easily absorbed through many routes. </a:t>
            </a:r>
          </a:p>
          <a:p>
            <a:pPr marL="457200" indent="-457200"/>
            <a:r>
              <a:rPr lang="en-US" sz="2400" kern="1200">
                <a:solidFill>
                  <a:srgbClr val="000000"/>
                </a:solidFill>
                <a:latin typeface="+mn-lt"/>
                <a:ea typeface="+mn-ea"/>
                <a:cs typeface="+mn-cs"/>
              </a:rPr>
              <a:t>Commonly used for treatment of gastric ulcers. </a:t>
            </a:r>
          </a:p>
          <a:p>
            <a:pPr marL="457200" indent="-457200"/>
            <a:r>
              <a:rPr lang="en-US" sz="2400" kern="1200">
                <a:solidFill>
                  <a:srgbClr val="000000"/>
                </a:solidFill>
                <a:latin typeface="+mn-lt"/>
                <a:ea typeface="+mn-ea"/>
                <a:cs typeface="+mn-cs"/>
              </a:rPr>
              <a:t>Many obstetrical and gynecologic uses including treatment of incomplete and missed abortion, induction of labor, cervical preparation, and prevention and treatment of postpartum hemorrhage.</a:t>
            </a:r>
          </a:p>
        </p:txBody>
      </p:sp>
    </p:spTree>
    <p:extLst>
      <p:ext uri="{BB962C8B-B14F-4D97-AF65-F5344CB8AC3E}">
        <p14:creationId xmlns:p14="http://schemas.microsoft.com/office/powerpoint/2010/main" val="3149057771"/>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Effectiveness</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Combination of two drugs more effective than either used alone. </a:t>
            </a:r>
          </a:p>
          <a:p>
            <a:pPr marL="457200" indent="-457200"/>
            <a:r>
              <a:rPr lang="en-US" sz="2800" kern="1200">
                <a:solidFill>
                  <a:srgbClr val="000000"/>
                </a:solidFill>
                <a:latin typeface="+mn-lt"/>
                <a:ea typeface="+mn-ea"/>
                <a:cs typeface="+mn-cs"/>
              </a:rPr>
              <a:t>Combined regimen is more than 95 percent effective in pregnancies ≤ </a:t>
            </a:r>
            <a:r>
              <a:rPr lang="en-US" sz="2800"/>
              <a:t>10</a:t>
            </a:r>
            <a:r>
              <a:rPr lang="en-US" sz="2800" kern="1200">
                <a:solidFill>
                  <a:srgbClr val="000000"/>
                </a:solidFill>
                <a:latin typeface="+mn-lt"/>
                <a:ea typeface="+mn-ea"/>
                <a:cs typeface="+mn-cs"/>
              </a:rPr>
              <a:t> weeks since last menstrual period (LMP) </a:t>
            </a:r>
          </a:p>
          <a:p>
            <a:pPr marL="457200" indent="-457200"/>
            <a:r>
              <a:rPr lang="en-US" sz="2800" kern="1200">
                <a:solidFill>
                  <a:srgbClr val="000000"/>
                </a:solidFill>
                <a:latin typeface="+mn-lt"/>
                <a:ea typeface="+mn-ea"/>
                <a:cs typeface="+mn-cs"/>
              </a:rPr>
              <a:t>Misoprostol</a:t>
            </a:r>
            <a:r>
              <a:rPr lang="en-US" sz="2800"/>
              <a:t>-</a:t>
            </a:r>
            <a:r>
              <a:rPr lang="en-US" sz="2800" kern="1200">
                <a:solidFill>
                  <a:srgbClr val="000000"/>
                </a:solidFill>
                <a:latin typeface="+mn-lt"/>
                <a:ea typeface="+mn-ea"/>
                <a:cs typeface="+mn-cs"/>
              </a:rPr>
              <a:t>only results in successful abortion in approximately 85% of cases </a:t>
            </a:r>
          </a:p>
          <a:p>
            <a:pPr marL="457200" indent="-457200"/>
            <a:r>
              <a:rPr lang="en-US" sz="2800" kern="1200">
                <a:solidFill>
                  <a:srgbClr val="000000"/>
                </a:solidFill>
                <a:latin typeface="+mn-lt"/>
                <a:ea typeface="+mn-ea"/>
                <a:cs typeface="+mn-cs"/>
              </a:rPr>
              <a:t>Misoprostol for incomplete abortion is </a:t>
            </a:r>
            <a:r>
              <a:rPr lang="en-US" sz="2800"/>
              <a:t>80-99</a:t>
            </a:r>
            <a:r>
              <a:rPr lang="en-US" sz="2800" kern="1200">
                <a:solidFill>
                  <a:srgbClr val="000000"/>
                </a:solidFill>
                <a:latin typeface="+mn-lt"/>
                <a:ea typeface="+mn-ea"/>
                <a:cs typeface="+mn-cs"/>
              </a:rPr>
              <a:t>% effective up to 13 weeks uterine size.</a:t>
            </a:r>
          </a:p>
        </p:txBody>
      </p:sp>
    </p:spTree>
    <p:extLst>
      <p:ext uri="{BB962C8B-B14F-4D97-AF65-F5344CB8AC3E}">
        <p14:creationId xmlns:p14="http://schemas.microsoft.com/office/powerpoint/2010/main" val="2797614130"/>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Preparation</a:t>
            </a:r>
          </a:p>
        </p:txBody>
      </p:sp>
      <p:sp>
        <p:nvSpPr>
          <p:cNvPr id="3" name="Content Placeholder 2"/>
          <p:cNvSpPr>
            <a:spLocks noGrp="1"/>
          </p:cNvSpPr>
          <p:nvPr>
            <p:ph sz="quarter" idx="1"/>
          </p:nvPr>
        </p:nvSpPr>
        <p:spPr/>
        <p:txBody>
          <a:bodyPr/>
          <a:lstStyle/>
          <a:p>
            <a:pPr>
              <a:buNone/>
            </a:pPr>
            <a:r>
              <a:rPr lang="en-US" sz="3200" kern="1200">
                <a:solidFill>
                  <a:srgbClr val="000000"/>
                </a:solidFill>
                <a:latin typeface="+mn-lt"/>
                <a:ea typeface="+mn-ea"/>
                <a:cs typeface="+mn-cs"/>
              </a:rPr>
              <a:t>Before administering any medications:</a:t>
            </a:r>
          </a:p>
          <a:p>
            <a:pPr marL="457200" indent="-457200"/>
            <a:r>
              <a:rPr lang="en-US" sz="3200" kern="1200">
                <a:solidFill>
                  <a:srgbClr val="000000"/>
                </a:solidFill>
                <a:latin typeface="+mn-lt"/>
                <a:ea typeface="+mn-ea"/>
                <a:cs typeface="+mn-cs"/>
              </a:rPr>
              <a:t>Provide information and counseling to the woman and obtain informed consent;</a:t>
            </a:r>
          </a:p>
          <a:p>
            <a:pPr marL="457200" indent="-457200"/>
            <a:r>
              <a:rPr lang="en-US" sz="3200" kern="1200">
                <a:solidFill>
                  <a:srgbClr val="000000"/>
                </a:solidFill>
                <a:latin typeface="+mn-lt"/>
                <a:ea typeface="+mn-ea"/>
                <a:cs typeface="+mn-cs"/>
              </a:rPr>
              <a:t>Perform a clinical assessment, including physical examination;</a:t>
            </a:r>
          </a:p>
          <a:p>
            <a:pPr marL="457200" indent="-457200"/>
            <a:r>
              <a:rPr lang="en-US" sz="3200" kern="1200">
                <a:solidFill>
                  <a:srgbClr val="000000"/>
                </a:solidFill>
                <a:latin typeface="+mn-lt"/>
                <a:ea typeface="+mn-ea"/>
                <a:cs typeface="+mn-cs"/>
              </a:rPr>
              <a:t>Discuss the woman’s contraceptive needs.</a:t>
            </a:r>
          </a:p>
        </p:txBody>
      </p:sp>
    </p:spTree>
    <p:extLst>
      <p:ext uri="{BB962C8B-B14F-4D97-AF65-F5344CB8AC3E}">
        <p14:creationId xmlns:p14="http://schemas.microsoft.com/office/powerpoint/2010/main" val="181104491"/>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a:t>Essential Information </a:t>
            </a:r>
            <a:r>
              <a:rPr lang="en-US" sz="3600" kern="1200">
                <a:solidFill>
                  <a:schemeClr val="tx2"/>
                </a:solidFill>
                <a:latin typeface="+mj-lt"/>
                <a:ea typeface="+mj-ea"/>
                <a:cs typeface="+mj-cs"/>
              </a:rPr>
              <a:t>about UE with Medical Methods</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What she may experience</a:t>
            </a:r>
          </a:p>
          <a:p>
            <a:pPr marL="457200" indent="-457200"/>
            <a:r>
              <a:rPr lang="en-US" sz="3200" kern="1200">
                <a:solidFill>
                  <a:srgbClr val="000000"/>
                </a:solidFill>
                <a:latin typeface="+mn-lt"/>
                <a:ea typeface="+mn-ea"/>
                <a:cs typeface="+mn-cs"/>
              </a:rPr>
              <a:t>What pills to take, when and how to take them</a:t>
            </a:r>
          </a:p>
          <a:p>
            <a:pPr marL="457200" indent="-457200"/>
            <a:r>
              <a:rPr lang="en-US" sz="3200" kern="1200">
                <a:solidFill>
                  <a:srgbClr val="000000"/>
                </a:solidFill>
                <a:latin typeface="+mn-lt"/>
                <a:ea typeface="+mn-ea"/>
                <a:cs typeface="+mn-cs"/>
              </a:rPr>
              <a:t>When to follow up, if at all</a:t>
            </a:r>
          </a:p>
          <a:p>
            <a:pPr marL="457200" indent="-457200"/>
            <a:r>
              <a:rPr lang="en-US" sz="3200" kern="1200">
                <a:solidFill>
                  <a:srgbClr val="000000"/>
                </a:solidFill>
                <a:latin typeface="+mn-lt"/>
                <a:ea typeface="+mn-ea"/>
                <a:cs typeface="+mn-cs"/>
              </a:rPr>
              <a:t>When and where to seek medical help in care of a problem</a:t>
            </a:r>
          </a:p>
        </p:txBody>
      </p:sp>
    </p:spTree>
    <p:extLst>
      <p:ext uri="{BB962C8B-B14F-4D97-AF65-F5344CB8AC3E}">
        <p14:creationId xmlns:p14="http://schemas.microsoft.com/office/powerpoint/2010/main" val="3094081906"/>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Explain the MA Process</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Bleeding and cramping</a:t>
            </a:r>
          </a:p>
          <a:p>
            <a:pPr marL="457200" indent="-457200"/>
            <a:r>
              <a:rPr lang="en-US" sz="3200" kern="1200">
                <a:solidFill>
                  <a:srgbClr val="000000"/>
                </a:solidFill>
                <a:latin typeface="+mn-lt"/>
                <a:ea typeface="+mn-ea"/>
                <a:cs typeface="+mn-cs"/>
              </a:rPr>
              <a:t>Timing of expulsion</a:t>
            </a:r>
          </a:p>
          <a:p>
            <a:pPr marL="457200" indent="-457200"/>
            <a:r>
              <a:rPr lang="en-US" sz="3200" kern="1200">
                <a:solidFill>
                  <a:srgbClr val="000000"/>
                </a:solidFill>
                <a:latin typeface="+mn-lt"/>
                <a:ea typeface="+mn-ea"/>
                <a:cs typeface="+mn-cs"/>
              </a:rPr>
              <a:t>What she might see</a:t>
            </a:r>
          </a:p>
          <a:p>
            <a:pPr marL="457200" indent="-457200"/>
            <a:r>
              <a:rPr lang="en-US" sz="3200" kern="1200">
                <a:solidFill>
                  <a:srgbClr val="000000"/>
                </a:solidFill>
                <a:latin typeface="+mn-lt"/>
                <a:ea typeface="+mn-ea"/>
                <a:cs typeface="+mn-cs"/>
              </a:rPr>
              <a:t>Disposal</a:t>
            </a:r>
          </a:p>
        </p:txBody>
      </p:sp>
    </p:spTree>
    <p:extLst>
      <p:ext uri="{BB962C8B-B14F-4D97-AF65-F5344CB8AC3E}">
        <p14:creationId xmlns:p14="http://schemas.microsoft.com/office/powerpoint/2010/main" val="40470566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On reporting suspected illegal activities</a:t>
            </a:r>
          </a:p>
        </p:txBody>
      </p:sp>
      <p:sp>
        <p:nvSpPr>
          <p:cNvPr id="3" name="Content Placeholder 2"/>
          <p:cNvSpPr>
            <a:spLocks noGrp="1"/>
          </p:cNvSpPr>
          <p:nvPr>
            <p:ph sz="quarter" idx="1"/>
          </p:nvPr>
        </p:nvSpPr>
        <p:spPr/>
        <p:txBody>
          <a:bodyPr/>
          <a:lstStyle/>
          <a:p>
            <a:pPr marL="457200" indent="-457200"/>
            <a:r>
              <a:rPr lang="en-US" sz="3200"/>
              <a:t>Review policies and guidelines</a:t>
            </a:r>
          </a:p>
          <a:p>
            <a:pPr marL="457200" indent="-457200"/>
            <a:r>
              <a:rPr lang="en-US" sz="3200"/>
              <a:t>Consult with professional bodies</a:t>
            </a:r>
          </a:p>
          <a:p>
            <a:pPr marL="457200" indent="-457200"/>
            <a:r>
              <a:rPr lang="en-US" sz="3200"/>
              <a:t>Exercise caution to avoid filing mistaken reports</a:t>
            </a:r>
          </a:p>
          <a:p>
            <a:pPr marL="457200" indent="-457200"/>
            <a:r>
              <a:rPr lang="en-US" sz="3200"/>
              <a:t>Delaying care, providing sub-standard care and breaching confidentiality violate rights and trust</a:t>
            </a:r>
          </a:p>
          <a:p>
            <a:pPr marL="457200" indent="-457200"/>
            <a:endParaRPr lang="en-US" sz="3200"/>
          </a:p>
        </p:txBody>
      </p:sp>
    </p:spTree>
    <p:custDataLst>
      <p:tags r:id="rId1"/>
    </p:custDataLst>
    <p:extLst>
      <p:ext uri="{BB962C8B-B14F-4D97-AF65-F5344CB8AC3E}">
        <p14:creationId xmlns:p14="http://schemas.microsoft.com/office/powerpoint/2010/main" val="2689600190"/>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Risk of Continuing Pregnancy</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Small risk that medical abortion will not work and pregnancy will continue. </a:t>
            </a:r>
          </a:p>
          <a:p>
            <a:pPr marL="457200" indent="-457200"/>
            <a:r>
              <a:rPr lang="en-US" sz="3200" kern="1200">
                <a:solidFill>
                  <a:srgbClr val="000000"/>
                </a:solidFill>
                <a:latin typeface="+mn-lt"/>
                <a:ea typeface="+mn-ea"/>
                <a:cs typeface="+mn-cs"/>
              </a:rPr>
              <a:t>Very small risk that </a:t>
            </a:r>
            <a:r>
              <a:rPr lang="en-US" sz="3200" kern="1200" err="1">
                <a:solidFill>
                  <a:srgbClr val="000000"/>
                </a:solidFill>
                <a:latin typeface="+mn-lt"/>
                <a:ea typeface="+mn-ea"/>
                <a:cs typeface="+mn-cs"/>
              </a:rPr>
              <a:t>misoprostol</a:t>
            </a:r>
            <a:r>
              <a:rPr lang="en-US" sz="3200" kern="1200">
                <a:solidFill>
                  <a:srgbClr val="000000"/>
                </a:solidFill>
                <a:latin typeface="+mn-lt"/>
                <a:ea typeface="+mn-ea"/>
                <a:cs typeface="+mn-cs"/>
              </a:rPr>
              <a:t> could cause birth defects if the pregnancy continues. </a:t>
            </a:r>
          </a:p>
          <a:p>
            <a:pPr marL="457200" indent="-457200"/>
            <a:r>
              <a:rPr lang="en-US" sz="3200" kern="1200">
                <a:solidFill>
                  <a:srgbClr val="000000"/>
                </a:solidFill>
                <a:latin typeface="+mn-lt"/>
                <a:ea typeface="+mn-ea"/>
                <a:cs typeface="+mn-cs"/>
              </a:rPr>
              <a:t>If medical abortion does not work, women should be willing to undergo vacuum aspiration to complete abortion. </a:t>
            </a:r>
          </a:p>
        </p:txBody>
      </p:sp>
    </p:spTree>
    <p:extLst>
      <p:ext uri="{BB962C8B-B14F-4D97-AF65-F5344CB8AC3E}">
        <p14:creationId xmlns:p14="http://schemas.microsoft.com/office/powerpoint/2010/main" val="2796479331"/>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Diagnose and Date</a:t>
            </a:r>
            <a:r>
              <a:rPr lang="en-US" baseline="0"/>
              <a:t> Pregnancy for Eligibility</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Confirm that the pregnancy is </a:t>
            </a:r>
            <a:r>
              <a:rPr lang="en-US" sz="2800"/>
              <a:t>13</a:t>
            </a:r>
            <a:r>
              <a:rPr lang="en-US" sz="2800" kern="1200">
                <a:solidFill>
                  <a:srgbClr val="000000"/>
                </a:solidFill>
                <a:latin typeface="+mn-lt"/>
                <a:ea typeface="+mn-ea"/>
                <a:cs typeface="+mn-cs"/>
              </a:rPr>
              <a:t> weeks or less since the LMP. </a:t>
            </a:r>
          </a:p>
          <a:p>
            <a:pPr marL="457200" indent="-457200"/>
            <a:r>
              <a:rPr lang="en-US" sz="2800" kern="1200">
                <a:solidFill>
                  <a:srgbClr val="000000"/>
                </a:solidFill>
                <a:latin typeface="+mn-lt"/>
                <a:ea typeface="+mn-ea"/>
                <a:cs typeface="+mn-cs"/>
              </a:rPr>
              <a:t>In the case of an incomplete or missed abortion, confirm that the pregnancy is up to 13 weeks uterine size; </a:t>
            </a:r>
            <a:r>
              <a:rPr lang="en-US" sz="2800" err="1"/>
              <a:t>postabortion</a:t>
            </a:r>
            <a:r>
              <a:rPr lang="en-US" sz="2800"/>
              <a:t> care treatment is determined by uterine size, not </a:t>
            </a:r>
            <a:r>
              <a:rPr lang="en-US" sz="2800" kern="1200">
                <a:solidFill>
                  <a:srgbClr val="000000"/>
                </a:solidFill>
                <a:latin typeface="+mn-lt"/>
                <a:ea typeface="+mn-ea"/>
                <a:cs typeface="+mn-cs"/>
              </a:rPr>
              <a:t>LMP.</a:t>
            </a:r>
          </a:p>
          <a:p>
            <a:pPr marL="457200" indent="-457200"/>
            <a:r>
              <a:rPr lang="en-US" sz="2800" kern="1200">
                <a:solidFill>
                  <a:srgbClr val="000000"/>
                </a:solidFill>
                <a:latin typeface="+mn-lt"/>
                <a:ea typeface="+mn-ea"/>
                <a:cs typeface="+mn-cs"/>
              </a:rPr>
              <a:t>Date pregnancy through medical history, pregnancy test (if available) and bimanual exam. </a:t>
            </a:r>
          </a:p>
          <a:p>
            <a:pPr marL="457200" indent="-457200"/>
            <a:r>
              <a:rPr lang="en-US" sz="2800" kern="1200">
                <a:solidFill>
                  <a:srgbClr val="000000"/>
                </a:solidFill>
                <a:latin typeface="+mn-lt"/>
                <a:ea typeface="+mn-ea"/>
                <a:cs typeface="+mn-cs"/>
              </a:rPr>
              <a:t>Using ultrasound to date pregnancy can be helpful but is not required. </a:t>
            </a:r>
          </a:p>
        </p:txBody>
      </p:sp>
    </p:spTree>
    <p:extLst>
      <p:ext uri="{BB962C8B-B14F-4D97-AF65-F5344CB8AC3E}">
        <p14:creationId xmlns:p14="http://schemas.microsoft.com/office/powerpoint/2010/main" val="2892141302"/>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Additional Eligibility for </a:t>
            </a:r>
            <a:r>
              <a:rPr lang="en-US" sz="3600" kern="1200" err="1">
                <a:solidFill>
                  <a:schemeClr val="tx2"/>
                </a:solidFill>
                <a:latin typeface="+mj-lt"/>
                <a:ea typeface="+mj-ea"/>
                <a:cs typeface="+mj-cs"/>
              </a:rPr>
              <a:t>Misoprostol</a:t>
            </a:r>
            <a:r>
              <a:rPr lang="en-US" sz="3600" kern="1200">
                <a:solidFill>
                  <a:schemeClr val="tx2"/>
                </a:solidFill>
                <a:latin typeface="+mj-lt"/>
                <a:ea typeface="+mj-ea"/>
                <a:cs typeface="+mj-cs"/>
              </a:rPr>
              <a:t> for Incomplete Abortion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Open cervical </a:t>
            </a:r>
            <a:r>
              <a:rPr lang="en-US" sz="3200" kern="1200" err="1">
                <a:solidFill>
                  <a:srgbClr val="000000"/>
                </a:solidFill>
                <a:latin typeface="+mn-lt"/>
                <a:ea typeface="+mn-ea"/>
                <a:cs typeface="+mn-cs"/>
              </a:rPr>
              <a:t>os</a:t>
            </a:r>
            <a:endParaRPr lang="en-US" sz="3200" kern="1200">
              <a:solidFill>
                <a:srgbClr val="000000"/>
              </a:solidFill>
              <a:latin typeface="+mn-lt"/>
              <a:ea typeface="+mn-ea"/>
              <a:cs typeface="+mn-cs"/>
            </a:endParaRPr>
          </a:p>
          <a:p>
            <a:pPr marL="457200" indent="-457200"/>
            <a:r>
              <a:rPr lang="en-US" sz="3200" kern="1200">
                <a:solidFill>
                  <a:srgbClr val="000000"/>
                </a:solidFill>
                <a:latin typeface="+mn-lt"/>
                <a:ea typeface="+mn-ea"/>
                <a:cs typeface="+mn-cs"/>
              </a:rPr>
              <a:t>Vaginal bleeding or history of vaginal bleeding during the pregnancy</a:t>
            </a:r>
          </a:p>
        </p:txBody>
      </p:sp>
    </p:spTree>
    <p:extLst>
      <p:ext uri="{BB962C8B-B14F-4D97-AF65-F5344CB8AC3E}">
        <p14:creationId xmlns:p14="http://schemas.microsoft.com/office/powerpoint/2010/main" val="540307671"/>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Contraindications</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Ectopic pregnancy (confirmed or suspected) </a:t>
            </a:r>
          </a:p>
          <a:p>
            <a:pPr marL="457200" indent="-457200"/>
            <a:r>
              <a:rPr lang="en-US" sz="2800" kern="1200">
                <a:solidFill>
                  <a:srgbClr val="000000"/>
                </a:solidFill>
                <a:latin typeface="+mn-lt"/>
                <a:ea typeface="+mn-ea"/>
                <a:cs typeface="+mn-cs"/>
              </a:rPr>
              <a:t>Allergy to </a:t>
            </a:r>
            <a:r>
              <a:rPr lang="en-US" sz="2800" kern="1200" err="1">
                <a:solidFill>
                  <a:srgbClr val="000000"/>
                </a:solidFill>
                <a:latin typeface="+mn-lt"/>
                <a:ea typeface="+mn-ea"/>
                <a:cs typeface="+mn-cs"/>
              </a:rPr>
              <a:t>mifepristone</a:t>
            </a:r>
            <a:r>
              <a:rPr lang="en-US" sz="2800" kern="1200">
                <a:solidFill>
                  <a:srgbClr val="000000"/>
                </a:solidFill>
                <a:latin typeface="+mn-lt"/>
                <a:ea typeface="+mn-ea"/>
                <a:cs typeface="+mn-cs"/>
              </a:rPr>
              <a:t>, </a:t>
            </a:r>
            <a:r>
              <a:rPr lang="en-US" sz="2800" kern="1200" err="1">
                <a:solidFill>
                  <a:srgbClr val="000000"/>
                </a:solidFill>
                <a:latin typeface="+mn-lt"/>
                <a:ea typeface="+mn-ea"/>
                <a:cs typeface="+mn-cs"/>
              </a:rPr>
              <a:t>misoprostol</a:t>
            </a:r>
            <a:r>
              <a:rPr lang="en-US" sz="2800" kern="1200">
                <a:solidFill>
                  <a:srgbClr val="000000"/>
                </a:solidFill>
                <a:latin typeface="+mn-lt"/>
                <a:ea typeface="+mn-ea"/>
                <a:cs typeface="+mn-cs"/>
              </a:rPr>
              <a:t> or other prostaglandin </a:t>
            </a:r>
          </a:p>
          <a:p>
            <a:pPr marL="457200" indent="-457200"/>
            <a:r>
              <a:rPr lang="en-US" sz="2800" kern="1200">
                <a:solidFill>
                  <a:srgbClr val="000000"/>
                </a:solidFill>
                <a:latin typeface="+mn-lt"/>
                <a:ea typeface="+mn-ea"/>
                <a:cs typeface="+mn-cs"/>
              </a:rPr>
              <a:t>Chronic adrenal failure (only for </a:t>
            </a:r>
            <a:r>
              <a:rPr lang="en-US" sz="2800" kern="1200" err="1">
                <a:solidFill>
                  <a:srgbClr val="000000"/>
                </a:solidFill>
                <a:latin typeface="+mn-lt"/>
                <a:ea typeface="+mn-ea"/>
                <a:cs typeface="+mn-cs"/>
              </a:rPr>
              <a:t>mifepristone</a:t>
            </a:r>
            <a:r>
              <a:rPr lang="en-US" sz="2800" kern="1200">
                <a:solidFill>
                  <a:srgbClr val="000000"/>
                </a:solidFill>
                <a:latin typeface="+mn-lt"/>
                <a:ea typeface="+mn-ea"/>
                <a:cs typeface="+mn-cs"/>
              </a:rPr>
              <a:t> with </a:t>
            </a:r>
            <a:r>
              <a:rPr lang="en-US" sz="2800" kern="1200" err="1">
                <a:solidFill>
                  <a:srgbClr val="000000"/>
                </a:solidFill>
                <a:latin typeface="+mn-lt"/>
                <a:ea typeface="+mn-ea"/>
                <a:cs typeface="+mn-cs"/>
              </a:rPr>
              <a:t>misoprostol</a:t>
            </a:r>
            <a:r>
              <a:rPr lang="en-US" sz="2800" kern="1200">
                <a:solidFill>
                  <a:srgbClr val="000000"/>
                </a:solidFill>
                <a:latin typeface="+mn-lt"/>
                <a:ea typeface="+mn-ea"/>
                <a:cs typeface="+mn-cs"/>
              </a:rPr>
              <a:t>)</a:t>
            </a:r>
          </a:p>
          <a:p>
            <a:pPr marL="457200" indent="-457200"/>
            <a:r>
              <a:rPr lang="en-US" sz="2800" kern="1200">
                <a:solidFill>
                  <a:srgbClr val="000000"/>
                </a:solidFill>
                <a:latin typeface="+mn-lt"/>
                <a:ea typeface="+mn-ea"/>
                <a:cs typeface="+mn-cs"/>
              </a:rPr>
              <a:t>Inherited </a:t>
            </a:r>
            <a:r>
              <a:rPr lang="en-US" sz="2800" kern="1200" err="1">
                <a:solidFill>
                  <a:srgbClr val="000000"/>
                </a:solidFill>
                <a:latin typeface="+mn-lt"/>
                <a:ea typeface="+mn-ea"/>
                <a:cs typeface="+mn-cs"/>
              </a:rPr>
              <a:t>porphyria</a:t>
            </a:r>
            <a:r>
              <a:rPr lang="en-US" sz="2800" kern="1200">
                <a:solidFill>
                  <a:srgbClr val="000000"/>
                </a:solidFill>
                <a:latin typeface="+mn-lt"/>
                <a:ea typeface="+mn-ea"/>
                <a:cs typeface="+mn-cs"/>
              </a:rPr>
              <a:t> (only for </a:t>
            </a:r>
            <a:r>
              <a:rPr lang="en-US" sz="2800" kern="1200" err="1">
                <a:solidFill>
                  <a:srgbClr val="000000"/>
                </a:solidFill>
                <a:latin typeface="+mn-lt"/>
                <a:ea typeface="+mn-ea"/>
                <a:cs typeface="+mn-cs"/>
              </a:rPr>
              <a:t>mifepristone</a:t>
            </a:r>
            <a:r>
              <a:rPr lang="en-US" sz="2800" kern="1200">
                <a:solidFill>
                  <a:srgbClr val="000000"/>
                </a:solidFill>
                <a:latin typeface="+mn-lt"/>
                <a:ea typeface="+mn-ea"/>
                <a:cs typeface="+mn-cs"/>
              </a:rPr>
              <a:t> with </a:t>
            </a:r>
            <a:r>
              <a:rPr lang="en-US" sz="2800" kern="1200" err="1">
                <a:solidFill>
                  <a:srgbClr val="000000"/>
                </a:solidFill>
                <a:latin typeface="+mn-lt"/>
                <a:ea typeface="+mn-ea"/>
                <a:cs typeface="+mn-cs"/>
              </a:rPr>
              <a:t>misoprostol</a:t>
            </a:r>
            <a:r>
              <a:rPr lang="en-US" sz="2800" kern="1200">
                <a:solidFill>
                  <a:srgbClr val="000000"/>
                </a:solidFill>
                <a:latin typeface="+mn-lt"/>
                <a:ea typeface="+mn-ea"/>
                <a:cs typeface="+mn-cs"/>
              </a:rPr>
              <a:t>)</a:t>
            </a:r>
          </a:p>
          <a:p>
            <a:pPr marL="457200" indent="-457200"/>
            <a:r>
              <a:rPr lang="en-US" sz="2800" kern="1200">
                <a:solidFill>
                  <a:srgbClr val="000000"/>
                </a:solidFill>
                <a:latin typeface="+mn-lt"/>
                <a:ea typeface="+mn-ea"/>
                <a:cs typeface="+mn-cs"/>
              </a:rPr>
              <a:t>For PAC: Signs of pelvic infection and/or sepsis</a:t>
            </a:r>
          </a:p>
          <a:p>
            <a:pPr marL="457200" indent="-457200"/>
            <a:r>
              <a:rPr lang="en-US" sz="2800" kern="1200">
                <a:solidFill>
                  <a:srgbClr val="000000"/>
                </a:solidFill>
                <a:latin typeface="+mn-lt"/>
                <a:ea typeface="+mn-ea"/>
                <a:cs typeface="+mn-cs"/>
              </a:rPr>
              <a:t>For PAC: Hemodynamic instability or shock</a:t>
            </a:r>
          </a:p>
        </p:txBody>
      </p:sp>
    </p:spTree>
    <p:extLst>
      <p:ext uri="{BB962C8B-B14F-4D97-AF65-F5344CB8AC3E}">
        <p14:creationId xmlns:p14="http://schemas.microsoft.com/office/powerpoint/2010/main" val="1038958449"/>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Precautions</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IUD in place.  </a:t>
            </a:r>
          </a:p>
          <a:p>
            <a:pPr marL="1096963" lvl="1" indent="-457200"/>
            <a:r>
              <a:rPr lang="en-US" sz="2900" kern="1200">
                <a:solidFill>
                  <a:srgbClr val="000000"/>
                </a:solidFill>
                <a:latin typeface="+mn-lt"/>
                <a:ea typeface="+mn-ea"/>
                <a:cs typeface="+mn-cs"/>
              </a:rPr>
              <a:t>Evaluate for ectopic pregnancy.  If no evidence of ectopic pregnancy, remove the IUD before giving first medication</a:t>
            </a:r>
          </a:p>
          <a:p>
            <a:pPr marL="457200" indent="-457200"/>
            <a:r>
              <a:rPr lang="en-US" sz="3200" kern="1200">
                <a:solidFill>
                  <a:srgbClr val="000000"/>
                </a:solidFill>
                <a:latin typeface="+mn-lt"/>
                <a:ea typeface="+mn-ea"/>
                <a:cs typeface="+mn-cs"/>
              </a:rPr>
              <a:t>Severe/unstable health problems</a:t>
            </a:r>
          </a:p>
          <a:p>
            <a:pPr marL="457200" indent="-457200"/>
            <a:r>
              <a:rPr lang="en-US" sz="3200" kern="1200">
                <a:solidFill>
                  <a:srgbClr val="000000"/>
                </a:solidFill>
                <a:latin typeface="+mn-lt"/>
                <a:ea typeface="+mn-ea"/>
                <a:cs typeface="+mn-cs"/>
              </a:rPr>
              <a:t>Severe uncontrolled asthma or long-term corticosteroid therapy (only for </a:t>
            </a:r>
            <a:r>
              <a:rPr lang="en-US" sz="3200" kern="1200" err="1">
                <a:solidFill>
                  <a:srgbClr val="000000"/>
                </a:solidFill>
                <a:latin typeface="+mn-lt"/>
                <a:ea typeface="+mn-ea"/>
                <a:cs typeface="+mn-cs"/>
              </a:rPr>
              <a:t>mifepristone</a:t>
            </a:r>
            <a:r>
              <a:rPr lang="en-US" sz="3200" kern="1200">
                <a:solidFill>
                  <a:srgbClr val="000000"/>
                </a:solidFill>
                <a:latin typeface="+mn-lt"/>
                <a:ea typeface="+mn-ea"/>
                <a:cs typeface="+mn-cs"/>
              </a:rPr>
              <a:t> with </a:t>
            </a:r>
            <a:r>
              <a:rPr lang="en-US" sz="3200" kern="1200" err="1">
                <a:solidFill>
                  <a:srgbClr val="000000"/>
                </a:solidFill>
                <a:latin typeface="+mn-lt"/>
                <a:ea typeface="+mn-ea"/>
                <a:cs typeface="+mn-cs"/>
              </a:rPr>
              <a:t>misoprostol</a:t>
            </a:r>
            <a:r>
              <a:rPr lang="en-US" sz="3200" kern="1200">
                <a:solidFill>
                  <a:srgbClr val="000000"/>
                </a:solidFill>
                <a:latin typeface="+mn-lt"/>
                <a:ea typeface="+mn-ea"/>
                <a:cs typeface="+mn-cs"/>
              </a:rPr>
              <a:t>)</a:t>
            </a:r>
          </a:p>
        </p:txBody>
      </p:sp>
    </p:spTree>
    <p:extLst>
      <p:ext uri="{BB962C8B-B14F-4D97-AF65-F5344CB8AC3E}">
        <p14:creationId xmlns:p14="http://schemas.microsoft.com/office/powerpoint/2010/main" val="1486055567"/>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Administration of </a:t>
            </a:r>
            <a:r>
              <a:rPr lang="en-US" err="1"/>
              <a:t>Mifepristone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Administer 200mg </a:t>
            </a:r>
            <a:r>
              <a:rPr lang="en-US" sz="3200" kern="1200" err="1">
                <a:solidFill>
                  <a:srgbClr val="000000"/>
                </a:solidFill>
                <a:latin typeface="+mn-lt"/>
                <a:ea typeface="+mn-ea"/>
                <a:cs typeface="+mn-cs"/>
              </a:rPr>
              <a:t>mifepristone</a:t>
            </a:r>
            <a:r>
              <a:rPr lang="en-US" sz="3200" kern="1200">
                <a:solidFill>
                  <a:srgbClr val="000000"/>
                </a:solidFill>
                <a:latin typeface="+mn-lt"/>
                <a:ea typeface="+mn-ea"/>
                <a:cs typeface="+mn-cs"/>
              </a:rPr>
              <a:t> orally. </a:t>
            </a:r>
          </a:p>
          <a:p>
            <a:pPr marL="457200" indent="-457200"/>
            <a:r>
              <a:rPr lang="en-US" sz="3200" kern="1200">
                <a:solidFill>
                  <a:srgbClr val="000000"/>
                </a:solidFill>
                <a:latin typeface="+mn-lt"/>
                <a:ea typeface="+mn-ea"/>
                <a:cs typeface="+mn-cs"/>
              </a:rPr>
              <a:t>Most women will feel no change after taking the pill. </a:t>
            </a:r>
          </a:p>
          <a:p>
            <a:pPr marL="457200" indent="-457200"/>
            <a:r>
              <a:rPr lang="en-US" sz="3200" kern="1200">
                <a:solidFill>
                  <a:srgbClr val="000000"/>
                </a:solidFill>
                <a:latin typeface="+mn-lt"/>
                <a:ea typeface="+mn-ea"/>
                <a:cs typeface="+mn-cs"/>
              </a:rPr>
              <a:t>Some women (8-25%) will begin bleeding before taking the next pill (</a:t>
            </a:r>
            <a:r>
              <a:rPr lang="en-US" sz="3200" kern="1200" err="1">
                <a:solidFill>
                  <a:srgbClr val="000000"/>
                </a:solidFill>
                <a:latin typeface="+mn-lt"/>
                <a:ea typeface="+mn-ea"/>
                <a:cs typeface="+mn-cs"/>
              </a:rPr>
              <a:t>misoprostol</a:t>
            </a:r>
            <a:r>
              <a:rPr lang="en-US" sz="3200" kern="1200">
                <a:solidFill>
                  <a:srgbClr val="000000"/>
                </a:solidFill>
                <a:latin typeface="+mn-lt"/>
                <a:ea typeface="+mn-ea"/>
                <a:cs typeface="+mn-cs"/>
              </a:rPr>
              <a:t>). </a:t>
            </a:r>
          </a:p>
        </p:txBody>
      </p:sp>
    </p:spTree>
    <p:extLst>
      <p:ext uri="{BB962C8B-B14F-4D97-AF65-F5344CB8AC3E}">
        <p14:creationId xmlns:p14="http://schemas.microsoft.com/office/powerpoint/2010/main" val="2880280652"/>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Administration of </a:t>
            </a:r>
            <a:r>
              <a:rPr lang="en-US" err="1"/>
              <a:t>Misoprostol</a:t>
            </a:r>
            <a:r>
              <a:rPr lang="en-US"/>
              <a:t> for Medical Abortion</a:t>
            </a:r>
          </a:p>
        </p:txBody>
      </p:sp>
      <p:sp>
        <p:nvSpPr>
          <p:cNvPr id="3" name="Content Placeholder 2"/>
          <p:cNvSpPr>
            <a:spLocks noGrp="1"/>
          </p:cNvSpPr>
          <p:nvPr>
            <p:ph sz="quarter" idx="1"/>
          </p:nvPr>
        </p:nvSpPr>
        <p:spPr/>
        <p:txBody>
          <a:bodyPr/>
          <a:lstStyle/>
          <a:p>
            <a:pPr marL="457200" indent="-457200"/>
            <a:r>
              <a:rPr lang="en-US" sz="2400" kern="1200">
                <a:solidFill>
                  <a:srgbClr val="000000"/>
                </a:solidFill>
                <a:latin typeface="+mn-lt"/>
                <a:ea typeface="+mn-ea"/>
                <a:cs typeface="+mn-cs"/>
              </a:rPr>
              <a:t>There is a range of options in route, dosage and timing. </a:t>
            </a:r>
          </a:p>
          <a:p>
            <a:pPr marL="457200" indent="-457200"/>
            <a:r>
              <a:rPr lang="en-US" sz="2400" kern="1200">
                <a:solidFill>
                  <a:srgbClr val="000000"/>
                </a:solidFill>
                <a:latin typeface="+mn-lt"/>
                <a:ea typeface="+mn-ea"/>
                <a:cs typeface="+mn-cs"/>
              </a:rPr>
              <a:t>Under 10 weeks LMP, misoprostol may be taken at home or in a clinic.</a:t>
            </a:r>
          </a:p>
          <a:p>
            <a:pPr marL="457200" indent="-457200"/>
            <a:r>
              <a:rPr lang="en-US" sz="2400" kern="1200">
                <a:solidFill>
                  <a:srgbClr val="000000"/>
                </a:solidFill>
                <a:latin typeface="+mn-lt"/>
                <a:ea typeface="+mn-ea"/>
                <a:cs typeface="+mn-cs"/>
              </a:rPr>
              <a:t>Between 10 and 13 weeks, the woman should return to the facility to take </a:t>
            </a:r>
            <a:r>
              <a:rPr lang="en-US" sz="2400" kern="1200" err="1">
                <a:solidFill>
                  <a:srgbClr val="000000"/>
                </a:solidFill>
                <a:latin typeface="+mn-lt"/>
                <a:ea typeface="+mn-ea"/>
                <a:cs typeface="+mn-cs"/>
              </a:rPr>
              <a:t>misoprostol</a:t>
            </a:r>
            <a:r>
              <a:rPr lang="en-US" sz="2400" kern="1200">
                <a:solidFill>
                  <a:srgbClr val="000000"/>
                </a:solidFill>
                <a:latin typeface="+mn-lt"/>
                <a:ea typeface="+mn-ea"/>
                <a:cs typeface="+mn-cs"/>
              </a:rPr>
              <a:t> and stay there until the abortion is complete.</a:t>
            </a:r>
          </a:p>
          <a:p>
            <a:pPr marL="457200" indent="-457200"/>
            <a:r>
              <a:rPr lang="en-US" sz="2400" kern="1200">
                <a:solidFill>
                  <a:srgbClr val="000000"/>
                </a:solidFill>
                <a:latin typeface="+mn-lt"/>
                <a:ea typeface="+mn-ea"/>
                <a:cs typeface="+mn-cs"/>
              </a:rPr>
              <a:t>Institutional or national policy should be followed. </a:t>
            </a:r>
          </a:p>
          <a:p>
            <a:pPr marL="457200" indent="-457200"/>
            <a:r>
              <a:rPr lang="en-US" sz="2400" kern="1200">
                <a:solidFill>
                  <a:srgbClr val="000000"/>
                </a:solidFill>
                <a:latin typeface="+mn-lt"/>
                <a:ea typeface="+mn-ea"/>
                <a:cs typeface="+mn-cs"/>
              </a:rPr>
              <a:t>Client safety and convenience should be considered. </a:t>
            </a:r>
          </a:p>
        </p:txBody>
      </p:sp>
    </p:spTree>
    <p:extLst>
      <p:ext uri="{BB962C8B-B14F-4D97-AF65-F5344CB8AC3E}">
        <p14:creationId xmlns:p14="http://schemas.microsoft.com/office/powerpoint/2010/main" val="923861838"/>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Protocol for </a:t>
            </a:r>
            <a:r>
              <a:rPr lang="en-US" err="1"/>
              <a:t>Misoprostol</a:t>
            </a:r>
            <a:r>
              <a:rPr lang="en-US" baseline="0"/>
              <a:t> Administration for Medical Abortion</a:t>
            </a:r>
            <a:endParaRPr lang="en-US"/>
          </a:p>
        </p:txBody>
      </p:sp>
      <p:sp>
        <p:nvSpPr>
          <p:cNvPr id="3" name="Content Placeholder 2"/>
          <p:cNvSpPr>
            <a:spLocks noGrp="1"/>
          </p:cNvSpPr>
          <p:nvPr>
            <p:ph sz="quarter" idx="1"/>
          </p:nvPr>
        </p:nvSpPr>
        <p:spPr/>
        <p:txBody>
          <a:bodyPr/>
          <a:lstStyle/>
          <a:p>
            <a:pPr marL="457200" indent="-457200"/>
            <a:endParaRPr lang="en-US" sz="2800" kern="1200">
              <a:solidFill>
                <a:srgbClr val="000000"/>
              </a:solidFill>
              <a:latin typeface="+mn-lt"/>
              <a:ea typeface="+mn-ea"/>
              <a:cs typeface="+mn-cs"/>
            </a:endParaRPr>
          </a:p>
          <a:p>
            <a:pPr marL="457200" indent="-457200"/>
            <a:r>
              <a:rPr lang="en-US" sz="2800" kern="1200">
                <a:solidFill>
                  <a:srgbClr val="000000"/>
                </a:solidFill>
                <a:latin typeface="+mn-lt"/>
                <a:ea typeface="+mn-ea"/>
                <a:cs typeface="+mn-cs"/>
              </a:rPr>
              <a:t>Up to 10 weeks LMP </a:t>
            </a:r>
          </a:p>
          <a:p>
            <a:pPr marL="1096963" lvl="1" indent="-457200"/>
            <a:r>
              <a:rPr lang="en-US" sz="2500"/>
              <a:t>1-2 days</a:t>
            </a:r>
            <a:r>
              <a:rPr lang="en-US" sz="2500" kern="1200">
                <a:solidFill>
                  <a:srgbClr val="000000"/>
                </a:solidFill>
                <a:latin typeface="+mn-lt"/>
                <a:ea typeface="+mn-ea"/>
                <a:cs typeface="+mn-cs"/>
              </a:rPr>
              <a:t> after mifepristone, 800 mcg buccally, sublingually or vaginally for one dose</a:t>
            </a:r>
          </a:p>
          <a:p>
            <a:pPr marL="1096963" lvl="1" indent="-457200"/>
            <a:endParaRPr lang="en-US" sz="2500" kern="1200">
              <a:solidFill>
                <a:srgbClr val="000000"/>
              </a:solidFill>
              <a:latin typeface="+mn-lt"/>
              <a:ea typeface="+mn-ea"/>
              <a:cs typeface="+mn-cs"/>
            </a:endParaRPr>
          </a:p>
          <a:p>
            <a:pPr marL="457200" indent="-457200"/>
            <a:r>
              <a:rPr lang="en-US" sz="2800" kern="1200">
                <a:solidFill>
                  <a:srgbClr val="000000"/>
                </a:solidFill>
                <a:latin typeface="+mn-lt"/>
                <a:ea typeface="+mn-ea"/>
                <a:cs typeface="+mn-cs"/>
              </a:rPr>
              <a:t>10-13 weeks LMP</a:t>
            </a:r>
            <a:endParaRPr lang="en-US" sz="2800"/>
          </a:p>
          <a:p>
            <a:pPr marL="1096963" lvl="1" indent="-457200"/>
            <a:r>
              <a:rPr lang="en-US" sz="2500"/>
              <a:t>1-2 days</a:t>
            </a:r>
            <a:r>
              <a:rPr lang="en-US" sz="2500" kern="1200">
                <a:solidFill>
                  <a:srgbClr val="000000"/>
                </a:solidFill>
                <a:latin typeface="+mn-lt"/>
                <a:ea typeface="+mn-ea"/>
                <a:cs typeface="+mn-cs"/>
              </a:rPr>
              <a:t> after mifepristone, 800 mcg vaginally or 600mcg sublingually, followed by 400 mcg vaginally or sublingually every 3 hours until expulsion</a:t>
            </a:r>
          </a:p>
        </p:txBody>
      </p:sp>
    </p:spTree>
    <p:extLst>
      <p:ext uri="{BB962C8B-B14F-4D97-AF65-F5344CB8AC3E}">
        <p14:creationId xmlns:p14="http://schemas.microsoft.com/office/powerpoint/2010/main" val="3268147664"/>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Instructions for Vaginal Insertion</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Empty the bladder. </a:t>
            </a:r>
          </a:p>
          <a:p>
            <a:pPr marL="457200" indent="-457200"/>
            <a:r>
              <a:rPr lang="en-US" sz="3200" kern="1200">
                <a:solidFill>
                  <a:srgbClr val="000000"/>
                </a:solidFill>
                <a:latin typeface="+mn-lt"/>
                <a:ea typeface="+mn-ea"/>
                <a:cs typeface="+mn-cs"/>
              </a:rPr>
              <a:t>Wash hands and put on clean gloves. </a:t>
            </a:r>
          </a:p>
          <a:p>
            <a:pPr marL="457200" indent="-457200"/>
            <a:r>
              <a:rPr lang="en-US" sz="3200" kern="1200">
                <a:solidFill>
                  <a:srgbClr val="000000"/>
                </a:solidFill>
                <a:latin typeface="+mn-lt"/>
                <a:ea typeface="+mn-ea"/>
                <a:cs typeface="+mn-cs"/>
              </a:rPr>
              <a:t>Insert </a:t>
            </a:r>
            <a:r>
              <a:rPr lang="en-US" sz="3200" kern="1200" err="1">
                <a:solidFill>
                  <a:srgbClr val="000000"/>
                </a:solidFill>
                <a:latin typeface="+mn-lt"/>
                <a:ea typeface="+mn-ea"/>
                <a:cs typeface="+mn-cs"/>
              </a:rPr>
              <a:t>misoprostol</a:t>
            </a:r>
            <a:r>
              <a:rPr lang="en-US" sz="3200" kern="1200">
                <a:solidFill>
                  <a:srgbClr val="000000"/>
                </a:solidFill>
                <a:latin typeface="+mn-lt"/>
                <a:ea typeface="+mn-ea"/>
                <a:cs typeface="+mn-cs"/>
              </a:rPr>
              <a:t> tablets, one after the other. </a:t>
            </a:r>
          </a:p>
          <a:p>
            <a:pPr marL="457200" indent="-457200"/>
            <a:r>
              <a:rPr lang="en-US" sz="3200" kern="1200">
                <a:solidFill>
                  <a:srgbClr val="000000"/>
                </a:solidFill>
                <a:latin typeface="+mn-lt"/>
                <a:ea typeface="+mn-ea"/>
                <a:cs typeface="+mn-cs"/>
              </a:rPr>
              <a:t>Push tablets far up into the vagina. </a:t>
            </a:r>
          </a:p>
          <a:p>
            <a:pPr marL="457200" indent="-457200"/>
            <a:r>
              <a:rPr lang="en-US" sz="3200" kern="1200">
                <a:solidFill>
                  <a:srgbClr val="000000"/>
                </a:solidFill>
                <a:latin typeface="+mn-lt"/>
                <a:ea typeface="+mn-ea"/>
                <a:cs typeface="+mn-cs"/>
              </a:rPr>
              <a:t>Tablets may not fully dissolve. </a:t>
            </a:r>
          </a:p>
          <a:p>
            <a:pPr marL="457200" indent="-457200"/>
            <a:r>
              <a:rPr lang="en-US" sz="3200" kern="1200">
                <a:solidFill>
                  <a:srgbClr val="000000"/>
                </a:solidFill>
                <a:latin typeface="+mn-lt"/>
                <a:ea typeface="+mn-ea"/>
                <a:cs typeface="+mn-cs"/>
              </a:rPr>
              <a:t>If pills fall out after 30 minutes, they do not need to be reinserted.</a:t>
            </a:r>
          </a:p>
        </p:txBody>
      </p:sp>
    </p:spTree>
    <p:custDataLst>
      <p:tags r:id="rId1"/>
    </p:custDataLst>
    <p:extLst>
      <p:ext uri="{BB962C8B-B14F-4D97-AF65-F5344CB8AC3E}">
        <p14:creationId xmlns:p14="http://schemas.microsoft.com/office/powerpoint/2010/main" val="1790531188"/>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Instructions for Buccal Use</a:t>
            </a:r>
          </a:p>
        </p:txBody>
      </p:sp>
      <p:sp>
        <p:nvSpPr>
          <p:cNvPr id="3" name="Content Placeholder 2"/>
          <p:cNvSpPr>
            <a:spLocks noGrp="1"/>
          </p:cNvSpPr>
          <p:nvPr>
            <p:ph sz="quarter" idx="1"/>
          </p:nvPr>
        </p:nvSpPr>
        <p:spPr/>
        <p:txBody>
          <a:bodyPr/>
          <a:lstStyle/>
          <a:p>
            <a:pPr marL="457200" indent="-457200"/>
            <a:r>
              <a:rPr lang="en-US"/>
              <a:t>Place two pills between each cheek and gums (four total).</a:t>
            </a:r>
          </a:p>
          <a:p>
            <a:pPr marL="457200" indent="-457200"/>
            <a:r>
              <a:rPr lang="en-US"/>
              <a:t>After 30 minutes, swallow any remaining pill fragments.</a:t>
            </a:r>
          </a:p>
          <a:p>
            <a:pPr marL="457200" indent="-457200"/>
            <a:endParaRPr lang="en-US"/>
          </a:p>
        </p:txBody>
      </p:sp>
    </p:spTree>
    <p:custDataLst>
      <p:tags r:id="rId1"/>
    </p:custDataLst>
    <p:extLst>
      <p:ext uri="{BB962C8B-B14F-4D97-AF65-F5344CB8AC3E}">
        <p14:creationId xmlns:p14="http://schemas.microsoft.com/office/powerpoint/2010/main" val="26221653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FOUR</a:t>
            </a:r>
          </a:p>
        </p:txBody>
      </p:sp>
      <p:sp>
        <p:nvSpPr>
          <p:cNvPr id="11267" name="Title 1"/>
          <p:cNvSpPr>
            <a:spLocks noGrp="1"/>
          </p:cNvSpPr>
          <p:nvPr>
            <p:ph type="body" idx="1"/>
          </p:nvPr>
        </p:nvSpPr>
        <p:spPr/>
        <p:txBody>
          <a:bodyPr/>
          <a:lstStyle/>
          <a:p>
            <a:pPr eaLnBrk="1" hangingPunct="1"/>
            <a:r>
              <a:rPr lang="en-US" sz="4000">
                <a:ea typeface="ＭＳ Ｐゴシック" pitchFamily="34" charset="-128"/>
              </a:rPr>
              <a:t>Community Linkages</a:t>
            </a:r>
          </a:p>
        </p:txBody>
      </p:sp>
    </p:spTree>
    <p:extLst>
      <p:ext uri="{BB962C8B-B14F-4D97-AF65-F5344CB8AC3E}">
        <p14:creationId xmlns:p14="http://schemas.microsoft.com/office/powerpoint/2010/main" val="1224249598"/>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Instructions for Sublingual Use</a:t>
            </a:r>
          </a:p>
        </p:txBody>
      </p:sp>
      <p:sp>
        <p:nvSpPr>
          <p:cNvPr id="3" name="Content Placeholder 2"/>
          <p:cNvSpPr>
            <a:spLocks noGrp="1"/>
          </p:cNvSpPr>
          <p:nvPr>
            <p:ph sz="quarter" idx="1"/>
          </p:nvPr>
        </p:nvSpPr>
        <p:spPr/>
        <p:txBody>
          <a:bodyPr/>
          <a:lstStyle/>
          <a:p>
            <a:pPr marL="457200" indent="-457200"/>
            <a:r>
              <a:rPr lang="en-US"/>
              <a:t>Place four pills under the tongue.</a:t>
            </a:r>
          </a:p>
          <a:p>
            <a:pPr marL="457200" indent="-457200"/>
            <a:r>
              <a:rPr lang="en-US"/>
              <a:t>After 30 minutes, swallow any remaining pill fragments.</a:t>
            </a:r>
          </a:p>
        </p:txBody>
      </p:sp>
    </p:spTree>
    <p:custDataLst>
      <p:tags r:id="rId1"/>
    </p:custDataLst>
    <p:extLst>
      <p:ext uri="{BB962C8B-B14F-4D97-AF65-F5344CB8AC3E}">
        <p14:creationId xmlns:p14="http://schemas.microsoft.com/office/powerpoint/2010/main" val="1187409777"/>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Provide Instructions</a:t>
            </a:r>
            <a:r>
              <a:rPr lang="en-US" baseline="0"/>
              <a:t> for Pills</a:t>
            </a:r>
            <a:endParaRPr lang="en-US"/>
          </a:p>
        </p:txBody>
      </p:sp>
      <p:pic>
        <p:nvPicPr>
          <p:cNvPr id="4" name="Picture 1031" descr="instrctns4meds"/>
          <p:cNvPicPr>
            <a:picLocks noGrp="1" noChangeAspect="1" noChangeArrowheads="1"/>
          </p:cNvPicPr>
          <p:nvPr>
            <p:ph sz="quarter" idx="1"/>
          </p:nvPr>
        </p:nvPicPr>
        <p:blipFill>
          <a:blip r:embed="rId3" cstate="print"/>
          <a:srcRect/>
          <a:stretch>
            <a:fillRect/>
          </a:stretch>
        </p:blipFill>
        <p:spPr bwMode="auto">
          <a:xfrm>
            <a:off x="1676400" y="1600200"/>
            <a:ext cx="5950324" cy="4495800"/>
          </a:xfrm>
          <a:prstGeom prst="rect">
            <a:avLst/>
          </a:prstGeom>
          <a:noFill/>
        </p:spPr>
      </p:pic>
    </p:spTree>
    <p:extLst>
      <p:ext uri="{BB962C8B-B14F-4D97-AF65-F5344CB8AC3E}">
        <p14:creationId xmlns:p14="http://schemas.microsoft.com/office/powerpoint/2010/main" val="724286361"/>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Write Out Instructions</a:t>
            </a:r>
          </a:p>
        </p:txBody>
      </p:sp>
      <p:pic>
        <p:nvPicPr>
          <p:cNvPr id="4" name="Picture 7" descr="writeoutinstructions"/>
          <p:cNvPicPr>
            <a:picLocks noGrp="1" noChangeAspect="1" noChangeArrowheads="1"/>
          </p:cNvPicPr>
          <p:nvPr>
            <p:ph sz="quarter" idx="1"/>
          </p:nvPr>
        </p:nvPicPr>
        <p:blipFill>
          <a:blip r:embed="rId3" cstate="print"/>
          <a:srcRect/>
          <a:stretch>
            <a:fillRect/>
          </a:stretch>
        </p:blipFill>
        <p:spPr bwMode="auto">
          <a:xfrm>
            <a:off x="1752599" y="1600200"/>
            <a:ext cx="5041777" cy="4419600"/>
          </a:xfrm>
          <a:prstGeom prst="rect">
            <a:avLst/>
          </a:prstGeom>
          <a:noFill/>
        </p:spPr>
      </p:pic>
    </p:spTree>
    <p:extLst>
      <p:ext uri="{BB962C8B-B14F-4D97-AF65-F5344CB8AC3E}">
        <p14:creationId xmlns:p14="http://schemas.microsoft.com/office/powerpoint/2010/main" val="333894676"/>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err="1">
                <a:solidFill>
                  <a:schemeClr val="tx2"/>
                </a:solidFill>
                <a:latin typeface="+mj-lt"/>
                <a:ea typeface="+mj-ea"/>
                <a:cs typeface="+mj-cs"/>
              </a:rPr>
              <a:t>Misoprostol</a:t>
            </a:r>
            <a:r>
              <a:rPr lang="en-US" sz="3600" kern="1200">
                <a:solidFill>
                  <a:schemeClr val="tx2"/>
                </a:solidFill>
                <a:latin typeface="+mj-lt"/>
                <a:ea typeface="+mj-ea"/>
                <a:cs typeface="+mj-cs"/>
              </a:rPr>
              <a:t> Only for Medical Abortion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Effectiveness: about 85% up to 13 weeks LMP </a:t>
            </a:r>
          </a:p>
          <a:p>
            <a:pPr marL="457200" indent="-457200"/>
            <a:endParaRPr lang="en-US" sz="3200" kern="1200">
              <a:solidFill>
                <a:srgbClr val="000000"/>
              </a:solidFill>
              <a:latin typeface="+mn-lt"/>
              <a:ea typeface="+mn-ea"/>
              <a:cs typeface="+mn-cs"/>
            </a:endParaRPr>
          </a:p>
          <a:p>
            <a:pPr marL="457200" indent="-457200"/>
            <a:r>
              <a:rPr lang="en-US" sz="3200" kern="1200">
                <a:solidFill>
                  <a:srgbClr val="000000"/>
                </a:solidFill>
                <a:latin typeface="+mn-lt"/>
                <a:ea typeface="+mn-ea"/>
                <a:cs typeface="+mn-cs"/>
              </a:rPr>
              <a:t>Current recommended regimen: </a:t>
            </a:r>
          </a:p>
          <a:p>
            <a:pPr marL="1096963" lvl="1" indent="-457200"/>
            <a:r>
              <a:rPr lang="en-US"/>
              <a:t>Misoprostol 800mcg buccally, sublingually or vaginally every 3 hours until expulsion</a:t>
            </a:r>
          </a:p>
        </p:txBody>
      </p:sp>
    </p:spTree>
    <p:extLst>
      <p:ext uri="{BB962C8B-B14F-4D97-AF65-F5344CB8AC3E}">
        <p14:creationId xmlns:p14="http://schemas.microsoft.com/office/powerpoint/2010/main" val="962891154"/>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t>Misoprostol</a:t>
            </a:r>
            <a:r>
              <a:rPr lang="en-US"/>
              <a:t> for Incomplete Abortion</a:t>
            </a:r>
          </a:p>
        </p:txBody>
      </p:sp>
      <p:sp>
        <p:nvSpPr>
          <p:cNvPr id="3" name="Content Placeholder 2"/>
          <p:cNvSpPr>
            <a:spLocks noGrp="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Font typeface="Arial" pitchFamily="34" charset="0"/>
              <a:buChar char="•"/>
              <a:tabLst/>
              <a:defRPr/>
            </a:pPr>
            <a:r>
              <a:rPr lang="en-US" sz="2900" kern="1200">
                <a:solidFill>
                  <a:srgbClr val="000000"/>
                </a:solidFill>
                <a:latin typeface="+mn-lt"/>
                <a:ea typeface="+mn-ea"/>
                <a:cs typeface="+mn-cs"/>
              </a:rPr>
              <a:t>Effectiveness: </a:t>
            </a:r>
            <a:r>
              <a:rPr lang="en-US"/>
              <a:t>80</a:t>
            </a:r>
            <a:r>
              <a:rPr lang="en-US" sz="2900" kern="1200">
                <a:solidFill>
                  <a:srgbClr val="000000"/>
                </a:solidFill>
                <a:latin typeface="+mn-lt"/>
                <a:ea typeface="+mn-ea"/>
                <a:cs typeface="+mn-cs"/>
              </a:rPr>
              <a:t>-99% up to 13 weeks uterine size</a:t>
            </a:r>
          </a:p>
          <a:p>
            <a:r>
              <a:rPr lang="en-US"/>
              <a:t>Current recommended regimen:</a:t>
            </a:r>
          </a:p>
          <a:p>
            <a:endParaRPr lang="en-US"/>
          </a:p>
          <a:p>
            <a:endParaRPr lang="en-US"/>
          </a:p>
          <a:p>
            <a:endParaRPr lang="en-US"/>
          </a:p>
          <a:p>
            <a:endParaRPr lang="en-US"/>
          </a:p>
          <a:p>
            <a:endParaRPr lang="en-US"/>
          </a:p>
          <a:p>
            <a:pPr>
              <a:buNone/>
            </a:pPr>
            <a:r>
              <a:rPr lang="en-US" sz="1800"/>
              <a:t>*in absence of vaginal bleeding</a:t>
            </a:r>
          </a:p>
        </p:txBody>
      </p:sp>
      <p:graphicFrame>
        <p:nvGraphicFramePr>
          <p:cNvPr id="4" name="Table 3"/>
          <p:cNvGraphicFramePr>
            <a:graphicFrameLocks noGrp="1"/>
          </p:cNvGraphicFramePr>
          <p:nvPr>
            <p:extLst>
              <p:ext uri="{D42A27DB-BD31-4B8C-83A1-F6EECF244321}">
                <p14:modId xmlns:p14="http://schemas.microsoft.com/office/powerpoint/2010/main" val="2095488020"/>
              </p:ext>
            </p:extLst>
          </p:nvPr>
        </p:nvGraphicFramePr>
        <p:xfrm>
          <a:off x="685800" y="3200400"/>
          <a:ext cx="7848600" cy="1981200"/>
        </p:xfrm>
        <a:graphic>
          <a:graphicData uri="http://schemas.openxmlformats.org/drawingml/2006/table">
            <a:tbl>
              <a:tblPr firstRow="1" bandRow="1">
                <a:tableStyleId>{5C22544A-7EE6-4342-B048-85BDC9FD1C3A}</a:tableStyleId>
              </a:tblPr>
              <a:tblGrid>
                <a:gridCol w="2616200">
                  <a:extLst>
                    <a:ext uri="{9D8B030D-6E8A-4147-A177-3AD203B41FA5}">
                      <a16:colId xmlns:a16="http://schemas.microsoft.com/office/drawing/2014/main" val="20000"/>
                    </a:ext>
                  </a:extLst>
                </a:gridCol>
                <a:gridCol w="2616200">
                  <a:extLst>
                    <a:ext uri="{9D8B030D-6E8A-4147-A177-3AD203B41FA5}">
                      <a16:colId xmlns:a16="http://schemas.microsoft.com/office/drawing/2014/main" val="20001"/>
                    </a:ext>
                  </a:extLst>
                </a:gridCol>
                <a:gridCol w="2616200">
                  <a:extLst>
                    <a:ext uri="{9D8B030D-6E8A-4147-A177-3AD203B41FA5}">
                      <a16:colId xmlns:a16="http://schemas.microsoft.com/office/drawing/2014/main" val="20002"/>
                    </a:ext>
                  </a:extLst>
                </a:gridCol>
              </a:tblGrid>
              <a:tr h="445008">
                <a:tc>
                  <a:txBody>
                    <a:bodyPr/>
                    <a:lstStyle/>
                    <a:p>
                      <a:r>
                        <a:rPr lang="en-US"/>
                        <a:t>Dose</a:t>
                      </a:r>
                    </a:p>
                  </a:txBody>
                  <a:tcPr>
                    <a:solidFill>
                      <a:schemeClr val="accent2"/>
                    </a:solidFill>
                  </a:tcPr>
                </a:tc>
                <a:tc>
                  <a:txBody>
                    <a:bodyPr/>
                    <a:lstStyle/>
                    <a:p>
                      <a:r>
                        <a:rPr lang="en-US"/>
                        <a:t>Route</a:t>
                      </a:r>
                    </a:p>
                  </a:txBody>
                  <a:tcPr>
                    <a:solidFill>
                      <a:schemeClr val="accent2"/>
                    </a:solidFill>
                  </a:tcPr>
                </a:tc>
                <a:tc>
                  <a:txBody>
                    <a:bodyPr/>
                    <a:lstStyle/>
                    <a:p>
                      <a:r>
                        <a:rPr lang="en-US"/>
                        <a:t>Timing</a:t>
                      </a:r>
                    </a:p>
                  </a:txBody>
                  <a:tcPr>
                    <a:solidFill>
                      <a:schemeClr val="accent2"/>
                    </a:solidFill>
                  </a:tcPr>
                </a:tc>
                <a:extLst>
                  <a:ext uri="{0D108BD9-81ED-4DB2-BD59-A6C34878D82A}">
                    <a16:rowId xmlns:a16="http://schemas.microsoft.com/office/drawing/2014/main" val="10000"/>
                  </a:ext>
                </a:extLst>
              </a:tr>
              <a:tr h="768096">
                <a:tc>
                  <a:txBody>
                    <a:bodyPr/>
                    <a:lstStyle/>
                    <a:p>
                      <a:r>
                        <a:rPr kumimoji="0" lang="en-US" sz="1800" kern="1200">
                          <a:solidFill>
                            <a:srgbClr val="000000"/>
                          </a:solidFill>
                          <a:latin typeface="+mn-lt"/>
                          <a:ea typeface="+mn-ea"/>
                          <a:cs typeface="+mn-cs"/>
                        </a:rPr>
                        <a:t>Misoprostol 600mcg (three 200mcg pills)</a:t>
                      </a:r>
                      <a:endParaRPr lang="en-US">
                        <a:solidFill>
                          <a:srgbClr val="000000"/>
                        </a:solidFill>
                      </a:endParaRPr>
                    </a:p>
                  </a:txBody>
                  <a:tcPr>
                    <a:solidFill>
                      <a:schemeClr val="tx1">
                        <a:lumMod val="60000"/>
                        <a:lumOff val="40000"/>
                      </a:schemeClr>
                    </a:solidFill>
                  </a:tcPr>
                </a:tc>
                <a:tc>
                  <a:txBody>
                    <a:bodyPr/>
                    <a:lstStyle/>
                    <a:p>
                      <a:r>
                        <a:rPr lang="en-US">
                          <a:solidFill>
                            <a:srgbClr val="000000"/>
                          </a:solidFill>
                        </a:rPr>
                        <a:t>Oral</a:t>
                      </a:r>
                    </a:p>
                  </a:txBody>
                  <a:tcPr>
                    <a:solidFill>
                      <a:schemeClr val="tx1">
                        <a:lumMod val="60000"/>
                        <a:lumOff val="40000"/>
                      </a:schemeClr>
                    </a:solidFill>
                  </a:tcPr>
                </a:tc>
                <a:tc>
                  <a:txBody>
                    <a:bodyPr/>
                    <a:lstStyle/>
                    <a:p>
                      <a:r>
                        <a:rPr lang="en-US">
                          <a:solidFill>
                            <a:srgbClr val="000000"/>
                          </a:solidFill>
                        </a:rPr>
                        <a:t>Single dose</a:t>
                      </a:r>
                    </a:p>
                  </a:txBody>
                  <a:tcPr>
                    <a:solidFill>
                      <a:schemeClr val="tx1">
                        <a:lumMod val="60000"/>
                        <a:lumOff val="40000"/>
                      </a:schemeClr>
                    </a:solidFill>
                  </a:tcPr>
                </a:tc>
                <a:extLst>
                  <a:ext uri="{0D108BD9-81ED-4DB2-BD59-A6C34878D82A}">
                    <a16:rowId xmlns:a16="http://schemas.microsoft.com/office/drawing/2014/main" val="10001"/>
                  </a:ext>
                </a:extLst>
              </a:tr>
              <a:tr h="768096">
                <a:tc>
                  <a:txBody>
                    <a:bodyPr/>
                    <a:lstStyle/>
                    <a:p>
                      <a:r>
                        <a:rPr kumimoji="0" lang="en-US" sz="1800" kern="1200" err="1">
                          <a:solidFill>
                            <a:srgbClr val="000000"/>
                          </a:solidFill>
                          <a:latin typeface="+mn-lt"/>
                          <a:ea typeface="+mn-ea"/>
                          <a:cs typeface="+mn-cs"/>
                        </a:rPr>
                        <a:t>Misoprostol</a:t>
                      </a:r>
                      <a:r>
                        <a:rPr kumimoji="0" lang="en-US" sz="1800" kern="1200">
                          <a:solidFill>
                            <a:srgbClr val="000000"/>
                          </a:solidFill>
                          <a:latin typeface="+mn-lt"/>
                          <a:ea typeface="+mn-ea"/>
                          <a:cs typeface="+mn-cs"/>
                        </a:rPr>
                        <a:t> 400mcg (two 200mcg pills)</a:t>
                      </a:r>
                      <a:endParaRPr lang="en-US">
                        <a:solidFill>
                          <a:srgbClr val="000000"/>
                        </a:solidFill>
                      </a:endParaRPr>
                    </a:p>
                  </a:txBody>
                  <a:tcPr>
                    <a:solidFill>
                      <a:schemeClr val="tx1">
                        <a:lumMod val="60000"/>
                        <a:lumOff val="40000"/>
                      </a:schemeClr>
                    </a:solidFill>
                  </a:tcPr>
                </a:tc>
                <a:tc>
                  <a:txBody>
                    <a:bodyPr/>
                    <a:lstStyle/>
                    <a:p>
                      <a:r>
                        <a:rPr lang="en-US">
                          <a:solidFill>
                            <a:srgbClr val="000000"/>
                          </a:solidFill>
                        </a:rPr>
                        <a:t>Sublingual or vaginally*</a:t>
                      </a:r>
                    </a:p>
                    <a:p>
                      <a:endParaRPr lang="en-US">
                        <a:solidFill>
                          <a:srgbClr val="000000"/>
                        </a:solidFill>
                      </a:endParaRPr>
                    </a:p>
                  </a:txBody>
                  <a:tcPr>
                    <a:solidFill>
                      <a:schemeClr val="tx1">
                        <a:lumMod val="60000"/>
                        <a:lumOff val="40000"/>
                      </a:schemeClr>
                    </a:solidFill>
                  </a:tcPr>
                </a:tc>
                <a:tc>
                  <a:txBody>
                    <a:bodyPr/>
                    <a:lstStyle/>
                    <a:p>
                      <a:r>
                        <a:rPr lang="en-US">
                          <a:solidFill>
                            <a:srgbClr val="000000"/>
                          </a:solidFill>
                        </a:rPr>
                        <a:t>Single dose</a:t>
                      </a:r>
                    </a:p>
                  </a:txBody>
                  <a:tcPr>
                    <a:solidFill>
                      <a:schemeClr val="tx1">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16894731"/>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Administration of </a:t>
            </a:r>
            <a:r>
              <a:rPr lang="en-US" sz="3600" kern="1200" err="1">
                <a:solidFill>
                  <a:schemeClr val="tx2"/>
                </a:solidFill>
                <a:latin typeface="+mj-lt"/>
                <a:ea typeface="+mj-ea"/>
                <a:cs typeface="+mj-cs"/>
              </a:rPr>
              <a:t>Misoprostol</a:t>
            </a:r>
            <a:r>
              <a:rPr lang="en-US" sz="3600" kern="1200">
                <a:solidFill>
                  <a:schemeClr val="tx2"/>
                </a:solidFill>
                <a:latin typeface="+mj-lt"/>
                <a:ea typeface="+mj-ea"/>
                <a:cs typeface="+mj-cs"/>
              </a:rPr>
              <a:t> for Incomplete Abortion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Oral, sublingual </a:t>
            </a:r>
            <a:r>
              <a:rPr lang="en-US" sz="3200"/>
              <a:t>and vaginal (in the absence of vaginal bleeding) </a:t>
            </a:r>
            <a:r>
              <a:rPr lang="en-US" sz="3200" kern="1200">
                <a:solidFill>
                  <a:srgbClr val="000000"/>
                </a:solidFill>
                <a:latin typeface="+mn-lt"/>
                <a:ea typeface="+mn-ea"/>
                <a:cs typeface="+mn-cs"/>
              </a:rPr>
              <a:t>are the recommended routes for incomplete abortion</a:t>
            </a:r>
          </a:p>
          <a:p>
            <a:pPr marL="457200" indent="-457200"/>
            <a:r>
              <a:rPr lang="en-US" sz="3200" kern="1200" err="1">
                <a:solidFill>
                  <a:srgbClr val="000000"/>
                </a:solidFill>
                <a:latin typeface="+mn-lt"/>
                <a:ea typeface="+mn-ea"/>
                <a:cs typeface="+mn-cs"/>
              </a:rPr>
              <a:t>Misoprostol</a:t>
            </a:r>
            <a:r>
              <a:rPr lang="en-US" sz="3200" kern="1200">
                <a:solidFill>
                  <a:srgbClr val="000000"/>
                </a:solidFill>
                <a:latin typeface="+mn-lt"/>
                <a:ea typeface="+mn-ea"/>
                <a:cs typeface="+mn-cs"/>
              </a:rPr>
              <a:t> for incomplete abortion may be taken at home or in a clinic.</a:t>
            </a:r>
          </a:p>
          <a:p>
            <a:pPr marL="457200" indent="-457200"/>
            <a:r>
              <a:rPr lang="en-US" sz="3200" kern="1200">
                <a:solidFill>
                  <a:srgbClr val="000000"/>
                </a:solidFill>
                <a:latin typeface="+mn-lt"/>
                <a:ea typeface="+mn-ea"/>
                <a:cs typeface="+mn-cs"/>
              </a:rPr>
              <a:t>Institutional or national policy should be followed. </a:t>
            </a:r>
          </a:p>
          <a:p>
            <a:pPr marL="457200" indent="-457200"/>
            <a:r>
              <a:rPr lang="en-US" sz="3200" kern="1200">
                <a:solidFill>
                  <a:srgbClr val="000000"/>
                </a:solidFill>
                <a:latin typeface="+mn-lt"/>
                <a:ea typeface="+mn-ea"/>
                <a:cs typeface="+mn-cs"/>
              </a:rPr>
              <a:t>Client safety and convenience should be considered. </a:t>
            </a:r>
          </a:p>
        </p:txBody>
      </p:sp>
    </p:spTree>
    <p:extLst>
      <p:ext uri="{BB962C8B-B14F-4D97-AF65-F5344CB8AC3E}">
        <p14:creationId xmlns:p14="http://schemas.microsoft.com/office/powerpoint/2010/main" val="3024544677"/>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200" kern="1200">
                <a:solidFill>
                  <a:schemeClr val="tx2"/>
                </a:solidFill>
                <a:latin typeface="+mj-lt"/>
                <a:ea typeface="+mj-ea"/>
                <a:cs typeface="+mj-cs"/>
              </a:rPr>
              <a:t>Protocol for </a:t>
            </a:r>
            <a:r>
              <a:rPr lang="en-US" sz="3200" kern="1200" err="1">
                <a:solidFill>
                  <a:schemeClr val="tx2"/>
                </a:solidFill>
                <a:latin typeface="+mj-lt"/>
                <a:ea typeface="+mj-ea"/>
                <a:cs typeface="+mj-cs"/>
              </a:rPr>
              <a:t>Misoprostol</a:t>
            </a:r>
            <a:r>
              <a:rPr lang="en-US" sz="3200" kern="1200">
                <a:solidFill>
                  <a:schemeClr val="tx2"/>
                </a:solidFill>
                <a:latin typeface="+mj-lt"/>
                <a:ea typeface="+mj-ea"/>
                <a:cs typeface="+mj-cs"/>
              </a:rPr>
              <a:t> Administration for Incomplete Abortion</a:t>
            </a:r>
          </a:p>
        </p:txBody>
      </p:sp>
      <p:sp>
        <p:nvSpPr>
          <p:cNvPr id="3" name="Content Placeholder 2"/>
          <p:cNvSpPr>
            <a:spLocks noGrp="1"/>
          </p:cNvSpPr>
          <p:nvPr>
            <p:ph sz="quarter" idx="1"/>
          </p:nvPr>
        </p:nvSpPr>
        <p:spPr>
          <a:xfrm>
            <a:off x="612648" y="1371600"/>
            <a:ext cx="8153400" cy="4495800"/>
          </a:xfrm>
        </p:spPr>
        <p:txBody>
          <a:bodyPr/>
          <a:lstStyle/>
          <a:p>
            <a:pPr marL="457200" indent="-457200"/>
            <a:endParaRPr lang="en-US" sz="2800" kern="1200">
              <a:solidFill>
                <a:srgbClr val="000000"/>
              </a:solidFill>
              <a:latin typeface="+mn-lt"/>
              <a:ea typeface="+mn-ea"/>
              <a:cs typeface="+mn-cs"/>
            </a:endParaRPr>
          </a:p>
          <a:p>
            <a:pPr marL="457200" indent="-457200"/>
            <a:r>
              <a:rPr lang="en-US" sz="2800" kern="1200">
                <a:solidFill>
                  <a:srgbClr val="000000"/>
                </a:solidFill>
                <a:latin typeface="+mn-lt"/>
                <a:ea typeface="+mn-ea"/>
                <a:cs typeface="+mn-cs"/>
              </a:rPr>
              <a:t>Oral use of misoprostol: Swallow three pills (600 mcg).</a:t>
            </a:r>
          </a:p>
          <a:p>
            <a:pPr marL="457200" indent="-457200"/>
            <a:endParaRPr lang="en-US" sz="2800"/>
          </a:p>
          <a:p>
            <a:pPr marL="457200" indent="-457200"/>
            <a:r>
              <a:rPr lang="en-US" sz="2800"/>
              <a:t>Sublingual use of misoprostol: </a:t>
            </a:r>
          </a:p>
          <a:p>
            <a:pPr lvl="1"/>
            <a:r>
              <a:rPr lang="en-US" sz="2400"/>
              <a:t>Place two pills (400 mcg) under the tongue.</a:t>
            </a:r>
          </a:p>
          <a:p>
            <a:pPr lvl="1"/>
            <a:r>
              <a:rPr lang="en-US" sz="2400"/>
              <a:t>After 30 minutes, swallow the remaining pill fragments</a:t>
            </a:r>
            <a:r>
              <a:rPr lang="en-US" sz="2800"/>
              <a:t>.</a:t>
            </a:r>
            <a:endParaRPr lang="en-US" sz="2800" kern="1200">
              <a:solidFill>
                <a:srgbClr val="000000"/>
              </a:solidFill>
              <a:latin typeface="+mn-lt"/>
              <a:ea typeface="+mn-ea"/>
              <a:cs typeface="+mn-cs"/>
            </a:endParaRPr>
          </a:p>
          <a:p>
            <a:pPr marL="457200" indent="-457200"/>
            <a:endParaRPr lang="en-US" sz="2800"/>
          </a:p>
          <a:p>
            <a:pPr marL="457200" indent="-457200"/>
            <a:r>
              <a:rPr lang="en-US" sz="2800"/>
              <a:t>Vaginal use of misoprostol (in absence of vaginal  bleeding): </a:t>
            </a:r>
            <a:r>
              <a:rPr lang="en-US" sz="2400"/>
              <a:t>Place two pills (400mcg) into vagina</a:t>
            </a:r>
            <a:endParaRPr lang="en-US" sz="2800" kern="1200">
              <a:solidFill>
                <a:srgbClr val="000000"/>
              </a:solidFill>
              <a:latin typeface="+mn-lt"/>
              <a:ea typeface="+mn-ea"/>
              <a:cs typeface="+mn-cs"/>
            </a:endParaRPr>
          </a:p>
          <a:p>
            <a:pPr lvl="1"/>
            <a:endParaRPr lang="en-US" sz="2800" kern="1200">
              <a:solidFill>
                <a:srgbClr val="000000"/>
              </a:solidFill>
              <a:latin typeface="+mn-lt"/>
              <a:ea typeface="+mn-ea"/>
              <a:cs typeface="+mn-cs"/>
            </a:endParaRPr>
          </a:p>
        </p:txBody>
      </p:sp>
    </p:spTree>
    <p:extLst>
      <p:ext uri="{BB962C8B-B14F-4D97-AF65-F5344CB8AC3E}">
        <p14:creationId xmlns:p14="http://schemas.microsoft.com/office/powerpoint/2010/main" val="2847308945"/>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Expected Effects</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Bleeding</a:t>
            </a:r>
          </a:p>
          <a:p>
            <a:pPr marL="457200" indent="-457200"/>
            <a:r>
              <a:rPr lang="en-US" sz="3200" kern="1200">
                <a:solidFill>
                  <a:srgbClr val="000000"/>
                </a:solidFill>
                <a:latin typeface="+mn-lt"/>
                <a:ea typeface="+mn-ea"/>
                <a:cs typeface="+mn-cs"/>
              </a:rPr>
              <a:t>Cramping</a:t>
            </a:r>
          </a:p>
        </p:txBody>
      </p:sp>
    </p:spTree>
    <p:extLst>
      <p:ext uri="{BB962C8B-B14F-4D97-AF65-F5344CB8AC3E}">
        <p14:creationId xmlns:p14="http://schemas.microsoft.com/office/powerpoint/2010/main" val="2041729202"/>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Bleeding</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Usually heavier than a menstrual period and accompanied by passage of clots</a:t>
            </a:r>
          </a:p>
          <a:p>
            <a:pPr marL="457200" indent="-457200"/>
            <a:r>
              <a:rPr lang="en-US" sz="3200" kern="1200">
                <a:solidFill>
                  <a:srgbClr val="000000"/>
                </a:solidFill>
                <a:latin typeface="+mn-lt"/>
                <a:ea typeface="+mn-ea"/>
                <a:cs typeface="+mn-cs"/>
              </a:rPr>
              <a:t>Usually starts within three hours after taking </a:t>
            </a:r>
            <a:r>
              <a:rPr lang="en-US" sz="3200" kern="1200" err="1">
                <a:solidFill>
                  <a:srgbClr val="000000"/>
                </a:solidFill>
                <a:latin typeface="+mn-lt"/>
                <a:ea typeface="+mn-ea"/>
                <a:cs typeface="+mn-cs"/>
              </a:rPr>
              <a:t>misoprostol</a:t>
            </a:r>
            <a:endParaRPr lang="en-US" sz="3200" kern="1200">
              <a:solidFill>
                <a:srgbClr val="000000"/>
              </a:solidFill>
              <a:latin typeface="+mn-lt"/>
              <a:ea typeface="+mn-ea"/>
              <a:cs typeface="+mn-cs"/>
            </a:endParaRPr>
          </a:p>
          <a:p>
            <a:pPr marL="457200" indent="-457200"/>
            <a:r>
              <a:rPr lang="en-US" sz="3200" kern="1200">
                <a:solidFill>
                  <a:srgbClr val="000000"/>
                </a:solidFill>
                <a:latin typeface="+mn-lt"/>
                <a:ea typeface="+mn-ea"/>
                <a:cs typeface="+mn-cs"/>
              </a:rPr>
              <a:t>Usually decreases after the pregnancy has been expelled</a:t>
            </a:r>
          </a:p>
          <a:p>
            <a:pPr marL="457200" indent="-457200"/>
            <a:r>
              <a:rPr lang="en-US" sz="3200" kern="1200">
                <a:solidFill>
                  <a:srgbClr val="000000"/>
                </a:solidFill>
                <a:latin typeface="+mn-lt"/>
                <a:ea typeface="+mn-ea"/>
                <a:cs typeface="+mn-cs"/>
              </a:rPr>
              <a:t>Can continue for several weeks</a:t>
            </a:r>
          </a:p>
        </p:txBody>
      </p:sp>
    </p:spTree>
    <p:extLst>
      <p:ext uri="{BB962C8B-B14F-4D97-AF65-F5344CB8AC3E}">
        <p14:creationId xmlns:p14="http://schemas.microsoft.com/office/powerpoint/2010/main" val="1507462696"/>
      </p:ext>
    </p:ext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Cramping</a:t>
            </a:r>
          </a:p>
        </p:txBody>
      </p:sp>
      <p:pic>
        <p:nvPicPr>
          <p:cNvPr id="4" name="Picture 1031" descr="cramping"/>
          <p:cNvPicPr>
            <a:picLocks noGrp="1" noChangeAspect="1" noChangeArrowheads="1"/>
          </p:cNvPicPr>
          <p:nvPr>
            <p:ph sz="quarter" idx="1"/>
          </p:nvPr>
        </p:nvPicPr>
        <p:blipFill>
          <a:blip r:embed="rId3" cstate="print"/>
          <a:srcRect/>
          <a:stretch>
            <a:fillRect/>
          </a:stretch>
        </p:blipFill>
        <p:spPr bwMode="auto">
          <a:xfrm>
            <a:off x="2667000" y="1752600"/>
            <a:ext cx="3200400" cy="3928767"/>
          </a:xfrm>
          <a:prstGeom prst="rect">
            <a:avLst/>
          </a:prstGeom>
          <a:noFill/>
        </p:spPr>
      </p:pic>
    </p:spTree>
    <p:extLst>
      <p:ext uri="{BB962C8B-B14F-4D97-AF65-F5344CB8AC3E}">
        <p14:creationId xmlns:p14="http://schemas.microsoft.com/office/powerpoint/2010/main" val="25721090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2800"/>
              <a:t>This module covers the knowledge, skills and attitudes necessary for creating effective linkages with communities to improve the provision of comprehensive abortion care, including postabortion care, and other reproductive-health services. </a:t>
            </a:r>
          </a:p>
          <a:p>
            <a:pPr eaLnBrk="1" hangingPunct="1">
              <a:lnSpc>
                <a:spcPct val="60000"/>
              </a:lnSpc>
              <a:buSzPct val="125000"/>
              <a:buFont typeface="Arial" charset="0"/>
              <a:buChar char="•"/>
            </a:pPr>
            <a:endParaRPr lang="en-US" sz="1000">
              <a:solidFill>
                <a:srgbClr val="000000"/>
              </a:solidFill>
              <a:ea typeface="ＭＳ Ｐゴシック" pitchFamily="34" charset="-128"/>
            </a:endParaRPr>
          </a:p>
        </p:txBody>
      </p:sp>
    </p:spTree>
    <p:extLst>
      <p:ext uri="{BB962C8B-B14F-4D97-AF65-F5344CB8AC3E}">
        <p14:creationId xmlns:p14="http://schemas.microsoft.com/office/powerpoint/2010/main" val="787781201"/>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Cramping</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Can begin 30 minutes after taking </a:t>
            </a:r>
            <a:r>
              <a:rPr lang="en-US" sz="3200" kern="1200" err="1">
                <a:solidFill>
                  <a:srgbClr val="000000"/>
                </a:solidFill>
                <a:latin typeface="+mn-lt"/>
                <a:ea typeface="+mn-ea"/>
                <a:cs typeface="+mn-cs"/>
              </a:rPr>
              <a:t>misoprostol</a:t>
            </a:r>
            <a:endParaRPr lang="en-US" sz="3200" kern="1200">
              <a:solidFill>
                <a:srgbClr val="000000"/>
              </a:solidFill>
              <a:latin typeface="+mn-lt"/>
              <a:ea typeface="+mn-ea"/>
              <a:cs typeface="+mn-cs"/>
            </a:endParaRPr>
          </a:p>
          <a:p>
            <a:pPr marL="457200" indent="-457200"/>
            <a:r>
              <a:rPr lang="en-US" sz="3200" kern="1200">
                <a:solidFill>
                  <a:srgbClr val="000000"/>
                </a:solidFill>
                <a:latin typeface="+mn-lt"/>
                <a:ea typeface="+mn-ea"/>
                <a:cs typeface="+mn-cs"/>
              </a:rPr>
              <a:t>Pain levels vary greatly among women, and may be higher for young women </a:t>
            </a:r>
          </a:p>
          <a:p>
            <a:pPr marL="457200" indent="-457200"/>
            <a:r>
              <a:rPr lang="en-US" sz="3200" kern="1200">
                <a:solidFill>
                  <a:srgbClr val="000000"/>
                </a:solidFill>
                <a:latin typeface="+mn-lt"/>
                <a:ea typeface="+mn-ea"/>
                <a:cs typeface="+mn-cs"/>
              </a:rPr>
              <a:t>Occurs during uterine contractions and when the pregnancy is expelled</a:t>
            </a:r>
          </a:p>
          <a:p>
            <a:pPr marL="457200" indent="-457200"/>
            <a:r>
              <a:rPr lang="en-US" sz="3200" kern="1200">
                <a:solidFill>
                  <a:srgbClr val="000000"/>
                </a:solidFill>
                <a:latin typeface="+mn-lt"/>
                <a:ea typeface="+mn-ea"/>
                <a:cs typeface="+mn-cs"/>
              </a:rPr>
              <a:t>Diminishes after the pregnancy has expelled</a:t>
            </a:r>
          </a:p>
        </p:txBody>
      </p:sp>
    </p:spTree>
    <p:extLst>
      <p:ext uri="{BB962C8B-B14F-4D97-AF65-F5344CB8AC3E}">
        <p14:creationId xmlns:p14="http://schemas.microsoft.com/office/powerpoint/2010/main" val="371657410"/>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Pain During UE with Medical Methods </a:t>
            </a:r>
            <a:endParaRPr lang="en-US"/>
          </a:p>
        </p:txBody>
      </p:sp>
      <p:sp>
        <p:nvSpPr>
          <p:cNvPr id="3" name="Content Placeholder 2"/>
          <p:cNvSpPr>
            <a:spLocks noGrp="1"/>
          </p:cNvSpPr>
          <p:nvPr>
            <p:ph sz="quarter" idx="1"/>
          </p:nvPr>
        </p:nvSpPr>
        <p:spPr/>
        <p:txBody>
          <a:bodyPr/>
          <a:lstStyle/>
          <a:p>
            <a:pPr marL="457200" indent="-457200"/>
            <a:r>
              <a:rPr lang="en-US" sz="2500" kern="1200">
                <a:solidFill>
                  <a:srgbClr val="000000"/>
                </a:solidFill>
                <a:latin typeface="+mn-lt"/>
                <a:ea typeface="+mn-ea"/>
                <a:cs typeface="+mn-cs"/>
              </a:rPr>
              <a:t>It is important to address pain before it gets severe</a:t>
            </a:r>
          </a:p>
          <a:p>
            <a:pPr marL="457200" indent="-457200"/>
            <a:r>
              <a:rPr lang="en-US" sz="2500" kern="1200">
                <a:solidFill>
                  <a:srgbClr val="000000"/>
                </a:solidFill>
                <a:latin typeface="+mn-lt"/>
                <a:ea typeface="+mn-ea"/>
                <a:cs typeface="+mn-cs"/>
              </a:rPr>
              <a:t>Pain usually begins within a few hours after taking the </a:t>
            </a:r>
            <a:r>
              <a:rPr lang="en-US" sz="2500" kern="1200" err="1">
                <a:solidFill>
                  <a:srgbClr val="000000"/>
                </a:solidFill>
                <a:latin typeface="+mn-lt"/>
                <a:ea typeface="+mn-ea"/>
                <a:cs typeface="+mn-cs"/>
              </a:rPr>
              <a:t>misoprostol</a:t>
            </a:r>
            <a:r>
              <a:rPr lang="en-US" sz="2500" kern="1200">
                <a:solidFill>
                  <a:srgbClr val="000000"/>
                </a:solidFill>
                <a:latin typeface="+mn-lt"/>
                <a:ea typeface="+mn-ea"/>
                <a:cs typeface="+mn-cs"/>
              </a:rPr>
              <a:t>. </a:t>
            </a:r>
          </a:p>
          <a:p>
            <a:pPr marL="457200" indent="-457200"/>
            <a:r>
              <a:rPr lang="en-US" sz="2500" kern="1200">
                <a:solidFill>
                  <a:srgbClr val="000000"/>
                </a:solidFill>
                <a:latin typeface="+mn-lt"/>
                <a:ea typeface="+mn-ea"/>
                <a:cs typeface="+mn-cs"/>
              </a:rPr>
              <a:t>Cramping occurs during uterine contractions and POC expulsion. </a:t>
            </a:r>
          </a:p>
          <a:p>
            <a:pPr marL="457200" indent="-457200"/>
            <a:r>
              <a:rPr lang="en-US" sz="2500" kern="1200">
                <a:solidFill>
                  <a:srgbClr val="000000"/>
                </a:solidFill>
                <a:latin typeface="+mn-lt"/>
                <a:ea typeface="+mn-ea"/>
                <a:cs typeface="+mn-cs"/>
              </a:rPr>
              <a:t>Pain levels vary greatly among women. </a:t>
            </a:r>
          </a:p>
          <a:p>
            <a:pPr marL="457200" indent="-457200"/>
            <a:r>
              <a:rPr lang="en-US" sz="2500" kern="1200">
                <a:solidFill>
                  <a:srgbClr val="000000"/>
                </a:solidFill>
                <a:latin typeface="+mn-lt"/>
                <a:ea typeface="+mn-ea"/>
                <a:cs typeface="+mn-cs"/>
              </a:rPr>
              <a:t>Pain diminishes after uterine evacuation is complete. </a:t>
            </a:r>
          </a:p>
          <a:p>
            <a:pPr marL="457200" indent="-457200">
              <a:defRPr/>
            </a:pPr>
            <a:r>
              <a:rPr lang="en-US" sz="2500" kern="1200">
                <a:solidFill>
                  <a:srgbClr val="000000"/>
                </a:solidFill>
                <a:latin typeface="+mn-lt"/>
                <a:ea typeface="+mn-ea"/>
                <a:cs typeface="+mn-cs"/>
              </a:rPr>
              <a:t>Young women and women who have never been pregnant often report higher levels of pain than older women.</a:t>
            </a:r>
          </a:p>
        </p:txBody>
      </p:sp>
    </p:spTree>
    <p:extLst>
      <p:ext uri="{BB962C8B-B14F-4D97-AF65-F5344CB8AC3E}">
        <p14:creationId xmlns:p14="http://schemas.microsoft.com/office/powerpoint/2010/main" val="2484163062"/>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Pain Medications</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Should be taken before cramping begins </a:t>
            </a:r>
          </a:p>
          <a:p>
            <a:pPr marL="457200" indent="-457200"/>
            <a:r>
              <a:rPr lang="en-US" sz="3200" kern="1200">
                <a:solidFill>
                  <a:srgbClr val="000000"/>
                </a:solidFill>
                <a:latin typeface="+mn-lt"/>
                <a:ea typeface="+mn-ea"/>
                <a:cs typeface="+mn-cs"/>
              </a:rPr>
              <a:t>Non-narcotic and narcotic analgesics can be used: </a:t>
            </a:r>
          </a:p>
          <a:p>
            <a:pPr lvl="1"/>
            <a:r>
              <a:rPr lang="en-US" sz="2800" kern="1200">
                <a:solidFill>
                  <a:srgbClr val="000000"/>
                </a:solidFill>
                <a:latin typeface="+mn-lt"/>
                <a:ea typeface="+mn-ea"/>
                <a:cs typeface="+mn-cs"/>
              </a:rPr>
              <a:t>NSAIDs such as ibuprofen are recommended</a:t>
            </a:r>
          </a:p>
          <a:p>
            <a:pPr lvl="1"/>
            <a:r>
              <a:rPr lang="en-US" sz="2800"/>
              <a:t>NSAIDs do not interfere with misoprostol </a:t>
            </a:r>
            <a:endParaRPr lang="en-US" sz="2800" kern="1200">
              <a:solidFill>
                <a:srgbClr val="000000"/>
              </a:solidFill>
              <a:latin typeface="+mn-lt"/>
              <a:ea typeface="+mn-ea"/>
              <a:cs typeface="+mn-cs"/>
            </a:endParaRPr>
          </a:p>
          <a:p>
            <a:pPr lvl="1"/>
            <a:r>
              <a:rPr lang="en-US" sz="2800" kern="1200">
                <a:solidFill>
                  <a:srgbClr val="000000"/>
                </a:solidFill>
                <a:latin typeface="+mn-lt"/>
                <a:ea typeface="+mn-ea"/>
                <a:cs typeface="+mn-cs"/>
              </a:rPr>
              <a:t>Narcotics such as codeine may be used as well </a:t>
            </a:r>
          </a:p>
          <a:p>
            <a:pPr lvl="1"/>
            <a:r>
              <a:rPr lang="en-US" sz="2800" kern="1200">
                <a:solidFill>
                  <a:srgbClr val="000000"/>
                </a:solidFill>
                <a:latin typeface="+mn-lt"/>
                <a:ea typeface="+mn-ea"/>
                <a:cs typeface="+mn-cs"/>
              </a:rPr>
              <a:t>NSAIDs are more effective than acetaminophen </a:t>
            </a:r>
          </a:p>
        </p:txBody>
      </p:sp>
    </p:spTree>
    <p:extLst>
      <p:ext uri="{BB962C8B-B14F-4D97-AF65-F5344CB8AC3E}">
        <p14:creationId xmlns:p14="http://schemas.microsoft.com/office/powerpoint/2010/main" val="3834173907"/>
      </p:ext>
    </p:ext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Complementary Pain Management Methods</a:t>
            </a:r>
            <a:endParaRPr lang="en-US"/>
          </a:p>
        </p:txBody>
      </p:sp>
      <p:sp>
        <p:nvSpPr>
          <p:cNvPr id="3" name="Content Placeholder 2"/>
          <p:cNvSpPr>
            <a:spLocks noGrp="1"/>
          </p:cNvSpPr>
          <p:nvPr>
            <p:ph sz="quarter" idx="1"/>
          </p:nvPr>
        </p:nvSpPr>
        <p:spPr/>
        <p:txBody>
          <a:bodyPr/>
          <a:lstStyle/>
          <a:p>
            <a:pPr marL="571500" indent="-571500"/>
            <a:r>
              <a:rPr lang="en-US" sz="3600" kern="1200">
                <a:solidFill>
                  <a:srgbClr val="000000"/>
                </a:solidFill>
                <a:latin typeface="+mn-lt"/>
                <a:ea typeface="+mn-ea"/>
                <a:cs typeface="+mn-cs"/>
              </a:rPr>
              <a:t>Verbal support </a:t>
            </a:r>
          </a:p>
          <a:p>
            <a:pPr lvl="2"/>
            <a:r>
              <a:rPr lang="en-US" sz="2900" kern="1200">
                <a:solidFill>
                  <a:srgbClr val="000000"/>
                </a:solidFill>
                <a:latin typeface="+mn-lt"/>
                <a:ea typeface="+mn-ea"/>
                <a:cs typeface="+mn-cs"/>
              </a:rPr>
              <a:t>Counseling about what to expect </a:t>
            </a:r>
          </a:p>
          <a:p>
            <a:pPr lvl="2"/>
            <a:r>
              <a:rPr lang="en-US" sz="2900" kern="1200">
                <a:solidFill>
                  <a:srgbClr val="000000"/>
                </a:solidFill>
                <a:latin typeface="+mn-lt"/>
                <a:ea typeface="+mn-ea"/>
                <a:cs typeface="+mn-cs"/>
              </a:rPr>
              <a:t>Reassurance during the abortion </a:t>
            </a:r>
          </a:p>
          <a:p>
            <a:pPr marL="571500" indent="-571500"/>
            <a:r>
              <a:rPr lang="en-US" sz="3600" kern="1200">
                <a:solidFill>
                  <a:srgbClr val="000000"/>
                </a:solidFill>
                <a:latin typeface="+mn-lt"/>
                <a:ea typeface="+mn-ea"/>
                <a:cs typeface="+mn-cs"/>
              </a:rPr>
              <a:t>Low heat to the abdomen or lower back </a:t>
            </a:r>
          </a:p>
          <a:p>
            <a:pPr lvl="2"/>
            <a:r>
              <a:rPr lang="en-US" sz="2900" kern="1200">
                <a:solidFill>
                  <a:srgbClr val="000000"/>
                </a:solidFill>
                <a:latin typeface="+mn-lt"/>
                <a:ea typeface="+mn-ea"/>
                <a:cs typeface="+mn-cs"/>
              </a:rPr>
              <a:t>Hot-water bottle</a:t>
            </a:r>
          </a:p>
          <a:p>
            <a:pPr lvl="2"/>
            <a:r>
              <a:rPr lang="en-US" sz="2900" kern="1200">
                <a:solidFill>
                  <a:srgbClr val="000000"/>
                </a:solidFill>
                <a:latin typeface="+mn-lt"/>
                <a:ea typeface="+mn-ea"/>
                <a:cs typeface="+mn-cs"/>
              </a:rPr>
              <a:t>Warm cloths </a:t>
            </a:r>
          </a:p>
        </p:txBody>
      </p:sp>
    </p:spTree>
    <p:extLst>
      <p:ext uri="{BB962C8B-B14F-4D97-AF65-F5344CB8AC3E}">
        <p14:creationId xmlns:p14="http://schemas.microsoft.com/office/powerpoint/2010/main" val="2257852784"/>
      </p:ext>
    </p:ext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Possible Side Effects</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Nausea</a:t>
            </a:r>
          </a:p>
          <a:p>
            <a:pPr marL="457200" indent="-457200"/>
            <a:r>
              <a:rPr lang="en-US" sz="3200" kern="1200">
                <a:solidFill>
                  <a:srgbClr val="000000"/>
                </a:solidFill>
                <a:latin typeface="+mn-lt"/>
                <a:ea typeface="+mn-ea"/>
                <a:cs typeface="+mn-cs"/>
              </a:rPr>
              <a:t>Vomiting </a:t>
            </a:r>
          </a:p>
          <a:p>
            <a:pPr marL="457200" indent="-457200"/>
            <a:r>
              <a:rPr lang="en-US" sz="3200" kern="1200">
                <a:solidFill>
                  <a:srgbClr val="000000"/>
                </a:solidFill>
                <a:latin typeface="+mn-lt"/>
                <a:ea typeface="+mn-ea"/>
                <a:cs typeface="+mn-cs"/>
              </a:rPr>
              <a:t>Diarrhea</a:t>
            </a:r>
          </a:p>
          <a:p>
            <a:pPr marL="457200" indent="-457200"/>
            <a:r>
              <a:rPr lang="en-US" sz="3200" kern="1200">
                <a:solidFill>
                  <a:srgbClr val="000000"/>
                </a:solidFill>
                <a:latin typeface="+mn-lt"/>
                <a:ea typeface="+mn-ea"/>
                <a:cs typeface="+mn-cs"/>
              </a:rPr>
              <a:t>Fever, warmth or chills</a:t>
            </a:r>
          </a:p>
          <a:p>
            <a:pPr marL="457200" indent="-457200"/>
            <a:r>
              <a:rPr lang="en-US" sz="3200" kern="1200">
                <a:solidFill>
                  <a:srgbClr val="000000"/>
                </a:solidFill>
                <a:latin typeface="+mn-lt"/>
                <a:ea typeface="+mn-ea"/>
                <a:cs typeface="+mn-cs"/>
              </a:rPr>
              <a:t>Headache</a:t>
            </a:r>
          </a:p>
          <a:p>
            <a:pPr marL="457200" indent="-457200"/>
            <a:r>
              <a:rPr lang="en-US" sz="3200" kern="1200">
                <a:solidFill>
                  <a:srgbClr val="000000"/>
                </a:solidFill>
                <a:latin typeface="+mn-lt"/>
                <a:ea typeface="+mn-ea"/>
                <a:cs typeface="+mn-cs"/>
              </a:rPr>
              <a:t>Weakness</a:t>
            </a:r>
          </a:p>
          <a:p>
            <a:pPr marL="457200" indent="-457200"/>
            <a:r>
              <a:rPr lang="en-US" sz="3200" kern="1200">
                <a:solidFill>
                  <a:srgbClr val="000000"/>
                </a:solidFill>
                <a:latin typeface="+mn-lt"/>
                <a:ea typeface="+mn-ea"/>
                <a:cs typeface="+mn-cs"/>
              </a:rPr>
              <a:t>Dizziness</a:t>
            </a:r>
          </a:p>
        </p:txBody>
      </p:sp>
    </p:spTree>
    <p:extLst>
      <p:ext uri="{BB962C8B-B14F-4D97-AF65-F5344CB8AC3E}">
        <p14:creationId xmlns:p14="http://schemas.microsoft.com/office/powerpoint/2010/main" val="2525772252"/>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Fever Side Effect </a:t>
            </a:r>
            <a:endParaRPr lang="en-US"/>
          </a:p>
        </p:txBody>
      </p:sp>
      <p:pic>
        <p:nvPicPr>
          <p:cNvPr id="4" name="Picture 1031" descr="feversideeffect"/>
          <p:cNvPicPr>
            <a:picLocks noGrp="1" noChangeAspect="1" noChangeArrowheads="1"/>
          </p:cNvPicPr>
          <p:nvPr>
            <p:ph sz="quarter" idx="1"/>
          </p:nvPr>
        </p:nvPicPr>
        <p:blipFill>
          <a:blip r:embed="rId3" cstate="print"/>
          <a:srcRect/>
          <a:stretch>
            <a:fillRect/>
          </a:stretch>
        </p:blipFill>
        <p:spPr bwMode="auto">
          <a:xfrm>
            <a:off x="1905000" y="1524000"/>
            <a:ext cx="4826000" cy="4343400"/>
          </a:xfrm>
          <a:prstGeom prst="rect">
            <a:avLst/>
          </a:prstGeom>
          <a:noFill/>
        </p:spPr>
      </p:pic>
    </p:spTree>
    <p:extLst>
      <p:ext uri="{BB962C8B-B14F-4D97-AF65-F5344CB8AC3E}">
        <p14:creationId xmlns:p14="http://schemas.microsoft.com/office/powerpoint/2010/main" val="784488069"/>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Complications of UE with Medical Methods</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Uterine evacuation with medical methods is associated with few serious complications. </a:t>
            </a:r>
          </a:p>
          <a:p>
            <a:pPr marL="457200" indent="-457200"/>
            <a:r>
              <a:rPr lang="en-US" sz="3200" kern="1200">
                <a:solidFill>
                  <a:srgbClr val="000000"/>
                </a:solidFill>
                <a:latin typeface="+mn-lt"/>
                <a:ea typeface="+mn-ea"/>
                <a:cs typeface="+mn-cs"/>
              </a:rPr>
              <a:t>Rare complications include: </a:t>
            </a:r>
          </a:p>
          <a:p>
            <a:pPr lvl="1"/>
            <a:r>
              <a:rPr lang="en-US" sz="2800" kern="1200">
                <a:solidFill>
                  <a:srgbClr val="000000"/>
                </a:solidFill>
                <a:latin typeface="+mn-lt"/>
                <a:ea typeface="+mn-ea"/>
                <a:cs typeface="+mn-cs"/>
              </a:rPr>
              <a:t>Incomplete abortion </a:t>
            </a:r>
          </a:p>
          <a:p>
            <a:pPr lvl="1"/>
            <a:r>
              <a:rPr lang="en-US" sz="2800" kern="1200">
                <a:solidFill>
                  <a:srgbClr val="000000"/>
                </a:solidFill>
                <a:latin typeface="+mn-lt"/>
                <a:ea typeface="+mn-ea"/>
                <a:cs typeface="+mn-cs"/>
              </a:rPr>
              <a:t>Hemorrhage </a:t>
            </a:r>
          </a:p>
          <a:p>
            <a:pPr lvl="1"/>
            <a:r>
              <a:rPr lang="en-US" sz="2800" kern="1200">
                <a:solidFill>
                  <a:srgbClr val="000000"/>
                </a:solidFill>
                <a:latin typeface="+mn-lt"/>
                <a:ea typeface="+mn-ea"/>
                <a:cs typeface="+mn-cs"/>
              </a:rPr>
              <a:t>Infection </a:t>
            </a:r>
          </a:p>
        </p:txBody>
      </p:sp>
    </p:spTree>
    <p:extLst>
      <p:ext uri="{BB962C8B-B14F-4D97-AF65-F5344CB8AC3E}">
        <p14:creationId xmlns:p14="http://schemas.microsoft.com/office/powerpoint/2010/main" val="194837475"/>
      </p:ext>
    </p:ext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What Women Need to Know Before Leaving the Facility</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Regimen and effectiveness </a:t>
            </a:r>
          </a:p>
          <a:p>
            <a:pPr marL="457200" indent="-457200"/>
            <a:r>
              <a:rPr lang="en-US" sz="3200" kern="1200">
                <a:solidFill>
                  <a:srgbClr val="000000"/>
                </a:solidFill>
                <a:latin typeface="+mn-lt"/>
                <a:ea typeface="+mn-ea"/>
                <a:cs typeface="+mn-cs"/>
              </a:rPr>
              <a:t>What she will experience</a:t>
            </a:r>
          </a:p>
          <a:p>
            <a:pPr marL="457200" indent="-457200"/>
            <a:r>
              <a:rPr lang="en-US" sz="3200" kern="1200">
                <a:solidFill>
                  <a:srgbClr val="000000"/>
                </a:solidFill>
                <a:latin typeface="+mn-lt"/>
                <a:ea typeface="+mn-ea"/>
                <a:cs typeface="+mn-cs"/>
              </a:rPr>
              <a:t>How long the process typically takes</a:t>
            </a:r>
          </a:p>
          <a:p>
            <a:pPr marL="457200" indent="-457200"/>
            <a:r>
              <a:rPr lang="en-US" sz="3200" kern="1200">
                <a:solidFill>
                  <a:srgbClr val="000000"/>
                </a:solidFill>
                <a:latin typeface="+mn-lt"/>
                <a:ea typeface="+mn-ea"/>
                <a:cs typeface="+mn-cs"/>
              </a:rPr>
              <a:t>The signs of a successful uterine evacuation</a:t>
            </a:r>
          </a:p>
          <a:p>
            <a:pPr marL="457200" indent="-457200"/>
            <a:r>
              <a:rPr lang="en-US" sz="3200" kern="1200">
                <a:solidFill>
                  <a:srgbClr val="000000"/>
                </a:solidFill>
                <a:latin typeface="+mn-lt"/>
                <a:ea typeface="+mn-ea"/>
                <a:cs typeface="+mn-cs"/>
              </a:rPr>
              <a:t>Expected effects, potential side effects and complications</a:t>
            </a:r>
          </a:p>
        </p:txBody>
      </p:sp>
    </p:spTree>
    <p:extLst>
      <p:ext uri="{BB962C8B-B14F-4D97-AF65-F5344CB8AC3E}">
        <p14:creationId xmlns:p14="http://schemas.microsoft.com/office/powerpoint/2010/main" val="2813841849"/>
      </p:ext>
    </p:ext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a:t>
            </a:r>
            <a:r>
              <a:rPr lang="en-US" sz="3600" kern="1200">
                <a:solidFill>
                  <a:schemeClr val="tx2"/>
                </a:solidFill>
                <a:latin typeface="+mj-lt"/>
                <a:ea typeface="+mj-ea"/>
                <a:cs typeface="+mj-cs"/>
              </a:rPr>
              <a:t>Women Need to Know Before Leaving the Facility (cont.)</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rPr>
              <a:t>Warning signs to seek help</a:t>
            </a:r>
            <a:endParaRPr lang="en-US" sz="3200"/>
          </a:p>
          <a:p>
            <a:pPr marL="457200" indent="-457200"/>
            <a:r>
              <a:rPr lang="en-US" sz="3200" kern="1200">
                <a:solidFill>
                  <a:srgbClr val="000000"/>
                </a:solidFill>
              </a:rPr>
              <a:t>Ensuring access to emergency care</a:t>
            </a:r>
            <a:endParaRPr lang="en-US" sz="3200"/>
          </a:p>
          <a:p>
            <a:pPr marL="457200" indent="-457200"/>
            <a:r>
              <a:rPr lang="en-US" sz="3200" kern="1200">
                <a:solidFill>
                  <a:srgbClr val="000000"/>
                </a:solidFill>
                <a:latin typeface="+mn-lt"/>
                <a:ea typeface="+mn-ea"/>
                <a:cs typeface="+mn-cs"/>
              </a:rPr>
              <a:t>Contraceptive needs</a:t>
            </a:r>
            <a:endParaRPr lang="en-US" sz="3200"/>
          </a:p>
          <a:p>
            <a:pPr marL="457200" indent="-457200"/>
            <a:r>
              <a:rPr lang="en-US" sz="3200" kern="1200">
                <a:solidFill>
                  <a:srgbClr val="000000"/>
                </a:solidFill>
                <a:latin typeface="+mn-lt"/>
                <a:ea typeface="+mn-ea"/>
                <a:cs typeface="+mn-cs"/>
              </a:rPr>
              <a:t>When and where to obtain follow-up care if necessary</a:t>
            </a:r>
            <a:endParaRPr lang="en-US" sz="3200"/>
          </a:p>
        </p:txBody>
      </p:sp>
    </p:spTree>
    <p:extLst>
      <p:ext uri="{BB962C8B-B14F-4D97-AF65-F5344CB8AC3E}">
        <p14:creationId xmlns:p14="http://schemas.microsoft.com/office/powerpoint/2010/main" val="2946038536"/>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Supply Contraception </a:t>
            </a:r>
            <a:endParaRPr lang="en-US"/>
          </a:p>
        </p:txBody>
      </p:sp>
      <p:pic>
        <p:nvPicPr>
          <p:cNvPr id="4" name="Picture 1032" descr="supplycontraception"/>
          <p:cNvPicPr>
            <a:picLocks noGrp="1" noChangeAspect="1" noChangeArrowheads="1"/>
          </p:cNvPicPr>
          <p:nvPr>
            <p:ph sz="quarter" idx="1"/>
          </p:nvPr>
        </p:nvPicPr>
        <p:blipFill>
          <a:blip r:embed="rId3" cstate="print"/>
          <a:srcRect/>
          <a:stretch>
            <a:fillRect/>
          </a:stretch>
        </p:blipFill>
        <p:spPr bwMode="auto">
          <a:xfrm>
            <a:off x="1905000" y="1752599"/>
            <a:ext cx="5105400" cy="4453647"/>
          </a:xfrm>
          <a:prstGeom prst="rect">
            <a:avLst/>
          </a:prstGeom>
          <a:noFill/>
        </p:spPr>
      </p:pic>
    </p:spTree>
    <p:extLst>
      <p:ext uri="{BB962C8B-B14F-4D97-AF65-F5344CB8AC3E}">
        <p14:creationId xmlns:p14="http://schemas.microsoft.com/office/powerpoint/2010/main" val="2639550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Training Methods Used	</a:t>
            </a:r>
          </a:p>
        </p:txBody>
      </p:sp>
      <p:sp>
        <p:nvSpPr>
          <p:cNvPr id="12291" name="Rectangle 3"/>
          <p:cNvSpPr>
            <a:spLocks noGrp="1" noChangeArrowheads="1"/>
          </p:cNvSpPr>
          <p:nvPr>
            <p:ph sz="quarter" idx="1"/>
          </p:nvPr>
        </p:nvSpPr>
        <p:spPr>
          <a:xfrm>
            <a:off x="609600" y="1752600"/>
            <a:ext cx="8153400" cy="4495800"/>
          </a:xfrm>
        </p:spPr>
        <p:txBody>
          <a:bodyPr/>
          <a:lstStyle/>
          <a:p>
            <a:pPr marL="457200" indent="-457200">
              <a:lnSpc>
                <a:spcPct val="90000"/>
              </a:lnSpc>
              <a:spcAft>
                <a:spcPts val="1200"/>
              </a:spcAft>
              <a:buSzPct val="125000"/>
            </a:pPr>
            <a:r>
              <a:rPr lang="en-US" sz="3200">
                <a:solidFill>
                  <a:srgbClr val="000000"/>
                </a:solidFill>
                <a:ea typeface="ＭＳ Ｐゴシック" pitchFamily="34" charset="-128"/>
              </a:rPr>
              <a:t>Course </a:t>
            </a:r>
            <a:r>
              <a:rPr lang="en-US" sz="3200">
                <a:solidFill>
                  <a:srgbClr val="000000"/>
                </a:solidFill>
              </a:rPr>
              <a:t>is based on adult-learning principles and the adult-learning cycle</a:t>
            </a:r>
          </a:p>
          <a:p>
            <a:pPr marL="457200" indent="-457200">
              <a:lnSpc>
                <a:spcPct val="90000"/>
              </a:lnSpc>
              <a:spcAft>
                <a:spcPts val="1200"/>
              </a:spcAft>
              <a:buSzPct val="125000"/>
            </a:pPr>
            <a:r>
              <a:rPr lang="en-US" sz="3200">
                <a:solidFill>
                  <a:srgbClr val="000000"/>
                </a:solidFill>
              </a:rPr>
              <a:t>Diverse training methods facilitate knowledge and skills acquisition for all learning styles</a:t>
            </a:r>
          </a:p>
          <a:p>
            <a:pPr marL="457200" indent="-457200">
              <a:lnSpc>
                <a:spcPct val="90000"/>
              </a:lnSpc>
              <a:spcAft>
                <a:spcPts val="1200"/>
              </a:spcAft>
              <a:buSzPct val="125000"/>
            </a:pPr>
            <a:r>
              <a:rPr lang="en-US" sz="3200">
                <a:solidFill>
                  <a:srgbClr val="000000"/>
                </a:solidFill>
              </a:rPr>
              <a:t>Simulated and clinical practice using skills checklists helps participants reach competency</a:t>
            </a:r>
            <a:endParaRPr lang="en-US" sz="3200">
              <a:solidFill>
                <a:srgbClr val="000000"/>
              </a:solidFill>
              <a:ea typeface="ＭＳ Ｐゴシック" pitchFamily="34" charset="-128"/>
            </a:endParaRPr>
          </a:p>
          <a:p>
            <a:pPr marL="457200" indent="-457200">
              <a:lnSpc>
                <a:spcPct val="90000"/>
              </a:lnSpc>
              <a:spcAft>
                <a:spcPts val="1200"/>
              </a:spcAft>
              <a:buSzPct val="125000"/>
            </a:pPr>
            <a:endParaRPr lang="en-US" sz="3200">
              <a:solidFill>
                <a:srgbClr val="000000"/>
              </a:solidFill>
              <a:ea typeface="ＭＳ Ｐゴシック" pitchFamily="34" charset="-128"/>
            </a:endParaRPr>
          </a:p>
          <a:p>
            <a:pPr marL="457200" indent="-457200">
              <a:lnSpc>
                <a:spcPct val="60000"/>
              </a:lnSpc>
              <a:buSzPct val="125000"/>
            </a:pPr>
            <a:endParaRPr lang="en-US" sz="3200">
              <a:solidFill>
                <a:srgbClr val="000000"/>
              </a:solidFill>
              <a:ea typeface="ＭＳ Ｐゴシック" pitchFamily="34" charset="-12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a:xfrm>
            <a:off x="609600" y="1600200"/>
            <a:ext cx="8153400" cy="5029200"/>
          </a:xfrm>
        </p:spPr>
        <p:txBody>
          <a:bodyPr/>
          <a:lstStyle/>
          <a:p>
            <a:pPr>
              <a:buSzPct val="90000"/>
              <a:buNone/>
            </a:pPr>
            <a:r>
              <a:rPr lang="en-US" sz="2200"/>
              <a:t>At the end of this module, participants should be able to: </a:t>
            </a:r>
          </a:p>
          <a:p>
            <a:pPr marL="457200" lvl="0" indent="-457200">
              <a:buSzPct val="90000"/>
              <a:buFont typeface="+mj-lt"/>
              <a:buAutoNum type="arabicPeriod"/>
            </a:pPr>
            <a:r>
              <a:rPr lang="en-US" sz="2200"/>
              <a:t>Describe the importance and means of creating linkages  </a:t>
            </a:r>
          </a:p>
          <a:p>
            <a:pPr lvl="0">
              <a:buSzPct val="90000"/>
              <a:buNone/>
            </a:pPr>
            <a:r>
              <a:rPr lang="en-US" sz="2200"/>
              <a:t>       with community members</a:t>
            </a:r>
          </a:p>
          <a:p>
            <a:pPr marL="457200" lvl="0" indent="-457200">
              <a:buSzPct val="90000"/>
              <a:buFont typeface="+mj-lt"/>
              <a:buAutoNum type="arabicPeriod"/>
            </a:pPr>
            <a:r>
              <a:rPr lang="en-US" sz="2200"/>
              <a:t>Explain the need for building partnerships with community members and leaders to strengthen reproductive health-care knowledge and services</a:t>
            </a:r>
          </a:p>
          <a:p>
            <a:pPr marL="457200" lvl="0" indent="-457200">
              <a:buSzPct val="90000"/>
              <a:buFont typeface="+mj-lt"/>
              <a:buAutoNum type="arabicPeriod"/>
            </a:pPr>
            <a:r>
              <a:rPr lang="en-US" sz="2200"/>
              <a:t>Create a Community Map and Profile of reproductive-health services as part of a community assessment</a:t>
            </a:r>
          </a:p>
          <a:p>
            <a:pPr marL="457200" lvl="0" indent="-457200">
              <a:buSzPct val="90000"/>
              <a:buFont typeface="+mj-lt"/>
              <a:buAutoNum type="arabicPeriod"/>
            </a:pPr>
            <a:r>
              <a:rPr lang="en-US" sz="2200"/>
              <a:t>Utilize an Action Plan worksheet to address a community health issue </a:t>
            </a:r>
          </a:p>
          <a:p>
            <a:pPr marL="457200" lvl="0" indent="-457200">
              <a:buSzPct val="90000"/>
              <a:buFont typeface="+mj-lt"/>
              <a:buAutoNum type="arabicPeriod"/>
            </a:pPr>
            <a:r>
              <a:rPr lang="en-US" sz="2200"/>
              <a:t>Describe programmatic strategies for working with communities </a:t>
            </a:r>
          </a:p>
          <a:p>
            <a:pPr marL="514350" indent="-514350">
              <a:buSzPct val="90000"/>
              <a:buFont typeface="+mj-lt"/>
              <a:buAutoNum type="arabicPeriod"/>
            </a:pPr>
            <a:endParaRPr lang="en-US" sz="2200"/>
          </a:p>
        </p:txBody>
      </p:sp>
    </p:spTree>
    <p:extLst>
      <p:ext uri="{BB962C8B-B14F-4D97-AF65-F5344CB8AC3E}">
        <p14:creationId xmlns:p14="http://schemas.microsoft.com/office/powerpoint/2010/main" val="1185267800"/>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Warning Signs During or After Uterine Evacuation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Excessive bleeding (soaking more than two or three thick pads per hour for two consecutive hours) </a:t>
            </a:r>
          </a:p>
          <a:p>
            <a:pPr marL="457200" indent="-457200"/>
            <a:r>
              <a:rPr lang="en-US" sz="3200" kern="1200">
                <a:solidFill>
                  <a:srgbClr val="000000"/>
                </a:solidFill>
                <a:latin typeface="+mn-lt"/>
                <a:ea typeface="+mn-ea"/>
                <a:cs typeface="+mn-cs"/>
              </a:rPr>
              <a:t>Persistent fever: 38˚C/100.4˚F or higher any day after the day </a:t>
            </a:r>
            <a:r>
              <a:rPr lang="en-US" sz="3200" kern="1200" err="1">
                <a:solidFill>
                  <a:srgbClr val="000000"/>
                </a:solidFill>
                <a:latin typeface="+mn-lt"/>
                <a:ea typeface="+mn-ea"/>
                <a:cs typeface="+mn-cs"/>
              </a:rPr>
              <a:t>misoprostol</a:t>
            </a:r>
            <a:r>
              <a:rPr lang="en-US" sz="3200" kern="1200">
                <a:solidFill>
                  <a:srgbClr val="000000"/>
                </a:solidFill>
                <a:latin typeface="+mn-lt"/>
                <a:ea typeface="+mn-ea"/>
                <a:cs typeface="+mn-cs"/>
              </a:rPr>
              <a:t> is taken</a:t>
            </a:r>
          </a:p>
          <a:p>
            <a:pPr marL="457200" indent="-457200"/>
            <a:r>
              <a:rPr lang="en-US" sz="3200" kern="1200">
                <a:solidFill>
                  <a:srgbClr val="000000"/>
                </a:solidFill>
                <a:latin typeface="+mn-lt"/>
                <a:ea typeface="+mn-ea"/>
                <a:cs typeface="+mn-cs"/>
              </a:rPr>
              <a:t>Unusual or bad-smelling vaginal discharge</a:t>
            </a:r>
          </a:p>
        </p:txBody>
      </p:sp>
    </p:spTree>
    <p:extLst>
      <p:ext uri="{BB962C8B-B14F-4D97-AF65-F5344CB8AC3E}">
        <p14:creationId xmlns:p14="http://schemas.microsoft.com/office/powerpoint/2010/main" val="602845735"/>
      </p:ext>
    </p:ext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Warning Signs During or After Uterine Evacuation (cont.)</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Severe abdominal pain any day after the day misoprostol is taken</a:t>
            </a:r>
          </a:p>
          <a:p>
            <a:pPr marL="457200" indent="-457200"/>
            <a:r>
              <a:rPr lang="en-US" sz="3200" kern="1200">
                <a:solidFill>
                  <a:srgbClr val="000000"/>
                </a:solidFill>
                <a:latin typeface="+mn-lt"/>
                <a:ea typeface="+mn-ea"/>
                <a:cs typeface="+mn-cs"/>
              </a:rPr>
              <a:t>Feeling very sick, with or without fever, and persistent severe nausea or vomiting any day after the day misoprostol is taken</a:t>
            </a:r>
          </a:p>
          <a:p>
            <a:pPr marL="457200" indent="-457200"/>
            <a:r>
              <a:rPr lang="en-US" sz="3200" kern="1200">
                <a:solidFill>
                  <a:srgbClr val="000000"/>
                </a:solidFill>
                <a:latin typeface="+mn-lt"/>
                <a:ea typeface="+mn-ea"/>
                <a:cs typeface="+mn-cs"/>
              </a:rPr>
              <a:t>No bleeding within 1-2 days of taking misoprostol </a:t>
            </a:r>
            <a:endParaRPr lang="en-US" sz="3200"/>
          </a:p>
        </p:txBody>
      </p:sp>
    </p:spTree>
    <p:extLst>
      <p:ext uri="{BB962C8B-B14F-4D97-AF65-F5344CB8AC3E}">
        <p14:creationId xmlns:p14="http://schemas.microsoft.com/office/powerpoint/2010/main" val="444537258"/>
      </p:ext>
    </p:ext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Follow-Up Care</a:t>
            </a:r>
          </a:p>
        </p:txBody>
      </p:sp>
      <p:sp>
        <p:nvSpPr>
          <p:cNvPr id="3" name="Content Placeholder 2"/>
          <p:cNvSpPr>
            <a:spLocks noGrp="1"/>
          </p:cNvSpPr>
          <p:nvPr>
            <p:ph sz="quarter" idx="1"/>
          </p:nvPr>
        </p:nvSpPr>
        <p:spPr/>
        <p:txBody>
          <a:bodyPr/>
          <a:lstStyle/>
          <a:p>
            <a:pPr marL="457200" indent="-457200"/>
            <a:r>
              <a:rPr lang="en-US" sz="2700" kern="1200">
                <a:solidFill>
                  <a:srgbClr val="000000"/>
                </a:solidFill>
                <a:latin typeface="+mn-lt"/>
                <a:ea typeface="+mn-ea"/>
                <a:cs typeface="+mn-cs"/>
              </a:rPr>
              <a:t>Inquire about the woman’s experience with the uterine evacuation. </a:t>
            </a:r>
          </a:p>
          <a:p>
            <a:pPr marL="457200" indent="-457200"/>
            <a:r>
              <a:rPr lang="en-US" sz="2700" kern="1200">
                <a:solidFill>
                  <a:srgbClr val="000000"/>
                </a:solidFill>
                <a:latin typeface="+mn-lt"/>
                <a:ea typeface="+mn-ea"/>
                <a:cs typeface="+mn-cs"/>
              </a:rPr>
              <a:t>Assess whether the process is complete. </a:t>
            </a:r>
          </a:p>
          <a:p>
            <a:pPr marL="457200" indent="-457200"/>
            <a:r>
              <a:rPr lang="en-US" sz="2700" kern="1200">
                <a:solidFill>
                  <a:srgbClr val="000000"/>
                </a:solidFill>
                <a:latin typeface="+mn-lt"/>
                <a:ea typeface="+mn-ea"/>
                <a:cs typeface="+mn-cs"/>
              </a:rPr>
              <a:t>Perform VA to complete the process in the case of a continuing pregnancy. </a:t>
            </a:r>
          </a:p>
          <a:p>
            <a:pPr marL="457200" indent="-457200"/>
            <a:r>
              <a:rPr lang="en-US" sz="2700" kern="1200">
                <a:solidFill>
                  <a:srgbClr val="000000"/>
                </a:solidFill>
                <a:latin typeface="+mn-lt"/>
                <a:ea typeface="+mn-ea"/>
                <a:cs typeface="+mn-cs"/>
              </a:rPr>
              <a:t>Inform the woman of what to expect following completion or continued treatment.</a:t>
            </a:r>
          </a:p>
          <a:p>
            <a:pPr marL="457200" indent="-457200"/>
            <a:r>
              <a:rPr lang="en-US" sz="2700" kern="1200">
                <a:solidFill>
                  <a:srgbClr val="000000"/>
                </a:solidFill>
                <a:latin typeface="+mn-lt"/>
                <a:ea typeface="+mn-ea"/>
                <a:cs typeface="+mn-cs"/>
              </a:rPr>
              <a:t>Review any laboratory tests results. </a:t>
            </a:r>
          </a:p>
          <a:p>
            <a:pPr marL="457200" indent="-457200"/>
            <a:r>
              <a:rPr lang="en-US" sz="2700" kern="1200">
                <a:solidFill>
                  <a:srgbClr val="000000"/>
                </a:solidFill>
                <a:latin typeface="+mn-lt"/>
                <a:ea typeface="+mn-ea"/>
                <a:cs typeface="+mn-cs"/>
              </a:rPr>
              <a:t>Provide a contraceptive method, if desired and not already provided.</a:t>
            </a:r>
          </a:p>
        </p:txBody>
      </p:sp>
    </p:spTree>
    <p:extLst>
      <p:ext uri="{BB962C8B-B14F-4D97-AF65-F5344CB8AC3E}">
        <p14:creationId xmlns:p14="http://schemas.microsoft.com/office/powerpoint/2010/main" val="2079512739"/>
      </p:ext>
    </p:ext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Assess Completeness of Uterine Evacuation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Ask the woman if she thinks the process was complete. </a:t>
            </a:r>
          </a:p>
          <a:p>
            <a:pPr marL="457200" indent="-457200"/>
            <a:r>
              <a:rPr lang="en-US" sz="3200" kern="1200">
                <a:solidFill>
                  <a:srgbClr val="000000"/>
                </a:solidFill>
                <a:latin typeface="+mn-lt"/>
                <a:ea typeface="+mn-ea"/>
                <a:cs typeface="+mn-cs"/>
              </a:rPr>
              <a:t>Take a history: Amount and duration of bleeding, cramping, passage of clots. </a:t>
            </a:r>
          </a:p>
          <a:p>
            <a:pPr marL="457200" indent="-457200"/>
            <a:r>
              <a:rPr lang="en-US" sz="3200" kern="1200">
                <a:solidFill>
                  <a:srgbClr val="000000"/>
                </a:solidFill>
                <a:latin typeface="+mn-lt"/>
                <a:ea typeface="+mn-ea"/>
                <a:cs typeface="+mn-cs"/>
              </a:rPr>
              <a:t>Conduct a physical examination. </a:t>
            </a:r>
          </a:p>
          <a:p>
            <a:pPr marL="457200" indent="-457200"/>
            <a:r>
              <a:rPr lang="en-US" sz="3200" kern="1200">
                <a:solidFill>
                  <a:srgbClr val="000000"/>
                </a:solidFill>
                <a:latin typeface="+mn-lt"/>
                <a:ea typeface="+mn-ea"/>
                <a:cs typeface="+mn-cs"/>
              </a:rPr>
              <a:t>If it is unclear whether the uterine evacuation is complete, perform ultrasound or offer vacuum aspiration</a:t>
            </a:r>
          </a:p>
        </p:txBody>
      </p:sp>
    </p:spTree>
    <p:extLst>
      <p:ext uri="{BB962C8B-B14F-4D97-AF65-F5344CB8AC3E}">
        <p14:creationId xmlns:p14="http://schemas.microsoft.com/office/powerpoint/2010/main" val="2848933450"/>
      </p:ext>
    </p:ext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Failed Uterine Evacuation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If the uterine evacuation is not complete, treatment options include: </a:t>
            </a:r>
          </a:p>
          <a:p>
            <a:pPr marL="1096963" lvl="1" indent="-457200"/>
            <a:r>
              <a:rPr lang="en-US" sz="2900" kern="1200">
                <a:solidFill>
                  <a:srgbClr val="000000"/>
                </a:solidFill>
                <a:latin typeface="+mn-lt"/>
                <a:ea typeface="+mn-ea"/>
                <a:cs typeface="+mn-cs"/>
              </a:rPr>
              <a:t>Expectant management, giving more time for expulsion of the POC </a:t>
            </a:r>
          </a:p>
          <a:p>
            <a:pPr marL="1096963" lvl="1" indent="-457200"/>
            <a:r>
              <a:rPr lang="en-US" sz="2900" kern="1200">
                <a:solidFill>
                  <a:srgbClr val="000000"/>
                </a:solidFill>
                <a:latin typeface="+mn-lt"/>
                <a:ea typeface="+mn-ea"/>
                <a:cs typeface="+mn-cs"/>
              </a:rPr>
              <a:t>A repeat dose of misoprostol </a:t>
            </a:r>
          </a:p>
          <a:p>
            <a:pPr marL="1096963" lvl="1" indent="-457200"/>
            <a:r>
              <a:rPr lang="en-US" sz="2900" kern="1200">
                <a:solidFill>
                  <a:srgbClr val="000000"/>
                </a:solidFill>
                <a:latin typeface="+mn-lt"/>
                <a:ea typeface="+mn-ea"/>
                <a:cs typeface="+mn-cs"/>
              </a:rPr>
              <a:t>Vacuum aspiration </a:t>
            </a:r>
          </a:p>
        </p:txBody>
      </p:sp>
    </p:spTree>
    <p:extLst>
      <p:ext uri="{BB962C8B-B14F-4D97-AF65-F5344CB8AC3E}">
        <p14:creationId xmlns:p14="http://schemas.microsoft.com/office/powerpoint/2010/main" val="1296036630"/>
      </p:ext>
    </p:ext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Scenario 1 (CAC)</a:t>
            </a:r>
            <a:endParaRPr lang="en-US"/>
          </a:p>
        </p:txBody>
      </p:sp>
      <p:sp>
        <p:nvSpPr>
          <p:cNvPr id="3" name="Content Placeholder 2"/>
          <p:cNvSpPr>
            <a:spLocks noGrp="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Font typeface="Arial" pitchFamily="34" charset="0"/>
              <a:buNone/>
              <a:tabLst/>
              <a:defRPr/>
            </a:pPr>
            <a:r>
              <a:rPr lang="en-US" sz="2800" kern="1200">
                <a:solidFill>
                  <a:srgbClr val="000000"/>
                </a:solidFill>
                <a:latin typeface="+mn-lt"/>
                <a:ea typeface="+mn-ea"/>
                <a:cs typeface="+mn-cs"/>
              </a:rPr>
              <a:t>A 35-year-old woman with two children presents at the clinic with eight weeks of amenorrhea and some vaginal spotting. She has a positive pregnancy test. Her uterus is smaller than expected. She chooses a medical abortion and is given 200mg of </a:t>
            </a:r>
            <a:r>
              <a:rPr lang="en-US" sz="2800" kern="1200" err="1">
                <a:solidFill>
                  <a:srgbClr val="000000"/>
                </a:solidFill>
                <a:latin typeface="+mn-lt"/>
                <a:ea typeface="+mn-ea"/>
                <a:cs typeface="+mn-cs"/>
              </a:rPr>
              <a:t>mifepristone</a:t>
            </a:r>
            <a:r>
              <a:rPr lang="en-US" sz="2800" kern="1200">
                <a:solidFill>
                  <a:srgbClr val="000000"/>
                </a:solidFill>
                <a:latin typeface="+mn-lt"/>
                <a:ea typeface="+mn-ea"/>
                <a:cs typeface="+mn-cs"/>
              </a:rPr>
              <a:t> orally and 800mcg of </a:t>
            </a:r>
            <a:r>
              <a:rPr lang="en-US" sz="2800" kern="1200" err="1">
                <a:solidFill>
                  <a:srgbClr val="000000"/>
                </a:solidFill>
                <a:latin typeface="+mn-lt"/>
                <a:ea typeface="+mn-ea"/>
                <a:cs typeface="+mn-cs"/>
              </a:rPr>
              <a:t>misoprostol</a:t>
            </a:r>
            <a:r>
              <a:rPr lang="en-US" sz="2800" kern="1200">
                <a:solidFill>
                  <a:srgbClr val="000000"/>
                </a:solidFill>
                <a:latin typeface="+mn-lt"/>
                <a:ea typeface="+mn-ea"/>
                <a:cs typeface="+mn-cs"/>
              </a:rPr>
              <a:t> to take at home vaginally on Day 3. She returns four days later and says that she didn’t have much bleeding and is having some abdominal pain.  </a:t>
            </a:r>
          </a:p>
        </p:txBody>
      </p:sp>
    </p:spTree>
    <p:extLst>
      <p:ext uri="{BB962C8B-B14F-4D97-AF65-F5344CB8AC3E}">
        <p14:creationId xmlns:p14="http://schemas.microsoft.com/office/powerpoint/2010/main" val="886101365"/>
      </p:ext>
    </p:ext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Scenario 2 (CAC)</a:t>
            </a:r>
            <a:endParaRPr lang="en-US"/>
          </a:p>
        </p:txBody>
      </p:sp>
      <p:sp>
        <p:nvSpPr>
          <p:cNvPr id="3" name="Content Placeholder 2"/>
          <p:cNvSpPr>
            <a:spLocks noGrp="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Font typeface="Arial" pitchFamily="34" charset="0"/>
              <a:buNone/>
              <a:tabLst/>
              <a:defRPr/>
            </a:pPr>
            <a:r>
              <a:rPr lang="en-US" sz="2800" kern="1200">
                <a:solidFill>
                  <a:srgbClr val="000000"/>
                </a:solidFill>
                <a:latin typeface="+mn-lt"/>
                <a:ea typeface="+mn-ea"/>
                <a:cs typeface="+mn-cs"/>
              </a:rPr>
              <a:t>A 19-year-old </a:t>
            </a:r>
            <a:r>
              <a:rPr lang="en-US" sz="2800" kern="1200" err="1">
                <a:solidFill>
                  <a:srgbClr val="000000"/>
                </a:solidFill>
                <a:latin typeface="+mn-lt"/>
                <a:ea typeface="+mn-ea"/>
                <a:cs typeface="+mn-cs"/>
              </a:rPr>
              <a:t>nulliparous</a:t>
            </a:r>
            <a:r>
              <a:rPr lang="en-US" sz="2800" kern="1200">
                <a:solidFill>
                  <a:srgbClr val="000000"/>
                </a:solidFill>
                <a:latin typeface="+mn-lt"/>
                <a:ea typeface="+mn-ea"/>
                <a:cs typeface="+mn-cs"/>
              </a:rPr>
              <a:t> woman presents at the clinic. She has been bleeding heavily for two days and has an LMP of 10 weeks but a uterine size consistent with a seven-week pregnancy. She chooses to take </a:t>
            </a:r>
            <a:r>
              <a:rPr lang="en-US" sz="2800" kern="1200" err="1">
                <a:solidFill>
                  <a:srgbClr val="000000"/>
                </a:solidFill>
                <a:latin typeface="+mn-lt"/>
                <a:ea typeface="+mn-ea"/>
                <a:cs typeface="+mn-cs"/>
              </a:rPr>
              <a:t>misoprostol</a:t>
            </a:r>
            <a:r>
              <a:rPr lang="en-US" sz="2800" kern="1200">
                <a:solidFill>
                  <a:srgbClr val="000000"/>
                </a:solidFill>
                <a:latin typeface="+mn-lt"/>
                <a:ea typeface="+mn-ea"/>
                <a:cs typeface="+mn-cs"/>
              </a:rPr>
              <a:t> for incomplete abortion and swallows 600mcg of </a:t>
            </a:r>
            <a:r>
              <a:rPr lang="en-US" sz="2800" kern="1200" err="1">
                <a:solidFill>
                  <a:srgbClr val="000000"/>
                </a:solidFill>
                <a:latin typeface="+mn-lt"/>
                <a:ea typeface="+mn-ea"/>
                <a:cs typeface="+mn-cs"/>
              </a:rPr>
              <a:t>misoprostol</a:t>
            </a:r>
            <a:r>
              <a:rPr lang="en-US" sz="2800" kern="1200">
                <a:solidFill>
                  <a:srgbClr val="000000"/>
                </a:solidFill>
                <a:latin typeface="+mn-lt"/>
                <a:ea typeface="+mn-ea"/>
                <a:cs typeface="+mn-cs"/>
              </a:rPr>
              <a:t>. Four hours later she calls with excruciating pains. She has no prescription pain medications at home. </a:t>
            </a:r>
          </a:p>
        </p:txBody>
      </p:sp>
    </p:spTree>
    <p:extLst>
      <p:ext uri="{BB962C8B-B14F-4D97-AF65-F5344CB8AC3E}">
        <p14:creationId xmlns:p14="http://schemas.microsoft.com/office/powerpoint/2010/main" val="1712436226"/>
      </p:ext>
    </p:ext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Scenario 3 (CAC)</a:t>
            </a:r>
            <a:endParaRPr lang="en-US"/>
          </a:p>
        </p:txBody>
      </p:sp>
      <p:sp>
        <p:nvSpPr>
          <p:cNvPr id="3" name="Content Placeholder 2"/>
          <p:cNvSpPr>
            <a:spLocks noGrp="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Font typeface="Arial" pitchFamily="34" charset="0"/>
              <a:buNone/>
              <a:tabLst/>
              <a:defRPr/>
            </a:pPr>
            <a:r>
              <a:rPr lang="en-US" sz="2800" kern="1200">
                <a:solidFill>
                  <a:srgbClr val="000000"/>
                </a:solidFill>
                <a:latin typeface="+mn-lt"/>
                <a:ea typeface="+mn-ea"/>
                <a:cs typeface="+mn-cs"/>
              </a:rPr>
              <a:t>A 24-year-old woman with two children has had one previous abortion. She comes to the clinic with nine weeks of amenorrhea. She has a positive pregnancy test. On exam, her uterus is consistent with nine weeks of pregnancy. She chooses a medical abortion and receives 200mg of </a:t>
            </a:r>
            <a:r>
              <a:rPr lang="en-US" sz="2800" kern="1200" err="1">
                <a:solidFill>
                  <a:srgbClr val="000000"/>
                </a:solidFill>
                <a:latin typeface="+mn-lt"/>
                <a:ea typeface="+mn-ea"/>
                <a:cs typeface="+mn-cs"/>
              </a:rPr>
              <a:t>mifepristone</a:t>
            </a:r>
            <a:r>
              <a:rPr lang="en-US" sz="2800" kern="1200">
                <a:solidFill>
                  <a:srgbClr val="000000"/>
                </a:solidFill>
                <a:latin typeface="+mn-lt"/>
                <a:ea typeface="+mn-ea"/>
                <a:cs typeface="+mn-cs"/>
              </a:rPr>
              <a:t> orally and then inserts 800mcg of </a:t>
            </a:r>
            <a:r>
              <a:rPr lang="en-US" sz="2800" kern="1200" err="1">
                <a:solidFill>
                  <a:srgbClr val="000000"/>
                </a:solidFill>
                <a:latin typeface="+mn-lt"/>
                <a:ea typeface="+mn-ea"/>
                <a:cs typeface="+mn-cs"/>
              </a:rPr>
              <a:t>misoprostol</a:t>
            </a:r>
            <a:r>
              <a:rPr lang="en-US" sz="2800" kern="1200">
                <a:solidFill>
                  <a:srgbClr val="000000"/>
                </a:solidFill>
                <a:latin typeface="+mn-lt"/>
                <a:ea typeface="+mn-ea"/>
                <a:cs typeface="+mn-cs"/>
              </a:rPr>
              <a:t> vaginally on Day 3. She returns six days later. She reports passing clots and having a lot of cramping shortly after the </a:t>
            </a:r>
            <a:r>
              <a:rPr lang="en-US" sz="2800" kern="1200" err="1">
                <a:solidFill>
                  <a:srgbClr val="000000"/>
                </a:solidFill>
                <a:latin typeface="+mn-lt"/>
                <a:ea typeface="+mn-ea"/>
                <a:cs typeface="+mn-cs"/>
              </a:rPr>
              <a:t>misoprostol</a:t>
            </a:r>
            <a:r>
              <a:rPr lang="en-US" sz="2800" kern="1200">
                <a:solidFill>
                  <a:srgbClr val="000000"/>
                </a:solidFill>
                <a:latin typeface="+mn-lt"/>
                <a:ea typeface="+mn-ea"/>
                <a:cs typeface="+mn-cs"/>
              </a:rPr>
              <a:t>, but over the past few days she has just had minimal spotting. </a:t>
            </a:r>
          </a:p>
        </p:txBody>
      </p:sp>
    </p:spTree>
    <p:extLst>
      <p:ext uri="{BB962C8B-B14F-4D97-AF65-F5344CB8AC3E}">
        <p14:creationId xmlns:p14="http://schemas.microsoft.com/office/powerpoint/2010/main" val="3917975066"/>
      </p:ext>
    </p:ext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Scenario 3 (CAC) (cont.)</a:t>
            </a:r>
          </a:p>
        </p:txBody>
      </p:sp>
      <p:sp>
        <p:nvSpPr>
          <p:cNvPr id="3" name="Content Placeholder 2"/>
          <p:cNvSpPr>
            <a:spLocks noGrp="1"/>
          </p:cNvSpPr>
          <p:nvPr>
            <p:ph sz="quarter" idx="1"/>
          </p:nvPr>
        </p:nvSpPr>
        <p:spPr/>
        <p:txBody>
          <a:bodyPr/>
          <a:lstStyle/>
          <a:p>
            <a:pPr marL="0" marR="0" lvl="0" indent="0" algn="l" defTabSz="914400" rtl="0" eaLnBrk="1" fontAlgn="base" latinLnBrk="0" hangingPunct="1">
              <a:lnSpc>
                <a:spcPct val="100000"/>
              </a:lnSpc>
              <a:spcBef>
                <a:spcPts val="700"/>
              </a:spcBef>
              <a:spcAft>
                <a:spcPct val="0"/>
              </a:spcAft>
              <a:buClr>
                <a:schemeClr val="accent2"/>
              </a:buClr>
              <a:buSzPct val="150000"/>
              <a:buFont typeface="Arial" pitchFamily="34" charset="0"/>
              <a:buNone/>
              <a:tabLst/>
              <a:defRPr/>
            </a:pPr>
            <a:r>
              <a:rPr lang="en-US" sz="2600" kern="1200">
                <a:solidFill>
                  <a:srgbClr val="000000"/>
                </a:solidFill>
                <a:latin typeface="+mn-lt"/>
                <a:ea typeface="+mn-ea"/>
                <a:cs typeface="+mn-cs"/>
              </a:rPr>
              <a:t>On exam, her uterus seems smaller than when she first presented. You tell her she is done and she goes home. Two weeks later, however, she calls and complains of feeling weak and tired. On further questioning, she reports having continued irregular bleeding, with occasional spotting but a lot of intermittent heavy bleeding “like a heavy period.” You have her come into the clinic; she is pale and feels dizzy when she stands up. On conducting a pelvic exam, you find that she has bleeding consistent with a normal menses; her uterus is not tender or enlarged. </a:t>
            </a:r>
          </a:p>
        </p:txBody>
      </p:sp>
    </p:spTree>
    <p:extLst>
      <p:ext uri="{BB962C8B-B14F-4D97-AF65-F5344CB8AC3E}">
        <p14:creationId xmlns:p14="http://schemas.microsoft.com/office/powerpoint/2010/main" val="1047840305"/>
      </p:ext>
    </p:ext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FOURTEEN</a:t>
            </a:r>
          </a:p>
        </p:txBody>
      </p:sp>
      <p:sp>
        <p:nvSpPr>
          <p:cNvPr id="11267" name="Title 1"/>
          <p:cNvSpPr>
            <a:spLocks noGrp="1"/>
          </p:cNvSpPr>
          <p:nvPr>
            <p:ph type="body" idx="1"/>
          </p:nvPr>
        </p:nvSpPr>
        <p:spPr/>
        <p:txBody>
          <a:bodyPr/>
          <a:lstStyle/>
          <a:p>
            <a:r>
              <a:rPr lang="en-US" sz="4000"/>
              <a:t>Complications:</a:t>
            </a:r>
          </a:p>
          <a:p>
            <a:r>
              <a:rPr lang="en-US" sz="4000"/>
              <a:t>Comprehensive Abortion Care</a:t>
            </a:r>
            <a:endParaRPr lang="en-US" sz="4000">
              <a:ea typeface="ＭＳ Ｐゴシック" pitchFamily="34" charset="-128"/>
            </a:endParaRPr>
          </a:p>
        </p:txBody>
      </p:sp>
    </p:spTree>
    <p:extLst>
      <p:ext uri="{BB962C8B-B14F-4D97-AF65-F5344CB8AC3E}">
        <p14:creationId xmlns:p14="http://schemas.microsoft.com/office/powerpoint/2010/main" val="24344230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To Create Strong Relationships with Community Members…</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a:t>Provide high-quality, respectful, confidential care</a:t>
            </a:r>
          </a:p>
          <a:p>
            <a:pPr marL="457200" indent="-457200"/>
            <a:r>
              <a:rPr lang="en-US" sz="3200"/>
              <a:t>Inform and consult with community representatives</a:t>
            </a:r>
          </a:p>
          <a:p>
            <a:pPr marL="457200" indent="-457200"/>
            <a:r>
              <a:rPr lang="en-US" sz="3200"/>
              <a:t>Establish ongoing mechanisms for community involvement</a:t>
            </a:r>
          </a:p>
          <a:p>
            <a:pPr marL="457200" indent="-457200"/>
            <a:r>
              <a:rPr lang="en-US" sz="3200"/>
              <a:t>Set up community-based health worker outreach programs</a:t>
            </a:r>
          </a:p>
          <a:p>
            <a:pPr marL="457200" indent="-457200"/>
            <a:endParaRPr lang="en-US" sz="3200"/>
          </a:p>
        </p:txBody>
      </p:sp>
    </p:spTree>
    <p:extLst>
      <p:ext uri="{BB962C8B-B14F-4D97-AF65-F5344CB8AC3E}">
        <p14:creationId xmlns:p14="http://schemas.microsoft.com/office/powerpoint/2010/main" val="4129127252"/>
      </p:ext>
    </p:ext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buNone/>
            </a:pPr>
            <a:r>
              <a:rPr lang="en-US" sz="3200" kern="1200">
                <a:solidFill>
                  <a:srgbClr val="000000"/>
                </a:solidFill>
                <a:latin typeface="+mn-lt"/>
                <a:ea typeface="+mn-ea"/>
                <a:cs typeface="+mn-cs"/>
              </a:rPr>
              <a:t>This module prepares participants to identify and manage complications that may occur during or after vacuum aspiration and uterine evacuation with medical methods. </a:t>
            </a:r>
          </a:p>
          <a:p>
            <a:pPr>
              <a:buNone/>
            </a:pPr>
            <a:endParaRPr lang="en-US" sz="3200"/>
          </a:p>
        </p:txBody>
      </p:sp>
    </p:spTree>
    <p:extLst>
      <p:ext uri="{BB962C8B-B14F-4D97-AF65-F5344CB8AC3E}">
        <p14:creationId xmlns:p14="http://schemas.microsoft.com/office/powerpoint/2010/main" val="4164802430"/>
      </p:ext>
    </p:ext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p:txBody>
          <a:bodyPr/>
          <a:lstStyle/>
          <a:p>
            <a:pPr marL="514350" lvl="0" indent="-514350">
              <a:buSzPct val="100000"/>
              <a:buFont typeface="+mj-lt"/>
              <a:buAutoNum type="arabicPeriod"/>
            </a:pPr>
            <a:r>
              <a:rPr lang="en-US" sz="3200" kern="1200">
                <a:solidFill>
                  <a:srgbClr val="000000"/>
                </a:solidFill>
              </a:rPr>
              <a:t>Identify signs and symptoms of abortion-related complications </a:t>
            </a:r>
          </a:p>
          <a:p>
            <a:pPr marL="514350" lvl="0" indent="-514350">
              <a:buSzPct val="100000"/>
              <a:buFont typeface="+mj-lt"/>
              <a:buAutoNum type="arabicPeriod"/>
            </a:pPr>
            <a:r>
              <a:rPr lang="en-US" sz="3200" kern="1200">
                <a:solidFill>
                  <a:srgbClr val="000000"/>
                </a:solidFill>
              </a:rPr>
              <a:t> Identify steps to diagnosis, manage or refer complications </a:t>
            </a:r>
          </a:p>
          <a:p>
            <a:pPr marL="514350" lvl="0" indent="-514350">
              <a:buSzPct val="100000"/>
              <a:buFont typeface="+mj-lt"/>
              <a:buAutoNum type="arabicPeriod"/>
            </a:pPr>
            <a:r>
              <a:rPr lang="en-US" sz="3200" kern="1200">
                <a:solidFill>
                  <a:srgbClr val="000000"/>
                </a:solidFill>
              </a:rPr>
              <a:t>Identify principles of after-care for women with complications </a:t>
            </a:r>
          </a:p>
          <a:p>
            <a:pPr marL="514350" lvl="0" indent="-514350">
              <a:buSzPct val="100000"/>
              <a:buFont typeface="+mj-lt"/>
              <a:buAutoNum type="arabicPeriod"/>
            </a:pPr>
            <a:r>
              <a:rPr lang="en-US" sz="3200" kern="1200">
                <a:solidFill>
                  <a:srgbClr val="000000"/>
                </a:solidFill>
              </a:rPr>
              <a:t>Explain learning from adverse events</a:t>
            </a:r>
          </a:p>
        </p:txBody>
      </p:sp>
    </p:spTree>
    <p:extLst>
      <p:ext uri="{BB962C8B-B14F-4D97-AF65-F5344CB8AC3E}">
        <p14:creationId xmlns:p14="http://schemas.microsoft.com/office/powerpoint/2010/main" val="4114462865"/>
      </p:ext>
    </p:ext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Abortion is a Safe Procedure</a:t>
            </a:r>
            <a:endParaRPr lang="en-US"/>
          </a:p>
        </p:txBody>
      </p:sp>
      <p:sp>
        <p:nvSpPr>
          <p:cNvPr id="3" name="Content Placeholder 2"/>
          <p:cNvSpPr>
            <a:spLocks noGrp="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Font typeface="Arial" pitchFamily="34" charset="0"/>
              <a:buNone/>
              <a:tabLst/>
              <a:defRPr/>
            </a:pPr>
            <a:r>
              <a:rPr lang="en-US" sz="3200" kern="1200">
                <a:solidFill>
                  <a:srgbClr val="000000"/>
                </a:solidFill>
                <a:latin typeface="+mn-lt"/>
                <a:ea typeface="+mn-ea"/>
                <a:cs typeface="+mn-cs"/>
              </a:rPr>
              <a:t>“When performed by skilled providers using correct medical techniques and drugs, and under hygienic conditions, induced abortion is a very safe medical procedure.” – WHO, 2012</a:t>
            </a:r>
          </a:p>
        </p:txBody>
      </p:sp>
    </p:spTree>
    <p:extLst>
      <p:ext uri="{BB962C8B-B14F-4D97-AF65-F5344CB8AC3E}">
        <p14:creationId xmlns:p14="http://schemas.microsoft.com/office/powerpoint/2010/main" val="3663528736"/>
      </p:ext>
    </p:ext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Types of Complications</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Presenting</a:t>
            </a:r>
          </a:p>
          <a:p>
            <a:pPr marL="457200" indent="-457200"/>
            <a:r>
              <a:rPr lang="en-US" sz="3200" kern="1200">
                <a:solidFill>
                  <a:srgbClr val="000000"/>
                </a:solidFill>
                <a:latin typeface="+mn-lt"/>
                <a:ea typeface="+mn-ea"/>
                <a:cs typeface="+mn-cs"/>
              </a:rPr>
              <a:t>Procedural</a:t>
            </a:r>
          </a:p>
          <a:p>
            <a:pPr marL="457200" indent="-457200"/>
            <a:r>
              <a:rPr lang="en-US" sz="3200" kern="1200">
                <a:solidFill>
                  <a:srgbClr val="000000"/>
                </a:solidFill>
                <a:latin typeface="+mn-lt"/>
                <a:ea typeface="+mn-ea"/>
                <a:cs typeface="+mn-cs"/>
              </a:rPr>
              <a:t>Pregnancy-related</a:t>
            </a:r>
          </a:p>
        </p:txBody>
      </p:sp>
    </p:spTree>
    <p:extLst>
      <p:ext uri="{BB962C8B-B14F-4D97-AF65-F5344CB8AC3E}">
        <p14:creationId xmlns:p14="http://schemas.microsoft.com/office/powerpoint/2010/main" val="3568598856"/>
      </p:ext>
    </p:ext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Frequency of Adverse Events</a:t>
            </a:r>
            <a:endParaRPr lang="en-US"/>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1891445"/>
              </p:ext>
            </p:extLst>
          </p:nvPr>
        </p:nvGraphicFramePr>
        <p:xfrm>
          <a:off x="612775" y="1600200"/>
          <a:ext cx="8153400" cy="4851400"/>
        </p:xfrm>
        <a:graphic>
          <a:graphicData uri="http://schemas.openxmlformats.org/drawingml/2006/table">
            <a:tbl>
              <a:tblPr firstRow="1" bandRow="1">
                <a:tableStyleId>{5C22544A-7EE6-4342-B048-85BDC9FD1C3A}</a:tableStyleId>
              </a:tblPr>
              <a:tblGrid>
                <a:gridCol w="6321425">
                  <a:extLst>
                    <a:ext uri="{9D8B030D-6E8A-4147-A177-3AD203B41FA5}">
                      <a16:colId xmlns:a16="http://schemas.microsoft.com/office/drawing/2014/main" val="20000"/>
                    </a:ext>
                  </a:extLst>
                </a:gridCol>
                <a:gridCol w="1831975">
                  <a:extLst>
                    <a:ext uri="{9D8B030D-6E8A-4147-A177-3AD203B41FA5}">
                      <a16:colId xmlns:a16="http://schemas.microsoft.com/office/drawing/2014/main" val="20001"/>
                    </a:ext>
                  </a:extLst>
                </a:gridCol>
              </a:tblGrid>
              <a:tr h="381000">
                <a:tc>
                  <a:txBody>
                    <a:bodyPr/>
                    <a:lstStyle/>
                    <a:p>
                      <a:pPr marL="0" marR="0">
                        <a:spcBef>
                          <a:spcPts val="0"/>
                        </a:spcBef>
                        <a:spcAft>
                          <a:spcPts val="0"/>
                        </a:spcAft>
                      </a:pPr>
                      <a:r>
                        <a:rPr lang="en-US" sz="1800" b="1">
                          <a:solidFill>
                            <a:schemeClr val="bg1"/>
                          </a:solidFill>
                          <a:latin typeface="+mn-lt"/>
                          <a:ea typeface="Times New Roman"/>
                          <a:cs typeface="GCNCLB+TimesNewRomanPS"/>
                        </a:rPr>
                        <a:t>Adverse events</a:t>
                      </a:r>
                    </a:p>
                  </a:txBody>
                  <a:tcPr marL="68580" marR="68580" marT="0" marB="0">
                    <a:solidFill>
                      <a:schemeClr val="tx2"/>
                    </a:solidFill>
                  </a:tcPr>
                </a:tc>
                <a:tc>
                  <a:txBody>
                    <a:bodyPr/>
                    <a:lstStyle/>
                    <a:p>
                      <a:pPr marL="0" marR="0">
                        <a:spcBef>
                          <a:spcPts val="0"/>
                        </a:spcBef>
                        <a:spcAft>
                          <a:spcPts val="0"/>
                        </a:spcAft>
                      </a:pPr>
                      <a:r>
                        <a:rPr lang="en-US" sz="1800" b="1">
                          <a:solidFill>
                            <a:schemeClr val="bg1"/>
                          </a:solidFill>
                          <a:latin typeface="+mn-lt"/>
                          <a:ea typeface="Times New Roman"/>
                          <a:cs typeface="GCNCLB+TimesNewRomanPS"/>
                        </a:rPr>
                        <a:t>Frequency</a:t>
                      </a:r>
                    </a:p>
                  </a:txBody>
                  <a:tcPr marL="68580" marR="68580" marT="0" marB="0">
                    <a:solidFill>
                      <a:schemeClr val="tx2"/>
                    </a:solidFill>
                  </a:tcPr>
                </a:tc>
                <a:extLst>
                  <a:ext uri="{0D108BD9-81ED-4DB2-BD59-A6C34878D82A}">
                    <a16:rowId xmlns:a16="http://schemas.microsoft.com/office/drawing/2014/main" val="10000"/>
                  </a:ext>
                </a:extLst>
              </a:tr>
              <a:tr h="558800">
                <a:tc>
                  <a:txBody>
                    <a:bodyPr/>
                    <a:lstStyle/>
                    <a:p>
                      <a:pPr marL="0" marR="0">
                        <a:spcBef>
                          <a:spcPts val="0"/>
                        </a:spcBef>
                        <a:spcAft>
                          <a:spcPts val="0"/>
                        </a:spcAft>
                      </a:pPr>
                      <a:r>
                        <a:rPr lang="en-US" sz="1800">
                          <a:solidFill>
                            <a:srgbClr val="000000"/>
                          </a:solidFill>
                          <a:latin typeface="+mn-lt"/>
                          <a:ea typeface="Times New Roman"/>
                          <a:cs typeface="GCNCLB+TimesNewRomanPS"/>
                        </a:rPr>
                        <a:t>Failed abortion &lt;13 weeks with misoprostol only</a:t>
                      </a:r>
                    </a:p>
                    <a:p>
                      <a:pPr marL="0" marR="0">
                        <a:spcBef>
                          <a:spcPts val="0"/>
                        </a:spcBef>
                        <a:spcAft>
                          <a:spcPts val="0"/>
                        </a:spcAft>
                      </a:pPr>
                      <a:r>
                        <a:rPr lang="en-US" sz="1800">
                          <a:solidFill>
                            <a:srgbClr val="000000"/>
                          </a:solidFill>
                          <a:latin typeface="+mn-lt"/>
                          <a:ea typeface="Times New Roman"/>
                          <a:cs typeface="GCNCLB+TimesNewRomanPS"/>
                        </a:rPr>
                        <a:t>(needing vacuum aspiration for any reason)</a:t>
                      </a:r>
                    </a:p>
                  </a:txBody>
                  <a:tcPr marL="68580" marR="68580" marT="0" marB="0" anchor="ctr">
                    <a:solidFill>
                      <a:schemeClr val="tx1">
                        <a:lumMod val="60000"/>
                        <a:lumOff val="40000"/>
                      </a:schemeClr>
                    </a:solidFill>
                  </a:tcPr>
                </a:tc>
                <a:tc>
                  <a:txBody>
                    <a:bodyPr/>
                    <a:lstStyle/>
                    <a:p>
                      <a:pPr marL="0" marR="0" algn="ctr">
                        <a:spcBef>
                          <a:spcPts val="0"/>
                        </a:spcBef>
                        <a:spcAft>
                          <a:spcPts val="0"/>
                        </a:spcAft>
                      </a:pPr>
                      <a:r>
                        <a:rPr lang="en-US" sz="1800">
                          <a:solidFill>
                            <a:srgbClr val="000000"/>
                          </a:solidFill>
                          <a:latin typeface="+mn-lt"/>
                          <a:ea typeface="Times New Roman"/>
                          <a:cs typeface="GCNCLB+TimesNewRomanPS"/>
                        </a:rPr>
                        <a:t>15%</a:t>
                      </a:r>
                    </a:p>
                  </a:txBody>
                  <a:tcPr marL="68580" marR="68580" marT="0" marB="0" anchor="ctr">
                    <a:solidFill>
                      <a:schemeClr val="tx1">
                        <a:lumMod val="60000"/>
                        <a:lumOff val="40000"/>
                      </a:schemeClr>
                    </a:solidFill>
                  </a:tcPr>
                </a:tc>
                <a:extLst>
                  <a:ext uri="{0D108BD9-81ED-4DB2-BD59-A6C34878D82A}">
                    <a16:rowId xmlns:a16="http://schemas.microsoft.com/office/drawing/2014/main" val="10001"/>
                  </a:ext>
                </a:extLst>
              </a:tr>
              <a:tr h="558800">
                <a:tc>
                  <a:txBody>
                    <a:bodyPr/>
                    <a:lstStyle/>
                    <a:p>
                      <a:pPr marL="0" marR="0">
                        <a:spcBef>
                          <a:spcPts val="0"/>
                        </a:spcBef>
                        <a:spcAft>
                          <a:spcPts val="0"/>
                        </a:spcAft>
                      </a:pPr>
                      <a:r>
                        <a:rPr lang="en-US" sz="1800">
                          <a:solidFill>
                            <a:srgbClr val="000000"/>
                          </a:solidFill>
                          <a:latin typeface="+mn-lt"/>
                          <a:ea typeface="Times New Roman"/>
                          <a:cs typeface="GCNCLB+TimesNewRomanPS"/>
                        </a:rPr>
                        <a:t>Failed abortion &lt;13 weeks with mifepristone + misoprostol  (needing vacuum aspiration for any reason)</a:t>
                      </a:r>
                    </a:p>
                  </a:txBody>
                  <a:tcPr marL="68580" marR="68580" marT="0" marB="0" anchor="ctr">
                    <a:solidFill>
                      <a:schemeClr val="tx1">
                        <a:lumMod val="60000"/>
                        <a:lumOff val="40000"/>
                      </a:schemeClr>
                    </a:solidFill>
                  </a:tcPr>
                </a:tc>
                <a:tc>
                  <a:txBody>
                    <a:bodyPr/>
                    <a:lstStyle/>
                    <a:p>
                      <a:pPr marL="0" marR="0" algn="ctr">
                        <a:spcBef>
                          <a:spcPts val="0"/>
                        </a:spcBef>
                        <a:spcAft>
                          <a:spcPts val="0"/>
                        </a:spcAft>
                      </a:pPr>
                      <a:r>
                        <a:rPr lang="en-US" sz="1800">
                          <a:solidFill>
                            <a:srgbClr val="000000"/>
                          </a:solidFill>
                          <a:latin typeface="+mn-lt"/>
                          <a:ea typeface="Times New Roman"/>
                          <a:cs typeface="GCNCLB+TimesNewRomanPS"/>
                        </a:rPr>
                        <a:t>5%</a:t>
                      </a:r>
                    </a:p>
                  </a:txBody>
                  <a:tcPr marL="68580" marR="68580" marT="0" marB="0" anchor="ctr">
                    <a:solidFill>
                      <a:schemeClr val="tx1">
                        <a:lumMod val="60000"/>
                        <a:lumOff val="40000"/>
                      </a:schemeClr>
                    </a:solidFill>
                  </a:tcPr>
                </a:tc>
                <a:extLst>
                  <a:ext uri="{0D108BD9-81ED-4DB2-BD59-A6C34878D82A}">
                    <a16:rowId xmlns:a16="http://schemas.microsoft.com/office/drawing/2014/main" val="10002"/>
                  </a:ext>
                </a:extLst>
              </a:tr>
              <a:tr h="558800">
                <a:tc>
                  <a:txBody>
                    <a:bodyPr/>
                    <a:lstStyle/>
                    <a:p>
                      <a:pPr marL="0" marR="0">
                        <a:spcBef>
                          <a:spcPts val="0"/>
                        </a:spcBef>
                        <a:spcAft>
                          <a:spcPts val="0"/>
                        </a:spcAft>
                      </a:pPr>
                      <a:r>
                        <a:rPr lang="en-US" sz="1800">
                          <a:solidFill>
                            <a:srgbClr val="000000"/>
                          </a:solidFill>
                          <a:latin typeface="+mn-lt"/>
                          <a:ea typeface="Times New Roman"/>
                          <a:cs typeface="GCNCLB+TimesNewRomanPS"/>
                        </a:rPr>
                        <a:t>Infection in medical abortion &lt;13 weeks</a:t>
                      </a:r>
                    </a:p>
                  </a:txBody>
                  <a:tcPr marL="68580" marR="68580" marT="0" marB="0" anchor="ctr">
                    <a:solidFill>
                      <a:schemeClr val="tx1">
                        <a:lumMod val="60000"/>
                        <a:lumOff val="40000"/>
                      </a:schemeClr>
                    </a:solidFill>
                  </a:tcPr>
                </a:tc>
                <a:tc>
                  <a:txBody>
                    <a:bodyPr/>
                    <a:lstStyle/>
                    <a:p>
                      <a:pPr marL="0" marR="0" algn="ctr">
                        <a:spcBef>
                          <a:spcPts val="0"/>
                        </a:spcBef>
                        <a:spcAft>
                          <a:spcPts val="0"/>
                        </a:spcAft>
                      </a:pPr>
                      <a:r>
                        <a:rPr lang="en-US" sz="1800">
                          <a:solidFill>
                            <a:srgbClr val="000000"/>
                          </a:solidFill>
                          <a:latin typeface="+mn-lt"/>
                          <a:ea typeface="Times New Roman"/>
                          <a:cs typeface="GCNCLB+TimesNewRomanPS"/>
                        </a:rPr>
                        <a:t>&lt;0.5%</a:t>
                      </a:r>
                    </a:p>
                  </a:txBody>
                  <a:tcPr marL="68580" marR="68580" marT="0" marB="0" anchor="ctr">
                    <a:solidFill>
                      <a:schemeClr val="tx1">
                        <a:lumMod val="60000"/>
                        <a:lumOff val="40000"/>
                      </a:schemeClr>
                    </a:solidFill>
                  </a:tcPr>
                </a:tc>
                <a:extLst>
                  <a:ext uri="{0D108BD9-81ED-4DB2-BD59-A6C34878D82A}">
                    <a16:rowId xmlns:a16="http://schemas.microsoft.com/office/drawing/2014/main" val="10003"/>
                  </a:ext>
                </a:extLst>
              </a:tr>
              <a:tr h="558800">
                <a:tc>
                  <a:txBody>
                    <a:bodyPr/>
                    <a:lstStyle/>
                    <a:p>
                      <a:pPr marL="0" marR="0">
                        <a:spcBef>
                          <a:spcPts val="0"/>
                        </a:spcBef>
                        <a:spcAft>
                          <a:spcPts val="0"/>
                        </a:spcAft>
                      </a:pPr>
                      <a:r>
                        <a:rPr lang="en-US" sz="1800">
                          <a:solidFill>
                            <a:srgbClr val="000000"/>
                          </a:solidFill>
                          <a:latin typeface="+mn-lt"/>
                          <a:ea typeface="Times New Roman"/>
                          <a:cs typeface="GCNCLB+TimesNewRomanPS"/>
                        </a:rPr>
                        <a:t>Any adverse event after vacuum aspiration abortion &lt;13 weeks</a:t>
                      </a:r>
                    </a:p>
                  </a:txBody>
                  <a:tcPr marL="68580" marR="68580" marT="0" marB="0" anchor="ctr">
                    <a:solidFill>
                      <a:schemeClr val="tx1">
                        <a:lumMod val="60000"/>
                        <a:lumOff val="40000"/>
                      </a:schemeClr>
                    </a:solidFill>
                  </a:tcPr>
                </a:tc>
                <a:tc>
                  <a:txBody>
                    <a:bodyPr/>
                    <a:lstStyle/>
                    <a:p>
                      <a:pPr marL="0" marR="0" algn="ctr">
                        <a:spcBef>
                          <a:spcPts val="0"/>
                        </a:spcBef>
                        <a:spcAft>
                          <a:spcPts val="0"/>
                        </a:spcAft>
                      </a:pPr>
                      <a:r>
                        <a:rPr lang="en-US" sz="1800">
                          <a:solidFill>
                            <a:srgbClr val="000000"/>
                          </a:solidFill>
                          <a:latin typeface="+mn-lt"/>
                          <a:ea typeface="Times New Roman"/>
                          <a:cs typeface="GCNCLB+TimesNewRomanPS"/>
                        </a:rPr>
                        <a:t>&lt;1.5%</a:t>
                      </a:r>
                    </a:p>
                  </a:txBody>
                  <a:tcPr marL="68580" marR="68580" marT="0" marB="0" anchor="ctr">
                    <a:solidFill>
                      <a:schemeClr val="tx1">
                        <a:lumMod val="60000"/>
                        <a:lumOff val="40000"/>
                      </a:schemeClr>
                    </a:solidFill>
                  </a:tcPr>
                </a:tc>
                <a:extLst>
                  <a:ext uri="{0D108BD9-81ED-4DB2-BD59-A6C34878D82A}">
                    <a16:rowId xmlns:a16="http://schemas.microsoft.com/office/drawing/2014/main" val="10004"/>
                  </a:ext>
                </a:extLst>
              </a:tr>
              <a:tr h="558800">
                <a:tc>
                  <a:txBody>
                    <a:bodyPr/>
                    <a:lstStyle/>
                    <a:p>
                      <a:pPr marL="0" marR="0">
                        <a:spcBef>
                          <a:spcPts val="0"/>
                        </a:spcBef>
                        <a:spcAft>
                          <a:spcPts val="0"/>
                        </a:spcAft>
                      </a:pPr>
                      <a:r>
                        <a:rPr lang="en-US" sz="1800">
                          <a:solidFill>
                            <a:srgbClr val="000000"/>
                          </a:solidFill>
                          <a:latin typeface="+mn-lt"/>
                          <a:ea typeface="Times New Roman"/>
                          <a:cs typeface="GCNCLB+TimesNewRomanPS"/>
                        </a:rPr>
                        <a:t>Serious adverse event after vacuum aspiration abortion &lt;13 weeks</a:t>
                      </a:r>
                    </a:p>
                  </a:txBody>
                  <a:tcPr marL="68580" marR="68580" marT="0" marB="0" anchor="ctr">
                    <a:solidFill>
                      <a:schemeClr val="tx1">
                        <a:lumMod val="60000"/>
                        <a:lumOff val="40000"/>
                      </a:schemeClr>
                    </a:solidFill>
                  </a:tcPr>
                </a:tc>
                <a:tc>
                  <a:txBody>
                    <a:bodyPr/>
                    <a:lstStyle/>
                    <a:p>
                      <a:pPr marL="0" marR="0" algn="ctr">
                        <a:spcBef>
                          <a:spcPts val="0"/>
                        </a:spcBef>
                        <a:spcAft>
                          <a:spcPts val="0"/>
                        </a:spcAft>
                      </a:pPr>
                      <a:r>
                        <a:rPr lang="en-US" sz="1800">
                          <a:solidFill>
                            <a:srgbClr val="000000"/>
                          </a:solidFill>
                          <a:latin typeface="+mn-lt"/>
                          <a:ea typeface="Times New Roman"/>
                          <a:cs typeface="GCNCLB+TimesNewRomanPS"/>
                        </a:rPr>
                        <a:t>&lt;0.2%</a:t>
                      </a:r>
                    </a:p>
                  </a:txBody>
                  <a:tcPr marL="68580" marR="68580" marT="0" marB="0" anchor="ctr">
                    <a:solidFill>
                      <a:schemeClr val="tx1">
                        <a:lumMod val="60000"/>
                        <a:lumOff val="40000"/>
                      </a:schemeClr>
                    </a:solidFill>
                  </a:tcPr>
                </a:tc>
                <a:extLst>
                  <a:ext uri="{0D108BD9-81ED-4DB2-BD59-A6C34878D82A}">
                    <a16:rowId xmlns:a16="http://schemas.microsoft.com/office/drawing/2014/main" val="10005"/>
                  </a:ext>
                </a:extLst>
              </a:tr>
              <a:tr h="558800">
                <a:tc>
                  <a:txBody>
                    <a:bodyPr/>
                    <a:lstStyle/>
                    <a:p>
                      <a:pPr marL="0" marR="0">
                        <a:spcBef>
                          <a:spcPts val="0"/>
                        </a:spcBef>
                        <a:spcAft>
                          <a:spcPts val="0"/>
                        </a:spcAft>
                      </a:pPr>
                      <a:r>
                        <a:rPr lang="en-US" sz="1800">
                          <a:solidFill>
                            <a:srgbClr val="000000"/>
                          </a:solidFill>
                          <a:latin typeface="+mn-lt"/>
                          <a:ea typeface="Times New Roman"/>
                          <a:cs typeface="GCNCLB+TimesNewRomanPS"/>
                        </a:rPr>
                        <a:t> Medical abortion </a:t>
                      </a:r>
                      <a:r>
                        <a:rPr lang="en-US" sz="1800">
                          <a:solidFill>
                            <a:srgbClr val="000000"/>
                          </a:solidFill>
                          <a:latin typeface="HGGothicE" panose="02070309020205020404" pitchFamily="49" charset="-128"/>
                          <a:ea typeface="HGGothicE" panose="02070309020205020404" pitchFamily="49" charset="-128"/>
                          <a:cs typeface="GCNCLB+TimesNewRomanPS"/>
                        </a:rPr>
                        <a:t>≥</a:t>
                      </a:r>
                      <a:r>
                        <a:rPr lang="en-US" sz="1800">
                          <a:solidFill>
                            <a:srgbClr val="000000"/>
                          </a:solidFill>
                          <a:latin typeface="+mn-lt"/>
                          <a:ea typeface="HGGothicE" panose="02070309020205020404" pitchFamily="49" charset="-128"/>
                          <a:cs typeface="GCNCLB+TimesNewRomanPS"/>
                        </a:rPr>
                        <a:t>13 weeks n</a:t>
                      </a:r>
                      <a:r>
                        <a:rPr lang="en-US" sz="1800">
                          <a:solidFill>
                            <a:srgbClr val="000000"/>
                          </a:solidFill>
                          <a:latin typeface="+mn-lt"/>
                          <a:ea typeface="Times New Roman"/>
                          <a:cs typeface="GCNCLB+TimesNewRomanPS"/>
                        </a:rPr>
                        <a:t>eeding surgical evacuation</a:t>
                      </a:r>
                    </a:p>
                  </a:txBody>
                  <a:tcPr marL="68580" marR="68580" marT="0" marB="0" anchor="ctr">
                    <a:solidFill>
                      <a:schemeClr val="tx1">
                        <a:lumMod val="60000"/>
                        <a:lumOff val="40000"/>
                      </a:schemeClr>
                    </a:solidFill>
                  </a:tcPr>
                </a:tc>
                <a:tc>
                  <a:txBody>
                    <a:bodyPr/>
                    <a:lstStyle/>
                    <a:p>
                      <a:pPr marL="0" marR="0" algn="ctr">
                        <a:spcBef>
                          <a:spcPts val="0"/>
                        </a:spcBef>
                        <a:spcAft>
                          <a:spcPts val="0"/>
                        </a:spcAft>
                      </a:pPr>
                      <a:r>
                        <a:rPr lang="en-US" sz="1800">
                          <a:solidFill>
                            <a:srgbClr val="000000"/>
                          </a:solidFill>
                          <a:latin typeface="+mn-lt"/>
                          <a:ea typeface="Times New Roman"/>
                          <a:cs typeface="GCNCLB+TimesNewRomanPS"/>
                        </a:rPr>
                        <a:t>8%</a:t>
                      </a:r>
                    </a:p>
                  </a:txBody>
                  <a:tcPr marL="68580" marR="68580" marT="0" marB="0" anchor="ctr">
                    <a:solidFill>
                      <a:schemeClr val="tx1">
                        <a:lumMod val="60000"/>
                        <a:lumOff val="40000"/>
                      </a:schemeClr>
                    </a:solidFill>
                  </a:tcPr>
                </a:tc>
                <a:extLst>
                  <a:ext uri="{0D108BD9-81ED-4DB2-BD59-A6C34878D82A}">
                    <a16:rowId xmlns:a16="http://schemas.microsoft.com/office/drawing/2014/main" val="10006"/>
                  </a:ext>
                </a:extLst>
              </a:tr>
              <a:tr h="558800">
                <a:tc>
                  <a:txBody>
                    <a:bodyPr/>
                    <a:lstStyle/>
                    <a:p>
                      <a:pPr marL="0" marR="0">
                        <a:spcBef>
                          <a:spcPts val="0"/>
                        </a:spcBef>
                        <a:spcAft>
                          <a:spcPts val="0"/>
                        </a:spcAft>
                      </a:pPr>
                      <a:r>
                        <a:rPr lang="en-US" sz="1800">
                          <a:solidFill>
                            <a:srgbClr val="000000"/>
                          </a:solidFill>
                          <a:latin typeface="+mn-lt"/>
                          <a:ea typeface="Times New Roman"/>
                          <a:cs typeface="GCNCLB+TimesNewRomanPS"/>
                        </a:rPr>
                        <a:t>Serious complications from medical abortion </a:t>
                      </a:r>
                      <a:r>
                        <a:rPr lang="en-US" sz="1800">
                          <a:solidFill>
                            <a:srgbClr val="000000"/>
                          </a:solidFill>
                          <a:latin typeface="HGGothicE" panose="02070309020205020404" pitchFamily="49" charset="-128"/>
                          <a:ea typeface="HGGothicE" panose="02070309020205020404" pitchFamily="49" charset="-128"/>
                          <a:cs typeface="GCNCLB+TimesNewRomanPS"/>
                        </a:rPr>
                        <a:t>≥</a:t>
                      </a:r>
                      <a:r>
                        <a:rPr lang="en-US" sz="1800">
                          <a:solidFill>
                            <a:srgbClr val="000000"/>
                          </a:solidFill>
                          <a:latin typeface="+mn-lt"/>
                          <a:ea typeface="HGGothicE" panose="02070309020205020404" pitchFamily="49" charset="-128"/>
                          <a:cs typeface="GCNCLB+TimesNewRomanPS"/>
                        </a:rPr>
                        <a:t>13 weeks </a:t>
                      </a:r>
                      <a:endParaRPr lang="en-US" sz="1800">
                        <a:solidFill>
                          <a:srgbClr val="000000"/>
                        </a:solidFill>
                        <a:latin typeface="+mn-lt"/>
                        <a:ea typeface="Times New Roman"/>
                        <a:cs typeface="GCNCLB+TimesNewRomanPS"/>
                      </a:endParaRPr>
                    </a:p>
                    <a:p>
                      <a:pPr marL="0" marR="0">
                        <a:spcBef>
                          <a:spcPts val="0"/>
                        </a:spcBef>
                        <a:spcAft>
                          <a:spcPts val="0"/>
                        </a:spcAft>
                      </a:pPr>
                      <a:r>
                        <a:rPr lang="en-US" sz="1800">
                          <a:solidFill>
                            <a:srgbClr val="000000"/>
                          </a:solidFill>
                          <a:latin typeface="+mn-lt"/>
                          <a:ea typeface="Times New Roman"/>
                          <a:cs typeface="GCNCLB+TimesNewRomanPS"/>
                        </a:rPr>
                        <a:t>(transfusion, hemorrhage, laparotomy)</a:t>
                      </a:r>
                    </a:p>
                  </a:txBody>
                  <a:tcPr marL="68580" marR="68580" marT="0" marB="0" anchor="ctr">
                    <a:solidFill>
                      <a:schemeClr val="tx1">
                        <a:lumMod val="60000"/>
                        <a:lumOff val="40000"/>
                      </a:schemeClr>
                    </a:solidFill>
                  </a:tcPr>
                </a:tc>
                <a:tc>
                  <a:txBody>
                    <a:bodyPr/>
                    <a:lstStyle/>
                    <a:p>
                      <a:pPr marL="0" marR="0" algn="ctr">
                        <a:spcBef>
                          <a:spcPts val="0"/>
                        </a:spcBef>
                        <a:spcAft>
                          <a:spcPts val="0"/>
                        </a:spcAft>
                      </a:pPr>
                      <a:r>
                        <a:rPr lang="en-US" sz="1800">
                          <a:solidFill>
                            <a:srgbClr val="000000"/>
                          </a:solidFill>
                          <a:latin typeface="+mn-lt"/>
                          <a:ea typeface="Times New Roman"/>
                          <a:cs typeface="GCNCLB+TimesNewRomanPS"/>
                        </a:rPr>
                        <a:t>&lt;1%</a:t>
                      </a:r>
                    </a:p>
                  </a:txBody>
                  <a:tcPr marL="68580" marR="68580" marT="0" marB="0" anchor="ctr">
                    <a:solidFill>
                      <a:schemeClr val="tx1">
                        <a:lumMod val="60000"/>
                        <a:lumOff val="40000"/>
                      </a:schemeClr>
                    </a:solidFill>
                  </a:tcPr>
                </a:tc>
                <a:extLst>
                  <a:ext uri="{0D108BD9-81ED-4DB2-BD59-A6C34878D82A}">
                    <a16:rowId xmlns:a16="http://schemas.microsoft.com/office/drawing/2014/main" val="10007"/>
                  </a:ext>
                </a:extLst>
              </a:tr>
              <a:tr h="558800">
                <a:tc>
                  <a:txBody>
                    <a:bodyPr/>
                    <a:lstStyle/>
                    <a:p>
                      <a:pPr marL="0" marR="0">
                        <a:spcBef>
                          <a:spcPts val="0"/>
                        </a:spcBef>
                        <a:spcAft>
                          <a:spcPts val="0"/>
                        </a:spcAft>
                      </a:pPr>
                      <a:r>
                        <a:rPr lang="en-US" sz="1800">
                          <a:solidFill>
                            <a:srgbClr val="000000"/>
                          </a:solidFill>
                          <a:latin typeface="+mn-lt"/>
                          <a:ea typeface="Times New Roman"/>
                          <a:cs typeface="GCNCLB+TimesNewRomanPS"/>
                        </a:rPr>
                        <a:t>Serious complications from dilatation and evacuation</a:t>
                      </a:r>
                    </a:p>
                  </a:txBody>
                  <a:tcPr marL="68580" marR="68580" marT="0" marB="0" anchor="ctr">
                    <a:solidFill>
                      <a:schemeClr val="tx1">
                        <a:lumMod val="60000"/>
                        <a:lumOff val="40000"/>
                      </a:schemeClr>
                    </a:solidFill>
                  </a:tcPr>
                </a:tc>
                <a:tc>
                  <a:txBody>
                    <a:bodyPr/>
                    <a:lstStyle/>
                    <a:p>
                      <a:pPr marL="0" marR="0" algn="ctr">
                        <a:spcBef>
                          <a:spcPts val="0"/>
                        </a:spcBef>
                        <a:spcAft>
                          <a:spcPts val="0"/>
                        </a:spcAft>
                      </a:pPr>
                      <a:r>
                        <a:rPr lang="en-US" sz="1800">
                          <a:solidFill>
                            <a:srgbClr val="000000"/>
                          </a:solidFill>
                          <a:latin typeface="+mn-lt"/>
                          <a:ea typeface="Times New Roman"/>
                          <a:cs typeface="GCNCLB+TimesNewRomanPS"/>
                        </a:rPr>
                        <a:t>2%</a:t>
                      </a:r>
                    </a:p>
                  </a:txBody>
                  <a:tcPr marL="68580" marR="68580" marT="0" marB="0" anchor="ctr">
                    <a:solidFill>
                      <a:schemeClr val="tx1">
                        <a:lumMod val="60000"/>
                        <a:lumOff val="4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849896142"/>
      </p:ext>
    </p:ext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Frequency of Death</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065342564"/>
              </p:ext>
            </p:extLst>
          </p:nvPr>
        </p:nvGraphicFramePr>
        <p:xfrm>
          <a:off x="838200" y="1752600"/>
          <a:ext cx="7924800" cy="2971799"/>
        </p:xfrm>
        <a:graphic>
          <a:graphicData uri="http://schemas.openxmlformats.org/drawingml/2006/table">
            <a:tbl>
              <a:tblPr firstRow="1" bandRow="1">
                <a:tableStyleId>{5C22544A-7EE6-4342-B048-85BDC9FD1C3A}</a:tableStyleId>
              </a:tblPr>
              <a:tblGrid>
                <a:gridCol w="5029200">
                  <a:extLst>
                    <a:ext uri="{9D8B030D-6E8A-4147-A177-3AD203B41FA5}">
                      <a16:colId xmlns:a16="http://schemas.microsoft.com/office/drawing/2014/main" val="20000"/>
                    </a:ext>
                  </a:extLst>
                </a:gridCol>
                <a:gridCol w="2895600">
                  <a:extLst>
                    <a:ext uri="{9D8B030D-6E8A-4147-A177-3AD203B41FA5}">
                      <a16:colId xmlns:a16="http://schemas.microsoft.com/office/drawing/2014/main" val="20001"/>
                    </a:ext>
                  </a:extLst>
                </a:gridCol>
              </a:tblGrid>
              <a:tr h="546452">
                <a:tc>
                  <a:txBody>
                    <a:bodyPr/>
                    <a:lstStyle/>
                    <a:p>
                      <a:pPr marL="0" marR="0">
                        <a:spcBef>
                          <a:spcPts val="0"/>
                        </a:spcBef>
                        <a:spcAft>
                          <a:spcPts val="0"/>
                        </a:spcAft>
                      </a:pPr>
                      <a:r>
                        <a:rPr lang="en-US" sz="1800">
                          <a:solidFill>
                            <a:schemeClr val="bg1"/>
                          </a:solidFill>
                          <a:latin typeface="+mn-lt"/>
                          <a:ea typeface="Times New Roman"/>
                          <a:cs typeface="GCNCLB+TimesNewRomanPS"/>
                        </a:rPr>
                        <a:t>Method</a:t>
                      </a:r>
                    </a:p>
                  </a:txBody>
                  <a:tcPr marL="68580" marR="68580" marT="0" marB="0" anchor="ctr">
                    <a:solidFill>
                      <a:schemeClr val="tx2"/>
                    </a:solidFill>
                  </a:tcPr>
                </a:tc>
                <a:tc>
                  <a:txBody>
                    <a:bodyPr/>
                    <a:lstStyle/>
                    <a:p>
                      <a:pPr marL="0" marR="0">
                        <a:spcBef>
                          <a:spcPts val="0"/>
                        </a:spcBef>
                        <a:spcAft>
                          <a:spcPts val="0"/>
                        </a:spcAft>
                      </a:pPr>
                      <a:r>
                        <a:rPr lang="en-US" sz="1800">
                          <a:solidFill>
                            <a:schemeClr val="bg1"/>
                          </a:solidFill>
                          <a:latin typeface="+mn-lt"/>
                          <a:ea typeface="Times New Roman"/>
                          <a:cs typeface="GCNCLB+TimesNewRomanPS"/>
                        </a:rPr>
                        <a:t>Frequency of Death</a:t>
                      </a:r>
                    </a:p>
                  </a:txBody>
                  <a:tcPr marL="68580" marR="68580" marT="0" marB="0" anchor="ctr">
                    <a:solidFill>
                      <a:schemeClr val="tx2"/>
                    </a:solidFill>
                  </a:tcPr>
                </a:tc>
                <a:extLst>
                  <a:ext uri="{0D108BD9-81ED-4DB2-BD59-A6C34878D82A}">
                    <a16:rowId xmlns:a16="http://schemas.microsoft.com/office/drawing/2014/main" val="10000"/>
                  </a:ext>
                </a:extLst>
              </a:tr>
              <a:tr h="808449">
                <a:tc>
                  <a:txBody>
                    <a:bodyPr/>
                    <a:lstStyle/>
                    <a:p>
                      <a:pPr marL="0" marR="0">
                        <a:spcBef>
                          <a:spcPts val="0"/>
                        </a:spcBef>
                        <a:spcAft>
                          <a:spcPts val="0"/>
                        </a:spcAft>
                      </a:pPr>
                      <a:r>
                        <a:rPr lang="en-US" sz="1800">
                          <a:solidFill>
                            <a:srgbClr val="000000"/>
                          </a:solidFill>
                          <a:latin typeface="+mn-lt"/>
                          <a:ea typeface="Times New Roman"/>
                          <a:cs typeface="GCNCLB+TimesNewRomanPS"/>
                        </a:rPr>
                        <a:t>vacuum aspiration abortion</a:t>
                      </a:r>
                    </a:p>
                  </a:txBody>
                  <a:tcPr marL="68580" marR="68580" marT="0" marB="0" anchor="ctr">
                    <a:solidFill>
                      <a:schemeClr val="tx1">
                        <a:lumMod val="60000"/>
                        <a:lumOff val="40000"/>
                      </a:schemeClr>
                    </a:solidFill>
                  </a:tcPr>
                </a:tc>
                <a:tc>
                  <a:txBody>
                    <a:bodyPr/>
                    <a:lstStyle/>
                    <a:p>
                      <a:pPr marL="0" marR="0">
                        <a:spcBef>
                          <a:spcPts val="0"/>
                        </a:spcBef>
                        <a:spcAft>
                          <a:spcPts val="0"/>
                        </a:spcAft>
                      </a:pPr>
                      <a:r>
                        <a:rPr lang="en-US" sz="1800">
                          <a:solidFill>
                            <a:srgbClr val="000000"/>
                          </a:solidFill>
                          <a:latin typeface="+mn-lt"/>
                          <a:ea typeface="Times New Roman"/>
                          <a:cs typeface="GCNCLB+TimesNewRomanPS"/>
                        </a:rPr>
                        <a:t>1/1,000,000     (0.0001%)</a:t>
                      </a:r>
                    </a:p>
                  </a:txBody>
                  <a:tcPr marL="68580" marR="68580" marT="0" marB="0" anchor="ctr">
                    <a:solidFill>
                      <a:schemeClr val="tx1">
                        <a:lumMod val="60000"/>
                        <a:lumOff val="40000"/>
                      </a:schemeClr>
                    </a:solidFill>
                  </a:tcPr>
                </a:tc>
                <a:extLst>
                  <a:ext uri="{0D108BD9-81ED-4DB2-BD59-A6C34878D82A}">
                    <a16:rowId xmlns:a16="http://schemas.microsoft.com/office/drawing/2014/main" val="10001"/>
                  </a:ext>
                </a:extLst>
              </a:tr>
              <a:tr h="808449">
                <a:tc>
                  <a:txBody>
                    <a:bodyPr/>
                    <a:lstStyle/>
                    <a:p>
                      <a:pPr marL="0" marR="0">
                        <a:spcBef>
                          <a:spcPts val="0"/>
                        </a:spcBef>
                        <a:spcAft>
                          <a:spcPts val="0"/>
                        </a:spcAft>
                      </a:pPr>
                      <a:r>
                        <a:rPr lang="en-US" sz="1800">
                          <a:solidFill>
                            <a:srgbClr val="000000"/>
                          </a:solidFill>
                          <a:latin typeface="+mn-lt"/>
                          <a:ea typeface="Times New Roman"/>
                          <a:cs typeface="GCNCLB+TimesNewRomanPS"/>
                        </a:rPr>
                        <a:t>medical abortion &lt; 13 weeks</a:t>
                      </a:r>
                    </a:p>
                  </a:txBody>
                  <a:tcPr marL="68580" marR="68580" marT="0" marB="0" anchor="ctr">
                    <a:solidFill>
                      <a:schemeClr val="tx1">
                        <a:lumMod val="60000"/>
                        <a:lumOff val="40000"/>
                      </a:schemeClr>
                    </a:solidFill>
                  </a:tcPr>
                </a:tc>
                <a:tc>
                  <a:txBody>
                    <a:bodyPr/>
                    <a:lstStyle/>
                    <a:p>
                      <a:pPr marL="0" marR="0">
                        <a:spcBef>
                          <a:spcPts val="0"/>
                        </a:spcBef>
                        <a:spcAft>
                          <a:spcPts val="0"/>
                        </a:spcAft>
                      </a:pPr>
                      <a:r>
                        <a:rPr lang="en-US" sz="1800">
                          <a:solidFill>
                            <a:srgbClr val="000000"/>
                          </a:solidFill>
                          <a:latin typeface="+mn-lt"/>
                          <a:ea typeface="Times New Roman"/>
                          <a:cs typeface="GCNCLB+TimesNewRomanPS"/>
                        </a:rPr>
                        <a:t>1/100,000        (0.001%)</a:t>
                      </a:r>
                    </a:p>
                  </a:txBody>
                  <a:tcPr marL="68580" marR="68580" marT="0" marB="0" anchor="ctr">
                    <a:solidFill>
                      <a:schemeClr val="tx1">
                        <a:lumMod val="60000"/>
                        <a:lumOff val="40000"/>
                      </a:schemeClr>
                    </a:solidFill>
                  </a:tcPr>
                </a:tc>
                <a:extLst>
                  <a:ext uri="{0D108BD9-81ED-4DB2-BD59-A6C34878D82A}">
                    <a16:rowId xmlns:a16="http://schemas.microsoft.com/office/drawing/2014/main" val="10002"/>
                  </a:ext>
                </a:extLst>
              </a:tr>
              <a:tr h="808449">
                <a:tc>
                  <a:txBody>
                    <a:bodyPr/>
                    <a:lstStyle/>
                    <a:p>
                      <a:pPr marL="0" marR="0">
                        <a:spcBef>
                          <a:spcPts val="0"/>
                        </a:spcBef>
                        <a:spcAft>
                          <a:spcPts val="0"/>
                        </a:spcAft>
                      </a:pPr>
                      <a:r>
                        <a:rPr lang="en-US" sz="1800">
                          <a:solidFill>
                            <a:srgbClr val="000000"/>
                          </a:solidFill>
                          <a:latin typeface="+mn-lt"/>
                          <a:ea typeface="Times New Roman"/>
                          <a:cs typeface="GCNCLB+TimesNewRomanPS"/>
                        </a:rPr>
                        <a:t>Dilatation and evacuation</a:t>
                      </a:r>
                    </a:p>
                  </a:txBody>
                  <a:tcPr marL="68580" marR="68580" marT="0" marB="0" anchor="ctr">
                    <a:solidFill>
                      <a:schemeClr val="tx1">
                        <a:lumMod val="60000"/>
                        <a:lumOff val="40000"/>
                      </a:schemeClr>
                    </a:solidFill>
                  </a:tcPr>
                </a:tc>
                <a:tc>
                  <a:txBody>
                    <a:bodyPr/>
                    <a:lstStyle/>
                    <a:p>
                      <a:pPr marL="0" marR="0">
                        <a:spcBef>
                          <a:spcPts val="0"/>
                        </a:spcBef>
                        <a:spcAft>
                          <a:spcPts val="0"/>
                        </a:spcAft>
                      </a:pPr>
                      <a:r>
                        <a:rPr lang="en-US" sz="1800">
                          <a:solidFill>
                            <a:srgbClr val="000000"/>
                          </a:solidFill>
                          <a:latin typeface="+mn-lt"/>
                          <a:ea typeface="Times New Roman"/>
                          <a:cs typeface="GCNCLB+TimesNewRomanPS"/>
                        </a:rPr>
                        <a:t>3.3/100,000     (0.0033%)</a:t>
                      </a:r>
                    </a:p>
                  </a:txBody>
                  <a:tcPr marL="68580" marR="68580" marT="0" marB="0" anchor="ctr">
                    <a:solidFill>
                      <a:schemeClr val="tx1">
                        <a:lumMod val="60000"/>
                        <a:lumOff val="4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64510980"/>
      </p:ext>
    </p:ext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Assessment and management of complications</a:t>
            </a:r>
            <a:endParaRPr lang="en-US"/>
          </a:p>
        </p:txBody>
      </p:sp>
      <p:sp>
        <p:nvSpPr>
          <p:cNvPr id="3" name="Content Placeholder 2"/>
          <p:cNvSpPr>
            <a:spLocks noGrp="1"/>
          </p:cNvSpPr>
          <p:nvPr>
            <p:ph sz="quarter" idx="1"/>
          </p:nvPr>
        </p:nvSpPr>
        <p:spPr/>
        <p:txBody>
          <a:bodyPr/>
          <a:lstStyle/>
          <a:p>
            <a:pPr>
              <a:buNone/>
            </a:pPr>
            <a:r>
              <a:rPr lang="en-US" sz="3200" kern="1200">
                <a:solidFill>
                  <a:srgbClr val="000000"/>
                </a:solidFill>
                <a:latin typeface="+mn-lt"/>
                <a:ea typeface="+mn-ea"/>
                <a:cs typeface="+mn-cs"/>
              </a:rPr>
              <a:t>The provider needs to:</a:t>
            </a:r>
          </a:p>
          <a:p>
            <a:pPr marL="457200" indent="-457200"/>
            <a:r>
              <a:rPr lang="en-US" sz="3200" kern="1200">
                <a:solidFill>
                  <a:srgbClr val="000000"/>
                </a:solidFill>
                <a:latin typeface="+mn-lt"/>
                <a:ea typeface="+mn-ea"/>
                <a:cs typeface="+mn-cs"/>
              </a:rPr>
              <a:t>Do rapid initial assessment and management of shock, if woman is presenting for postabortion care</a:t>
            </a:r>
          </a:p>
          <a:p>
            <a:pPr marL="457200" indent="-457200"/>
            <a:r>
              <a:rPr lang="en-US" sz="3200" kern="1200">
                <a:solidFill>
                  <a:srgbClr val="000000"/>
                </a:solidFill>
                <a:latin typeface="+mn-lt"/>
                <a:ea typeface="+mn-ea"/>
                <a:cs typeface="+mn-cs"/>
              </a:rPr>
              <a:t>Continually assess the woman for complications</a:t>
            </a:r>
          </a:p>
          <a:p>
            <a:pPr marL="457200" indent="-457200"/>
            <a:r>
              <a:rPr lang="en-US" sz="3200" kern="1200">
                <a:solidFill>
                  <a:srgbClr val="000000"/>
                </a:solidFill>
                <a:latin typeface="+mn-lt"/>
                <a:ea typeface="+mn-ea"/>
                <a:cs typeface="+mn-cs"/>
              </a:rPr>
              <a:t>Manage complications by providing pain management then treating immediately or stabilizing and referring</a:t>
            </a:r>
          </a:p>
        </p:txBody>
      </p:sp>
    </p:spTree>
    <p:extLst>
      <p:ext uri="{BB962C8B-B14F-4D97-AF65-F5344CB8AC3E}">
        <p14:creationId xmlns:p14="http://schemas.microsoft.com/office/powerpoint/2010/main" val="2064571504"/>
      </p:ext>
    </p:ext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Signs and Symptoms of Incomplete Abortion: Immediate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Heavy vaginal bleeding</a:t>
            </a:r>
          </a:p>
          <a:p>
            <a:pPr marL="457200" indent="-457200"/>
            <a:r>
              <a:rPr lang="en-US" sz="3200" kern="1200">
                <a:solidFill>
                  <a:srgbClr val="000000"/>
                </a:solidFill>
                <a:latin typeface="+mn-lt"/>
                <a:ea typeface="+mn-ea"/>
                <a:cs typeface="+mn-cs"/>
              </a:rPr>
              <a:t>Less tissue than expected </a:t>
            </a:r>
          </a:p>
          <a:p>
            <a:pPr marL="457200" indent="-457200"/>
            <a:r>
              <a:rPr lang="en-US" sz="3200" kern="1200">
                <a:solidFill>
                  <a:srgbClr val="000000"/>
                </a:solidFill>
                <a:latin typeface="+mn-lt"/>
                <a:ea typeface="+mn-ea"/>
                <a:cs typeface="+mn-cs"/>
              </a:rPr>
              <a:t>Sometimes severe abdominal pain </a:t>
            </a:r>
          </a:p>
        </p:txBody>
      </p:sp>
    </p:spTree>
    <p:extLst>
      <p:ext uri="{BB962C8B-B14F-4D97-AF65-F5344CB8AC3E}">
        <p14:creationId xmlns:p14="http://schemas.microsoft.com/office/powerpoint/2010/main" val="3580862965"/>
      </p:ext>
    </p:ext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Signs and Symptoms of Incomplete Abortion: Delayed </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Uterine tenderness </a:t>
            </a:r>
          </a:p>
          <a:p>
            <a:pPr marL="457200" indent="-457200"/>
            <a:r>
              <a:rPr lang="en-US" sz="3200" kern="1200">
                <a:solidFill>
                  <a:srgbClr val="000000"/>
                </a:solidFill>
                <a:latin typeface="+mn-lt"/>
                <a:ea typeface="+mn-ea"/>
                <a:cs typeface="+mn-cs"/>
              </a:rPr>
              <a:t>Fever, pain, infection </a:t>
            </a:r>
          </a:p>
          <a:p>
            <a:pPr marL="457200" indent="-457200"/>
            <a:r>
              <a:rPr lang="en-US" sz="3200" kern="1200">
                <a:solidFill>
                  <a:srgbClr val="000000"/>
                </a:solidFill>
                <a:latin typeface="+mn-lt"/>
                <a:ea typeface="+mn-ea"/>
                <a:cs typeface="+mn-cs"/>
              </a:rPr>
              <a:t>Elevated white blood cell count </a:t>
            </a:r>
          </a:p>
        </p:txBody>
      </p:sp>
    </p:spTree>
    <p:extLst>
      <p:ext uri="{BB962C8B-B14F-4D97-AF65-F5344CB8AC3E}">
        <p14:creationId xmlns:p14="http://schemas.microsoft.com/office/powerpoint/2010/main" val="3974835028"/>
      </p:ext>
    </p:ext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Causes of these Signs and Symptoms</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Retained pregnancy tissue after uterine evacuation</a:t>
            </a:r>
          </a:p>
          <a:p>
            <a:pPr marL="457200" indent="-457200"/>
            <a:r>
              <a:rPr lang="en-US" sz="3200" kern="1200">
                <a:solidFill>
                  <a:srgbClr val="000000"/>
                </a:solidFill>
                <a:latin typeface="+mn-lt"/>
                <a:ea typeface="+mn-ea"/>
                <a:cs typeface="+mn-cs"/>
              </a:rPr>
              <a:t>Uterine infection (</a:t>
            </a:r>
            <a:r>
              <a:rPr lang="en-US" sz="3200" kern="1200" err="1">
                <a:solidFill>
                  <a:srgbClr val="000000"/>
                </a:solidFill>
                <a:latin typeface="+mn-lt"/>
                <a:ea typeface="+mn-ea"/>
                <a:cs typeface="+mn-cs"/>
              </a:rPr>
              <a:t>endometritis</a:t>
            </a:r>
            <a:r>
              <a:rPr lang="en-US" sz="3200" kern="1200">
                <a:solidFill>
                  <a:srgbClr val="000000"/>
                </a:solidFill>
                <a:latin typeface="+mn-lt"/>
                <a:ea typeface="+mn-ea"/>
                <a:cs typeface="+mn-cs"/>
              </a:rPr>
              <a:t>), especially likely if reproductive</a:t>
            </a:r>
            <a:r>
              <a:rPr lang="en-US" sz="3200" kern="1200" baseline="0">
                <a:solidFill>
                  <a:srgbClr val="000000"/>
                </a:solidFill>
                <a:latin typeface="+mn-lt"/>
                <a:ea typeface="+mn-ea"/>
                <a:cs typeface="+mn-cs"/>
              </a:rPr>
              <a:t> tract infection</a:t>
            </a:r>
            <a:r>
              <a:rPr lang="en-US" sz="3200" kern="1200">
                <a:solidFill>
                  <a:srgbClr val="000000"/>
                </a:solidFill>
                <a:latin typeface="+mn-lt"/>
                <a:ea typeface="+mn-ea"/>
                <a:cs typeface="+mn-cs"/>
              </a:rPr>
              <a:t> present </a:t>
            </a:r>
          </a:p>
        </p:txBody>
      </p:sp>
    </p:spTree>
    <p:extLst>
      <p:ext uri="{BB962C8B-B14F-4D97-AF65-F5344CB8AC3E}">
        <p14:creationId xmlns:p14="http://schemas.microsoft.com/office/powerpoint/2010/main" val="20163121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Community Map Should Include:</a:t>
            </a:r>
          </a:p>
        </p:txBody>
      </p:sp>
      <p:sp>
        <p:nvSpPr>
          <p:cNvPr id="3" name="Content Placeholder 2"/>
          <p:cNvSpPr>
            <a:spLocks noGrp="1"/>
          </p:cNvSpPr>
          <p:nvPr>
            <p:ph sz="quarter" idx="1"/>
          </p:nvPr>
        </p:nvSpPr>
        <p:spPr/>
        <p:txBody>
          <a:bodyPr/>
          <a:lstStyle/>
          <a:p>
            <a:pPr marL="457200" indent="-457200"/>
            <a:r>
              <a:rPr lang="en-US" sz="3200"/>
              <a:t>Hospitals, clinics and health posts, including: </a:t>
            </a:r>
          </a:p>
          <a:p>
            <a:pPr marL="1096963" lvl="1" indent="-457200"/>
            <a:r>
              <a:rPr lang="en-US" sz="3200"/>
              <a:t>Reproductive-health services </a:t>
            </a:r>
          </a:p>
          <a:p>
            <a:pPr marL="1096963" lvl="1" indent="-457200"/>
            <a:r>
              <a:rPr lang="en-US" sz="3200"/>
              <a:t>Emergency obstetric services (e.g. blood, surgery) </a:t>
            </a:r>
          </a:p>
          <a:p>
            <a:pPr marL="457200" indent="-457200"/>
            <a:endParaRPr lang="en-US" sz="3200"/>
          </a:p>
        </p:txBody>
      </p:sp>
    </p:spTree>
    <p:extLst>
      <p:ext uri="{BB962C8B-B14F-4D97-AF65-F5344CB8AC3E}">
        <p14:creationId xmlns:p14="http://schemas.microsoft.com/office/powerpoint/2010/main" val="3013220787"/>
      </p:ext>
    </p:ext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Treatment of Incomplete Abortion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Usually treat with vacuum aspiration</a:t>
            </a:r>
          </a:p>
          <a:p>
            <a:pPr marL="457200" indent="-457200"/>
            <a:r>
              <a:rPr lang="en-US" sz="3200" kern="1200">
                <a:solidFill>
                  <a:srgbClr val="000000"/>
                </a:solidFill>
                <a:latin typeface="+mn-lt"/>
                <a:ea typeface="+mn-ea"/>
                <a:cs typeface="+mn-cs"/>
              </a:rPr>
              <a:t>May use </a:t>
            </a:r>
            <a:r>
              <a:rPr lang="en-US" sz="3200" kern="1200" err="1">
                <a:solidFill>
                  <a:srgbClr val="000000"/>
                </a:solidFill>
                <a:latin typeface="+mn-lt"/>
                <a:ea typeface="+mn-ea"/>
                <a:cs typeface="+mn-cs"/>
              </a:rPr>
              <a:t>misoprostol</a:t>
            </a:r>
            <a:r>
              <a:rPr lang="en-US" sz="3200" kern="1200">
                <a:solidFill>
                  <a:srgbClr val="000000"/>
                </a:solidFill>
                <a:latin typeface="+mn-lt"/>
                <a:ea typeface="+mn-ea"/>
                <a:cs typeface="+mn-cs"/>
              </a:rPr>
              <a:t> or expectant management with close monitoring</a:t>
            </a:r>
          </a:p>
          <a:p>
            <a:pPr marL="457200" indent="-457200"/>
            <a:r>
              <a:rPr lang="en-US" sz="3200" kern="1200">
                <a:solidFill>
                  <a:srgbClr val="000000"/>
                </a:solidFill>
                <a:latin typeface="+mn-lt"/>
                <a:ea typeface="+mn-ea"/>
                <a:cs typeface="+mn-cs"/>
              </a:rPr>
              <a:t>If woman has heavy bleeding or signs and symptoms of infection, use immediate vacuum aspiration</a:t>
            </a:r>
          </a:p>
        </p:txBody>
      </p:sp>
    </p:spTree>
    <p:extLst>
      <p:ext uri="{BB962C8B-B14F-4D97-AF65-F5344CB8AC3E}">
        <p14:creationId xmlns:p14="http://schemas.microsoft.com/office/powerpoint/2010/main" val="3689466538"/>
      </p:ext>
    </p:extLst>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Signs and symptoms of uterine infection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Lower pelvic or abdominal pain</a:t>
            </a:r>
          </a:p>
          <a:p>
            <a:pPr marL="457200" indent="-457200"/>
            <a:r>
              <a:rPr lang="en-US" sz="3200" kern="1200">
                <a:solidFill>
                  <a:srgbClr val="000000"/>
                </a:solidFill>
                <a:latin typeface="+mn-lt"/>
                <a:ea typeface="+mn-ea"/>
                <a:cs typeface="+mn-cs"/>
              </a:rPr>
              <a:t>Fever and chills</a:t>
            </a:r>
          </a:p>
          <a:p>
            <a:pPr marL="457200" indent="-457200"/>
            <a:r>
              <a:rPr lang="en-US" sz="3200" kern="1200">
                <a:solidFill>
                  <a:srgbClr val="000000"/>
                </a:solidFill>
                <a:latin typeface="+mn-lt"/>
                <a:ea typeface="+mn-ea"/>
                <a:cs typeface="+mn-cs"/>
              </a:rPr>
              <a:t>Uterine or lower abdominal tenderness on exam</a:t>
            </a:r>
          </a:p>
          <a:p>
            <a:pPr marL="457200" indent="-457200"/>
            <a:r>
              <a:rPr lang="en-US" sz="3200" kern="1200">
                <a:solidFill>
                  <a:srgbClr val="000000"/>
                </a:solidFill>
                <a:latin typeface="+mn-lt"/>
                <a:ea typeface="+mn-ea"/>
                <a:cs typeface="+mn-cs"/>
              </a:rPr>
              <a:t>Cervical motion tenderness</a:t>
            </a:r>
          </a:p>
          <a:p>
            <a:pPr marL="457200" indent="-457200"/>
            <a:r>
              <a:rPr lang="en-US" sz="3200"/>
              <a:t>Unusual or bad smelling vaginal or cervical discharge</a:t>
            </a:r>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3827932991"/>
      </p:ext>
    </p:extLst>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Signs and Symptoms of Continuing Pregnancy</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On vacuum aspiration, smaller amount of POC than expected</a:t>
            </a:r>
          </a:p>
          <a:p>
            <a:pPr marL="457200" indent="-457200"/>
            <a:r>
              <a:rPr lang="en-US" sz="3200" kern="1200">
                <a:solidFill>
                  <a:srgbClr val="000000"/>
                </a:solidFill>
                <a:latin typeface="+mn-lt"/>
                <a:ea typeface="+mn-ea"/>
                <a:cs typeface="+mn-cs"/>
              </a:rPr>
              <a:t>Persistent pregnancy symptoms </a:t>
            </a:r>
          </a:p>
          <a:p>
            <a:pPr marL="457200" indent="-457200"/>
            <a:r>
              <a:rPr lang="en-US" sz="3200" kern="1200">
                <a:solidFill>
                  <a:srgbClr val="000000"/>
                </a:solidFill>
                <a:latin typeface="+mn-lt"/>
                <a:ea typeface="+mn-ea"/>
                <a:cs typeface="+mn-cs"/>
              </a:rPr>
              <a:t>Less vaginal bleeding than expected </a:t>
            </a:r>
          </a:p>
          <a:p>
            <a:pPr marL="457200" indent="-457200">
              <a:defRPr/>
            </a:pPr>
            <a:r>
              <a:rPr lang="en-US" sz="3200" kern="1200">
                <a:solidFill>
                  <a:srgbClr val="000000"/>
                </a:solidFill>
                <a:latin typeface="+mn-lt"/>
                <a:ea typeface="+mn-ea"/>
                <a:cs typeface="+mn-cs"/>
              </a:rPr>
              <a:t>Uterine size increasing after uterine evacuation </a:t>
            </a:r>
          </a:p>
        </p:txBody>
      </p:sp>
    </p:spTree>
    <p:extLst>
      <p:ext uri="{BB962C8B-B14F-4D97-AF65-F5344CB8AC3E}">
        <p14:creationId xmlns:p14="http://schemas.microsoft.com/office/powerpoint/2010/main" val="3536478549"/>
      </p:ext>
    </p:extLst>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Continuing Pregnancy </a:t>
            </a:r>
            <a:endParaRPr lang="en-US"/>
          </a:p>
        </p:txBody>
      </p:sp>
      <p:sp>
        <p:nvSpPr>
          <p:cNvPr id="3" name="Content Placeholder 2"/>
          <p:cNvSpPr>
            <a:spLocks noGrp="1"/>
          </p:cNvSpPr>
          <p:nvPr>
            <p:ph sz="quarter" idx="1"/>
          </p:nvPr>
        </p:nvSpPr>
        <p:spPr/>
        <p:txBody>
          <a:bodyPr/>
          <a:lstStyle/>
          <a:p>
            <a:pPr marL="457200" indent="-457200"/>
            <a:r>
              <a:rPr lang="en-US" sz="2900" kern="1200">
                <a:solidFill>
                  <a:srgbClr val="000000"/>
                </a:solidFill>
                <a:latin typeface="+mn-lt"/>
                <a:ea typeface="+mn-ea"/>
                <a:cs typeface="+mn-cs"/>
              </a:rPr>
              <a:t>Also known as “failed abortion” </a:t>
            </a:r>
          </a:p>
          <a:p>
            <a:pPr marL="457200" indent="-457200"/>
            <a:r>
              <a:rPr lang="en-US" sz="2900" kern="1200">
                <a:solidFill>
                  <a:srgbClr val="000000"/>
                </a:solidFill>
                <a:latin typeface="+mn-lt"/>
                <a:ea typeface="+mn-ea"/>
                <a:cs typeface="+mn-cs"/>
              </a:rPr>
              <a:t>Pregnancy continues due to: </a:t>
            </a:r>
          </a:p>
          <a:p>
            <a:pPr lvl="1"/>
            <a:r>
              <a:rPr lang="en-US" sz="2600" kern="1200">
                <a:solidFill>
                  <a:srgbClr val="000000"/>
                </a:solidFill>
                <a:latin typeface="+mn-lt"/>
                <a:ea typeface="+mn-ea"/>
                <a:cs typeface="+mn-cs"/>
              </a:rPr>
              <a:t>Ineffective uterine evacuation </a:t>
            </a:r>
          </a:p>
          <a:p>
            <a:pPr lvl="1"/>
            <a:r>
              <a:rPr lang="en-US" sz="2600" kern="1200">
                <a:solidFill>
                  <a:srgbClr val="000000"/>
                </a:solidFill>
                <a:latin typeface="+mn-lt"/>
                <a:ea typeface="+mn-ea"/>
                <a:cs typeface="+mn-cs"/>
              </a:rPr>
              <a:t>Failure to evacuate gestational sac</a:t>
            </a:r>
          </a:p>
          <a:p>
            <a:pPr lvl="1"/>
            <a:r>
              <a:rPr lang="en-US" sz="2600" kern="1200" err="1">
                <a:solidFill>
                  <a:srgbClr val="000000"/>
                </a:solidFill>
                <a:latin typeface="+mn-lt"/>
                <a:ea typeface="+mn-ea"/>
                <a:cs typeface="+mn-cs"/>
              </a:rPr>
              <a:t>Extrauterine</a:t>
            </a:r>
            <a:r>
              <a:rPr lang="en-US" sz="2600" kern="1200">
                <a:solidFill>
                  <a:srgbClr val="000000"/>
                </a:solidFill>
                <a:latin typeface="+mn-lt"/>
                <a:ea typeface="+mn-ea"/>
                <a:cs typeface="+mn-cs"/>
              </a:rPr>
              <a:t> pregnancy </a:t>
            </a:r>
          </a:p>
          <a:p>
            <a:pPr marL="457200" indent="-457200"/>
            <a:r>
              <a:rPr lang="en-US" sz="2900" kern="1200">
                <a:solidFill>
                  <a:srgbClr val="000000"/>
                </a:solidFill>
                <a:latin typeface="+mn-lt"/>
                <a:ea typeface="+mn-ea"/>
                <a:cs typeface="+mn-cs"/>
              </a:rPr>
              <a:t>Early gestational age (&lt;6 weeks), operator inexperience and uterine anomalies may make it more difficult to evacuate gestational sac using VA</a:t>
            </a:r>
          </a:p>
        </p:txBody>
      </p:sp>
    </p:spTree>
    <p:extLst>
      <p:ext uri="{BB962C8B-B14F-4D97-AF65-F5344CB8AC3E}">
        <p14:creationId xmlns:p14="http://schemas.microsoft.com/office/powerpoint/2010/main" val="1360796173"/>
      </p:ext>
    </p:extLst>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Hemorrhage</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Rare after safe abortion</a:t>
            </a:r>
          </a:p>
          <a:p>
            <a:pPr marL="457200" indent="-457200"/>
            <a:r>
              <a:rPr lang="en-US" sz="3200" kern="1200">
                <a:solidFill>
                  <a:srgbClr val="000000"/>
                </a:solidFill>
                <a:latin typeface="+mn-lt"/>
                <a:ea typeface="+mn-ea"/>
                <a:cs typeface="+mn-cs"/>
              </a:rPr>
              <a:t>May occur because of incomplete abortion, infection or uterine </a:t>
            </a:r>
            <a:r>
              <a:rPr lang="en-US" sz="3200" kern="1200" err="1">
                <a:solidFill>
                  <a:srgbClr val="000000"/>
                </a:solidFill>
                <a:latin typeface="+mn-lt"/>
                <a:ea typeface="+mn-ea"/>
                <a:cs typeface="+mn-cs"/>
              </a:rPr>
              <a:t>atony</a:t>
            </a:r>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3518835361"/>
      </p:ext>
    </p:ext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Signs and Symptoms of Uterine </a:t>
            </a:r>
            <a:r>
              <a:rPr lang="en-US" sz="3600" kern="1200" err="1">
                <a:solidFill>
                  <a:schemeClr val="tx2"/>
                </a:solidFill>
                <a:latin typeface="+mj-lt"/>
                <a:ea typeface="+mj-ea"/>
                <a:cs typeface="+mj-cs"/>
              </a:rPr>
              <a:t>Atony</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Copious vaginal bleeding </a:t>
            </a:r>
          </a:p>
          <a:p>
            <a:pPr marL="457200" indent="-457200"/>
            <a:r>
              <a:rPr lang="en-US" sz="3200" kern="1200">
                <a:solidFill>
                  <a:srgbClr val="000000"/>
                </a:solidFill>
                <a:latin typeface="+mn-lt"/>
                <a:ea typeface="+mn-ea"/>
                <a:cs typeface="+mn-cs"/>
              </a:rPr>
              <a:t>Large, boggy, softened uterus </a:t>
            </a:r>
          </a:p>
        </p:txBody>
      </p:sp>
    </p:spTree>
    <p:extLst>
      <p:ext uri="{BB962C8B-B14F-4D97-AF65-F5344CB8AC3E}">
        <p14:creationId xmlns:p14="http://schemas.microsoft.com/office/powerpoint/2010/main" val="220271538"/>
      </p:ext>
    </p:extLst>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Factors Contributing to Uterine </a:t>
            </a:r>
            <a:r>
              <a:rPr lang="en-US" sz="3600" kern="1200" err="1">
                <a:solidFill>
                  <a:schemeClr val="tx2"/>
                </a:solidFill>
                <a:latin typeface="+mj-lt"/>
                <a:ea typeface="+mj-ea"/>
                <a:cs typeface="+mj-cs"/>
              </a:rPr>
              <a:t>Atony</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Uterus loses muscle tone, cannot stop bleeding </a:t>
            </a:r>
          </a:p>
          <a:p>
            <a:pPr marL="457200" indent="-457200"/>
            <a:r>
              <a:rPr lang="en-US" sz="3200" kern="1200">
                <a:solidFill>
                  <a:srgbClr val="000000"/>
                </a:solidFill>
                <a:latin typeface="+mn-lt"/>
                <a:ea typeface="+mn-ea"/>
                <a:cs typeface="+mn-cs"/>
              </a:rPr>
              <a:t>More common in </a:t>
            </a:r>
            <a:r>
              <a:rPr lang="en-US" sz="3200" kern="1200" err="1">
                <a:solidFill>
                  <a:srgbClr val="000000"/>
                </a:solidFill>
                <a:latin typeface="+mn-lt"/>
                <a:ea typeface="+mn-ea"/>
                <a:cs typeface="+mn-cs"/>
              </a:rPr>
              <a:t>multiparous</a:t>
            </a:r>
            <a:r>
              <a:rPr lang="en-US" sz="3200" kern="1200">
                <a:solidFill>
                  <a:srgbClr val="000000"/>
                </a:solidFill>
                <a:latin typeface="+mn-lt"/>
                <a:ea typeface="+mn-ea"/>
                <a:cs typeface="+mn-cs"/>
              </a:rPr>
              <a:t> and later pregnancies </a:t>
            </a:r>
          </a:p>
        </p:txBody>
      </p:sp>
    </p:spTree>
    <p:extLst>
      <p:ext uri="{BB962C8B-B14F-4D97-AF65-F5344CB8AC3E}">
        <p14:creationId xmlns:p14="http://schemas.microsoft.com/office/powerpoint/2010/main" val="363646507"/>
      </p:ext>
    </p:extLst>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Steps for Management of Hemorrhage</a:t>
            </a:r>
          </a:p>
        </p:txBody>
      </p:sp>
      <p:sp>
        <p:nvSpPr>
          <p:cNvPr id="3" name="Content Placeholder 2"/>
          <p:cNvSpPr>
            <a:spLocks noGrp="1"/>
          </p:cNvSpPr>
          <p:nvPr>
            <p:ph sz="quarter" idx="1"/>
          </p:nvPr>
        </p:nvSpPr>
        <p:spPr/>
        <p:txBody>
          <a:bodyPr/>
          <a:lstStyle/>
          <a:p>
            <a:pPr marL="457200" indent="-457200"/>
            <a:r>
              <a:rPr lang="en-US"/>
              <a:t>Conduct bimanual massage</a:t>
            </a:r>
          </a:p>
          <a:p>
            <a:pPr marL="457200" indent="-457200"/>
            <a:r>
              <a:rPr lang="en-US"/>
              <a:t>Give uterotonic therapies </a:t>
            </a:r>
          </a:p>
          <a:p>
            <a:pPr marL="457200" indent="-457200"/>
            <a:r>
              <a:rPr lang="en-US"/>
              <a:t>Proceed with uterine aspiration</a:t>
            </a:r>
          </a:p>
          <a:p>
            <a:pPr marL="457200" indent="-457200"/>
            <a:r>
              <a:rPr lang="en-US"/>
              <a:t>Perform intrauterine </a:t>
            </a:r>
            <a:r>
              <a:rPr lang="en-US" err="1"/>
              <a:t>tamponade</a:t>
            </a:r>
            <a:endParaRPr lang="en-US"/>
          </a:p>
          <a:p>
            <a:pPr marL="457200" indent="-457200"/>
            <a:r>
              <a:rPr lang="en-US"/>
              <a:t>Perform hysterectomy if bleeding cannot be stopped by other measures</a:t>
            </a:r>
          </a:p>
          <a:p>
            <a:pPr marL="457200" indent="-457200"/>
            <a:endParaRPr lang="en-US"/>
          </a:p>
        </p:txBody>
      </p:sp>
    </p:spTree>
    <p:extLst>
      <p:ext uri="{BB962C8B-B14F-4D97-AF65-F5344CB8AC3E}">
        <p14:creationId xmlns:p14="http://schemas.microsoft.com/office/powerpoint/2010/main" val="963242168"/>
      </p:ext>
    </p:extLst>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t>Uterotonics</a:t>
            </a:r>
            <a:r>
              <a:rPr lang="en-US"/>
              <a:t> for Bleeding or Stabilization</a:t>
            </a:r>
          </a:p>
        </p:txBody>
      </p:sp>
      <p:sp>
        <p:nvSpPr>
          <p:cNvPr id="3" name="Content Placeholder 2"/>
          <p:cNvSpPr>
            <a:spLocks noGrp="1"/>
          </p:cNvSpPr>
          <p:nvPr>
            <p:ph sz="quarter" idx="1"/>
          </p:nvPr>
        </p:nvSpPr>
        <p:spPr/>
        <p:txBody>
          <a:bodyPr/>
          <a:lstStyle/>
          <a:p>
            <a:pPr marL="457200" indent="-457200"/>
            <a:r>
              <a:rPr lang="en-US"/>
              <a:t>After uterine aspiration:</a:t>
            </a:r>
          </a:p>
          <a:p>
            <a:pPr lvl="1"/>
            <a:r>
              <a:rPr lang="en-US" err="1"/>
              <a:t>Methylergonovine</a:t>
            </a:r>
            <a:r>
              <a:rPr lang="en-US"/>
              <a:t> 0.2 mg intramuscularly or </a:t>
            </a:r>
            <a:r>
              <a:rPr lang="en-US" err="1"/>
              <a:t>intracervically</a:t>
            </a:r>
            <a:r>
              <a:rPr lang="en-US"/>
              <a:t>, not for women with hypertension</a:t>
            </a:r>
          </a:p>
          <a:p>
            <a:pPr lvl="1"/>
            <a:r>
              <a:rPr lang="en-US"/>
              <a:t>Misoprostol 800 mcg sublingually or rectally</a:t>
            </a:r>
          </a:p>
          <a:p>
            <a:pPr lvl="1"/>
            <a:r>
              <a:rPr lang="en-US"/>
              <a:t>Oxytocin 10-40 units in 500-1000mL IV fluid OR</a:t>
            </a:r>
          </a:p>
          <a:p>
            <a:pPr marL="366713" lvl="1" indent="0">
              <a:buNone/>
            </a:pPr>
            <a:r>
              <a:rPr lang="en-US"/>
              <a:t>    10 units intramuscularly </a:t>
            </a:r>
          </a:p>
          <a:p>
            <a:pPr lvl="1"/>
            <a:r>
              <a:rPr lang="en-US"/>
              <a:t>Intrauterine </a:t>
            </a:r>
            <a:r>
              <a:rPr lang="en-US" err="1"/>
              <a:t>tamponade</a:t>
            </a:r>
            <a:endParaRPr lang="en-US"/>
          </a:p>
          <a:p>
            <a:endParaRPr lang="en-US"/>
          </a:p>
        </p:txBody>
      </p:sp>
    </p:spTree>
    <p:extLst>
      <p:ext uri="{BB962C8B-B14F-4D97-AF65-F5344CB8AC3E}">
        <p14:creationId xmlns:p14="http://schemas.microsoft.com/office/powerpoint/2010/main" val="3407520842"/>
      </p:ext>
    </p:extLst>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Ectopic Pregnancy</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Usually detected during clinical assessment</a:t>
            </a:r>
          </a:p>
          <a:p>
            <a:pPr marL="457200" indent="-457200"/>
            <a:r>
              <a:rPr lang="en-US" sz="2800" kern="1200">
                <a:solidFill>
                  <a:srgbClr val="000000"/>
                </a:solidFill>
                <a:latin typeface="+mn-lt"/>
                <a:ea typeface="+mn-ea"/>
                <a:cs typeface="+mn-cs"/>
              </a:rPr>
              <a:t>Can go undiagnosed, even after a UE with medical methods regimen, as the POC are not examined</a:t>
            </a:r>
          </a:p>
          <a:p>
            <a:pPr marL="457200" indent="-457200"/>
            <a:r>
              <a:rPr lang="en-US" sz="2800" kern="1200">
                <a:solidFill>
                  <a:srgbClr val="000000"/>
                </a:solidFill>
                <a:latin typeface="+mn-lt"/>
                <a:ea typeface="+mn-ea"/>
                <a:cs typeface="+mn-cs"/>
              </a:rPr>
              <a:t>The medications used in UE with medical methods will not treat an ectopic pregnancy</a:t>
            </a:r>
          </a:p>
          <a:p>
            <a:pPr marL="457200" indent="-457200"/>
            <a:r>
              <a:rPr lang="en-US" sz="2800" kern="1200">
                <a:solidFill>
                  <a:srgbClr val="000000"/>
                </a:solidFill>
                <a:latin typeface="+mn-lt"/>
                <a:ea typeface="+mn-ea"/>
                <a:cs typeface="+mn-cs"/>
              </a:rPr>
              <a:t>Is a life-threatening condition – refer or treat immediately</a:t>
            </a:r>
          </a:p>
        </p:txBody>
      </p:sp>
    </p:spTree>
    <p:extLst>
      <p:ext uri="{BB962C8B-B14F-4D97-AF65-F5344CB8AC3E}">
        <p14:creationId xmlns:p14="http://schemas.microsoft.com/office/powerpoint/2010/main" val="25635187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Community Map Should Include:(cont.)</a:t>
            </a:r>
          </a:p>
        </p:txBody>
      </p:sp>
      <p:sp>
        <p:nvSpPr>
          <p:cNvPr id="3" name="Content Placeholder 2"/>
          <p:cNvSpPr>
            <a:spLocks noGrp="1"/>
          </p:cNvSpPr>
          <p:nvPr>
            <p:ph sz="quarter" idx="1"/>
          </p:nvPr>
        </p:nvSpPr>
        <p:spPr/>
        <p:txBody>
          <a:bodyPr/>
          <a:lstStyle/>
          <a:p>
            <a:pPr marL="457200" indent="-457200"/>
            <a:r>
              <a:rPr lang="en-US" sz="3200"/>
              <a:t>Places where people receive: </a:t>
            </a:r>
          </a:p>
          <a:p>
            <a:pPr lvl="1"/>
            <a:r>
              <a:rPr lang="en-US" sz="2800"/>
              <a:t>Information about pregnancy prevention and termination (e.g. clinics, hotlines, community or youth centers, schools) </a:t>
            </a:r>
          </a:p>
          <a:p>
            <a:pPr lvl="1"/>
            <a:r>
              <a:rPr lang="en-US" sz="2800"/>
              <a:t>Contraception (e.g. pharmacies) </a:t>
            </a:r>
          </a:p>
          <a:p>
            <a:pPr lvl="1"/>
            <a:r>
              <a:rPr lang="en-US" sz="2800"/>
              <a:t>Reproductive-health technologies such as manual vacuum aspiration (MVA) and medical methods</a:t>
            </a:r>
          </a:p>
          <a:p>
            <a:pPr lvl="1"/>
            <a:r>
              <a:rPr lang="en-US" sz="2800"/>
              <a:t>Transportation for emergency care </a:t>
            </a:r>
          </a:p>
          <a:p>
            <a:pPr marL="457200" indent="-457200"/>
            <a:endParaRPr lang="en-US" sz="3200"/>
          </a:p>
        </p:txBody>
      </p:sp>
    </p:spTree>
    <p:extLst>
      <p:ext uri="{BB962C8B-B14F-4D97-AF65-F5344CB8AC3E}">
        <p14:creationId xmlns:p14="http://schemas.microsoft.com/office/powerpoint/2010/main" val="107497654"/>
      </p:ext>
    </p:ext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Possible Signs and Symptoms of Ectopic Pregnancy</a:t>
            </a:r>
            <a:endParaRPr lang="en-US"/>
          </a:p>
        </p:txBody>
      </p:sp>
      <p:sp>
        <p:nvSpPr>
          <p:cNvPr id="3" name="Content Placeholder 2"/>
          <p:cNvSpPr>
            <a:spLocks noGrp="1"/>
          </p:cNvSpPr>
          <p:nvPr>
            <p:ph sz="quarter" idx="1"/>
          </p:nvPr>
        </p:nvSpPr>
        <p:spPr>
          <a:xfrm>
            <a:off x="612648" y="1600200"/>
            <a:ext cx="8153400" cy="5105400"/>
          </a:xfrm>
        </p:spPr>
        <p:txBody>
          <a:bodyPr/>
          <a:lstStyle/>
          <a:p>
            <a:pPr>
              <a:buNone/>
            </a:pPr>
            <a:r>
              <a:rPr lang="en-US" sz="2400" kern="1200">
                <a:solidFill>
                  <a:srgbClr val="000000"/>
                </a:solidFill>
                <a:latin typeface="+mn-lt"/>
                <a:ea typeface="+mn-ea"/>
                <a:cs typeface="+mn-cs"/>
              </a:rPr>
              <a:t>After </a:t>
            </a:r>
            <a:r>
              <a:rPr lang="en-US" sz="2400"/>
              <a:t>vacuum aspiration</a:t>
            </a:r>
            <a:r>
              <a:rPr lang="en-US" sz="2400" kern="1200">
                <a:solidFill>
                  <a:srgbClr val="000000"/>
                </a:solidFill>
                <a:latin typeface="+mn-lt"/>
                <a:ea typeface="+mn-ea"/>
                <a:cs typeface="+mn-cs"/>
              </a:rPr>
              <a:t> – </a:t>
            </a:r>
          </a:p>
          <a:p>
            <a:pPr marL="342900" indent="-342900"/>
            <a:r>
              <a:rPr lang="en-US" sz="2400" kern="1200">
                <a:solidFill>
                  <a:srgbClr val="000000"/>
                </a:solidFill>
                <a:latin typeface="+mn-lt"/>
                <a:ea typeface="+mn-ea"/>
                <a:cs typeface="+mn-cs"/>
              </a:rPr>
              <a:t>No villi or decidua are seen when POC are examined</a:t>
            </a:r>
          </a:p>
          <a:p>
            <a:pPr>
              <a:buNone/>
            </a:pPr>
            <a:endParaRPr lang="en-US" sz="2400" kern="1200">
              <a:solidFill>
                <a:srgbClr val="000000"/>
              </a:solidFill>
              <a:latin typeface="+mn-lt"/>
              <a:ea typeface="+mn-ea"/>
              <a:cs typeface="+mn-cs"/>
            </a:endParaRPr>
          </a:p>
          <a:p>
            <a:pPr>
              <a:buNone/>
            </a:pPr>
            <a:r>
              <a:rPr lang="en-US" sz="2400" kern="1200">
                <a:solidFill>
                  <a:srgbClr val="000000"/>
                </a:solidFill>
                <a:latin typeface="+mn-lt"/>
                <a:ea typeface="+mn-ea"/>
                <a:cs typeface="+mn-cs"/>
              </a:rPr>
              <a:t>After medical methods</a:t>
            </a:r>
            <a:r>
              <a:rPr lang="en-US" sz="2400" kern="1200" baseline="0">
                <a:solidFill>
                  <a:srgbClr val="000000"/>
                </a:solidFill>
                <a:latin typeface="+mn-lt"/>
                <a:ea typeface="+mn-ea"/>
                <a:cs typeface="+mn-cs"/>
              </a:rPr>
              <a:t> –</a:t>
            </a:r>
          </a:p>
          <a:p>
            <a:pPr marL="342900" indent="-342900"/>
            <a:r>
              <a:rPr lang="en-US" sz="2400" kern="1200">
                <a:solidFill>
                  <a:srgbClr val="000000"/>
                </a:solidFill>
                <a:latin typeface="+mn-lt"/>
                <a:ea typeface="+mn-ea"/>
                <a:cs typeface="+mn-cs"/>
              </a:rPr>
              <a:t>Minimal vaginal bleeding</a:t>
            </a:r>
          </a:p>
          <a:p>
            <a:pPr marL="342900" indent="-342900"/>
            <a:r>
              <a:rPr lang="en-US" sz="2400" kern="1200">
                <a:solidFill>
                  <a:srgbClr val="000000"/>
                </a:solidFill>
                <a:latin typeface="+mn-lt"/>
                <a:ea typeface="+mn-ea"/>
                <a:cs typeface="+mn-cs"/>
              </a:rPr>
              <a:t>Uterine size that is smaller than expected</a:t>
            </a:r>
          </a:p>
          <a:p>
            <a:pPr marL="342900" indent="-342900"/>
            <a:r>
              <a:rPr lang="en-US" sz="2400" kern="1200">
                <a:solidFill>
                  <a:srgbClr val="000000"/>
                </a:solidFill>
                <a:latin typeface="+mn-lt"/>
                <a:ea typeface="+mn-ea"/>
                <a:cs typeface="+mn-cs"/>
              </a:rPr>
              <a:t>Sudden, intense and persistent lower abdominal pain or cramping, sometimes with:</a:t>
            </a:r>
          </a:p>
          <a:p>
            <a:pPr lvl="1"/>
            <a:r>
              <a:rPr lang="en-US" sz="2000" kern="1200">
                <a:solidFill>
                  <a:srgbClr val="000000"/>
                </a:solidFill>
                <a:latin typeface="+mn-lt"/>
                <a:ea typeface="+mn-ea"/>
                <a:cs typeface="+mn-cs"/>
              </a:rPr>
              <a:t>Irregular vaginal bleeding or spotting</a:t>
            </a:r>
          </a:p>
          <a:p>
            <a:pPr lvl="1"/>
            <a:r>
              <a:rPr lang="en-US" sz="2000" kern="1200">
                <a:solidFill>
                  <a:srgbClr val="000000"/>
                </a:solidFill>
                <a:latin typeface="+mn-lt"/>
                <a:ea typeface="+mn-ea"/>
                <a:cs typeface="+mn-cs"/>
              </a:rPr>
              <a:t>Palpable </a:t>
            </a:r>
            <a:r>
              <a:rPr lang="en-US" sz="2000" kern="1200" err="1">
                <a:solidFill>
                  <a:srgbClr val="000000"/>
                </a:solidFill>
                <a:latin typeface="+mn-lt"/>
                <a:ea typeface="+mn-ea"/>
                <a:cs typeface="+mn-cs"/>
              </a:rPr>
              <a:t>adnexal</a:t>
            </a:r>
            <a:r>
              <a:rPr lang="en-US" sz="2000" kern="1200">
                <a:solidFill>
                  <a:srgbClr val="000000"/>
                </a:solidFill>
                <a:latin typeface="+mn-lt"/>
                <a:ea typeface="+mn-ea"/>
                <a:cs typeface="+mn-cs"/>
              </a:rPr>
              <a:t> mass</a:t>
            </a:r>
          </a:p>
          <a:p>
            <a:pPr marL="342900" indent="-342900"/>
            <a:r>
              <a:rPr lang="en-US" sz="2400" kern="1200">
                <a:solidFill>
                  <a:srgbClr val="000000"/>
                </a:solidFill>
                <a:latin typeface="+mn-lt"/>
                <a:ea typeface="+mn-ea"/>
                <a:cs typeface="+mn-cs"/>
              </a:rPr>
              <a:t>Fainting, shoulder pain, rapid heartbeat or lightheadedness (internal bleeding)</a:t>
            </a:r>
          </a:p>
        </p:txBody>
      </p:sp>
    </p:spTree>
    <p:extLst>
      <p:ext uri="{BB962C8B-B14F-4D97-AF65-F5344CB8AC3E}">
        <p14:creationId xmlns:p14="http://schemas.microsoft.com/office/powerpoint/2010/main" val="3350847980"/>
      </p:ext>
    </p:extLst>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Signs and Symptoms of Cervical, Uterine or Abdominal Injury </a:t>
            </a:r>
            <a:endParaRPr lang="en-US"/>
          </a:p>
        </p:txBody>
      </p:sp>
      <p:sp>
        <p:nvSpPr>
          <p:cNvPr id="3" name="Content Placeholder 2"/>
          <p:cNvSpPr>
            <a:spLocks noGrp="1"/>
          </p:cNvSpPr>
          <p:nvPr>
            <p:ph sz="quarter" idx="1"/>
          </p:nvPr>
        </p:nvSpPr>
        <p:spPr/>
        <p:txBody>
          <a:bodyPr/>
          <a:lstStyle/>
          <a:p>
            <a:pPr>
              <a:buNone/>
            </a:pPr>
            <a:r>
              <a:rPr lang="en-US" sz="3200" kern="1200">
                <a:solidFill>
                  <a:srgbClr val="000000"/>
                </a:solidFill>
                <a:latin typeface="+mn-lt"/>
                <a:ea typeface="+mn-ea"/>
                <a:cs typeface="+mn-cs"/>
              </a:rPr>
              <a:t>During procedure: </a:t>
            </a:r>
          </a:p>
          <a:p>
            <a:pPr marL="457200" indent="-457200"/>
            <a:r>
              <a:rPr lang="en-US" sz="3200" kern="1200">
                <a:solidFill>
                  <a:srgbClr val="000000"/>
                </a:solidFill>
                <a:latin typeface="+mn-lt"/>
                <a:ea typeface="+mn-ea"/>
                <a:cs typeface="+mn-cs"/>
              </a:rPr>
              <a:t>Excessive vaginal bleeding </a:t>
            </a:r>
          </a:p>
          <a:p>
            <a:pPr marL="457200" indent="-457200"/>
            <a:r>
              <a:rPr lang="en-US" sz="3200" kern="1200">
                <a:solidFill>
                  <a:srgbClr val="000000"/>
                </a:solidFill>
                <a:latin typeface="+mn-lt"/>
                <a:ea typeface="+mn-ea"/>
                <a:cs typeface="+mn-cs"/>
              </a:rPr>
              <a:t>Sudden excessive pain </a:t>
            </a:r>
          </a:p>
          <a:p>
            <a:pPr marL="457200" indent="-457200"/>
            <a:r>
              <a:rPr lang="en-US" sz="3200" kern="1200">
                <a:solidFill>
                  <a:srgbClr val="000000"/>
                </a:solidFill>
                <a:latin typeface="+mn-lt"/>
                <a:ea typeface="+mn-ea"/>
                <a:cs typeface="+mn-cs"/>
              </a:rPr>
              <a:t>Instrument passes further than expected </a:t>
            </a:r>
          </a:p>
          <a:p>
            <a:pPr marL="457200" indent="-457200"/>
            <a:r>
              <a:rPr lang="en-US" sz="3200" kern="1200">
                <a:solidFill>
                  <a:srgbClr val="000000"/>
                </a:solidFill>
                <a:latin typeface="+mn-lt"/>
                <a:ea typeface="+mn-ea"/>
                <a:cs typeface="+mn-cs"/>
              </a:rPr>
              <a:t>Aspirator vacuum decreases </a:t>
            </a:r>
          </a:p>
          <a:p>
            <a:pPr marL="457200" indent="-457200"/>
            <a:r>
              <a:rPr lang="en-US" sz="3200" kern="1200">
                <a:solidFill>
                  <a:srgbClr val="000000"/>
                </a:solidFill>
                <a:latin typeface="+mn-lt"/>
                <a:ea typeface="+mn-ea"/>
                <a:cs typeface="+mn-cs"/>
              </a:rPr>
              <a:t>Fat or bowel in aspirate </a:t>
            </a:r>
          </a:p>
        </p:txBody>
      </p:sp>
    </p:spTree>
    <p:extLst>
      <p:ext uri="{BB962C8B-B14F-4D97-AF65-F5344CB8AC3E}">
        <p14:creationId xmlns:p14="http://schemas.microsoft.com/office/powerpoint/2010/main" val="3568440174"/>
      </p:ext>
    </p:extLst>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Signs and Symptoms of Cervical, Uterine or Abdominal Injury (cont.) </a:t>
            </a:r>
            <a:endParaRPr lang="en-US"/>
          </a:p>
        </p:txBody>
      </p:sp>
      <p:sp>
        <p:nvSpPr>
          <p:cNvPr id="3" name="Content Placeholder 2"/>
          <p:cNvSpPr>
            <a:spLocks noGrp="1"/>
          </p:cNvSpPr>
          <p:nvPr>
            <p:ph sz="quarter" idx="1"/>
          </p:nvPr>
        </p:nvSpPr>
        <p:spPr/>
        <p:txBody>
          <a:bodyPr/>
          <a:lstStyle/>
          <a:p>
            <a:pPr>
              <a:buNone/>
            </a:pPr>
            <a:r>
              <a:rPr lang="en-US" sz="3200" kern="1200">
                <a:solidFill>
                  <a:srgbClr val="000000"/>
                </a:solidFill>
                <a:latin typeface="+mn-lt"/>
                <a:ea typeface="+mn-ea"/>
                <a:cs typeface="+mn-cs"/>
              </a:rPr>
              <a:t>Post-procedure: </a:t>
            </a:r>
          </a:p>
          <a:p>
            <a:pPr marL="457200" indent="-457200"/>
            <a:r>
              <a:rPr lang="en-US" sz="3200" kern="1200">
                <a:solidFill>
                  <a:srgbClr val="000000"/>
                </a:solidFill>
                <a:latin typeface="+mn-lt"/>
                <a:ea typeface="+mn-ea"/>
                <a:cs typeface="+mn-cs"/>
              </a:rPr>
              <a:t>Persistent abdominal pain</a:t>
            </a:r>
          </a:p>
          <a:p>
            <a:pPr marL="457200" indent="-457200"/>
            <a:r>
              <a:rPr lang="en-US" sz="3200" kern="1200">
                <a:solidFill>
                  <a:srgbClr val="000000"/>
                </a:solidFill>
                <a:latin typeface="+mn-lt"/>
                <a:ea typeface="+mn-ea"/>
                <a:cs typeface="+mn-cs"/>
              </a:rPr>
              <a:t>Rapid heart rate</a:t>
            </a:r>
          </a:p>
          <a:p>
            <a:pPr marL="457200" indent="-457200"/>
            <a:r>
              <a:rPr lang="en-US" sz="3200" kern="1200">
                <a:solidFill>
                  <a:srgbClr val="000000"/>
                </a:solidFill>
                <a:latin typeface="+mn-lt"/>
                <a:ea typeface="+mn-ea"/>
                <a:cs typeface="+mn-cs"/>
              </a:rPr>
              <a:t>Falling blood pressure </a:t>
            </a:r>
          </a:p>
          <a:p>
            <a:pPr marL="457200" indent="-457200"/>
            <a:r>
              <a:rPr lang="en-US" sz="3200" kern="1200">
                <a:solidFill>
                  <a:srgbClr val="000000"/>
                </a:solidFill>
                <a:latin typeface="+mn-lt"/>
                <a:ea typeface="+mn-ea"/>
                <a:cs typeface="+mn-cs"/>
              </a:rPr>
              <a:t>Pelvic tenderness </a:t>
            </a:r>
          </a:p>
          <a:p>
            <a:pPr marL="457200" indent="-457200"/>
            <a:r>
              <a:rPr lang="en-US" sz="3200" kern="1200">
                <a:solidFill>
                  <a:srgbClr val="000000"/>
                </a:solidFill>
                <a:latin typeface="+mn-lt"/>
                <a:ea typeface="+mn-ea"/>
                <a:cs typeface="+mn-cs"/>
              </a:rPr>
              <a:t>Fever, elevated white blood cell count </a:t>
            </a:r>
          </a:p>
        </p:txBody>
      </p:sp>
    </p:spTree>
    <p:extLst>
      <p:ext uri="{BB962C8B-B14F-4D97-AF65-F5344CB8AC3E}">
        <p14:creationId xmlns:p14="http://schemas.microsoft.com/office/powerpoint/2010/main" val="3436812819"/>
      </p:ext>
    </p:extLst>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3600" kern="1200">
                <a:solidFill>
                  <a:schemeClr val="tx2"/>
                </a:solidFill>
                <a:latin typeface="+mj-lt"/>
                <a:ea typeface="+mj-ea"/>
                <a:cs typeface="+mj-cs"/>
              </a:rPr>
              <a:t>Causes of Cervical, Uterine and Abdominal Injury </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Minor cervical lacerations from </a:t>
            </a:r>
            <a:r>
              <a:rPr lang="en-US" sz="3200" kern="1200" err="1">
                <a:solidFill>
                  <a:srgbClr val="000000"/>
                </a:solidFill>
                <a:latin typeface="+mn-lt"/>
                <a:ea typeface="+mn-ea"/>
                <a:cs typeface="+mn-cs"/>
              </a:rPr>
              <a:t>tenaculum</a:t>
            </a:r>
            <a:r>
              <a:rPr lang="en-US" sz="3200" kern="1200">
                <a:solidFill>
                  <a:srgbClr val="000000"/>
                </a:solidFill>
                <a:latin typeface="+mn-lt"/>
                <a:ea typeface="+mn-ea"/>
                <a:cs typeface="+mn-cs"/>
              </a:rPr>
              <a:t> or dilator, or anything inserted in the vagina during an unsafe abortion</a:t>
            </a:r>
          </a:p>
          <a:p>
            <a:pPr marL="457200" indent="-457200"/>
            <a:r>
              <a:rPr lang="en-US" sz="3200" kern="1200">
                <a:solidFill>
                  <a:srgbClr val="000000"/>
                </a:solidFill>
                <a:latin typeface="+mn-lt"/>
                <a:ea typeface="+mn-ea"/>
                <a:cs typeface="+mn-cs"/>
              </a:rPr>
              <a:t>Uterine perforation caused by: </a:t>
            </a:r>
          </a:p>
          <a:p>
            <a:pPr lvl="1"/>
            <a:r>
              <a:rPr lang="en-US" sz="2800" kern="1200">
                <a:solidFill>
                  <a:srgbClr val="000000"/>
                </a:solidFill>
                <a:latin typeface="+mn-lt"/>
                <a:ea typeface="+mn-ea"/>
                <a:cs typeface="+mn-cs"/>
              </a:rPr>
              <a:t>Excessive force used to dilate (such as with </a:t>
            </a:r>
            <a:r>
              <a:rPr lang="en-US" sz="2800" kern="1200" err="1">
                <a:solidFill>
                  <a:srgbClr val="000000"/>
                </a:solidFill>
                <a:latin typeface="+mn-lt"/>
                <a:ea typeface="+mn-ea"/>
                <a:cs typeface="+mn-cs"/>
              </a:rPr>
              <a:t>stenotic</a:t>
            </a:r>
            <a:r>
              <a:rPr lang="en-US" sz="2800" kern="1200">
                <a:solidFill>
                  <a:srgbClr val="000000"/>
                </a:solidFill>
                <a:latin typeface="+mn-lt"/>
                <a:ea typeface="+mn-ea"/>
                <a:cs typeface="+mn-cs"/>
              </a:rPr>
              <a:t> cervix) </a:t>
            </a:r>
          </a:p>
          <a:p>
            <a:pPr lvl="1"/>
            <a:r>
              <a:rPr lang="en-US" sz="2800" kern="1200">
                <a:solidFill>
                  <a:srgbClr val="000000"/>
                </a:solidFill>
                <a:latin typeface="+mn-lt"/>
                <a:ea typeface="+mn-ea"/>
                <a:cs typeface="+mn-cs"/>
              </a:rPr>
              <a:t>Unusual uterine position (for example, very </a:t>
            </a:r>
            <a:r>
              <a:rPr lang="en-US" sz="2800" kern="1200" err="1">
                <a:solidFill>
                  <a:srgbClr val="000000"/>
                </a:solidFill>
                <a:latin typeface="+mn-lt"/>
                <a:ea typeface="+mn-ea"/>
                <a:cs typeface="+mn-cs"/>
              </a:rPr>
              <a:t>retroverted</a:t>
            </a:r>
            <a:r>
              <a:rPr lang="en-US" sz="2800" kern="1200">
                <a:solidFill>
                  <a:srgbClr val="000000"/>
                </a:solidFill>
                <a:latin typeface="+mn-lt"/>
                <a:ea typeface="+mn-ea"/>
                <a:cs typeface="+mn-cs"/>
              </a:rPr>
              <a:t>) </a:t>
            </a:r>
          </a:p>
          <a:p>
            <a:pPr lvl="1"/>
            <a:r>
              <a:rPr lang="en-US" sz="2800" kern="1200">
                <a:solidFill>
                  <a:srgbClr val="000000"/>
                </a:solidFill>
                <a:latin typeface="+mn-lt"/>
                <a:ea typeface="+mn-ea"/>
                <a:cs typeface="+mn-cs"/>
              </a:rPr>
              <a:t>Actual uterine size different than expected </a:t>
            </a:r>
          </a:p>
        </p:txBody>
      </p:sp>
    </p:spTree>
    <p:extLst>
      <p:ext uri="{BB962C8B-B14F-4D97-AF65-F5344CB8AC3E}">
        <p14:creationId xmlns:p14="http://schemas.microsoft.com/office/powerpoint/2010/main" val="3673721761"/>
      </p:ext>
    </p:extLst>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Management of Cervical or Vaginal Laceration</a:t>
            </a:r>
            <a:endParaRPr lang="en-US"/>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Ensure adequate pain control  and proper positioning and lighting</a:t>
            </a:r>
          </a:p>
          <a:p>
            <a:pPr marL="457200" indent="-457200"/>
            <a:r>
              <a:rPr lang="en-US" sz="2800" kern="1200">
                <a:solidFill>
                  <a:srgbClr val="000000"/>
                </a:solidFill>
                <a:latin typeface="+mn-lt"/>
                <a:ea typeface="+mn-ea"/>
                <a:cs typeface="+mn-cs"/>
              </a:rPr>
              <a:t>Apply antiseptic solution to the cervix and vagina</a:t>
            </a:r>
          </a:p>
          <a:p>
            <a:pPr marL="457200" indent="-457200"/>
            <a:r>
              <a:rPr lang="en-US" sz="2800" kern="1200">
                <a:solidFill>
                  <a:srgbClr val="000000"/>
                </a:solidFill>
                <a:latin typeface="+mn-lt"/>
                <a:ea typeface="+mn-ea"/>
                <a:cs typeface="+mn-cs"/>
              </a:rPr>
              <a:t>Check for more than one laceration  </a:t>
            </a:r>
          </a:p>
          <a:p>
            <a:pPr marL="457200" indent="-457200"/>
            <a:r>
              <a:rPr lang="en-US" sz="2800" kern="1200">
                <a:solidFill>
                  <a:srgbClr val="000000"/>
                </a:solidFill>
                <a:latin typeface="+mn-lt"/>
                <a:ea typeface="+mn-ea"/>
                <a:cs typeface="+mn-cs"/>
              </a:rPr>
              <a:t>Stop the bleeding by:</a:t>
            </a:r>
          </a:p>
          <a:p>
            <a:pPr lvl="1"/>
            <a:r>
              <a:rPr lang="en-US" sz="2800" kern="1200">
                <a:solidFill>
                  <a:srgbClr val="000000"/>
                </a:solidFill>
                <a:latin typeface="+mn-lt"/>
                <a:ea typeface="+mn-ea"/>
                <a:cs typeface="+mn-cs"/>
              </a:rPr>
              <a:t>Clamping a ring forceps over the tear </a:t>
            </a:r>
          </a:p>
          <a:p>
            <a:pPr lvl="1"/>
            <a:r>
              <a:rPr lang="en-US" sz="2800" u="none" kern="1200">
                <a:solidFill>
                  <a:srgbClr val="000000"/>
                </a:solidFill>
                <a:latin typeface="+mn-lt"/>
                <a:ea typeface="+mn-ea"/>
                <a:cs typeface="+mn-cs"/>
              </a:rPr>
              <a:t>Applying silver nitrate, or</a:t>
            </a:r>
          </a:p>
          <a:p>
            <a:pPr lvl="1"/>
            <a:r>
              <a:rPr lang="en-US" sz="2800" kern="1200">
                <a:solidFill>
                  <a:srgbClr val="000000"/>
                </a:solidFill>
                <a:latin typeface="+mn-lt"/>
                <a:ea typeface="+mn-ea"/>
                <a:cs typeface="+mn-cs"/>
              </a:rPr>
              <a:t>Suturing with continuous absorbable suture</a:t>
            </a:r>
          </a:p>
        </p:txBody>
      </p:sp>
    </p:spTree>
    <p:extLst>
      <p:ext uri="{BB962C8B-B14F-4D97-AF65-F5344CB8AC3E}">
        <p14:creationId xmlns:p14="http://schemas.microsoft.com/office/powerpoint/2010/main" val="3382286578"/>
      </p:ext>
    </p:extLst>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Management </a:t>
            </a:r>
            <a:r>
              <a:rPr lang="en-US" sz="3600" kern="1200">
                <a:solidFill>
                  <a:schemeClr val="tx2"/>
                </a:solidFill>
                <a:latin typeface="+mj-lt"/>
                <a:ea typeface="+mj-ea"/>
                <a:cs typeface="+mj-cs"/>
              </a:rPr>
              <a:t>of Cervical or Vaginal Laceration (cont.)</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rPr>
              <a:t>Repair with </a:t>
            </a:r>
            <a:r>
              <a:rPr lang="en-US" sz="3200" kern="1200" err="1">
                <a:solidFill>
                  <a:srgbClr val="000000"/>
                </a:solidFill>
              </a:rPr>
              <a:t>laparotomy</a:t>
            </a:r>
            <a:r>
              <a:rPr lang="en-US" sz="3200" kern="1200">
                <a:solidFill>
                  <a:srgbClr val="000000"/>
                </a:solidFill>
              </a:rPr>
              <a:t> any deep tears or sutured lacerations that continue bleeding</a:t>
            </a:r>
            <a:endParaRPr lang="en-US" sz="3200"/>
          </a:p>
          <a:p>
            <a:pPr marL="457200" indent="-457200"/>
            <a:r>
              <a:rPr lang="en-US" sz="3200" kern="1200">
                <a:solidFill>
                  <a:srgbClr val="000000"/>
                </a:solidFill>
              </a:rPr>
              <a:t>Vaginal packing may be used for emergent treatment of bleeding</a:t>
            </a:r>
          </a:p>
        </p:txBody>
      </p:sp>
    </p:spTree>
    <p:extLst>
      <p:ext uri="{BB962C8B-B14F-4D97-AF65-F5344CB8AC3E}">
        <p14:creationId xmlns:p14="http://schemas.microsoft.com/office/powerpoint/2010/main" val="1528041786"/>
      </p:ext>
    </p:extLst>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Management of Uterine Perforation</a:t>
            </a:r>
            <a:endParaRPr lang="en-US"/>
          </a:p>
        </p:txBody>
      </p:sp>
      <p:sp>
        <p:nvSpPr>
          <p:cNvPr id="3" name="Content Placeholder 2"/>
          <p:cNvSpPr>
            <a:spLocks noGrp="1"/>
          </p:cNvSpPr>
          <p:nvPr>
            <p:ph sz="quarter" idx="1"/>
          </p:nvPr>
        </p:nvSpPr>
        <p:spPr>
          <a:xfrm>
            <a:off x="612648" y="1371600"/>
            <a:ext cx="8153400" cy="4953000"/>
          </a:xfrm>
        </p:spPr>
        <p:txBody>
          <a:bodyPr/>
          <a:lstStyle/>
          <a:p>
            <a:pPr>
              <a:buNone/>
            </a:pPr>
            <a:endParaRPr lang="en-US" sz="2900" kern="1200">
              <a:solidFill>
                <a:srgbClr val="000000"/>
              </a:solidFill>
              <a:latin typeface="+mn-lt"/>
              <a:ea typeface="+mn-ea"/>
              <a:cs typeface="+mn-cs"/>
            </a:endParaRPr>
          </a:p>
          <a:p>
            <a:pPr>
              <a:buNone/>
            </a:pPr>
            <a:r>
              <a:rPr lang="en-US" sz="2900" kern="1200">
                <a:solidFill>
                  <a:srgbClr val="000000"/>
                </a:solidFill>
                <a:latin typeface="+mn-lt"/>
                <a:ea typeface="+mn-ea"/>
                <a:cs typeface="+mn-cs"/>
              </a:rPr>
              <a:t>If:</a:t>
            </a:r>
          </a:p>
          <a:p>
            <a:pPr marL="457200" indent="-457200"/>
            <a:r>
              <a:rPr lang="en-US" sz="2900" kern="1200">
                <a:solidFill>
                  <a:srgbClr val="000000"/>
                </a:solidFill>
                <a:latin typeface="+mn-lt"/>
                <a:ea typeface="+mn-ea"/>
                <a:cs typeface="+mn-cs"/>
              </a:rPr>
              <a:t>Woman is stable</a:t>
            </a:r>
          </a:p>
          <a:p>
            <a:pPr marL="457200" indent="-457200"/>
            <a:r>
              <a:rPr lang="en-US" sz="2900" kern="1200">
                <a:solidFill>
                  <a:srgbClr val="000000"/>
                </a:solidFill>
                <a:latin typeface="+mn-lt"/>
                <a:ea typeface="+mn-ea"/>
                <a:cs typeface="+mn-cs"/>
              </a:rPr>
              <a:t>No other signs of intra-abdominal injury, and</a:t>
            </a:r>
          </a:p>
          <a:p>
            <a:pPr marL="457200" indent="-457200"/>
            <a:r>
              <a:rPr lang="en-US" sz="2900" kern="1200">
                <a:solidFill>
                  <a:srgbClr val="000000"/>
                </a:solidFill>
                <a:latin typeface="+mn-lt"/>
                <a:ea typeface="+mn-ea"/>
                <a:cs typeface="+mn-cs"/>
              </a:rPr>
              <a:t>Evacuation is complete</a:t>
            </a:r>
          </a:p>
          <a:p>
            <a:pPr>
              <a:buNone/>
            </a:pPr>
            <a:endParaRPr lang="en-US" sz="2900" kern="1200">
              <a:solidFill>
                <a:srgbClr val="000000"/>
              </a:solidFill>
              <a:latin typeface="+mn-lt"/>
              <a:ea typeface="+mn-ea"/>
              <a:cs typeface="+mn-cs"/>
            </a:endParaRPr>
          </a:p>
          <a:p>
            <a:pPr>
              <a:buNone/>
            </a:pPr>
            <a:r>
              <a:rPr lang="en-US" sz="2900" kern="1200">
                <a:solidFill>
                  <a:srgbClr val="000000"/>
                </a:solidFill>
                <a:latin typeface="+mn-lt"/>
                <a:ea typeface="+mn-ea"/>
                <a:cs typeface="+mn-cs"/>
              </a:rPr>
              <a:t>Then: may admit her and closely observe for signs and symptoms of intra-abdominal injury or hemorrhage.</a:t>
            </a:r>
          </a:p>
        </p:txBody>
      </p:sp>
    </p:spTree>
    <p:extLst>
      <p:ext uri="{BB962C8B-B14F-4D97-AF65-F5344CB8AC3E}">
        <p14:creationId xmlns:p14="http://schemas.microsoft.com/office/powerpoint/2010/main" val="2914347963"/>
      </p:ext>
    </p:extLst>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E0C28-98C3-4F46-AAAC-44E78D8924B5}"/>
              </a:ext>
            </a:extLst>
          </p:cNvPr>
          <p:cNvSpPr>
            <a:spLocks noGrp="1"/>
          </p:cNvSpPr>
          <p:nvPr>
            <p:ph type="title"/>
          </p:nvPr>
        </p:nvSpPr>
        <p:spPr/>
        <p:txBody>
          <a:bodyPr/>
          <a:lstStyle/>
          <a:p>
            <a:r>
              <a:rPr lang="en-US"/>
              <a:t>Signs and symptoms of hematometra</a:t>
            </a:r>
          </a:p>
        </p:txBody>
      </p:sp>
      <p:sp>
        <p:nvSpPr>
          <p:cNvPr id="3" name="Content Placeholder 2">
            <a:extLst>
              <a:ext uri="{FF2B5EF4-FFF2-40B4-BE49-F238E27FC236}">
                <a16:creationId xmlns:a16="http://schemas.microsoft.com/office/drawing/2014/main" id="{D4339909-12E0-48D8-81C9-0F93DCDDCF34}"/>
              </a:ext>
            </a:extLst>
          </p:cNvPr>
          <p:cNvSpPr>
            <a:spLocks noGrp="1"/>
          </p:cNvSpPr>
          <p:nvPr>
            <p:ph sz="quarter" idx="1"/>
          </p:nvPr>
        </p:nvSpPr>
        <p:spPr/>
        <p:txBody>
          <a:bodyPr/>
          <a:lstStyle/>
          <a:p>
            <a:pPr marL="457200" indent="-457200"/>
            <a:r>
              <a:rPr lang="en-US" err="1"/>
              <a:t>Englarged</a:t>
            </a:r>
            <a:r>
              <a:rPr lang="en-US"/>
              <a:t>, firm, tender uterus</a:t>
            </a:r>
          </a:p>
          <a:p>
            <a:pPr marL="457200" indent="-457200"/>
            <a:r>
              <a:rPr lang="en-US"/>
              <a:t>Pelvic pressure</a:t>
            </a:r>
          </a:p>
          <a:p>
            <a:pPr marL="457200" indent="-457200"/>
            <a:r>
              <a:rPr lang="en-US"/>
              <a:t>Intense cramps and pain</a:t>
            </a:r>
          </a:p>
          <a:p>
            <a:pPr marL="457200" indent="-457200"/>
            <a:r>
              <a:rPr lang="en-US"/>
              <a:t>Lightheadedness</a:t>
            </a:r>
          </a:p>
          <a:p>
            <a:pPr marL="457200" indent="-457200"/>
            <a:r>
              <a:rPr lang="en-US"/>
              <a:t>Mild fever</a:t>
            </a:r>
          </a:p>
          <a:p>
            <a:pPr marL="457200" indent="-457200"/>
            <a:r>
              <a:rPr lang="en-US"/>
              <a:t>Scant vaginal bleeding</a:t>
            </a:r>
          </a:p>
        </p:txBody>
      </p:sp>
    </p:spTree>
    <p:extLst>
      <p:ext uri="{BB962C8B-B14F-4D97-AF65-F5344CB8AC3E}">
        <p14:creationId xmlns:p14="http://schemas.microsoft.com/office/powerpoint/2010/main" val="1110293018"/>
      </p:ext>
    </p:extLst>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Signs and Symptoms of a </a:t>
            </a:r>
            <a:r>
              <a:rPr lang="en-US" sz="3600" kern="1200" err="1">
                <a:solidFill>
                  <a:schemeClr val="tx2"/>
                </a:solidFill>
                <a:latin typeface="+mj-lt"/>
                <a:ea typeface="+mj-ea"/>
                <a:cs typeface="+mj-cs"/>
              </a:rPr>
              <a:t>Vasovagal</a:t>
            </a:r>
            <a:r>
              <a:rPr lang="en-US" sz="3600" kern="1200">
                <a:solidFill>
                  <a:schemeClr val="tx2"/>
                </a:solidFill>
                <a:latin typeface="+mj-lt"/>
                <a:ea typeface="+mj-ea"/>
                <a:cs typeface="+mj-cs"/>
              </a:rPr>
              <a:t> Reaction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Fainting, loss of consciousness </a:t>
            </a:r>
          </a:p>
          <a:p>
            <a:pPr marL="457200" indent="-457200"/>
            <a:r>
              <a:rPr lang="en-US" sz="3200" kern="1200">
                <a:solidFill>
                  <a:srgbClr val="000000"/>
                </a:solidFill>
                <a:latin typeface="+mn-lt"/>
                <a:ea typeface="+mn-ea"/>
                <a:cs typeface="+mn-cs"/>
              </a:rPr>
              <a:t>Cold or damp skin </a:t>
            </a:r>
          </a:p>
          <a:p>
            <a:pPr marL="457200" indent="-457200"/>
            <a:r>
              <a:rPr lang="en-US" sz="3200" kern="1200">
                <a:solidFill>
                  <a:srgbClr val="000000"/>
                </a:solidFill>
                <a:latin typeface="+mn-lt"/>
                <a:ea typeface="+mn-ea"/>
                <a:cs typeface="+mn-cs"/>
              </a:rPr>
              <a:t>Dizziness</a:t>
            </a:r>
          </a:p>
          <a:p>
            <a:pPr marL="457200" indent="-457200"/>
            <a:r>
              <a:rPr lang="en-US" sz="3200" kern="1200">
                <a:solidFill>
                  <a:srgbClr val="000000"/>
                </a:solidFill>
                <a:latin typeface="+mn-lt"/>
                <a:ea typeface="+mn-ea"/>
                <a:cs typeface="+mn-cs"/>
              </a:rPr>
              <a:t>Nausea</a:t>
            </a:r>
          </a:p>
          <a:p>
            <a:pPr marL="457200" indent="-457200"/>
            <a:r>
              <a:rPr lang="en-US" sz="3200" kern="1200">
                <a:solidFill>
                  <a:srgbClr val="000000"/>
                </a:solidFill>
                <a:latin typeface="+mn-lt"/>
                <a:ea typeface="+mn-ea"/>
                <a:cs typeface="+mn-cs"/>
              </a:rPr>
              <a:t>Moderate drop in blood pressure, pulse </a:t>
            </a:r>
          </a:p>
        </p:txBody>
      </p:sp>
    </p:spTree>
    <p:extLst>
      <p:ext uri="{BB962C8B-B14F-4D97-AF65-F5344CB8AC3E}">
        <p14:creationId xmlns:p14="http://schemas.microsoft.com/office/powerpoint/2010/main" val="3778861171"/>
      </p:ext>
    </p:extLst>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Cause of </a:t>
            </a:r>
            <a:r>
              <a:rPr lang="en-US" sz="3600" kern="1200" err="1">
                <a:solidFill>
                  <a:schemeClr val="tx2"/>
                </a:solidFill>
                <a:latin typeface="+mj-lt"/>
                <a:ea typeface="+mj-ea"/>
                <a:cs typeface="+mj-cs"/>
              </a:rPr>
              <a:t>Vasovagal</a:t>
            </a:r>
            <a:r>
              <a:rPr lang="en-US" sz="3600" kern="1200">
                <a:solidFill>
                  <a:schemeClr val="tx2"/>
                </a:solidFill>
                <a:latin typeface="+mj-lt"/>
                <a:ea typeface="+mj-ea"/>
                <a:cs typeface="+mj-cs"/>
              </a:rPr>
              <a:t> Reactions </a:t>
            </a:r>
            <a:endParaRPr lang="en-US"/>
          </a:p>
        </p:txBody>
      </p:sp>
      <p:sp>
        <p:nvSpPr>
          <p:cNvPr id="3" name="Content Placeholder 2"/>
          <p:cNvSpPr>
            <a:spLocks noGrp="1"/>
          </p:cNvSpPr>
          <p:nvPr>
            <p:ph sz="quarter" idx="1"/>
          </p:nvPr>
        </p:nvSpPr>
        <p:spPr/>
        <p:txBody>
          <a:bodyPr/>
          <a:lstStyle/>
          <a:p>
            <a:pPr marL="342900" lvl="2">
              <a:spcBef>
                <a:spcPts val="700"/>
              </a:spcBef>
              <a:buSzPct val="150000"/>
              <a:buFont typeface="Arial" pitchFamily="34" charset="0"/>
              <a:buChar char="•"/>
              <a:defRPr/>
            </a:pPr>
            <a:r>
              <a:rPr lang="en-US" sz="3200" kern="1200">
                <a:solidFill>
                  <a:srgbClr val="000000"/>
                </a:solidFill>
                <a:latin typeface="+mn-lt"/>
                <a:ea typeface="+mn-ea"/>
                <a:cs typeface="+mn-cs"/>
              </a:rPr>
              <a:t>Result of </a:t>
            </a:r>
            <a:r>
              <a:rPr lang="en-US" sz="3200" kern="1200" err="1">
                <a:solidFill>
                  <a:srgbClr val="000000"/>
                </a:solidFill>
                <a:latin typeface="+mn-lt"/>
                <a:ea typeface="+mn-ea"/>
                <a:cs typeface="+mn-cs"/>
              </a:rPr>
              <a:t>vagal</a:t>
            </a:r>
            <a:r>
              <a:rPr lang="en-US" sz="3200" kern="1200">
                <a:solidFill>
                  <a:srgbClr val="000000"/>
                </a:solidFill>
                <a:latin typeface="+mn-lt"/>
                <a:ea typeface="+mn-ea"/>
                <a:cs typeface="+mn-cs"/>
              </a:rPr>
              <a:t> nerve stimulation during vacuum aspiration. </a:t>
            </a:r>
          </a:p>
        </p:txBody>
      </p:sp>
    </p:spTree>
    <p:extLst>
      <p:ext uri="{BB962C8B-B14F-4D97-AF65-F5344CB8AC3E}">
        <p14:creationId xmlns:p14="http://schemas.microsoft.com/office/powerpoint/2010/main" val="22091062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Community Map Should Include:(cont.)</a:t>
            </a:r>
          </a:p>
        </p:txBody>
      </p:sp>
      <p:sp>
        <p:nvSpPr>
          <p:cNvPr id="3" name="Content Placeholder 2"/>
          <p:cNvSpPr>
            <a:spLocks noGrp="1"/>
          </p:cNvSpPr>
          <p:nvPr>
            <p:ph sz="quarter" idx="1"/>
          </p:nvPr>
        </p:nvSpPr>
        <p:spPr>
          <a:xfrm>
            <a:off x="612648" y="1600200"/>
            <a:ext cx="8153400" cy="5105400"/>
          </a:xfrm>
        </p:spPr>
        <p:txBody>
          <a:bodyPr/>
          <a:lstStyle/>
          <a:p>
            <a:pPr marL="457200" indent="-457200"/>
            <a:r>
              <a:rPr lang="en-US" sz="3200"/>
              <a:t>Untrained people who provide abortions or </a:t>
            </a:r>
            <a:r>
              <a:rPr lang="en-US" sz="3200" err="1"/>
              <a:t>abortifacients</a:t>
            </a:r>
            <a:r>
              <a:rPr lang="en-US" sz="3200"/>
              <a:t>, if they are known</a:t>
            </a:r>
          </a:p>
          <a:p>
            <a:pPr marL="457200" indent="-457200"/>
            <a:r>
              <a:rPr lang="en-US" sz="3200"/>
              <a:t>Non-health care community organizations that deal with sexual and reproductive health and rights (e.g. women’s groups, youth groups) </a:t>
            </a:r>
          </a:p>
          <a:p>
            <a:pPr marL="457200" indent="-457200"/>
            <a:r>
              <a:rPr lang="en-US" sz="3200"/>
              <a:t>Markets, parks and other public gathering places</a:t>
            </a:r>
          </a:p>
          <a:p>
            <a:pPr marL="457200" indent="-457200"/>
            <a:r>
              <a:rPr lang="en-US" sz="3200"/>
              <a:t>Places that young people gather</a:t>
            </a:r>
          </a:p>
        </p:txBody>
      </p:sp>
    </p:spTree>
    <p:extLst>
      <p:ext uri="{BB962C8B-B14F-4D97-AF65-F5344CB8AC3E}">
        <p14:creationId xmlns:p14="http://schemas.microsoft.com/office/powerpoint/2010/main" val="20900397"/>
      </p:ext>
    </p:extLst>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Signs and Symptoms of Medication-Related Complications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Dizziness </a:t>
            </a:r>
          </a:p>
          <a:p>
            <a:pPr marL="457200" indent="-457200"/>
            <a:r>
              <a:rPr lang="en-US" sz="3200" kern="1200">
                <a:solidFill>
                  <a:srgbClr val="000000"/>
                </a:solidFill>
                <a:latin typeface="+mn-lt"/>
                <a:ea typeface="+mn-ea"/>
                <a:cs typeface="+mn-cs"/>
              </a:rPr>
              <a:t>Muscular twitching or seizures </a:t>
            </a:r>
          </a:p>
          <a:p>
            <a:pPr marL="457200" indent="-457200"/>
            <a:r>
              <a:rPr lang="en-US" sz="3200" kern="1200">
                <a:solidFill>
                  <a:srgbClr val="000000"/>
                </a:solidFill>
                <a:latin typeface="+mn-lt"/>
                <a:ea typeface="+mn-ea"/>
                <a:cs typeface="+mn-cs"/>
              </a:rPr>
              <a:t>Loss of consciousness </a:t>
            </a:r>
          </a:p>
          <a:p>
            <a:pPr marL="457200" indent="-457200"/>
            <a:r>
              <a:rPr lang="en-US" sz="3200" kern="1200">
                <a:solidFill>
                  <a:srgbClr val="000000"/>
                </a:solidFill>
                <a:latin typeface="+mn-lt"/>
                <a:ea typeface="+mn-ea"/>
                <a:cs typeface="+mn-cs"/>
              </a:rPr>
              <a:t>Drop in blood pressure or pulse </a:t>
            </a:r>
          </a:p>
          <a:p>
            <a:pPr marL="457200" indent="-457200"/>
            <a:r>
              <a:rPr lang="en-US" sz="3200" kern="1200">
                <a:solidFill>
                  <a:srgbClr val="000000"/>
                </a:solidFill>
                <a:latin typeface="+mn-lt"/>
                <a:ea typeface="+mn-ea"/>
                <a:cs typeface="+mn-cs"/>
              </a:rPr>
              <a:t>Respiratory depression </a:t>
            </a:r>
          </a:p>
        </p:txBody>
      </p:sp>
    </p:spTree>
    <p:extLst>
      <p:ext uri="{BB962C8B-B14F-4D97-AF65-F5344CB8AC3E}">
        <p14:creationId xmlns:p14="http://schemas.microsoft.com/office/powerpoint/2010/main" val="3994460195"/>
      </p:ext>
    </p:extLst>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Factors Contributing to Medication-Related Complications </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Overdose </a:t>
            </a:r>
          </a:p>
          <a:p>
            <a:pPr marL="457200" indent="-457200"/>
            <a:r>
              <a:rPr lang="en-US" sz="3200" kern="1200">
                <a:solidFill>
                  <a:srgbClr val="000000"/>
                </a:solidFill>
                <a:latin typeface="+mn-lt"/>
                <a:ea typeface="+mn-ea"/>
                <a:cs typeface="+mn-cs"/>
              </a:rPr>
              <a:t>Intravascular injection </a:t>
            </a:r>
          </a:p>
          <a:p>
            <a:pPr marL="457200" indent="-457200"/>
            <a:r>
              <a:rPr lang="en-US" sz="3200" kern="1200">
                <a:solidFill>
                  <a:srgbClr val="000000"/>
                </a:solidFill>
                <a:latin typeface="+mn-lt"/>
                <a:ea typeface="+mn-ea"/>
                <a:cs typeface="+mn-cs"/>
              </a:rPr>
              <a:t>Hypersensitivity reaction </a:t>
            </a:r>
          </a:p>
          <a:p>
            <a:pPr marL="457200" indent="-457200"/>
            <a:r>
              <a:rPr lang="en-US" sz="3200" kern="1200">
                <a:solidFill>
                  <a:srgbClr val="000000"/>
                </a:solidFill>
                <a:latin typeface="+mn-lt"/>
                <a:ea typeface="+mn-ea"/>
                <a:cs typeface="+mn-cs"/>
              </a:rPr>
              <a:t>General anesthesia </a:t>
            </a:r>
          </a:p>
        </p:txBody>
      </p:sp>
    </p:spTree>
    <p:extLst>
      <p:ext uri="{BB962C8B-B14F-4D97-AF65-F5344CB8AC3E}">
        <p14:creationId xmlns:p14="http://schemas.microsoft.com/office/powerpoint/2010/main" val="1373322561"/>
      </p:ext>
    </p:extLst>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rPr>
              <a:t>Management of Medication-Related Complications</a:t>
            </a:r>
            <a:endParaRPr lang="en-US"/>
          </a:p>
        </p:txBody>
      </p:sp>
      <p:sp>
        <p:nvSpPr>
          <p:cNvPr id="3" name="Content Placeholder 2"/>
          <p:cNvSpPr>
            <a:spLocks noGrp="1"/>
          </p:cNvSpPr>
          <p:nvPr>
            <p:ph sz="quarter" idx="1"/>
          </p:nvPr>
        </p:nvSpPr>
        <p:spPr/>
        <p:txBody>
          <a:bodyPr/>
          <a:lstStyle/>
          <a:p>
            <a:pPr marL="457200" indent="-457200"/>
            <a:r>
              <a:rPr lang="en-US" sz="3200" u="none" kern="1200">
                <a:solidFill>
                  <a:srgbClr val="000000"/>
                </a:solidFill>
                <a:latin typeface="+mn-lt"/>
                <a:ea typeface="+mn-ea"/>
                <a:cs typeface="+mn-cs"/>
              </a:rPr>
              <a:t>Reversal agents</a:t>
            </a:r>
          </a:p>
          <a:p>
            <a:pPr marL="457200" indent="-457200"/>
            <a:r>
              <a:rPr lang="en-US" sz="3200" u="none" kern="1200">
                <a:solidFill>
                  <a:srgbClr val="000000"/>
                </a:solidFill>
                <a:latin typeface="+mn-lt"/>
                <a:ea typeface="+mn-ea"/>
                <a:cs typeface="+mn-cs"/>
              </a:rPr>
              <a:t>Treating respiratory and cardiac depression</a:t>
            </a:r>
            <a:endParaRPr lang="en-US" sz="3200" u="none"/>
          </a:p>
          <a:p>
            <a:pPr marL="457200" indent="-457200"/>
            <a:r>
              <a:rPr lang="en-US" sz="3200" u="none" kern="1200">
                <a:solidFill>
                  <a:srgbClr val="000000"/>
                </a:solidFill>
                <a:latin typeface="+mn-lt"/>
                <a:ea typeface="+mn-ea"/>
                <a:cs typeface="+mn-cs"/>
              </a:rPr>
              <a:t>Stabilizing convulsions</a:t>
            </a:r>
          </a:p>
        </p:txBody>
      </p:sp>
    </p:spTree>
    <p:extLst>
      <p:ext uri="{BB962C8B-B14F-4D97-AF65-F5344CB8AC3E}">
        <p14:creationId xmlns:p14="http://schemas.microsoft.com/office/powerpoint/2010/main" val="1694501313"/>
      </p:ext>
    </p:extLst>
  </p:cSld>
  <p:clrMapOvr>
    <a:masterClrMapping/>
  </p:clrMapOvr>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Persistent Pain</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Intense pain that persists for longer than 4-6 hours after taking </a:t>
            </a:r>
            <a:r>
              <a:rPr lang="en-US" sz="3200" kern="1200" err="1">
                <a:solidFill>
                  <a:srgbClr val="000000"/>
                </a:solidFill>
                <a:latin typeface="+mn-lt"/>
                <a:ea typeface="+mn-ea"/>
                <a:cs typeface="+mn-cs"/>
              </a:rPr>
              <a:t>misoprostol</a:t>
            </a:r>
            <a:r>
              <a:rPr lang="en-US" sz="3200" kern="1200">
                <a:solidFill>
                  <a:srgbClr val="000000"/>
                </a:solidFill>
                <a:latin typeface="+mn-lt"/>
                <a:ea typeface="+mn-ea"/>
                <a:cs typeface="+mn-cs"/>
              </a:rPr>
              <a:t>, or </a:t>
            </a:r>
          </a:p>
          <a:p>
            <a:pPr marL="457200" indent="-457200"/>
            <a:r>
              <a:rPr lang="en-US" sz="3200" kern="1200">
                <a:solidFill>
                  <a:srgbClr val="000000"/>
                </a:solidFill>
                <a:latin typeface="+mn-lt"/>
                <a:ea typeface="+mn-ea"/>
                <a:cs typeface="+mn-cs"/>
              </a:rPr>
              <a:t>Intense pain unrelieved with ibuprofen and mild narcotics</a:t>
            </a:r>
          </a:p>
        </p:txBody>
      </p:sp>
    </p:spTree>
    <p:extLst>
      <p:ext uri="{BB962C8B-B14F-4D97-AF65-F5344CB8AC3E}">
        <p14:creationId xmlns:p14="http://schemas.microsoft.com/office/powerpoint/2010/main" val="1515458708"/>
      </p:ext>
    </p:extLst>
  </p:cSld>
  <p:clrMapOvr>
    <a:masterClrMapping/>
  </p:clrMapOvr>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Possible Causes of Persistent</a:t>
            </a:r>
            <a:r>
              <a:rPr lang="en-US" baseline="0"/>
              <a:t> Pain</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Pregnancy tissue trapped in the </a:t>
            </a:r>
            <a:r>
              <a:rPr lang="en-US" sz="3200" kern="1200" err="1">
                <a:solidFill>
                  <a:srgbClr val="000000"/>
                </a:solidFill>
                <a:latin typeface="+mn-lt"/>
                <a:ea typeface="+mn-ea"/>
                <a:cs typeface="+mn-cs"/>
              </a:rPr>
              <a:t>os</a:t>
            </a:r>
            <a:endParaRPr lang="en-US" sz="3200" kern="1200">
              <a:solidFill>
                <a:srgbClr val="000000"/>
              </a:solidFill>
              <a:latin typeface="+mn-lt"/>
              <a:ea typeface="+mn-ea"/>
              <a:cs typeface="+mn-cs"/>
            </a:endParaRPr>
          </a:p>
          <a:p>
            <a:pPr marL="457200" indent="-457200"/>
            <a:r>
              <a:rPr lang="en-US" sz="3200" kern="1200">
                <a:solidFill>
                  <a:srgbClr val="000000"/>
                </a:solidFill>
                <a:latin typeface="+mn-lt"/>
                <a:ea typeface="+mn-ea"/>
                <a:cs typeface="+mn-cs"/>
              </a:rPr>
              <a:t>Ectopic pregnancy</a:t>
            </a:r>
          </a:p>
          <a:p>
            <a:pPr marL="457200" indent="-457200"/>
            <a:r>
              <a:rPr lang="en-US" sz="3200" kern="1200">
                <a:solidFill>
                  <a:srgbClr val="000000"/>
                </a:solidFill>
                <a:latin typeface="+mn-lt"/>
                <a:ea typeface="+mn-ea"/>
                <a:cs typeface="+mn-cs"/>
              </a:rPr>
              <a:t>Upper reproductive tract infection</a:t>
            </a:r>
          </a:p>
        </p:txBody>
      </p:sp>
    </p:spTree>
    <p:extLst>
      <p:ext uri="{BB962C8B-B14F-4D97-AF65-F5344CB8AC3E}">
        <p14:creationId xmlns:p14="http://schemas.microsoft.com/office/powerpoint/2010/main" val="2604547492"/>
      </p:ext>
    </p:extLst>
  </p:cSld>
  <p:clrMapOvr>
    <a:masterClrMapping/>
  </p:clrMapOvr>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Allergic Reactions</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Symptoms may include swelling of hands or feet, rashes or wheezing.</a:t>
            </a:r>
          </a:p>
          <a:p>
            <a:pPr marL="457200" indent="-457200"/>
            <a:r>
              <a:rPr lang="en-US" sz="3200" kern="1200">
                <a:solidFill>
                  <a:srgbClr val="000000"/>
                </a:solidFill>
                <a:latin typeface="+mn-lt"/>
                <a:ea typeface="+mn-ea"/>
                <a:cs typeface="+mn-cs"/>
              </a:rPr>
              <a:t>Manage conventionally, such as with an antihistamine.</a:t>
            </a:r>
          </a:p>
          <a:p>
            <a:pPr marL="457200" indent="-457200"/>
            <a:r>
              <a:rPr lang="en-US" sz="3200" kern="1200">
                <a:solidFill>
                  <a:srgbClr val="000000"/>
                </a:solidFill>
                <a:latin typeface="+mn-lt"/>
                <a:ea typeface="+mn-ea"/>
                <a:cs typeface="+mn-cs"/>
              </a:rPr>
              <a:t>Severe allergic reactions (very rare) should receive emergency treatment.</a:t>
            </a:r>
          </a:p>
        </p:txBody>
      </p:sp>
    </p:spTree>
    <p:extLst>
      <p:ext uri="{BB962C8B-B14F-4D97-AF65-F5344CB8AC3E}">
        <p14:creationId xmlns:p14="http://schemas.microsoft.com/office/powerpoint/2010/main" val="3721992965"/>
      </p:ext>
    </p:extLst>
  </p:cSld>
  <p:clrMapOvr>
    <a:masterClrMapping/>
  </p:clrMapOvr>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Abortion Not Linked to Long-Term Problems</a:t>
            </a:r>
            <a:endParaRPr lang="en-US"/>
          </a:p>
        </p:txBody>
      </p:sp>
      <p:sp>
        <p:nvSpPr>
          <p:cNvPr id="3" name="Content Placeholder 2"/>
          <p:cNvSpPr>
            <a:spLocks noGrp="1"/>
          </p:cNvSpPr>
          <p:nvPr>
            <p:ph sz="quarter" idx="1"/>
          </p:nvPr>
        </p:nvSpPr>
        <p:spPr/>
        <p:txBody>
          <a:bodyPr/>
          <a:lstStyle/>
          <a:p>
            <a:pPr>
              <a:buNone/>
            </a:pPr>
            <a:r>
              <a:rPr lang="en-US" sz="3200" kern="1200">
                <a:solidFill>
                  <a:srgbClr val="000000"/>
                </a:solidFill>
                <a:latin typeface="+mn-lt"/>
                <a:ea typeface="+mn-ea"/>
                <a:cs typeface="+mn-cs"/>
              </a:rPr>
              <a:t>Research shows </a:t>
            </a:r>
            <a:r>
              <a:rPr lang="en-US" sz="3200" u="sng" kern="1200">
                <a:solidFill>
                  <a:srgbClr val="000000"/>
                </a:solidFill>
                <a:latin typeface="+mn-lt"/>
                <a:ea typeface="+mn-ea"/>
                <a:cs typeface="+mn-cs"/>
              </a:rPr>
              <a:t>no</a:t>
            </a:r>
            <a:r>
              <a:rPr lang="en-US" sz="3200" kern="1200">
                <a:solidFill>
                  <a:srgbClr val="000000"/>
                </a:solidFill>
                <a:latin typeface="+mn-lt"/>
                <a:ea typeface="+mn-ea"/>
                <a:cs typeface="+mn-cs"/>
              </a:rPr>
              <a:t> association between safely induced first-trimester abortion and:</a:t>
            </a:r>
          </a:p>
          <a:p>
            <a:pPr marL="457200" indent="-457200"/>
            <a:r>
              <a:rPr lang="en-US" sz="3200" kern="1200">
                <a:solidFill>
                  <a:srgbClr val="000000"/>
                </a:solidFill>
                <a:latin typeface="+mn-lt"/>
                <a:ea typeface="+mn-ea"/>
                <a:cs typeface="+mn-cs"/>
              </a:rPr>
              <a:t>Breast cancer</a:t>
            </a:r>
          </a:p>
          <a:p>
            <a:pPr marL="457200" indent="-457200"/>
            <a:r>
              <a:rPr lang="en-US" sz="3200" kern="1200">
                <a:solidFill>
                  <a:srgbClr val="000000"/>
                </a:solidFill>
                <a:latin typeface="+mn-lt"/>
                <a:ea typeface="+mn-ea"/>
                <a:cs typeface="+mn-cs"/>
              </a:rPr>
              <a:t>Future infertility</a:t>
            </a:r>
          </a:p>
          <a:p>
            <a:pPr marL="457200" indent="-457200"/>
            <a:r>
              <a:rPr lang="en-US" sz="3200"/>
              <a:t>Severe psychological reactions</a:t>
            </a:r>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2371839326"/>
      </p:ext>
    </p:extLst>
  </p:cSld>
  <p:clrMapOvr>
    <a:masterClrMapping/>
  </p:clrMapOvr>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Causes</a:t>
            </a:r>
            <a:r>
              <a:rPr lang="en-US" baseline="0"/>
              <a:t> </a:t>
            </a:r>
            <a:r>
              <a:rPr lang="en-US" sz="3600" kern="1200">
                <a:solidFill>
                  <a:schemeClr val="tx2"/>
                </a:solidFill>
                <a:latin typeface="+mj-lt"/>
                <a:ea typeface="+mj-ea"/>
                <a:cs typeface="+mj-cs"/>
              </a:rPr>
              <a:t>of Complications in Postabortion Care</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Injury from the abortion procedure</a:t>
            </a:r>
          </a:p>
          <a:p>
            <a:pPr marL="457200" indent="-457200"/>
            <a:r>
              <a:rPr lang="en-US" sz="3200" kern="1200">
                <a:solidFill>
                  <a:srgbClr val="000000"/>
                </a:solidFill>
                <a:latin typeface="+mn-lt"/>
                <a:ea typeface="+mn-ea"/>
                <a:cs typeface="+mn-cs"/>
              </a:rPr>
              <a:t>Incomplete uterine evacuation</a:t>
            </a:r>
          </a:p>
          <a:p>
            <a:pPr marL="457200" indent="-457200"/>
            <a:r>
              <a:rPr lang="en-US" sz="3200" kern="1200">
                <a:solidFill>
                  <a:srgbClr val="000000"/>
                </a:solidFill>
                <a:latin typeface="+mn-lt"/>
                <a:ea typeface="+mn-ea"/>
                <a:cs typeface="+mn-cs"/>
              </a:rPr>
              <a:t>Infection </a:t>
            </a:r>
          </a:p>
        </p:txBody>
      </p:sp>
    </p:spTree>
    <p:extLst>
      <p:ext uri="{BB962C8B-B14F-4D97-AF65-F5344CB8AC3E}">
        <p14:creationId xmlns:p14="http://schemas.microsoft.com/office/powerpoint/2010/main" val="1266016383"/>
      </p:ext>
    </p:extLst>
  </p:cSld>
  <p:clrMapOvr>
    <a:masterClrMapping/>
  </p:clrMapOvr>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Possible Presenting Severe Complications</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Shock</a:t>
            </a:r>
          </a:p>
          <a:p>
            <a:pPr marL="457200" indent="-457200"/>
            <a:r>
              <a:rPr lang="en-US" sz="3200" kern="1200">
                <a:solidFill>
                  <a:srgbClr val="000000"/>
                </a:solidFill>
                <a:latin typeface="+mn-lt"/>
                <a:ea typeface="+mn-ea"/>
                <a:cs typeface="+mn-cs"/>
              </a:rPr>
              <a:t>Hemorrhage</a:t>
            </a:r>
          </a:p>
          <a:p>
            <a:pPr marL="457200" indent="-457200"/>
            <a:r>
              <a:rPr lang="en-US" sz="3200" kern="1200">
                <a:solidFill>
                  <a:srgbClr val="000000"/>
                </a:solidFill>
                <a:latin typeface="+mn-lt"/>
                <a:ea typeface="+mn-ea"/>
                <a:cs typeface="+mn-cs"/>
              </a:rPr>
              <a:t>Sepsis</a:t>
            </a:r>
          </a:p>
          <a:p>
            <a:pPr marL="457200" indent="-457200"/>
            <a:r>
              <a:rPr lang="en-US" sz="3200" kern="1200">
                <a:solidFill>
                  <a:srgbClr val="000000"/>
                </a:solidFill>
                <a:latin typeface="+mn-lt"/>
                <a:ea typeface="+mn-ea"/>
                <a:cs typeface="+mn-cs"/>
              </a:rPr>
              <a:t>Intra-abdominal injury</a:t>
            </a:r>
          </a:p>
        </p:txBody>
      </p:sp>
    </p:spTree>
    <p:extLst>
      <p:ext uri="{BB962C8B-B14F-4D97-AF65-F5344CB8AC3E}">
        <p14:creationId xmlns:p14="http://schemas.microsoft.com/office/powerpoint/2010/main" val="1785768814"/>
      </p:ext>
    </p:extLst>
  </p:cSld>
  <p:clrMapOvr>
    <a:masterClrMapping/>
  </p:clrMapOvr>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 Case</a:t>
            </a:r>
            <a:r>
              <a:rPr lang="en-US" baseline="0"/>
              <a:t> of Emergency</a:t>
            </a:r>
            <a:endParaRPr lang="en-US"/>
          </a:p>
        </p:txBody>
      </p:sp>
      <p:sp>
        <p:nvSpPr>
          <p:cNvPr id="3" name="Content Placeholder 2"/>
          <p:cNvSpPr>
            <a:spLocks noGrp="1"/>
          </p:cNvSpPr>
          <p:nvPr>
            <p:ph sz="quarter" idx="1"/>
          </p:nvPr>
        </p:nvSpPr>
        <p:spPr/>
        <p:txBody>
          <a:bodyPr/>
          <a:lstStyle/>
          <a:p>
            <a:pPr marL="342900" indent="-342900"/>
            <a:r>
              <a:rPr lang="en-US" sz="2400" kern="1200">
                <a:solidFill>
                  <a:srgbClr val="000000"/>
                </a:solidFill>
                <a:latin typeface="+mn-lt"/>
                <a:ea typeface="+mn-ea"/>
                <a:cs typeface="+mn-cs"/>
              </a:rPr>
              <a:t>Complete assessment and informed consent may be deferred until after life-saving treatment </a:t>
            </a:r>
          </a:p>
          <a:p>
            <a:pPr marL="342900" indent="-342900"/>
            <a:r>
              <a:rPr lang="en-US" sz="2400" kern="1200">
                <a:solidFill>
                  <a:srgbClr val="000000"/>
                </a:solidFill>
                <a:latin typeface="+mn-lt"/>
                <a:ea typeface="+mn-ea"/>
                <a:cs typeface="+mn-cs"/>
              </a:rPr>
              <a:t>Facilities should have a plan for emergencies which may include:</a:t>
            </a:r>
          </a:p>
          <a:p>
            <a:pPr lvl="1"/>
            <a:r>
              <a:rPr lang="en-US" sz="2400" kern="1200">
                <a:solidFill>
                  <a:srgbClr val="000000"/>
                </a:solidFill>
                <a:latin typeface="+mn-lt"/>
                <a:ea typeface="+mn-ea"/>
                <a:cs typeface="+mn-cs"/>
              </a:rPr>
              <a:t>On-call provider</a:t>
            </a:r>
          </a:p>
          <a:p>
            <a:pPr lvl="1"/>
            <a:r>
              <a:rPr lang="en-US" sz="2400" kern="1200">
                <a:solidFill>
                  <a:srgbClr val="000000"/>
                </a:solidFill>
                <a:latin typeface="+mn-lt"/>
                <a:ea typeface="+mn-ea"/>
                <a:cs typeface="+mn-cs"/>
              </a:rPr>
              <a:t>Referral</a:t>
            </a:r>
          </a:p>
          <a:p>
            <a:pPr lvl="1"/>
            <a:r>
              <a:rPr lang="en-US" sz="2400" kern="1200">
                <a:solidFill>
                  <a:srgbClr val="000000"/>
                </a:solidFill>
                <a:latin typeface="+mn-lt"/>
                <a:ea typeface="+mn-ea"/>
                <a:cs typeface="+mn-cs"/>
              </a:rPr>
              <a:t>Information sharing</a:t>
            </a:r>
          </a:p>
          <a:p>
            <a:pPr lvl="1"/>
            <a:r>
              <a:rPr lang="en-US" sz="2400" kern="1200">
                <a:solidFill>
                  <a:srgbClr val="000000"/>
                </a:solidFill>
                <a:latin typeface="+mn-lt"/>
                <a:ea typeface="+mn-ea"/>
                <a:cs typeface="+mn-cs"/>
              </a:rPr>
              <a:t>Practicing for emergencies</a:t>
            </a:r>
          </a:p>
          <a:p>
            <a:pPr lvl="1"/>
            <a:r>
              <a:rPr lang="en-US" sz="2400" kern="1200">
                <a:solidFill>
                  <a:srgbClr val="000000"/>
                </a:solidFill>
                <a:latin typeface="+mn-lt"/>
                <a:ea typeface="+mn-ea"/>
                <a:cs typeface="+mn-cs"/>
              </a:rPr>
              <a:t>Supplies</a:t>
            </a:r>
          </a:p>
          <a:p>
            <a:pPr lvl="1"/>
            <a:r>
              <a:rPr lang="en-US" sz="2400" kern="1200">
                <a:solidFill>
                  <a:srgbClr val="000000"/>
                </a:solidFill>
                <a:latin typeface="+mn-lt"/>
                <a:ea typeface="+mn-ea"/>
                <a:cs typeface="+mn-cs"/>
              </a:rPr>
              <a:t>Engaging communities for referral, follow-up and discussion of concerns about how facilities manage complications</a:t>
            </a:r>
          </a:p>
        </p:txBody>
      </p:sp>
    </p:spTree>
    <p:extLst>
      <p:ext uri="{BB962C8B-B14F-4D97-AF65-F5344CB8AC3E}">
        <p14:creationId xmlns:p14="http://schemas.microsoft.com/office/powerpoint/2010/main" val="19483589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Meet Community Leaders</a:t>
            </a:r>
          </a:p>
        </p:txBody>
      </p:sp>
      <p:pic>
        <p:nvPicPr>
          <p:cNvPr id="4" name="Picture 8" descr="meetcommleaders"/>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1752600"/>
            <a:ext cx="5832475" cy="3875356"/>
          </a:xfrm>
          <a:prstGeom prst="rect">
            <a:avLst/>
          </a:prstGeom>
          <a:noFill/>
        </p:spPr>
      </p:pic>
    </p:spTree>
    <p:extLst>
      <p:ext uri="{BB962C8B-B14F-4D97-AF65-F5344CB8AC3E}">
        <p14:creationId xmlns:p14="http://schemas.microsoft.com/office/powerpoint/2010/main" val="3815094216"/>
      </p:ext>
    </p:extLst>
  </p:cSld>
  <p:clrMapOvr>
    <a:masterClrMapping/>
  </p:clrMapOvr>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On-Call Provider</a:t>
            </a:r>
          </a:p>
        </p:txBody>
      </p:sp>
      <p:sp>
        <p:nvSpPr>
          <p:cNvPr id="3" name="Content Placeholder 2"/>
          <p:cNvSpPr>
            <a:spLocks noGrp="1"/>
          </p:cNvSpPr>
          <p:nvPr>
            <p:ph sz="quarter" idx="1"/>
          </p:nvPr>
        </p:nvSpPr>
        <p:spPr/>
        <p:txBody>
          <a:bodyPr/>
          <a:lstStyle/>
          <a:p>
            <a:pPr marL="457200" indent="-457200"/>
            <a:r>
              <a:rPr lang="en-US"/>
              <a:t>A clinically-knowledgeable person should be available 24 hours a day to:</a:t>
            </a:r>
          </a:p>
          <a:p>
            <a:pPr lvl="1"/>
            <a:r>
              <a:rPr lang="en-US"/>
              <a:t>Answer women’s questions and provide reassurance</a:t>
            </a:r>
          </a:p>
          <a:p>
            <a:pPr lvl="1"/>
            <a:r>
              <a:rPr lang="en-US"/>
              <a:t>Provide or refer for care</a:t>
            </a:r>
          </a:p>
          <a:p>
            <a:endParaRPr lang="en-US"/>
          </a:p>
        </p:txBody>
      </p:sp>
    </p:spTree>
    <p:extLst>
      <p:ext uri="{BB962C8B-B14F-4D97-AF65-F5344CB8AC3E}">
        <p14:creationId xmlns:p14="http://schemas.microsoft.com/office/powerpoint/2010/main" val="3206382188"/>
      </p:ext>
    </p:extLst>
  </p:cSld>
  <p:clrMapOvr>
    <a:masterClrMapping/>
  </p:clrMapOvr>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Qualities of a Proper Referral System</a:t>
            </a:r>
          </a:p>
        </p:txBody>
      </p:sp>
      <p:sp>
        <p:nvSpPr>
          <p:cNvPr id="3" name="Content Placeholder 2"/>
          <p:cNvSpPr>
            <a:spLocks noGrp="1"/>
          </p:cNvSpPr>
          <p:nvPr>
            <p:ph sz="quarter" idx="1"/>
          </p:nvPr>
        </p:nvSpPr>
        <p:spPr/>
        <p:txBody>
          <a:bodyPr/>
          <a:lstStyle/>
          <a:p>
            <a:pPr marL="457200" indent="-457200"/>
            <a:r>
              <a:rPr lang="en-US" sz="3200"/>
              <a:t>Staff and transport</a:t>
            </a:r>
            <a:r>
              <a:rPr lang="en-US" sz="3200" baseline="0"/>
              <a:t> ready 24 hours a day.</a:t>
            </a:r>
          </a:p>
          <a:p>
            <a:pPr marL="457200" indent="-457200"/>
            <a:r>
              <a:rPr lang="en-US" sz="3200" baseline="0"/>
              <a:t>Referral plans and protocols establish within and between facilities.</a:t>
            </a:r>
          </a:p>
          <a:p>
            <a:pPr marL="457200" indent="-457200"/>
            <a:r>
              <a:rPr lang="en-US" sz="3200" baseline="0"/>
              <a:t>Share information about woman’s situation and treatment with referral hospital, and hospital reports back on her care.</a:t>
            </a:r>
          </a:p>
        </p:txBody>
      </p:sp>
    </p:spTree>
    <p:extLst>
      <p:ext uri="{BB962C8B-B14F-4D97-AF65-F5344CB8AC3E}">
        <p14:creationId xmlns:p14="http://schemas.microsoft.com/office/powerpoint/2010/main" val="120049439"/>
      </p:ext>
    </p:extLst>
  </p:cSld>
  <p:clrMapOvr>
    <a:masterClrMapping/>
  </p:clrMapOvr>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Communities Can</a:t>
            </a:r>
            <a:r>
              <a:rPr lang="en-US" baseline="0"/>
              <a:t> Assist With Referral</a:t>
            </a:r>
            <a:endParaRPr lang="en-US"/>
          </a:p>
        </p:txBody>
      </p:sp>
      <p:sp>
        <p:nvSpPr>
          <p:cNvPr id="3" name="Content Placeholder 2"/>
          <p:cNvSpPr>
            <a:spLocks noGrp="1"/>
          </p:cNvSpPr>
          <p:nvPr>
            <p:ph sz="quarter" idx="1"/>
          </p:nvPr>
        </p:nvSpPr>
        <p:spPr/>
        <p:txBody>
          <a:bodyPr/>
          <a:lstStyle/>
          <a:p>
            <a:pPr marL="457200" indent="-457200"/>
            <a:r>
              <a:rPr lang="en-US" sz="3200"/>
              <a:t>Consider all resources available for help.</a:t>
            </a:r>
          </a:p>
          <a:p>
            <a:pPr marL="457200" indent="-457200"/>
            <a:r>
              <a:rPr lang="en-US" sz="3200"/>
              <a:t>Police cars,</a:t>
            </a:r>
            <a:r>
              <a:rPr lang="en-US" sz="3200" baseline="0"/>
              <a:t> religious or agency vehicles, and taxis can provide transport.</a:t>
            </a:r>
          </a:p>
          <a:p>
            <a:pPr marL="457200" indent="-457200"/>
            <a:r>
              <a:rPr lang="en-US" sz="3200" baseline="0"/>
              <a:t>Plan ahead.</a:t>
            </a:r>
          </a:p>
          <a:p>
            <a:pPr marL="457200" indent="-457200"/>
            <a:r>
              <a:rPr lang="en-US" sz="3200" baseline="0"/>
              <a:t>Local contact can act as referral agents.</a:t>
            </a:r>
          </a:p>
        </p:txBody>
      </p:sp>
    </p:spTree>
    <p:extLst>
      <p:ext uri="{BB962C8B-B14F-4D97-AF65-F5344CB8AC3E}">
        <p14:creationId xmlns:p14="http://schemas.microsoft.com/office/powerpoint/2010/main" val="4094402481"/>
      </p:ext>
    </p:extLst>
  </p:cSld>
  <p:clrMapOvr>
    <a:masterClrMapping/>
  </p:clrMapOvr>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Transport to Medical Facility</a:t>
            </a:r>
          </a:p>
        </p:txBody>
      </p:sp>
      <p:pic>
        <p:nvPicPr>
          <p:cNvPr id="4" name="Picture 5" descr="transport2medfacility"/>
          <p:cNvPicPr>
            <a:picLocks noGrp="1" noChangeAspect="1" noChangeArrowheads="1"/>
          </p:cNvPicPr>
          <p:nvPr>
            <p:ph sz="quarter" idx="1"/>
          </p:nvPr>
        </p:nvPicPr>
        <p:blipFill>
          <a:blip r:embed="rId3" cstate="print"/>
          <a:srcRect/>
          <a:stretch>
            <a:fillRect/>
          </a:stretch>
        </p:blipFill>
        <p:spPr bwMode="auto">
          <a:xfrm>
            <a:off x="1828800" y="1676400"/>
            <a:ext cx="5181600" cy="4110736"/>
          </a:xfrm>
          <a:prstGeom prst="rect">
            <a:avLst/>
          </a:prstGeom>
          <a:noFill/>
        </p:spPr>
      </p:pic>
    </p:spTree>
    <p:extLst>
      <p:ext uri="{BB962C8B-B14F-4D97-AF65-F5344CB8AC3E}">
        <p14:creationId xmlns:p14="http://schemas.microsoft.com/office/powerpoint/2010/main" val="1003351656"/>
      </p:ext>
    </p:extLst>
  </p:cSld>
  <p:clrMapOvr>
    <a:masterClrMapping/>
  </p:clrMapOvr>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Information Sharing</a:t>
            </a:r>
          </a:p>
        </p:txBody>
      </p:sp>
      <p:sp>
        <p:nvSpPr>
          <p:cNvPr id="3" name="Content Placeholder 2"/>
          <p:cNvSpPr>
            <a:spLocks noGrp="1"/>
          </p:cNvSpPr>
          <p:nvPr>
            <p:ph sz="quarter" idx="1"/>
          </p:nvPr>
        </p:nvSpPr>
        <p:spPr/>
        <p:txBody>
          <a:bodyPr/>
          <a:lstStyle/>
          <a:p>
            <a:pPr>
              <a:buNone/>
            </a:pPr>
            <a:r>
              <a:rPr lang="en-US"/>
              <a:t>Providers should call the referral hospital to tell them:</a:t>
            </a:r>
          </a:p>
          <a:p>
            <a:pPr lvl="1"/>
            <a:r>
              <a:rPr lang="en-US"/>
              <a:t>That the woman is being transported</a:t>
            </a:r>
          </a:p>
          <a:p>
            <a:pPr lvl="1"/>
            <a:r>
              <a:rPr lang="en-US"/>
              <a:t>Why she is being referred</a:t>
            </a:r>
          </a:p>
          <a:p>
            <a:pPr lvl="1"/>
            <a:r>
              <a:rPr lang="en-US"/>
              <a:t>Her history</a:t>
            </a:r>
          </a:p>
          <a:p>
            <a:pPr lvl="1"/>
            <a:r>
              <a:rPr lang="en-US"/>
              <a:t>What measures have already been taken</a:t>
            </a:r>
          </a:p>
          <a:p>
            <a:pPr lvl="1"/>
            <a:r>
              <a:rPr lang="en-US"/>
              <a:t>Her current condition</a:t>
            </a:r>
          </a:p>
          <a:p>
            <a:endParaRPr lang="en-US"/>
          </a:p>
        </p:txBody>
      </p:sp>
    </p:spTree>
    <p:extLst>
      <p:ext uri="{BB962C8B-B14F-4D97-AF65-F5344CB8AC3E}">
        <p14:creationId xmlns:p14="http://schemas.microsoft.com/office/powerpoint/2010/main" val="4189264753"/>
      </p:ext>
    </p:extLst>
  </p:cSld>
  <p:clrMapOvr>
    <a:masterClrMapping/>
  </p:clrMapOvr>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Practicing for Emergencies</a:t>
            </a:r>
          </a:p>
        </p:txBody>
      </p:sp>
      <p:sp>
        <p:nvSpPr>
          <p:cNvPr id="3" name="Content Placeholder 2"/>
          <p:cNvSpPr>
            <a:spLocks noGrp="1"/>
          </p:cNvSpPr>
          <p:nvPr>
            <p:ph sz="quarter" idx="1"/>
          </p:nvPr>
        </p:nvSpPr>
        <p:spPr/>
        <p:txBody>
          <a:bodyPr/>
          <a:lstStyle/>
          <a:p>
            <a:pPr marL="457200" indent="-457200"/>
            <a:r>
              <a:rPr lang="en-US"/>
              <a:t>On a routine basis, facility staff should review and practice how to:</a:t>
            </a:r>
          </a:p>
          <a:p>
            <a:pPr lvl="1"/>
            <a:r>
              <a:rPr lang="en-US"/>
              <a:t>Treat hemorrhage and shock</a:t>
            </a:r>
          </a:p>
          <a:p>
            <a:pPr lvl="1"/>
            <a:r>
              <a:rPr lang="en-US"/>
              <a:t>Start intravenous fluids</a:t>
            </a:r>
          </a:p>
          <a:p>
            <a:pPr lvl="1"/>
            <a:r>
              <a:rPr lang="en-US"/>
              <a:t>Give oxygen ( if available)</a:t>
            </a:r>
          </a:p>
          <a:p>
            <a:pPr lvl="1"/>
            <a:r>
              <a:rPr lang="en-US"/>
              <a:t>Provide cardiopulmonary resuscitation</a:t>
            </a:r>
          </a:p>
          <a:p>
            <a:endParaRPr lang="en-US"/>
          </a:p>
        </p:txBody>
      </p:sp>
    </p:spTree>
    <p:extLst>
      <p:ext uri="{BB962C8B-B14F-4D97-AF65-F5344CB8AC3E}">
        <p14:creationId xmlns:p14="http://schemas.microsoft.com/office/powerpoint/2010/main" val="1482205919"/>
      </p:ext>
    </p:extLst>
  </p:cSld>
  <p:clrMapOvr>
    <a:masterClrMapping/>
  </p:clrMapOvr>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Supplies for Emergencies</a:t>
            </a:r>
          </a:p>
        </p:txBody>
      </p:sp>
      <p:sp>
        <p:nvSpPr>
          <p:cNvPr id="3" name="Content Placeholder 2"/>
          <p:cNvSpPr>
            <a:spLocks noGrp="1"/>
          </p:cNvSpPr>
          <p:nvPr>
            <p:ph sz="quarter" idx="1"/>
          </p:nvPr>
        </p:nvSpPr>
        <p:spPr/>
        <p:txBody>
          <a:bodyPr/>
          <a:lstStyle/>
          <a:p>
            <a:pPr marL="457200" indent="-457200"/>
            <a:r>
              <a:rPr lang="en-US"/>
              <a:t>Facility should have a container with emergency medicines and supplies</a:t>
            </a:r>
          </a:p>
          <a:p>
            <a:pPr marL="457200" indent="-457200"/>
            <a:r>
              <a:rPr lang="en-US"/>
              <a:t>Check stock and expirations on a monthly basis</a:t>
            </a:r>
          </a:p>
          <a:p>
            <a:endParaRPr lang="en-US"/>
          </a:p>
        </p:txBody>
      </p:sp>
    </p:spTree>
    <p:extLst>
      <p:ext uri="{BB962C8B-B14F-4D97-AF65-F5344CB8AC3E}">
        <p14:creationId xmlns:p14="http://schemas.microsoft.com/office/powerpoint/2010/main" val="2293474481"/>
      </p:ext>
    </p:extLst>
  </p:cSld>
  <p:clrMapOvr>
    <a:masterClrMapping/>
  </p:clrMapOvr>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Links to Communities</a:t>
            </a:r>
          </a:p>
        </p:txBody>
      </p:sp>
      <p:sp>
        <p:nvSpPr>
          <p:cNvPr id="3" name="Content Placeholder 2"/>
          <p:cNvSpPr>
            <a:spLocks noGrp="1"/>
          </p:cNvSpPr>
          <p:nvPr>
            <p:ph sz="quarter" idx="1"/>
          </p:nvPr>
        </p:nvSpPr>
        <p:spPr/>
        <p:txBody>
          <a:bodyPr/>
          <a:lstStyle/>
          <a:p>
            <a:pPr marL="457200" indent="-457200"/>
            <a:r>
              <a:rPr lang="en-US"/>
              <a:t>Providers and facilities can work with community members and groups to:</a:t>
            </a:r>
          </a:p>
          <a:p>
            <a:pPr lvl="1"/>
            <a:r>
              <a:rPr lang="en-US"/>
              <a:t>Recognize signs and symptoms of abortion complications</a:t>
            </a:r>
          </a:p>
          <a:p>
            <a:pPr lvl="1"/>
            <a:r>
              <a:rPr lang="en-US"/>
              <a:t>Know how and where to receive emergency care</a:t>
            </a:r>
          </a:p>
          <a:p>
            <a:pPr lvl="1"/>
            <a:r>
              <a:rPr lang="en-US"/>
              <a:t>Prevent delays in transporting women to emergency health services</a:t>
            </a:r>
          </a:p>
          <a:p>
            <a:pPr lvl="1"/>
            <a:r>
              <a:rPr lang="en-US"/>
              <a:t>Refer women to emergency services, follow up after care and link women to other reproductive health services</a:t>
            </a:r>
          </a:p>
          <a:p>
            <a:endParaRPr lang="en-US"/>
          </a:p>
        </p:txBody>
      </p:sp>
    </p:spTree>
    <p:extLst>
      <p:ext uri="{BB962C8B-B14F-4D97-AF65-F5344CB8AC3E}">
        <p14:creationId xmlns:p14="http://schemas.microsoft.com/office/powerpoint/2010/main" val="2631050185"/>
      </p:ext>
    </p:extLst>
  </p:cSld>
  <p:clrMapOvr>
    <a:masterClrMapping/>
  </p:clrMapOvr>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Care After Treatment for Abortion Complications</a:t>
            </a:r>
            <a:endParaRPr lang="en-US"/>
          </a:p>
        </p:txBody>
      </p:sp>
      <p:sp>
        <p:nvSpPr>
          <p:cNvPr id="3" name="Content Placeholder 2"/>
          <p:cNvSpPr>
            <a:spLocks noGrp="1"/>
          </p:cNvSpPr>
          <p:nvPr>
            <p:ph sz="quarter" idx="1"/>
          </p:nvPr>
        </p:nvSpPr>
        <p:spPr/>
        <p:txBody>
          <a:bodyPr/>
          <a:lstStyle/>
          <a:p>
            <a:pPr>
              <a:buNone/>
            </a:pPr>
            <a:r>
              <a:rPr lang="en-US" sz="2800" kern="1200">
                <a:solidFill>
                  <a:srgbClr val="000000"/>
                </a:solidFill>
                <a:latin typeface="+mn-lt"/>
                <a:ea typeface="+mn-ea"/>
                <a:cs typeface="+mn-cs"/>
              </a:rPr>
              <a:t>The woman must be:</a:t>
            </a:r>
          </a:p>
          <a:p>
            <a:pPr marL="457200" indent="-457200"/>
            <a:r>
              <a:rPr lang="en-US" sz="2800" kern="1200">
                <a:solidFill>
                  <a:srgbClr val="000000"/>
                </a:solidFill>
                <a:latin typeface="+mn-lt"/>
                <a:ea typeface="+mn-ea"/>
                <a:cs typeface="+mn-cs"/>
              </a:rPr>
              <a:t>Physically monitored</a:t>
            </a:r>
          </a:p>
          <a:p>
            <a:pPr marL="457200" indent="-457200"/>
            <a:r>
              <a:rPr lang="en-US" sz="2800" kern="1200">
                <a:solidFill>
                  <a:srgbClr val="000000"/>
                </a:solidFill>
                <a:latin typeface="+mn-lt"/>
                <a:ea typeface="+mn-ea"/>
                <a:cs typeface="+mn-cs"/>
              </a:rPr>
              <a:t>Emotionally supported</a:t>
            </a:r>
          </a:p>
          <a:p>
            <a:pPr marL="457200" indent="-457200"/>
            <a:r>
              <a:rPr lang="en-US" sz="2800" kern="1200">
                <a:solidFill>
                  <a:srgbClr val="000000"/>
                </a:solidFill>
                <a:latin typeface="+mn-lt"/>
                <a:ea typeface="+mn-ea"/>
                <a:cs typeface="+mn-cs"/>
              </a:rPr>
              <a:t>Provided verbal and printed information about: </a:t>
            </a:r>
          </a:p>
          <a:p>
            <a:pPr lvl="1"/>
            <a:r>
              <a:rPr lang="en-US" sz="2400" kern="1200">
                <a:solidFill>
                  <a:srgbClr val="000000"/>
                </a:solidFill>
                <a:latin typeface="+mn-lt"/>
                <a:ea typeface="+mn-ea"/>
                <a:cs typeface="+mn-cs"/>
              </a:rPr>
              <a:t>her condition including long-term changes</a:t>
            </a:r>
          </a:p>
          <a:p>
            <a:pPr lvl="1"/>
            <a:r>
              <a:rPr lang="en-US" sz="2400" kern="1200">
                <a:solidFill>
                  <a:srgbClr val="000000"/>
                </a:solidFill>
                <a:latin typeface="+mn-lt"/>
                <a:ea typeface="+mn-ea"/>
                <a:cs typeface="+mn-cs"/>
              </a:rPr>
              <a:t>use of medications</a:t>
            </a:r>
          </a:p>
          <a:p>
            <a:pPr lvl="1"/>
            <a:r>
              <a:rPr lang="en-US" sz="2400" kern="1200">
                <a:solidFill>
                  <a:srgbClr val="000000"/>
                </a:solidFill>
                <a:latin typeface="+mn-lt"/>
                <a:ea typeface="+mn-ea"/>
                <a:cs typeface="+mn-cs"/>
              </a:rPr>
              <a:t>contraceptive methods </a:t>
            </a:r>
          </a:p>
          <a:p>
            <a:pPr lvl="1"/>
            <a:r>
              <a:rPr lang="en-US" sz="2400" kern="1200">
                <a:solidFill>
                  <a:srgbClr val="000000"/>
                </a:solidFill>
                <a:latin typeface="+mn-lt"/>
                <a:ea typeface="+mn-ea"/>
                <a:cs typeface="+mn-cs"/>
              </a:rPr>
              <a:t>follow-up care</a:t>
            </a:r>
          </a:p>
          <a:p>
            <a:pPr lvl="1"/>
            <a:r>
              <a:rPr lang="en-US" sz="2400" kern="1200">
                <a:solidFill>
                  <a:srgbClr val="000000"/>
                </a:solidFill>
                <a:latin typeface="+mn-lt"/>
                <a:ea typeface="+mn-ea"/>
                <a:cs typeface="+mn-cs"/>
              </a:rPr>
              <a:t>what to expect, and what to do if emergency care is needed</a:t>
            </a:r>
          </a:p>
        </p:txBody>
      </p:sp>
    </p:spTree>
    <p:extLst>
      <p:ext uri="{BB962C8B-B14F-4D97-AF65-F5344CB8AC3E}">
        <p14:creationId xmlns:p14="http://schemas.microsoft.com/office/powerpoint/2010/main" val="1686960567"/>
      </p:ext>
    </p:extLst>
  </p:cSld>
  <p:clrMapOvr>
    <a:masterClrMapping/>
  </p:clrMapOvr>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Adverse Events</a:t>
            </a:r>
            <a:endParaRPr lang="en-US"/>
          </a:p>
        </p:txBody>
      </p:sp>
      <p:sp>
        <p:nvSpPr>
          <p:cNvPr id="3" name="Content Placeholder 2"/>
          <p:cNvSpPr>
            <a:spLocks noGrp="1"/>
          </p:cNvSpPr>
          <p:nvPr>
            <p:ph sz="quarter" idx="1"/>
          </p:nvPr>
        </p:nvSpPr>
        <p:spPr/>
        <p:txBody>
          <a:bodyPr/>
          <a:lstStyle/>
          <a:p>
            <a:pPr marL="457200" indent="-457200"/>
            <a:r>
              <a:rPr lang="en-US" sz="3000" kern="1200">
                <a:solidFill>
                  <a:srgbClr val="000000"/>
                </a:solidFill>
              </a:rPr>
              <a:t>Complications that a patient suffers during treatment that are not a result of her presenting condition</a:t>
            </a:r>
          </a:p>
          <a:p>
            <a:pPr marL="457200" indent="-457200"/>
            <a:r>
              <a:rPr lang="en-US" sz="3000"/>
              <a:t>Estimated o</a:t>
            </a:r>
            <a:r>
              <a:rPr lang="en-US" sz="3000" kern="1200">
                <a:solidFill>
                  <a:srgbClr val="000000"/>
                </a:solidFill>
              </a:rPr>
              <a:t>ne in 10 patients in the hospital </a:t>
            </a:r>
            <a:r>
              <a:rPr lang="en-US" sz="3000" u="none" kern="1200">
                <a:solidFill>
                  <a:srgbClr val="000000"/>
                </a:solidFill>
              </a:rPr>
              <a:t>for any reason </a:t>
            </a:r>
            <a:r>
              <a:rPr lang="en-US" sz="3000" kern="1200">
                <a:solidFill>
                  <a:srgbClr val="000000"/>
                </a:solidFill>
              </a:rPr>
              <a:t>suffers some adverse event</a:t>
            </a:r>
          </a:p>
          <a:p>
            <a:pPr marL="457200" indent="-457200"/>
            <a:r>
              <a:rPr lang="en-US" sz="3000" kern="1200">
                <a:solidFill>
                  <a:srgbClr val="000000"/>
                </a:solidFill>
              </a:rPr>
              <a:t>Rare in routine abortion-related and contraceptive care</a:t>
            </a:r>
          </a:p>
          <a:p>
            <a:pPr marL="457200" indent="-457200"/>
            <a:r>
              <a:rPr lang="en-US" sz="3000" u="none" kern="1200">
                <a:solidFill>
                  <a:srgbClr val="000000"/>
                </a:solidFill>
              </a:rPr>
              <a:t>Serious </a:t>
            </a:r>
            <a:r>
              <a:rPr lang="en-US" sz="3000" kern="1200">
                <a:solidFill>
                  <a:srgbClr val="000000"/>
                </a:solidFill>
              </a:rPr>
              <a:t>adverse events result in life-threatening injury or death</a:t>
            </a:r>
          </a:p>
        </p:txBody>
      </p:sp>
    </p:spTree>
    <p:extLst>
      <p:ext uri="{BB962C8B-B14F-4D97-AF65-F5344CB8AC3E}">
        <p14:creationId xmlns:p14="http://schemas.microsoft.com/office/powerpoint/2010/main" val="30229799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Community Action Plans</a:t>
            </a:r>
          </a:p>
        </p:txBody>
      </p:sp>
      <p:pic>
        <p:nvPicPr>
          <p:cNvPr id="4" name="Picture 7" descr="communitydialogue"/>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a:xfrm>
            <a:off x="1219200" y="1828800"/>
            <a:ext cx="6278707" cy="3683508"/>
          </a:xfrm>
          <a:noFill/>
          <a:ln/>
        </p:spPr>
      </p:pic>
    </p:spTree>
    <p:extLst>
      <p:ext uri="{BB962C8B-B14F-4D97-AF65-F5344CB8AC3E}">
        <p14:creationId xmlns:p14="http://schemas.microsoft.com/office/powerpoint/2010/main" val="2593169737"/>
      </p:ext>
    </p:extLst>
  </p:cSld>
  <p:clrMapOvr>
    <a:masterClrMapping/>
  </p:clrMapOvr>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Types of Adverse Events</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Adverse event (AE)/complication – problem requiring intervention or management beyond what is normally necessary for a procedure or anesthesia</a:t>
            </a:r>
          </a:p>
          <a:p>
            <a:pPr marL="457200" indent="-457200"/>
            <a:r>
              <a:rPr lang="en-US" sz="2800" kern="1200">
                <a:solidFill>
                  <a:srgbClr val="000000"/>
                </a:solidFill>
                <a:latin typeface="+mn-lt"/>
                <a:ea typeface="+mn-ea"/>
                <a:cs typeface="+mn-cs"/>
              </a:rPr>
              <a:t>Serious adverse event (SAE) – results in death, life-threatening injury, permanent impairment, or requires medical or surgical intervention to prevent permanent impairment.</a:t>
            </a:r>
          </a:p>
          <a:p>
            <a:pPr marL="457200" indent="-457200"/>
            <a:r>
              <a:rPr lang="en-US" sz="2800" kern="1200">
                <a:solidFill>
                  <a:srgbClr val="000000"/>
                </a:solidFill>
                <a:latin typeface="+mn-lt"/>
                <a:ea typeface="+mn-ea"/>
                <a:cs typeface="+mn-cs"/>
              </a:rPr>
              <a:t>Near miss – has potential to harm a patient but does not due to chance, prevention or mitigation.</a:t>
            </a:r>
          </a:p>
        </p:txBody>
      </p:sp>
    </p:spTree>
    <p:extLst>
      <p:ext uri="{BB962C8B-B14F-4D97-AF65-F5344CB8AC3E}">
        <p14:creationId xmlns:p14="http://schemas.microsoft.com/office/powerpoint/2010/main" val="1663371707"/>
      </p:ext>
    </p:extLst>
  </p:cSld>
  <p:clrMapOvr>
    <a:masterClrMapping/>
  </p:clrMapOvr>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Examples of Serious Adverse Events</a:t>
            </a:r>
            <a:endParaRPr lang="en-US"/>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09696970"/>
              </p:ext>
            </p:extLst>
          </p:nvPr>
        </p:nvGraphicFramePr>
        <p:xfrm>
          <a:off x="228600" y="1600200"/>
          <a:ext cx="8686800" cy="5102820"/>
        </p:xfrm>
        <a:graphic>
          <a:graphicData uri="http://schemas.openxmlformats.org/drawingml/2006/table">
            <a:tbl>
              <a:tblPr firstRow="1" bandRow="1">
                <a:tableStyleId>{5C22544A-7EE6-4342-B048-85BDC9FD1C3A}</a:tableStyleId>
              </a:tblPr>
              <a:tblGrid>
                <a:gridCol w="43434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tblGrid>
              <a:tr h="460642">
                <a:tc>
                  <a:txBody>
                    <a:bodyPr/>
                    <a:lstStyle/>
                    <a:p>
                      <a:r>
                        <a:rPr lang="en-US" sz="2200">
                          <a:latin typeface="+mn-lt"/>
                        </a:rPr>
                        <a:t>Vacuum Aspiration</a:t>
                      </a:r>
                    </a:p>
                  </a:txBody>
                  <a:tcPr>
                    <a:solidFill>
                      <a:schemeClr val="tx2"/>
                    </a:solidFill>
                  </a:tcPr>
                </a:tc>
                <a:tc>
                  <a:txBody>
                    <a:bodyPr/>
                    <a:lstStyle/>
                    <a:p>
                      <a:r>
                        <a:rPr lang="en-US" sz="2200">
                          <a:latin typeface="+mn-lt"/>
                        </a:rPr>
                        <a:t>Medical Abortion</a:t>
                      </a:r>
                    </a:p>
                  </a:txBody>
                  <a:tcPr>
                    <a:solidFill>
                      <a:schemeClr val="tx2"/>
                    </a:solidFill>
                  </a:tcPr>
                </a:tc>
                <a:extLst>
                  <a:ext uri="{0D108BD9-81ED-4DB2-BD59-A6C34878D82A}">
                    <a16:rowId xmlns:a16="http://schemas.microsoft.com/office/drawing/2014/main" val="10000"/>
                  </a:ext>
                </a:extLst>
              </a:tr>
              <a:tr h="6814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a:solidFill>
                            <a:srgbClr val="000000"/>
                          </a:solidFill>
                          <a:latin typeface="+mn-lt"/>
                          <a:ea typeface="Times New Roman"/>
                          <a:cs typeface="GCNCLB+TimesNewRomanPS"/>
                        </a:rPr>
                        <a:t>Perforation requiring surgery</a:t>
                      </a:r>
                    </a:p>
                  </a:txBody>
                  <a:tcPr marL="68580" marR="68580" marT="0" marB="0">
                    <a:solidFill>
                      <a:schemeClr val="tx1">
                        <a:lumMod val="60000"/>
                        <a:lumOff val="40000"/>
                      </a:schemeClr>
                    </a:solidFill>
                  </a:tcPr>
                </a:tc>
                <a:tc>
                  <a:txBody>
                    <a:bodyPr/>
                    <a:lstStyle/>
                    <a:p>
                      <a:pPr marL="0" marR="0">
                        <a:spcBef>
                          <a:spcPts val="0"/>
                        </a:spcBef>
                        <a:spcAft>
                          <a:spcPts val="0"/>
                        </a:spcAft>
                      </a:pP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extLst>
                  <a:ext uri="{0D108BD9-81ED-4DB2-BD59-A6C34878D82A}">
                    <a16:rowId xmlns:a16="http://schemas.microsoft.com/office/drawing/2014/main" val="10001"/>
                  </a:ext>
                </a:extLst>
              </a:tr>
              <a:tr h="6814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a:solidFill>
                            <a:srgbClr val="000000"/>
                          </a:solidFill>
                          <a:latin typeface="+mn-lt"/>
                          <a:ea typeface="Calibri"/>
                          <a:cs typeface="Times New Roman"/>
                        </a:rPr>
                        <a:t>Anesthesia related complication requiring hospitalization or causing seizures</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a:solidFill>
                            <a:srgbClr val="000000"/>
                          </a:solidFill>
                          <a:latin typeface="+mn-lt"/>
                          <a:ea typeface="Times New Roman"/>
                          <a:cs typeface="Times New Roman"/>
                        </a:rPr>
                        <a:t>Reactions to medications requiring hospitalization</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extLst>
                  <a:ext uri="{0D108BD9-81ED-4DB2-BD59-A6C34878D82A}">
                    <a16:rowId xmlns:a16="http://schemas.microsoft.com/office/drawing/2014/main" val="10002"/>
                  </a:ext>
                </a:extLst>
              </a:tr>
              <a:tr h="460642">
                <a:tc>
                  <a:txBody>
                    <a:bodyPr/>
                    <a:lstStyle/>
                    <a:p>
                      <a:pPr marL="0" marR="0">
                        <a:spcBef>
                          <a:spcPts val="0"/>
                        </a:spcBef>
                        <a:spcAft>
                          <a:spcPts val="0"/>
                        </a:spcAft>
                      </a:pPr>
                      <a:r>
                        <a:rPr lang="en-US" sz="2200">
                          <a:solidFill>
                            <a:srgbClr val="000000"/>
                          </a:solidFill>
                          <a:latin typeface="+mn-lt"/>
                          <a:ea typeface="Calibri"/>
                          <a:cs typeface="Times New Roman"/>
                        </a:rPr>
                        <a:t>Bleeding requiring a blood transfusion</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tc>
                  <a:txBody>
                    <a:bodyPr/>
                    <a:lstStyle/>
                    <a:p>
                      <a:pPr marL="0" marR="0">
                        <a:spcBef>
                          <a:spcPts val="0"/>
                        </a:spcBef>
                        <a:spcAft>
                          <a:spcPts val="0"/>
                        </a:spcAft>
                      </a:pPr>
                      <a:r>
                        <a:rPr lang="en-US" sz="2200">
                          <a:solidFill>
                            <a:srgbClr val="000000"/>
                          </a:solidFill>
                          <a:latin typeface="+mn-lt"/>
                          <a:ea typeface="Calibri"/>
                          <a:cs typeface="Times New Roman"/>
                        </a:rPr>
                        <a:t>Bleeding requiring a blood transfusion</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extLst>
                  <a:ext uri="{0D108BD9-81ED-4DB2-BD59-A6C34878D82A}">
                    <a16:rowId xmlns:a16="http://schemas.microsoft.com/office/drawing/2014/main" val="10003"/>
                  </a:ext>
                </a:extLst>
              </a:tr>
              <a:tr h="681498">
                <a:tc>
                  <a:txBody>
                    <a:bodyPr/>
                    <a:lstStyle/>
                    <a:p>
                      <a:pPr marL="0" marR="0">
                        <a:spcBef>
                          <a:spcPts val="0"/>
                        </a:spcBef>
                        <a:spcAft>
                          <a:spcPts val="0"/>
                        </a:spcAft>
                      </a:pPr>
                      <a:r>
                        <a:rPr lang="en-US" sz="2200">
                          <a:solidFill>
                            <a:srgbClr val="000000"/>
                          </a:solidFill>
                          <a:latin typeface="+mn-lt"/>
                          <a:ea typeface="Calibri"/>
                          <a:cs typeface="Times New Roman"/>
                        </a:rPr>
                        <a:t>Infection requiring intravenous antibiotics and/or hospital admission</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tc>
                  <a:txBody>
                    <a:bodyPr/>
                    <a:lstStyle/>
                    <a:p>
                      <a:pPr marL="0" marR="0">
                        <a:spcBef>
                          <a:spcPts val="0"/>
                        </a:spcBef>
                        <a:spcAft>
                          <a:spcPts val="0"/>
                        </a:spcAft>
                      </a:pPr>
                      <a:r>
                        <a:rPr lang="en-US" sz="2200">
                          <a:solidFill>
                            <a:srgbClr val="000000"/>
                          </a:solidFill>
                          <a:latin typeface="+mn-lt"/>
                          <a:ea typeface="Calibri"/>
                          <a:cs typeface="Times New Roman"/>
                        </a:rPr>
                        <a:t>Infection requiring intravenous antibiotics and/or hospital admission</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extLst>
                  <a:ext uri="{0D108BD9-81ED-4DB2-BD59-A6C34878D82A}">
                    <a16:rowId xmlns:a16="http://schemas.microsoft.com/office/drawing/2014/main" val="10004"/>
                  </a:ext>
                </a:extLst>
              </a:tr>
              <a:tr h="460642">
                <a:tc>
                  <a:txBody>
                    <a:bodyPr/>
                    <a:lstStyle/>
                    <a:p>
                      <a:pPr marL="0" marR="0">
                        <a:spcBef>
                          <a:spcPts val="0"/>
                        </a:spcBef>
                        <a:spcAft>
                          <a:spcPts val="0"/>
                        </a:spcAft>
                      </a:pPr>
                      <a:r>
                        <a:rPr lang="en-US" sz="2200">
                          <a:solidFill>
                            <a:srgbClr val="000000"/>
                          </a:solidFill>
                          <a:latin typeface="+mn-lt"/>
                          <a:ea typeface="Calibri"/>
                          <a:cs typeface="Times New Roman"/>
                        </a:rPr>
                        <a:t>Unintended intra-abdominal surgery </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tc>
                  <a:txBody>
                    <a:bodyPr/>
                    <a:lstStyle/>
                    <a:p>
                      <a:pPr marL="0" marR="0">
                        <a:spcBef>
                          <a:spcPts val="0"/>
                        </a:spcBef>
                        <a:spcAft>
                          <a:spcPts val="0"/>
                        </a:spcAft>
                      </a:pPr>
                      <a:r>
                        <a:rPr lang="en-US" sz="2200">
                          <a:solidFill>
                            <a:srgbClr val="000000"/>
                          </a:solidFill>
                          <a:latin typeface="+mn-lt"/>
                          <a:ea typeface="Calibri"/>
                          <a:cs typeface="Times New Roman"/>
                        </a:rPr>
                        <a:t>Unintended intra-abdominal surgery </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extLst>
                  <a:ext uri="{0D108BD9-81ED-4DB2-BD59-A6C34878D82A}">
                    <a16:rowId xmlns:a16="http://schemas.microsoft.com/office/drawing/2014/main" val="10005"/>
                  </a:ext>
                </a:extLst>
              </a:tr>
              <a:tr h="681498">
                <a:tc>
                  <a:txBody>
                    <a:bodyPr/>
                    <a:lstStyle/>
                    <a:p>
                      <a:pPr marL="0" marR="0">
                        <a:spcBef>
                          <a:spcPts val="0"/>
                        </a:spcBef>
                        <a:spcAft>
                          <a:spcPts val="0"/>
                        </a:spcAft>
                      </a:pPr>
                      <a:r>
                        <a:rPr lang="en-US" sz="2200">
                          <a:solidFill>
                            <a:srgbClr val="000000"/>
                          </a:solidFill>
                          <a:latin typeface="+mn-lt"/>
                          <a:ea typeface="Calibri"/>
                          <a:cs typeface="Times New Roman"/>
                        </a:rPr>
                        <a:t>Ectopic pregnancy unrecognized at time of procedure </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tc>
                  <a:txBody>
                    <a:bodyPr/>
                    <a:lstStyle/>
                    <a:p>
                      <a:pPr marL="0" marR="0">
                        <a:spcBef>
                          <a:spcPts val="0"/>
                        </a:spcBef>
                        <a:spcAft>
                          <a:spcPts val="0"/>
                        </a:spcAft>
                      </a:pPr>
                      <a:r>
                        <a:rPr lang="en-US" sz="2200">
                          <a:solidFill>
                            <a:srgbClr val="000000"/>
                          </a:solidFill>
                          <a:latin typeface="+mn-lt"/>
                          <a:ea typeface="Calibri"/>
                          <a:cs typeface="Times New Roman"/>
                        </a:rPr>
                        <a:t>Ectopic pregnancy unrecognized when medical abortion given</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extLst>
                  <a:ext uri="{0D108BD9-81ED-4DB2-BD59-A6C34878D82A}">
                    <a16:rowId xmlns:a16="http://schemas.microsoft.com/office/drawing/2014/main" val="10007"/>
                  </a:ext>
                </a:extLst>
              </a:tr>
              <a:tr h="460642">
                <a:tc>
                  <a:txBody>
                    <a:bodyPr/>
                    <a:lstStyle/>
                    <a:p>
                      <a:pPr marL="0" marR="0">
                        <a:spcBef>
                          <a:spcPts val="0"/>
                        </a:spcBef>
                        <a:spcAft>
                          <a:spcPts val="0"/>
                        </a:spcAft>
                      </a:pPr>
                      <a:r>
                        <a:rPr lang="en-US" sz="2200">
                          <a:solidFill>
                            <a:srgbClr val="000000"/>
                          </a:solidFill>
                          <a:latin typeface="+mn-lt"/>
                          <a:ea typeface="Calibri"/>
                          <a:cs typeface="Times New Roman"/>
                        </a:rPr>
                        <a:t>Death</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tc>
                  <a:txBody>
                    <a:bodyPr/>
                    <a:lstStyle/>
                    <a:p>
                      <a:pPr marL="0" marR="0">
                        <a:spcBef>
                          <a:spcPts val="0"/>
                        </a:spcBef>
                        <a:spcAft>
                          <a:spcPts val="0"/>
                        </a:spcAft>
                      </a:pPr>
                      <a:r>
                        <a:rPr lang="en-US" sz="2200">
                          <a:solidFill>
                            <a:srgbClr val="000000"/>
                          </a:solidFill>
                          <a:latin typeface="+mn-lt"/>
                          <a:ea typeface="Calibri"/>
                          <a:cs typeface="Times New Roman"/>
                        </a:rPr>
                        <a:t>Death</a:t>
                      </a:r>
                      <a:endParaRPr lang="en-US" sz="2200">
                        <a:solidFill>
                          <a:srgbClr val="000000"/>
                        </a:solidFill>
                        <a:latin typeface="+mn-lt"/>
                        <a:ea typeface="Times New Roman"/>
                        <a:cs typeface="GCNCLB+TimesNewRomanPS"/>
                      </a:endParaRPr>
                    </a:p>
                  </a:txBody>
                  <a:tcPr marL="68580" marR="68580" marT="0" marB="0">
                    <a:solidFill>
                      <a:schemeClr val="tx1">
                        <a:lumMod val="60000"/>
                        <a:lumOff val="4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923310430"/>
      </p:ext>
    </p:extLst>
  </p:cSld>
  <p:clrMapOvr>
    <a:masterClrMapping/>
  </p:clrMapOvr>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Why Adverse Events Occur</a:t>
            </a:r>
            <a:endParaRPr lang="en-US"/>
          </a:p>
        </p:txBody>
      </p:sp>
      <p:sp>
        <p:nvSpPr>
          <p:cNvPr id="3" name="Content Placeholder 2"/>
          <p:cNvSpPr>
            <a:spLocks noGrp="1"/>
          </p:cNvSpPr>
          <p:nvPr>
            <p:ph sz="quarter" idx="1"/>
          </p:nvPr>
        </p:nvSpPr>
        <p:spPr/>
        <p:txBody>
          <a:bodyPr/>
          <a:lstStyle/>
          <a:p>
            <a:pPr marL="457200" indent="-457200"/>
            <a:r>
              <a:rPr lang="en-US" sz="3600" kern="1200">
                <a:solidFill>
                  <a:srgbClr val="000000"/>
                </a:solidFill>
                <a:latin typeface="+mn-lt"/>
                <a:ea typeface="+mn-ea"/>
                <a:cs typeface="+mn-cs"/>
              </a:rPr>
              <a:t>Rarely due to a single person or event</a:t>
            </a:r>
          </a:p>
          <a:p>
            <a:pPr marL="457200" indent="-457200"/>
            <a:r>
              <a:rPr lang="en-US" sz="3600" u="none" kern="1200">
                <a:solidFill>
                  <a:srgbClr val="000000"/>
                </a:solidFill>
                <a:latin typeface="+mn-lt"/>
                <a:ea typeface="+mn-ea"/>
                <a:cs typeface="+mn-cs"/>
              </a:rPr>
              <a:t>Rather, they usually result from a combination of:</a:t>
            </a:r>
          </a:p>
          <a:p>
            <a:pPr lvl="1"/>
            <a:r>
              <a:rPr lang="en-US" sz="3200" kern="1200">
                <a:solidFill>
                  <a:srgbClr val="000000"/>
                </a:solidFill>
                <a:latin typeface="+mn-lt"/>
                <a:ea typeface="+mn-ea"/>
                <a:cs typeface="+mn-cs"/>
              </a:rPr>
              <a:t>Client factors</a:t>
            </a:r>
          </a:p>
          <a:p>
            <a:pPr lvl="1"/>
            <a:r>
              <a:rPr lang="en-US" sz="3200" kern="1200">
                <a:solidFill>
                  <a:srgbClr val="000000"/>
                </a:solidFill>
                <a:latin typeface="+mn-lt"/>
                <a:ea typeface="+mn-ea"/>
                <a:cs typeface="+mn-cs"/>
              </a:rPr>
              <a:t>Human error</a:t>
            </a:r>
          </a:p>
          <a:p>
            <a:pPr lvl="1"/>
            <a:r>
              <a:rPr lang="en-US" sz="3200" kern="1200">
                <a:solidFill>
                  <a:srgbClr val="000000"/>
                </a:solidFill>
                <a:latin typeface="+mn-lt"/>
                <a:ea typeface="+mn-ea"/>
                <a:cs typeface="+mn-cs"/>
              </a:rPr>
              <a:t>Institutional error</a:t>
            </a:r>
          </a:p>
        </p:txBody>
      </p:sp>
    </p:spTree>
    <p:extLst>
      <p:ext uri="{BB962C8B-B14F-4D97-AF65-F5344CB8AC3E}">
        <p14:creationId xmlns:p14="http://schemas.microsoft.com/office/powerpoint/2010/main" val="1477450331"/>
      </p:ext>
    </p:extLst>
  </p:cSld>
  <p:clrMapOvr>
    <a:masterClrMapping/>
  </p:clrMapOvr>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Safety Depends On</a:t>
            </a:r>
            <a:endParaRPr lang="en-US"/>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635570"/>
              </p:ext>
            </p:extLst>
          </p:nvPr>
        </p:nvGraphicFramePr>
        <p:xfrm>
          <a:off x="612775" y="1600200"/>
          <a:ext cx="81534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30591273"/>
      </p:ext>
    </p:extLst>
  </p:cSld>
  <p:clrMapOvr>
    <a:masterClrMapping/>
  </p:clrMapOvr>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Adverse Event Reporting</a:t>
            </a:r>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Once the woman has been cared for, the event should be:</a:t>
            </a:r>
          </a:p>
          <a:p>
            <a:pPr marL="1096963" lvl="1" indent="-457200"/>
            <a:r>
              <a:rPr lang="en-US" kern="1200">
                <a:solidFill>
                  <a:srgbClr val="000000"/>
                </a:solidFill>
                <a:latin typeface="+mn-lt"/>
                <a:ea typeface="+mn-ea"/>
                <a:cs typeface="+mn-cs"/>
              </a:rPr>
              <a:t>Documented – complete information in the woman’s chart and facility logbook</a:t>
            </a:r>
          </a:p>
          <a:p>
            <a:pPr marL="1096963" lvl="1" indent="-457200"/>
            <a:r>
              <a:rPr lang="en-US" kern="1200">
                <a:solidFill>
                  <a:srgbClr val="000000"/>
                </a:solidFill>
                <a:latin typeface="+mn-lt"/>
                <a:ea typeface="+mn-ea"/>
                <a:cs typeface="+mn-cs"/>
              </a:rPr>
              <a:t>Reported – to local authorities according to established guidelines</a:t>
            </a:r>
          </a:p>
          <a:p>
            <a:pPr marL="1096963" lvl="1" indent="-457200"/>
            <a:r>
              <a:rPr lang="en-US" kern="1200">
                <a:solidFill>
                  <a:srgbClr val="000000"/>
                </a:solidFill>
                <a:latin typeface="+mn-lt"/>
                <a:ea typeface="+mn-ea"/>
                <a:cs typeface="+mn-cs"/>
              </a:rPr>
              <a:t>Analyzed - so that the experience can be used to improve care.</a:t>
            </a:r>
          </a:p>
          <a:p>
            <a:pPr marL="457200" indent="-457200"/>
            <a:endParaRPr lang="en-US" sz="3200"/>
          </a:p>
        </p:txBody>
      </p:sp>
    </p:spTree>
    <p:extLst>
      <p:ext uri="{BB962C8B-B14F-4D97-AF65-F5344CB8AC3E}">
        <p14:creationId xmlns:p14="http://schemas.microsoft.com/office/powerpoint/2010/main" val="178686454"/>
      </p:ext>
    </p:extLst>
  </p:cSld>
  <p:clrMapOvr>
    <a:masterClrMapping/>
  </p:clrMapOvr>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Root Cause Analysis</a:t>
            </a:r>
          </a:p>
        </p:txBody>
      </p:sp>
      <p:sp>
        <p:nvSpPr>
          <p:cNvPr id="3" name="Content Placeholder 2"/>
          <p:cNvSpPr>
            <a:spLocks noGrp="1"/>
          </p:cNvSpPr>
          <p:nvPr>
            <p:ph sz="quarter" idx="1"/>
          </p:nvPr>
        </p:nvSpPr>
        <p:spPr/>
        <p:txBody>
          <a:bodyPr/>
          <a:lstStyle/>
          <a:p>
            <a:pPr marL="457200" indent="-457200"/>
            <a:r>
              <a:rPr lang="en-US" sz="2800" kern="1200">
                <a:solidFill>
                  <a:srgbClr val="000000"/>
                </a:solidFill>
                <a:latin typeface="+mn-lt"/>
                <a:ea typeface="+mn-ea"/>
                <a:cs typeface="+mn-cs"/>
              </a:rPr>
              <a:t>Root cause analysis is a technique for learning from AEs</a:t>
            </a:r>
          </a:p>
          <a:p>
            <a:pPr marL="457200" indent="-457200"/>
            <a:r>
              <a:rPr lang="en-US" sz="2800" kern="1200">
                <a:solidFill>
                  <a:srgbClr val="000000"/>
                </a:solidFill>
                <a:latin typeface="+mn-lt"/>
                <a:ea typeface="+mn-ea"/>
                <a:cs typeface="+mn-cs"/>
              </a:rPr>
              <a:t>Team discussion with all relevant staff members</a:t>
            </a:r>
          </a:p>
          <a:p>
            <a:pPr marL="457200" indent="-457200"/>
            <a:r>
              <a:rPr lang="en-US" sz="2800" kern="1200">
                <a:solidFill>
                  <a:srgbClr val="000000"/>
                </a:solidFill>
                <a:latin typeface="+mn-lt"/>
                <a:ea typeface="+mn-ea"/>
                <a:cs typeface="+mn-cs"/>
              </a:rPr>
              <a:t>Non-punitive, discuss in the “spirit of learning”</a:t>
            </a:r>
          </a:p>
          <a:p>
            <a:pPr marL="457200" indent="-457200"/>
            <a:r>
              <a:rPr lang="en-US" sz="2800" kern="1200">
                <a:solidFill>
                  <a:srgbClr val="000000"/>
                </a:solidFill>
                <a:latin typeface="+mn-lt"/>
                <a:ea typeface="+mn-ea"/>
                <a:cs typeface="+mn-cs"/>
              </a:rPr>
              <a:t>Ask:</a:t>
            </a:r>
          </a:p>
          <a:p>
            <a:pPr lvl="1"/>
            <a:r>
              <a:rPr lang="en-US" sz="2400" kern="1200">
                <a:solidFill>
                  <a:srgbClr val="000000"/>
                </a:solidFill>
                <a:latin typeface="+mn-lt"/>
                <a:ea typeface="+mn-ea"/>
                <a:cs typeface="+mn-cs"/>
              </a:rPr>
              <a:t>What happened?</a:t>
            </a:r>
          </a:p>
          <a:p>
            <a:pPr lvl="1"/>
            <a:r>
              <a:rPr lang="en-US" sz="2400" kern="1200">
                <a:solidFill>
                  <a:srgbClr val="000000"/>
                </a:solidFill>
                <a:latin typeface="+mn-lt"/>
                <a:ea typeface="+mn-ea"/>
                <a:cs typeface="+mn-cs"/>
              </a:rPr>
              <a:t>Why did it happen?</a:t>
            </a:r>
          </a:p>
          <a:p>
            <a:pPr lvl="1"/>
            <a:r>
              <a:rPr lang="en-US" sz="2400" kern="1200">
                <a:solidFill>
                  <a:srgbClr val="000000"/>
                </a:solidFill>
                <a:latin typeface="+mn-lt"/>
                <a:ea typeface="+mn-ea"/>
                <a:cs typeface="+mn-cs"/>
              </a:rPr>
              <a:t>What can be changed to prevent similar events in the future?</a:t>
            </a:r>
          </a:p>
        </p:txBody>
      </p:sp>
    </p:spTree>
    <p:extLst>
      <p:ext uri="{BB962C8B-B14F-4D97-AF65-F5344CB8AC3E}">
        <p14:creationId xmlns:p14="http://schemas.microsoft.com/office/powerpoint/2010/main" val="1970946729"/>
      </p:ext>
    </p:extLst>
  </p:cSld>
  <p:clrMapOvr>
    <a:masterClrMapping/>
  </p:clrMapOvr>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Fishbone Diagram</a:t>
            </a:r>
          </a:p>
        </p:txBody>
      </p:sp>
      <p:pic>
        <p:nvPicPr>
          <p:cNvPr id="4" name="Content Placeholder 3"/>
          <p:cNvPicPr>
            <a:picLocks noGrp="1" noChangeAspect="1"/>
          </p:cNvPicPr>
          <p:nvPr>
            <p:ph sz="quarter" idx="1"/>
          </p:nvPr>
        </p:nvPicPr>
        <p:blipFill>
          <a:blip r:embed="rId4">
            <a:extLst>
              <a:ext uri="{28A0092B-C50C-407E-A947-70E740481C1C}">
                <a14:useLocalDpi xmlns:a14="http://schemas.microsoft.com/office/drawing/2010/main" val="0"/>
              </a:ext>
            </a:extLst>
          </a:blip>
          <a:stretch>
            <a:fillRect/>
          </a:stretch>
        </p:blipFill>
        <p:spPr>
          <a:xfrm>
            <a:off x="1351167" y="1752600"/>
            <a:ext cx="6676362" cy="4191000"/>
          </a:xfrm>
        </p:spPr>
      </p:pic>
    </p:spTree>
    <p:custDataLst>
      <p:tags r:id="rId1"/>
    </p:custDataLst>
    <p:extLst>
      <p:ext uri="{BB962C8B-B14F-4D97-AF65-F5344CB8AC3E}">
        <p14:creationId xmlns:p14="http://schemas.microsoft.com/office/powerpoint/2010/main" val="1914891433"/>
      </p:ext>
    </p:extLst>
  </p:cSld>
  <p:clrMapOvr>
    <a:masterClrMapping/>
  </p:clrMapOvr>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5 Whys</a:t>
            </a:r>
          </a:p>
        </p:txBody>
      </p:sp>
      <p:pic>
        <p:nvPicPr>
          <p:cNvPr id="6" name="Picture 5" descr="A picture containing pan&#10;&#10;Description automatically generated">
            <a:extLst>
              <a:ext uri="{FF2B5EF4-FFF2-40B4-BE49-F238E27FC236}">
                <a16:creationId xmlns:a16="http://schemas.microsoft.com/office/drawing/2014/main" id="{859323CD-F2A8-954A-BA1B-48D31CDC54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1698" y="2192087"/>
            <a:ext cx="5575300" cy="3340100"/>
          </a:xfrm>
          <a:prstGeom prst="rect">
            <a:avLst/>
          </a:prstGeom>
        </p:spPr>
      </p:pic>
    </p:spTree>
    <p:extLst>
      <p:ext uri="{BB962C8B-B14F-4D97-AF65-F5344CB8AC3E}">
        <p14:creationId xmlns:p14="http://schemas.microsoft.com/office/powerpoint/2010/main" val="136258388"/>
      </p:ext>
    </p:extLst>
  </p:cSld>
  <p:clrMapOvr>
    <a:masterClrMapping/>
  </p:clrMapOvr>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Problem Tree Analysis</a:t>
            </a:r>
          </a:p>
        </p:txBody>
      </p:sp>
      <p:pic>
        <p:nvPicPr>
          <p:cNvPr id="3074" name="Picture 2"/>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1143000" y="1524000"/>
            <a:ext cx="6772275" cy="50792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4541803"/>
      </p:ext>
    </p:extLst>
  </p:cSld>
  <p:clrMapOvr>
    <a:masterClrMapping/>
  </p:clrMapOvr>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Problem Tree Analysis</a:t>
            </a:r>
          </a:p>
        </p:txBody>
      </p:sp>
      <p:pic>
        <p:nvPicPr>
          <p:cNvPr id="4" name="Content Placeholder 3"/>
          <p:cNvPicPr>
            <a:picLocks noGrp="1" noChangeAspect="1"/>
          </p:cNvPicPr>
          <p:nvPr>
            <p:ph sz="quarter" idx="1"/>
          </p:nvPr>
        </p:nvPicPr>
        <p:blipFill>
          <a:blip r:embed="rId4">
            <a:extLst>
              <a:ext uri="{28A0092B-C50C-407E-A947-70E740481C1C}">
                <a14:useLocalDpi xmlns:a14="http://schemas.microsoft.com/office/drawing/2010/main" val="0"/>
              </a:ext>
            </a:extLst>
          </a:blip>
          <a:stretch>
            <a:fillRect/>
          </a:stretch>
        </p:blipFill>
        <p:spPr>
          <a:xfrm>
            <a:off x="612648" y="1981200"/>
            <a:ext cx="6591194" cy="4415530"/>
          </a:xfrm>
        </p:spPr>
      </p:pic>
    </p:spTree>
    <p:custDataLst>
      <p:tags r:id="rId1"/>
    </p:custDataLst>
    <p:extLst>
      <p:ext uri="{BB962C8B-B14F-4D97-AF65-F5344CB8AC3E}">
        <p14:creationId xmlns:p14="http://schemas.microsoft.com/office/powerpoint/2010/main" val="21726142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Community Advisory Committees</a:t>
            </a:r>
          </a:p>
        </p:txBody>
      </p:sp>
      <p:sp>
        <p:nvSpPr>
          <p:cNvPr id="3" name="Content Placeholder 2"/>
          <p:cNvSpPr>
            <a:spLocks noGrp="1"/>
          </p:cNvSpPr>
          <p:nvPr>
            <p:ph sz="quarter" idx="1"/>
          </p:nvPr>
        </p:nvSpPr>
        <p:spPr>
          <a:xfrm>
            <a:off x="609600" y="1828800"/>
            <a:ext cx="8153400" cy="4495800"/>
          </a:xfrm>
        </p:spPr>
        <p:txBody>
          <a:bodyPr/>
          <a:lstStyle/>
          <a:p>
            <a:pPr marL="457200" indent="-457200"/>
            <a:r>
              <a:rPr lang="en-US" sz="3200"/>
              <a:t>12-20 individuals from community</a:t>
            </a:r>
          </a:p>
          <a:p>
            <a:pPr marL="457200" indent="-457200"/>
            <a:r>
              <a:rPr lang="en-US" sz="3200"/>
              <a:t>Serves as steering committee for project or services</a:t>
            </a:r>
          </a:p>
          <a:p>
            <a:pPr marL="457200" indent="-457200"/>
            <a:r>
              <a:rPr lang="en-US" sz="3200"/>
              <a:t>Should include young people and influential members of difference sectors</a:t>
            </a:r>
          </a:p>
          <a:p>
            <a:pPr marL="457200" indent="-457200"/>
            <a:endParaRPr lang="en-US" sz="3200"/>
          </a:p>
        </p:txBody>
      </p:sp>
    </p:spTree>
    <p:extLst>
      <p:ext uri="{BB962C8B-B14F-4D97-AF65-F5344CB8AC3E}">
        <p14:creationId xmlns:p14="http://schemas.microsoft.com/office/powerpoint/2010/main" val="3118163479"/>
      </p:ext>
    </p:extLst>
  </p:cSld>
  <p:clrMapOvr>
    <a:masterClrMapping/>
  </p:clrMapOvr>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Case Study #1: Treatment for Incomplete Abortion With</a:t>
            </a:r>
            <a:r>
              <a:rPr lang="en-US" sz="3600" kern="1200" baseline="0">
                <a:solidFill>
                  <a:schemeClr val="tx2"/>
                </a:solidFill>
                <a:latin typeface="+mj-lt"/>
                <a:ea typeface="+mj-ea"/>
                <a:cs typeface="+mj-cs"/>
              </a:rPr>
              <a:t> Infection</a:t>
            </a:r>
            <a:endParaRPr lang="en-US"/>
          </a:p>
        </p:txBody>
      </p:sp>
      <p:sp>
        <p:nvSpPr>
          <p:cNvPr id="3" name="Content Placeholder 2"/>
          <p:cNvSpPr>
            <a:spLocks noGrp="1"/>
          </p:cNvSpPr>
          <p:nvPr>
            <p:ph sz="quarter" idx="1"/>
          </p:nvPr>
        </p:nvSpPr>
        <p:spPr/>
        <p:txBody>
          <a:bodyPr/>
          <a:lstStyle/>
          <a:p>
            <a:pPr marL="457200" indent="-457200"/>
            <a:r>
              <a:rPr lang="en-US" sz="3200"/>
              <a:t>Administer course of broad spectrum antibiotics. Dosage</a:t>
            </a:r>
            <a:r>
              <a:rPr lang="en-US" sz="3200" baseline="0"/>
              <a:t> and route of administration vary depending on the severity of the infection.</a:t>
            </a:r>
          </a:p>
          <a:p>
            <a:pPr marL="457200" indent="-457200"/>
            <a:r>
              <a:rPr lang="en-US" sz="3200" baseline="0"/>
              <a:t>Evacuate or re-evacuate uterus.</a:t>
            </a:r>
          </a:p>
        </p:txBody>
      </p:sp>
    </p:spTree>
    <p:extLst>
      <p:ext uri="{BB962C8B-B14F-4D97-AF65-F5344CB8AC3E}">
        <p14:creationId xmlns:p14="http://schemas.microsoft.com/office/powerpoint/2010/main" val="256318823"/>
      </p:ext>
    </p:extLst>
  </p:cSld>
  <p:clrMapOvr>
    <a:masterClrMapping/>
  </p:clrMapOvr>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 #2: </a:t>
            </a:r>
            <a:r>
              <a:rPr lang="en-US" sz="3600" kern="1200">
                <a:solidFill>
                  <a:schemeClr val="tx2"/>
                </a:solidFill>
                <a:latin typeface="+mj-lt"/>
                <a:ea typeface="+mj-ea"/>
                <a:cs typeface="+mj-cs"/>
              </a:rPr>
              <a:t>Management of Uterine </a:t>
            </a:r>
            <a:r>
              <a:rPr lang="en-US" sz="3600" kern="1200" err="1">
                <a:solidFill>
                  <a:schemeClr val="tx2"/>
                </a:solidFill>
                <a:latin typeface="+mj-lt"/>
                <a:ea typeface="+mj-ea"/>
                <a:cs typeface="+mj-cs"/>
              </a:rPr>
              <a:t>Atony</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Perform uterine massage. </a:t>
            </a:r>
          </a:p>
          <a:p>
            <a:pPr marL="457200" indent="-457200"/>
            <a:r>
              <a:rPr lang="en-US" sz="3200" kern="1200">
                <a:solidFill>
                  <a:srgbClr val="000000"/>
                </a:solidFill>
                <a:latin typeface="+mn-lt"/>
                <a:ea typeface="+mn-ea"/>
                <a:cs typeface="+mn-cs"/>
              </a:rPr>
              <a:t>Administer </a:t>
            </a:r>
            <a:r>
              <a:rPr lang="en-US" sz="3200" kern="1200" err="1">
                <a:solidFill>
                  <a:srgbClr val="000000"/>
                </a:solidFill>
                <a:latin typeface="+mn-lt"/>
                <a:ea typeface="+mn-ea"/>
                <a:cs typeface="+mn-cs"/>
              </a:rPr>
              <a:t>uterotonics</a:t>
            </a:r>
            <a:r>
              <a:rPr lang="en-US" sz="3200" kern="1200">
                <a:solidFill>
                  <a:srgbClr val="000000"/>
                </a:solidFill>
                <a:latin typeface="+mn-lt"/>
                <a:ea typeface="+mn-ea"/>
                <a:cs typeface="+mn-cs"/>
              </a:rPr>
              <a:t>. </a:t>
            </a:r>
          </a:p>
          <a:p>
            <a:pPr marL="457200" indent="-457200"/>
            <a:r>
              <a:rPr lang="en-US" sz="3200"/>
              <a:t>Perform vacuum aspiration</a:t>
            </a:r>
          </a:p>
          <a:p>
            <a:pPr marL="457200" indent="-457200"/>
            <a:r>
              <a:rPr lang="en-US" sz="3200"/>
              <a:t>Further intervention as required</a:t>
            </a:r>
          </a:p>
          <a:p>
            <a:pPr marL="457200" indent="-457200"/>
            <a:endParaRPr lang="en-US" sz="3200" kern="1200">
              <a:solidFill>
                <a:srgbClr val="000000"/>
              </a:solidFill>
              <a:latin typeface="+mn-lt"/>
              <a:ea typeface="+mn-ea"/>
              <a:cs typeface="+mn-cs"/>
            </a:endParaRPr>
          </a:p>
        </p:txBody>
      </p:sp>
    </p:spTree>
    <p:extLst>
      <p:ext uri="{BB962C8B-B14F-4D97-AF65-F5344CB8AC3E}">
        <p14:creationId xmlns:p14="http://schemas.microsoft.com/office/powerpoint/2010/main" val="874790429"/>
      </p:ext>
    </p:extLst>
  </p:cSld>
  <p:clrMapOvr>
    <a:masterClrMapping/>
  </p:clrMapOvr>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 #3: </a:t>
            </a:r>
            <a:r>
              <a:rPr lang="en-US" sz="3600" kern="1200">
                <a:solidFill>
                  <a:schemeClr val="tx2"/>
                </a:solidFill>
                <a:latin typeface="+mj-lt"/>
                <a:ea typeface="+mj-ea"/>
                <a:cs typeface="+mj-cs"/>
              </a:rPr>
              <a:t>Management of Hemorrhage </a:t>
            </a:r>
            <a:endParaRPr lang="en-US"/>
          </a:p>
        </p:txBody>
      </p:sp>
      <p:sp>
        <p:nvSpPr>
          <p:cNvPr id="3" name="Content Placeholder 2"/>
          <p:cNvSpPr>
            <a:spLocks noGrp="1"/>
          </p:cNvSpPr>
          <p:nvPr>
            <p:ph sz="quarter" idx="1"/>
          </p:nvPr>
        </p:nvSpPr>
        <p:spPr/>
        <p:txBody>
          <a:bodyPr/>
          <a:lstStyle/>
          <a:p>
            <a:pPr marL="457200" indent="-457200"/>
            <a:r>
              <a:rPr lang="en-US" sz="3200" u="none" kern="1200">
                <a:solidFill>
                  <a:srgbClr val="000000"/>
                </a:solidFill>
                <a:latin typeface="+mn-lt"/>
                <a:ea typeface="+mn-ea"/>
                <a:cs typeface="+mn-cs"/>
              </a:rPr>
              <a:t>Provide supportive therapies as needed (oxygen, fluids and/or transfusion)</a:t>
            </a:r>
          </a:p>
          <a:p>
            <a:pPr marL="457200" indent="-457200"/>
            <a:r>
              <a:rPr lang="en-US" sz="3200" kern="1200">
                <a:solidFill>
                  <a:srgbClr val="000000"/>
                </a:solidFill>
                <a:latin typeface="+mn-lt"/>
                <a:ea typeface="+mn-ea"/>
                <a:cs typeface="+mn-cs"/>
              </a:rPr>
              <a:t>Perform vacuum aspiration. </a:t>
            </a:r>
          </a:p>
          <a:p>
            <a:pPr marL="457200" indent="-457200"/>
            <a:r>
              <a:rPr lang="en-US" sz="3200" kern="1200">
                <a:solidFill>
                  <a:srgbClr val="000000"/>
                </a:solidFill>
                <a:latin typeface="+mn-lt"/>
                <a:ea typeface="+mn-ea"/>
                <a:cs typeface="+mn-cs"/>
              </a:rPr>
              <a:t>Provide referral and transportation for treatment, if necessary. </a:t>
            </a:r>
          </a:p>
        </p:txBody>
      </p:sp>
    </p:spTree>
    <p:extLst>
      <p:ext uri="{BB962C8B-B14F-4D97-AF65-F5344CB8AC3E}">
        <p14:creationId xmlns:p14="http://schemas.microsoft.com/office/powerpoint/2010/main" val="1449590054"/>
      </p:ext>
    </p:extLst>
  </p:cSld>
  <p:clrMapOvr>
    <a:masterClrMapping/>
  </p:clrMapOvr>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kern="1200">
                <a:solidFill>
                  <a:schemeClr val="tx2"/>
                </a:solidFill>
                <a:latin typeface="+mj-lt"/>
                <a:ea typeface="+mj-ea"/>
                <a:cs typeface="+mj-cs"/>
              </a:rPr>
              <a:t>Case Study #4: Management of Infection </a:t>
            </a:r>
            <a:r>
              <a:rPr lang="en-US" sz="3200" u="none" kern="1200">
                <a:solidFill>
                  <a:schemeClr val="tx2"/>
                </a:solidFill>
                <a:latin typeface="+mj-lt"/>
                <a:ea typeface="+mj-ea"/>
                <a:cs typeface="+mj-cs"/>
              </a:rPr>
              <a:t>from likely retained tissue in the uterus</a:t>
            </a:r>
            <a:endParaRPr lang="en-US" sz="3200" u="none"/>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Start antibiotics. </a:t>
            </a:r>
          </a:p>
          <a:p>
            <a:pPr marL="457200" indent="-457200"/>
            <a:r>
              <a:rPr lang="en-US" sz="3200" kern="1200">
                <a:solidFill>
                  <a:srgbClr val="000000"/>
                </a:solidFill>
                <a:latin typeface="+mn-lt"/>
                <a:ea typeface="+mn-ea"/>
                <a:cs typeface="+mn-cs"/>
              </a:rPr>
              <a:t>Perform vacuum aspiration if there are signs or symptoms of retained tissue.</a:t>
            </a:r>
          </a:p>
        </p:txBody>
      </p:sp>
    </p:spTree>
    <p:extLst>
      <p:ext uri="{BB962C8B-B14F-4D97-AF65-F5344CB8AC3E}">
        <p14:creationId xmlns:p14="http://schemas.microsoft.com/office/powerpoint/2010/main" val="3964923274"/>
      </p:ext>
    </p:extLst>
  </p:cSld>
  <p:clrMapOvr>
    <a:masterClrMapping/>
  </p:clrMapOvr>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kern="1200">
                <a:solidFill>
                  <a:schemeClr val="tx2"/>
                </a:solidFill>
                <a:latin typeface="+mj-lt"/>
                <a:ea typeface="+mj-ea"/>
                <a:cs typeface="+mj-cs"/>
              </a:rPr>
              <a:t>Case Study #5:  Ectopic Pregnancy</a:t>
            </a:r>
            <a:endParaRPr lang="en-US"/>
          </a:p>
        </p:txBody>
      </p:sp>
      <p:sp>
        <p:nvSpPr>
          <p:cNvPr id="3" name="Content Placeholder 2"/>
          <p:cNvSpPr>
            <a:spLocks noGrp="1"/>
          </p:cNvSpPr>
          <p:nvPr>
            <p:ph sz="quarter" idx="1"/>
          </p:nvPr>
        </p:nvSpPr>
        <p:spPr/>
        <p:txBody>
          <a:bodyPr/>
          <a:lstStyle/>
          <a:p>
            <a:pPr marL="457200" indent="-457200"/>
            <a:r>
              <a:rPr lang="en-US" sz="3200" kern="1200">
                <a:solidFill>
                  <a:srgbClr val="000000"/>
                </a:solidFill>
                <a:latin typeface="+mn-lt"/>
                <a:ea typeface="+mn-ea"/>
                <a:cs typeface="+mn-cs"/>
              </a:rPr>
              <a:t>For suspected ectopic pregnancy, treat or transfer as soon as possible to a facility that can confirm diagnosis and begin treatment. </a:t>
            </a:r>
          </a:p>
          <a:p>
            <a:pPr marL="457200" indent="-457200"/>
            <a:r>
              <a:rPr lang="en-US" sz="3200" kern="1200">
                <a:solidFill>
                  <a:srgbClr val="000000"/>
                </a:solidFill>
                <a:latin typeface="+mn-lt"/>
                <a:ea typeface="+mn-ea"/>
                <a:cs typeface="+mn-cs"/>
              </a:rPr>
              <a:t>For ruptured ectopic pregnancy, provide or </a:t>
            </a:r>
            <a:r>
              <a:rPr lang="en-US" sz="3200" u="none" kern="1200">
                <a:solidFill>
                  <a:srgbClr val="000000"/>
                </a:solidFill>
                <a:latin typeface="+mn-lt"/>
                <a:ea typeface="+mn-ea"/>
                <a:cs typeface="+mn-cs"/>
              </a:rPr>
              <a:t>arrange for </a:t>
            </a:r>
            <a:r>
              <a:rPr lang="en-US" sz="3200" kern="1200">
                <a:solidFill>
                  <a:srgbClr val="000000"/>
                </a:solidFill>
                <a:latin typeface="+mn-lt"/>
                <a:ea typeface="+mn-ea"/>
                <a:cs typeface="+mn-cs"/>
              </a:rPr>
              <a:t>immediate surgical intervention.</a:t>
            </a:r>
          </a:p>
        </p:txBody>
      </p:sp>
    </p:spTree>
    <p:extLst>
      <p:ext uri="{BB962C8B-B14F-4D97-AF65-F5344CB8AC3E}">
        <p14:creationId xmlns:p14="http://schemas.microsoft.com/office/powerpoint/2010/main" val="32941922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Community Advisory Committee Responsibilities</a:t>
            </a:r>
          </a:p>
        </p:txBody>
      </p:sp>
      <p:sp>
        <p:nvSpPr>
          <p:cNvPr id="3" name="Content Placeholder 2"/>
          <p:cNvSpPr>
            <a:spLocks noGrp="1"/>
          </p:cNvSpPr>
          <p:nvPr>
            <p:ph sz="quarter" idx="1"/>
          </p:nvPr>
        </p:nvSpPr>
        <p:spPr/>
        <p:txBody>
          <a:bodyPr/>
          <a:lstStyle/>
          <a:p>
            <a:pPr marL="457200" indent="-457200"/>
            <a:r>
              <a:rPr lang="en-US" sz="3200"/>
              <a:t>Advocacy</a:t>
            </a:r>
          </a:p>
          <a:p>
            <a:pPr marL="457200" indent="-457200"/>
            <a:r>
              <a:rPr lang="en-US" sz="3200"/>
              <a:t>Information and outreach in the community</a:t>
            </a:r>
          </a:p>
          <a:p>
            <a:pPr marL="457200" indent="-457200"/>
            <a:r>
              <a:rPr lang="en-US" sz="3200"/>
              <a:t>Input and guidance on project or services</a:t>
            </a:r>
          </a:p>
          <a:p>
            <a:pPr marL="457200" indent="-457200"/>
            <a:endParaRPr lang="en-US" sz="3200"/>
          </a:p>
        </p:txBody>
      </p:sp>
    </p:spTree>
    <p:extLst>
      <p:ext uri="{BB962C8B-B14F-4D97-AF65-F5344CB8AC3E}">
        <p14:creationId xmlns:p14="http://schemas.microsoft.com/office/powerpoint/2010/main" val="31349841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Possible Community Interventions</a:t>
            </a:r>
          </a:p>
        </p:txBody>
      </p:sp>
      <p:sp>
        <p:nvSpPr>
          <p:cNvPr id="3" name="Content Placeholder 2"/>
          <p:cNvSpPr>
            <a:spLocks noGrp="1"/>
          </p:cNvSpPr>
          <p:nvPr>
            <p:ph sz="quarter" idx="1"/>
          </p:nvPr>
        </p:nvSpPr>
        <p:spPr/>
        <p:txBody>
          <a:bodyPr/>
          <a:lstStyle/>
          <a:p>
            <a:pPr marL="457200" indent="-457200"/>
            <a:r>
              <a:rPr lang="en-US" sz="3200"/>
              <a:t>Increase awareness and education</a:t>
            </a:r>
          </a:p>
          <a:p>
            <a:pPr marL="457200" indent="-457200"/>
            <a:r>
              <a:rPr lang="en-US" sz="3200"/>
              <a:t>Ensure rapid transfer of women with abortion-related complications</a:t>
            </a:r>
          </a:p>
          <a:p>
            <a:pPr marL="457200" indent="-457200"/>
            <a:r>
              <a:rPr lang="en-US" sz="3200"/>
              <a:t>Monitor quality of services</a:t>
            </a:r>
          </a:p>
          <a:p>
            <a:pPr marL="457200" indent="-457200"/>
            <a:r>
              <a:rPr lang="en-US" sz="3200"/>
              <a:t>Advocate for improved policies</a:t>
            </a:r>
          </a:p>
          <a:p>
            <a:pPr marL="457200" indent="-457200"/>
            <a:endParaRPr lang="en-US" sz="3200"/>
          </a:p>
        </p:txBody>
      </p:sp>
    </p:spTree>
    <p:extLst>
      <p:ext uri="{BB962C8B-B14F-4D97-AF65-F5344CB8AC3E}">
        <p14:creationId xmlns:p14="http://schemas.microsoft.com/office/powerpoint/2010/main" val="1208330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Trainers’ Roles</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a:t>Provide information </a:t>
            </a:r>
          </a:p>
          <a:p>
            <a:pPr marL="457200" indent="-457200"/>
            <a:r>
              <a:rPr lang="en-US" sz="3200"/>
              <a:t>Ask and answer questions </a:t>
            </a:r>
          </a:p>
          <a:p>
            <a:pPr marL="457200" indent="-457200"/>
            <a:r>
              <a:rPr lang="en-US" sz="3200"/>
              <a:t>Facilitate discussions and activities </a:t>
            </a:r>
          </a:p>
          <a:p>
            <a:pPr marL="457200" indent="-457200"/>
            <a:r>
              <a:rPr lang="en-US" sz="3200"/>
              <a:t>Keep the group on task and on time</a:t>
            </a:r>
          </a:p>
          <a:p>
            <a:pPr marL="457200" indent="-457200"/>
            <a:r>
              <a:rPr lang="en-US" sz="3200"/>
              <a:t>Model effective training and clinical skills</a:t>
            </a:r>
          </a:p>
          <a:p>
            <a:pPr marL="457200" indent="-457200"/>
            <a:r>
              <a:rPr lang="en-US" sz="3200"/>
              <a:t>Maintain a productive learning environment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a:t>
            </a:r>
          </a:p>
        </p:txBody>
      </p:sp>
      <p:sp>
        <p:nvSpPr>
          <p:cNvPr id="3" name="Content Placeholder 2"/>
          <p:cNvSpPr>
            <a:spLocks noGrp="1"/>
          </p:cNvSpPr>
          <p:nvPr>
            <p:ph sz="quarter" idx="1"/>
          </p:nvPr>
        </p:nvSpPr>
        <p:spPr>
          <a:xfrm>
            <a:off x="612648" y="1600200"/>
            <a:ext cx="8150352" cy="4876800"/>
          </a:xfrm>
        </p:spPr>
        <p:txBody>
          <a:bodyPr/>
          <a:lstStyle/>
          <a:p>
            <a:pPr>
              <a:buNone/>
            </a:pPr>
            <a:r>
              <a:rPr lang="en-US"/>
              <a:t>A hospital administrator and three key reproductive-health providers recently held a community forum to elicit community members’ perspectives on abortion.</a:t>
            </a:r>
          </a:p>
          <a:p>
            <a:pPr>
              <a:buNone/>
            </a:pPr>
            <a:endParaRPr lang="en-US"/>
          </a:p>
          <a:p>
            <a:pPr>
              <a:buNone/>
            </a:pPr>
            <a:r>
              <a:rPr lang="en-US"/>
              <a:t>They found out that there is a man posing as a doctor who offers low-cost, unsafe abortion procedures in the southern part of town. One poor woman in the community died as a result of an abortion he performed. She did not know he wasn’t a trained doctor. </a:t>
            </a:r>
          </a:p>
          <a:p>
            <a:pPr>
              <a:buNone/>
            </a:pPr>
            <a:endParaRPr lang="en-US"/>
          </a:p>
        </p:txBody>
      </p:sp>
    </p:spTree>
    <p:extLst>
      <p:ext uri="{BB962C8B-B14F-4D97-AF65-F5344CB8AC3E}">
        <p14:creationId xmlns:p14="http://schemas.microsoft.com/office/powerpoint/2010/main" val="8160042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FIVE</a:t>
            </a:r>
          </a:p>
        </p:txBody>
      </p:sp>
      <p:sp>
        <p:nvSpPr>
          <p:cNvPr id="11267" name="Title 1"/>
          <p:cNvSpPr>
            <a:spLocks noGrp="1"/>
          </p:cNvSpPr>
          <p:nvPr>
            <p:ph type="body" idx="1"/>
          </p:nvPr>
        </p:nvSpPr>
        <p:spPr/>
        <p:txBody>
          <a:bodyPr/>
          <a:lstStyle/>
          <a:p>
            <a:pPr eaLnBrk="1" hangingPunct="1"/>
            <a:r>
              <a:rPr lang="en-US" sz="4000">
                <a:ea typeface="ＭＳ Ｐゴシック" pitchFamily="34" charset="-128"/>
              </a:rPr>
              <a:t>Uterine Evacuation Methods</a:t>
            </a:r>
          </a:p>
        </p:txBody>
      </p:sp>
    </p:spTree>
    <p:extLst>
      <p:ext uri="{BB962C8B-B14F-4D97-AF65-F5344CB8AC3E}">
        <p14:creationId xmlns:p14="http://schemas.microsoft.com/office/powerpoint/2010/main" val="28597305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lnSpc>
                <a:spcPct val="90000"/>
              </a:lnSpc>
              <a:spcAft>
                <a:spcPts val="1200"/>
              </a:spcAft>
              <a:buSzPct val="125000"/>
              <a:buNone/>
            </a:pPr>
            <a:r>
              <a:rPr lang="en-US" sz="2800"/>
              <a:t>This module describes the safety, efficacy, cost and acceptability of different recommended methods of uterine evacuation performed before 13 weeks gestation. </a:t>
            </a:r>
          </a:p>
          <a:p>
            <a:pPr>
              <a:lnSpc>
                <a:spcPct val="90000"/>
              </a:lnSpc>
              <a:spcAft>
                <a:spcPts val="1200"/>
              </a:spcAft>
              <a:buSzPct val="125000"/>
              <a:buNone/>
            </a:pPr>
            <a:r>
              <a:rPr lang="en-US" sz="2800"/>
              <a:t>It also discusses the importance of transitioning from sharp curettage (SC) to recommended methods of uterine evacuation, specifically vacuum aspiration (VA) and medical methods. </a:t>
            </a:r>
            <a:endParaRPr lang="en-US" sz="1000">
              <a:solidFill>
                <a:srgbClr val="000000"/>
              </a:solidFill>
              <a:ea typeface="ＭＳ Ｐゴシック" pitchFamily="34" charset="-128"/>
            </a:endParaRPr>
          </a:p>
        </p:txBody>
      </p:sp>
    </p:spTree>
    <p:extLst>
      <p:ext uri="{BB962C8B-B14F-4D97-AF65-F5344CB8AC3E}">
        <p14:creationId xmlns:p14="http://schemas.microsoft.com/office/powerpoint/2010/main" val="23519232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p:txBody>
          <a:bodyPr/>
          <a:lstStyle/>
          <a:p>
            <a:pPr>
              <a:buNone/>
            </a:pPr>
            <a:r>
              <a:rPr lang="en-US"/>
              <a:t>By the end of this module, participants should be able to: </a:t>
            </a:r>
          </a:p>
          <a:p>
            <a:pPr marL="514350" lvl="0" indent="-514350">
              <a:buSzPct val="90000"/>
              <a:buFont typeface="+mj-lt"/>
              <a:buAutoNum type="arabicPeriod"/>
            </a:pPr>
            <a:r>
              <a:rPr lang="en-US"/>
              <a:t>Describe recommended methods for evacuating the uterus </a:t>
            </a:r>
          </a:p>
          <a:p>
            <a:pPr marL="514350" lvl="0" indent="-514350">
              <a:buSzPct val="90000"/>
              <a:buFont typeface="+mj-lt"/>
              <a:buAutoNum type="arabicPeriod"/>
            </a:pPr>
            <a:r>
              <a:rPr lang="en-US"/>
              <a:t>Describe factors in deciding which uterine evacuation method to use </a:t>
            </a:r>
          </a:p>
          <a:p>
            <a:pPr marL="514350" lvl="0" indent="-514350">
              <a:buSzPct val="90000"/>
              <a:buFont typeface="+mj-lt"/>
              <a:buAutoNum type="arabicPeriod"/>
            </a:pPr>
            <a:r>
              <a:rPr lang="en-US"/>
              <a:t>Provide information to support transition from SC to VA and medical methods</a:t>
            </a:r>
          </a:p>
          <a:p>
            <a:endParaRPr lang="en-US"/>
          </a:p>
        </p:txBody>
      </p:sp>
    </p:spTree>
    <p:extLst>
      <p:ext uri="{BB962C8B-B14F-4D97-AF65-F5344CB8AC3E}">
        <p14:creationId xmlns:p14="http://schemas.microsoft.com/office/powerpoint/2010/main" val="37647424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Uterine Evacuation Methods</a:t>
            </a:r>
          </a:p>
        </p:txBody>
      </p:sp>
      <p:sp>
        <p:nvSpPr>
          <p:cNvPr id="3" name="Content Placeholder 2"/>
          <p:cNvSpPr>
            <a:spLocks noGrp="1"/>
          </p:cNvSpPr>
          <p:nvPr>
            <p:ph sz="quarter" idx="1"/>
          </p:nvPr>
        </p:nvSpPr>
        <p:spPr/>
        <p:txBody>
          <a:bodyPr/>
          <a:lstStyle/>
          <a:p>
            <a:pPr lvl="0">
              <a:buNone/>
            </a:pPr>
            <a:r>
              <a:rPr lang="en-US" sz="3200"/>
              <a:t>Uterine evacuation removes contents of the uterus. </a:t>
            </a:r>
          </a:p>
          <a:p>
            <a:pPr lvl="0">
              <a:buNone/>
            </a:pPr>
            <a:r>
              <a:rPr lang="en-US" sz="3200"/>
              <a:t>Recommended  methods for providing uterine evacuation before 13 weeks gestation: </a:t>
            </a:r>
          </a:p>
          <a:p>
            <a:pPr marL="457200" indent="-457200"/>
            <a:r>
              <a:rPr lang="en-US" sz="3200"/>
              <a:t>Vacuum aspiration </a:t>
            </a:r>
          </a:p>
          <a:p>
            <a:pPr marL="457200" indent="-457200"/>
            <a:r>
              <a:rPr lang="en-US" sz="3200"/>
              <a:t>Medical methods</a:t>
            </a:r>
          </a:p>
          <a:p>
            <a:pPr>
              <a:buNone/>
            </a:pPr>
            <a:endParaRPr lang="en-US" sz="3200"/>
          </a:p>
        </p:txBody>
      </p:sp>
    </p:spTree>
    <p:extLst>
      <p:ext uri="{BB962C8B-B14F-4D97-AF65-F5344CB8AC3E}">
        <p14:creationId xmlns:p14="http://schemas.microsoft.com/office/powerpoint/2010/main" val="5671929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Obsolete Method: Sharp Curettage</a:t>
            </a:r>
          </a:p>
        </p:txBody>
      </p:sp>
      <p:sp>
        <p:nvSpPr>
          <p:cNvPr id="3" name="Content Placeholder 2"/>
          <p:cNvSpPr>
            <a:spLocks noGrp="1"/>
          </p:cNvSpPr>
          <p:nvPr>
            <p:ph sz="quarter" idx="1"/>
          </p:nvPr>
        </p:nvSpPr>
        <p:spPr>
          <a:xfrm>
            <a:off x="612648" y="1600200"/>
            <a:ext cx="8153400" cy="4953000"/>
          </a:xfrm>
        </p:spPr>
        <p:txBody>
          <a:bodyPr/>
          <a:lstStyle/>
          <a:p>
            <a:pPr marL="457200" indent="-457200"/>
            <a:r>
              <a:rPr lang="en-US" sz="2700"/>
              <a:t>WHO: “Dilatation and curettage (D&amp;C) is an obsolete method of surgical abortion and should be replaced by vacuum aspiration and/or medical methods.”</a:t>
            </a:r>
          </a:p>
          <a:p>
            <a:pPr marL="457200" indent="-457200"/>
            <a:r>
              <a:rPr lang="en-US" sz="2700"/>
              <a:t>International Federation of Gynecology and Obstetrics (FIGO) supports VA and medical methods over SC</a:t>
            </a:r>
          </a:p>
          <a:p>
            <a:pPr marL="457200" indent="-457200"/>
            <a:r>
              <a:rPr lang="en-US" sz="2700"/>
              <a:t>Health systems should replace SC</a:t>
            </a:r>
            <a:r>
              <a:rPr lang="en-US" sz="2700">
                <a:solidFill>
                  <a:srgbClr val="FF0000"/>
                </a:solidFill>
              </a:rPr>
              <a:t> </a:t>
            </a:r>
            <a:r>
              <a:rPr lang="en-US" sz="2700"/>
              <a:t>with VA and medical methods</a:t>
            </a:r>
          </a:p>
          <a:p>
            <a:pPr marL="457200" indent="-457200"/>
            <a:r>
              <a:rPr lang="en-US" sz="2700"/>
              <a:t>SC has increased blood loss, pain and procedure time compared to VA</a:t>
            </a:r>
          </a:p>
        </p:txBody>
      </p:sp>
    </p:spTree>
    <p:extLst>
      <p:ext uri="{BB962C8B-B14F-4D97-AF65-F5344CB8AC3E}">
        <p14:creationId xmlns:p14="http://schemas.microsoft.com/office/powerpoint/2010/main" val="38709179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Which method is best?</a:t>
            </a:r>
          </a:p>
        </p:txBody>
      </p:sp>
      <p:sp>
        <p:nvSpPr>
          <p:cNvPr id="3" name="Content Placeholder 2"/>
          <p:cNvSpPr>
            <a:spLocks noGrp="1"/>
          </p:cNvSpPr>
          <p:nvPr>
            <p:ph sz="quarter" idx="1"/>
          </p:nvPr>
        </p:nvSpPr>
        <p:spPr>
          <a:xfrm>
            <a:off x="612648" y="1600200"/>
            <a:ext cx="8153400" cy="4953000"/>
          </a:xfrm>
        </p:spPr>
        <p:txBody>
          <a:bodyPr/>
          <a:lstStyle/>
          <a:p>
            <a:pPr>
              <a:buNone/>
            </a:pPr>
            <a:r>
              <a:rPr lang="en-US" sz="3200"/>
              <a:t>Considerations:</a:t>
            </a:r>
          </a:p>
          <a:p>
            <a:pPr marL="457200" indent="-457200"/>
            <a:r>
              <a:rPr lang="en-US" sz="3200"/>
              <a:t>Safety</a:t>
            </a:r>
          </a:p>
          <a:p>
            <a:pPr marL="457200" indent="-457200"/>
            <a:r>
              <a:rPr lang="en-US" sz="3200"/>
              <a:t>Efficacy </a:t>
            </a:r>
          </a:p>
          <a:p>
            <a:pPr marL="1096963" lvl="1" indent="-457200"/>
            <a:r>
              <a:rPr lang="en-US"/>
              <a:t>Cost </a:t>
            </a:r>
          </a:p>
          <a:p>
            <a:pPr marL="1096963" lvl="1" indent="-457200"/>
            <a:r>
              <a:rPr lang="en-US"/>
              <a:t>Staff skills </a:t>
            </a:r>
          </a:p>
          <a:p>
            <a:pPr marL="1096963" lvl="1" indent="-457200"/>
            <a:r>
              <a:rPr lang="en-US"/>
              <a:t>Available equipment, supplies and drugs</a:t>
            </a:r>
          </a:p>
          <a:p>
            <a:pPr marL="457200" indent="-457200"/>
            <a:r>
              <a:rPr lang="en-US" sz="3200"/>
              <a:t>The woman’s clinical condition </a:t>
            </a:r>
          </a:p>
          <a:p>
            <a:pPr marL="1096963" lvl="1" indent="-457200"/>
            <a:r>
              <a:rPr lang="en-US"/>
              <a:t>The woman’s personal preference </a:t>
            </a:r>
          </a:p>
          <a:p>
            <a:pPr>
              <a:buNone/>
            </a:pPr>
            <a:endParaRPr lang="en-US" sz="3200"/>
          </a:p>
        </p:txBody>
      </p:sp>
    </p:spTree>
    <p:extLst>
      <p:ext uri="{BB962C8B-B14F-4D97-AF65-F5344CB8AC3E}">
        <p14:creationId xmlns:p14="http://schemas.microsoft.com/office/powerpoint/2010/main" val="36191179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Abortion at or after 13 weeks gestation</a:t>
            </a:r>
          </a:p>
        </p:txBody>
      </p:sp>
      <p:sp>
        <p:nvSpPr>
          <p:cNvPr id="3" name="Content Placeholder 2"/>
          <p:cNvSpPr>
            <a:spLocks noGrp="1"/>
          </p:cNvSpPr>
          <p:nvPr>
            <p:ph sz="quarter" idx="1"/>
          </p:nvPr>
        </p:nvSpPr>
        <p:spPr/>
        <p:txBody>
          <a:bodyPr/>
          <a:lstStyle/>
          <a:p>
            <a:pPr>
              <a:buNone/>
            </a:pPr>
            <a:r>
              <a:rPr lang="en-US" sz="3200"/>
              <a:t>WHO recommends:</a:t>
            </a:r>
          </a:p>
          <a:p>
            <a:pPr marL="457200" indent="-457200"/>
            <a:r>
              <a:rPr lang="en-US" sz="3200"/>
              <a:t>Dilatation and evacuation (D&amp;E)</a:t>
            </a:r>
          </a:p>
          <a:p>
            <a:pPr marL="457200" indent="-457200"/>
            <a:r>
              <a:rPr lang="en-US" sz="3200"/>
              <a:t>Medical abortion </a:t>
            </a:r>
          </a:p>
        </p:txBody>
      </p:sp>
    </p:spTree>
    <p:extLst>
      <p:ext uri="{BB962C8B-B14F-4D97-AF65-F5344CB8AC3E}">
        <p14:creationId xmlns:p14="http://schemas.microsoft.com/office/powerpoint/2010/main" val="41837252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t>Ipas</a:t>
            </a:r>
            <a:r>
              <a:rPr lang="en-US"/>
              <a:t> MVA Plus</a:t>
            </a:r>
            <a:r>
              <a:rPr lang="en-US" baseline="30000"/>
              <a:t>®</a:t>
            </a:r>
            <a:r>
              <a:rPr lang="en-US"/>
              <a:t> with </a:t>
            </a:r>
            <a:r>
              <a:rPr lang="en-US" err="1"/>
              <a:t>Ipas</a:t>
            </a:r>
            <a:r>
              <a:rPr lang="en-US"/>
              <a:t> </a:t>
            </a:r>
            <a:r>
              <a:rPr lang="en-US" err="1"/>
              <a:t>EasyGrip</a:t>
            </a:r>
            <a:r>
              <a:rPr lang="en-US" baseline="30000"/>
              <a:t>® </a:t>
            </a:r>
            <a:r>
              <a:rPr lang="en-US"/>
              <a:t>Cannulae</a:t>
            </a:r>
          </a:p>
        </p:txBody>
      </p:sp>
      <p:pic>
        <p:nvPicPr>
          <p:cNvPr id="4" name="Picture 1029" descr="MVAandCann"/>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2133600"/>
            <a:ext cx="5847663" cy="3162300"/>
          </a:xfrm>
          <a:prstGeom prst="rect">
            <a:avLst/>
          </a:prstGeom>
          <a:noFill/>
        </p:spPr>
      </p:pic>
    </p:spTree>
    <p:extLst>
      <p:ext uri="{BB962C8B-B14F-4D97-AF65-F5344CB8AC3E}">
        <p14:creationId xmlns:p14="http://schemas.microsoft.com/office/powerpoint/2010/main" val="12170880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EVA Machine</a:t>
            </a:r>
          </a:p>
        </p:txBody>
      </p:sp>
      <p:pic>
        <p:nvPicPr>
          <p:cNvPr id="4" name="Picture 5" descr="EVAmachine"/>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1600200"/>
            <a:ext cx="3408324" cy="4336290"/>
          </a:xfrm>
          <a:prstGeom prst="rect">
            <a:avLst/>
          </a:prstGeom>
          <a:noFill/>
          <a:ln w="9525">
            <a:noFill/>
            <a:miter lim="800000"/>
            <a:headEnd/>
            <a:tailEnd/>
          </a:ln>
        </p:spPr>
      </p:pic>
    </p:spTree>
    <p:extLst>
      <p:ext uri="{BB962C8B-B14F-4D97-AF65-F5344CB8AC3E}">
        <p14:creationId xmlns:p14="http://schemas.microsoft.com/office/powerpoint/2010/main" val="33621008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Participants’ Roles</a:t>
            </a:r>
          </a:p>
        </p:txBody>
      </p:sp>
      <p:sp>
        <p:nvSpPr>
          <p:cNvPr id="3" name="Content Placeholder 2"/>
          <p:cNvSpPr>
            <a:spLocks noGrp="1"/>
          </p:cNvSpPr>
          <p:nvPr>
            <p:ph sz="quarter" idx="1"/>
          </p:nvPr>
        </p:nvSpPr>
        <p:spPr>
          <a:xfrm>
            <a:off x="609600" y="1676400"/>
            <a:ext cx="8153400" cy="4495800"/>
          </a:xfrm>
        </p:spPr>
        <p:txBody>
          <a:bodyPr/>
          <a:lstStyle/>
          <a:p>
            <a:pPr marL="457200" indent="-457200"/>
            <a:r>
              <a:rPr lang="en-US" sz="3200"/>
              <a:t>Participate fully according to individual and group comfort levels and group norms</a:t>
            </a:r>
          </a:p>
          <a:p>
            <a:pPr marL="457200" indent="-457200"/>
            <a:r>
              <a:rPr lang="en-US" sz="3200"/>
              <a:t>Share knowledge and experiences</a:t>
            </a:r>
          </a:p>
          <a:p>
            <a:pPr marL="457200" indent="-457200"/>
            <a:r>
              <a:rPr lang="en-US" sz="3200"/>
              <a:t>Take responsibility for own learning by asking for clarification or additional help </a:t>
            </a:r>
          </a:p>
          <a:p>
            <a:pPr marL="457200" indent="-457200"/>
            <a:endParaRPr lang="en-US" sz="32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Vacuum Aspiration (MVA or EVA)</a:t>
            </a:r>
          </a:p>
        </p:txBody>
      </p:sp>
      <p:sp>
        <p:nvSpPr>
          <p:cNvPr id="3" name="Content Placeholder 2"/>
          <p:cNvSpPr>
            <a:spLocks noGrp="1"/>
          </p:cNvSpPr>
          <p:nvPr>
            <p:ph sz="quarter" idx="1"/>
          </p:nvPr>
        </p:nvSpPr>
        <p:spPr>
          <a:xfrm>
            <a:off x="609600" y="1676400"/>
            <a:ext cx="8153400" cy="4495800"/>
          </a:xfrm>
        </p:spPr>
        <p:txBody>
          <a:bodyPr/>
          <a:lstStyle/>
          <a:p>
            <a:pPr marL="457200" indent="-457200"/>
            <a:r>
              <a:rPr lang="en-US" sz="3200"/>
              <a:t>Extremely safe</a:t>
            </a:r>
          </a:p>
          <a:p>
            <a:pPr marL="457200" indent="-457200"/>
            <a:r>
              <a:rPr lang="en-US" sz="3200"/>
              <a:t>Few complications, especially when performed before 13 weeks gestation</a:t>
            </a:r>
            <a:endParaRPr lang="en-US" sz="3200">
              <a:highlight>
                <a:srgbClr val="FFFF00"/>
              </a:highlight>
            </a:endParaRPr>
          </a:p>
          <a:p>
            <a:pPr marL="457200" indent="-457200"/>
            <a:r>
              <a:rPr lang="en-US" sz="3200"/>
              <a:t>Most studies show success in 98 to 100 percent of cases, including for incomplete abortion</a:t>
            </a:r>
          </a:p>
          <a:p>
            <a:pPr marL="457200" indent="-457200"/>
            <a:r>
              <a:rPr lang="en-US" sz="3200"/>
              <a:t>Less costly when performed on outpatient basis under local anesthesia</a:t>
            </a:r>
          </a:p>
        </p:txBody>
      </p:sp>
    </p:spTree>
    <p:extLst>
      <p:ext uri="{BB962C8B-B14F-4D97-AF65-F5344CB8AC3E}">
        <p14:creationId xmlns:p14="http://schemas.microsoft.com/office/powerpoint/2010/main" val="21437249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Acceptability of VA for Women</a:t>
            </a:r>
          </a:p>
        </p:txBody>
      </p:sp>
      <p:sp>
        <p:nvSpPr>
          <p:cNvPr id="3" name="Content Placeholder 2"/>
          <p:cNvSpPr>
            <a:spLocks noGrp="1"/>
          </p:cNvSpPr>
          <p:nvPr>
            <p:ph sz="quarter" idx="1"/>
          </p:nvPr>
        </p:nvSpPr>
        <p:spPr/>
        <p:txBody>
          <a:bodyPr/>
          <a:lstStyle/>
          <a:p>
            <a:pPr marL="457200" indent="-457200"/>
            <a:r>
              <a:rPr lang="en-US" sz="3200"/>
              <a:t>Can remain awake during the procedure</a:t>
            </a:r>
          </a:p>
          <a:p>
            <a:pPr marL="457200" indent="-457200"/>
            <a:r>
              <a:rPr lang="en-US" sz="3200"/>
              <a:t>Don’t have to stay overnight if done on an outpatient basis</a:t>
            </a:r>
          </a:p>
          <a:p>
            <a:pPr marL="457200" indent="-457200"/>
            <a:r>
              <a:rPr lang="en-US" sz="3200"/>
              <a:t>MVA is quiet</a:t>
            </a:r>
          </a:p>
          <a:p>
            <a:pPr marL="457200" indent="-457200"/>
            <a:endParaRPr lang="en-US" sz="3200"/>
          </a:p>
        </p:txBody>
      </p:sp>
    </p:spTree>
    <p:extLst>
      <p:ext uri="{BB962C8B-B14F-4D97-AF65-F5344CB8AC3E}">
        <p14:creationId xmlns:p14="http://schemas.microsoft.com/office/powerpoint/2010/main" val="16278619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Advantages of VA over SC</a:t>
            </a:r>
          </a:p>
        </p:txBody>
      </p:sp>
      <p:sp>
        <p:nvSpPr>
          <p:cNvPr id="3" name="Content Placeholder 2"/>
          <p:cNvSpPr>
            <a:spLocks noGrp="1"/>
          </p:cNvSpPr>
          <p:nvPr>
            <p:ph sz="quarter" idx="1"/>
          </p:nvPr>
        </p:nvSpPr>
        <p:spPr>
          <a:xfrm>
            <a:off x="609600" y="1752600"/>
            <a:ext cx="8153400" cy="4495800"/>
          </a:xfrm>
        </p:spPr>
        <p:txBody>
          <a:bodyPr/>
          <a:lstStyle/>
          <a:p>
            <a:pPr marL="457200" indent="-457200"/>
            <a:r>
              <a:rPr lang="en-US" sz="3200"/>
              <a:t>Lower risk of complications</a:t>
            </a:r>
          </a:p>
          <a:p>
            <a:pPr marL="457200" indent="-457200"/>
            <a:r>
              <a:rPr lang="en-US" sz="3200"/>
              <a:t>Less cervical dilatation required </a:t>
            </a:r>
          </a:p>
          <a:p>
            <a:pPr marL="457200" indent="-457200"/>
            <a:r>
              <a:rPr lang="en-US" sz="3200"/>
              <a:t>Can be performed as outpatient procedure </a:t>
            </a:r>
          </a:p>
          <a:p>
            <a:pPr marL="457200" indent="-457200"/>
            <a:r>
              <a:rPr lang="en-US" sz="3200"/>
              <a:t>Decreased need for anesthetic drugs compared to SC </a:t>
            </a:r>
          </a:p>
          <a:p>
            <a:pPr marL="457200" indent="-457200"/>
            <a:endParaRPr lang="en-US" sz="3200"/>
          </a:p>
        </p:txBody>
      </p:sp>
    </p:spTree>
    <p:extLst>
      <p:ext uri="{BB962C8B-B14F-4D97-AF65-F5344CB8AC3E}">
        <p14:creationId xmlns:p14="http://schemas.microsoft.com/office/powerpoint/2010/main" val="36374565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Medical Methods</a:t>
            </a:r>
          </a:p>
        </p:txBody>
      </p:sp>
      <p:pic>
        <p:nvPicPr>
          <p:cNvPr id="4" name="Picture 5" descr="medicabortpills"/>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1917599"/>
            <a:ext cx="4704715" cy="3553561"/>
          </a:xfrm>
          <a:prstGeom prst="rect">
            <a:avLst/>
          </a:prstGeom>
          <a:noFill/>
        </p:spPr>
      </p:pic>
    </p:spTree>
    <p:extLst>
      <p:ext uri="{BB962C8B-B14F-4D97-AF65-F5344CB8AC3E}">
        <p14:creationId xmlns:p14="http://schemas.microsoft.com/office/powerpoint/2010/main" val="3617141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76200"/>
            <a:ext cx="8153400" cy="1143000"/>
          </a:xfrm>
        </p:spPr>
        <p:txBody>
          <a:bodyPr/>
          <a:lstStyle/>
          <a:p>
            <a:r>
              <a:rPr lang="en-US" sz="3200"/>
              <a:t>Clinical Safety and Effectiveness of Medical Methods for Induced Abortion</a:t>
            </a:r>
          </a:p>
        </p:txBody>
      </p:sp>
      <p:sp>
        <p:nvSpPr>
          <p:cNvPr id="3" name="Content Placeholder 2"/>
          <p:cNvSpPr>
            <a:spLocks noGrp="1"/>
          </p:cNvSpPr>
          <p:nvPr>
            <p:ph sz="quarter" idx="1"/>
          </p:nvPr>
        </p:nvSpPr>
        <p:spPr>
          <a:xfrm>
            <a:off x="612648" y="1600200"/>
            <a:ext cx="8153400" cy="4876800"/>
          </a:xfrm>
        </p:spPr>
        <p:txBody>
          <a:bodyPr/>
          <a:lstStyle/>
          <a:p>
            <a:pPr marL="457200" indent="-457200"/>
            <a:r>
              <a:rPr lang="en-US" sz="3200"/>
              <a:t>Combined regimen using mifepristone and misoprostol is safe</a:t>
            </a:r>
          </a:p>
          <a:p>
            <a:pPr marL="457200" indent="-457200"/>
            <a:r>
              <a:rPr lang="en-US" sz="3200"/>
              <a:t>Mifepristone and misoprostol in</a:t>
            </a:r>
            <a:r>
              <a:rPr lang="en-US" sz="3200">
                <a:solidFill>
                  <a:srgbClr val="FF0000"/>
                </a:solidFill>
              </a:rPr>
              <a:t> </a:t>
            </a:r>
            <a:r>
              <a:rPr lang="en-US" sz="3200"/>
              <a:t>combination is effective in more than 95 percent of cases up to 10 weeks gestation</a:t>
            </a:r>
          </a:p>
          <a:p>
            <a:pPr marL="457200" indent="-457200"/>
            <a:r>
              <a:rPr lang="en-US" sz="3200" err="1"/>
              <a:t>Misoprostol</a:t>
            </a:r>
            <a:r>
              <a:rPr lang="en-US" sz="3200"/>
              <a:t> used alone is safe but less effective (85 percent) and should only be used when </a:t>
            </a:r>
            <a:r>
              <a:rPr lang="en-US" sz="3200" err="1"/>
              <a:t>mifepristone</a:t>
            </a:r>
            <a:r>
              <a:rPr lang="en-US" sz="3200"/>
              <a:t> is not available</a:t>
            </a:r>
          </a:p>
          <a:p>
            <a:pPr marL="457200" indent="-457200"/>
            <a:endParaRPr lang="en-US" sz="3200"/>
          </a:p>
        </p:txBody>
      </p:sp>
    </p:spTree>
    <p:extLst>
      <p:ext uri="{BB962C8B-B14F-4D97-AF65-F5344CB8AC3E}">
        <p14:creationId xmlns:p14="http://schemas.microsoft.com/office/powerpoint/2010/main" val="268632191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Clinical Safety and Effectiveness of Medical Methods for PAC</a:t>
            </a:r>
          </a:p>
        </p:txBody>
      </p:sp>
      <p:sp>
        <p:nvSpPr>
          <p:cNvPr id="3" name="Content Placeholder 2"/>
          <p:cNvSpPr>
            <a:spLocks noGrp="1"/>
          </p:cNvSpPr>
          <p:nvPr>
            <p:ph sz="quarter" idx="1"/>
          </p:nvPr>
        </p:nvSpPr>
        <p:spPr/>
        <p:txBody>
          <a:bodyPr/>
          <a:lstStyle/>
          <a:p>
            <a:pPr marL="457200" indent="-457200"/>
            <a:r>
              <a:rPr lang="en-US" sz="3200"/>
              <a:t>Misoprostol for incomplete abortion has average effectiveness rates of 80-99%. </a:t>
            </a:r>
          </a:p>
          <a:p>
            <a:pPr marL="457200" indent="-457200"/>
            <a:r>
              <a:rPr lang="en-US" sz="3200"/>
              <a:t>For missed abortion, a single dose of misoprostol is 76-93% effective.</a:t>
            </a:r>
          </a:p>
          <a:p>
            <a:pPr marL="1096963" lvl="1" indent="-457200"/>
            <a:r>
              <a:rPr lang="en-US"/>
              <a:t>Where available, add pretreatment with mifepristone 200mg 1-2 days before misoprostol to increase effectiveness</a:t>
            </a:r>
            <a:endParaRPr lang="en-US" sz="3200"/>
          </a:p>
        </p:txBody>
      </p:sp>
    </p:spTree>
    <p:extLst>
      <p:ext uri="{BB962C8B-B14F-4D97-AF65-F5344CB8AC3E}">
        <p14:creationId xmlns:p14="http://schemas.microsoft.com/office/powerpoint/2010/main" val="24762588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Cost Considerations of Medical Methods</a:t>
            </a:r>
          </a:p>
        </p:txBody>
      </p:sp>
      <p:sp>
        <p:nvSpPr>
          <p:cNvPr id="3" name="Content Placeholder 2"/>
          <p:cNvSpPr>
            <a:spLocks noGrp="1"/>
          </p:cNvSpPr>
          <p:nvPr>
            <p:ph sz="quarter" idx="1"/>
          </p:nvPr>
        </p:nvSpPr>
        <p:spPr/>
        <p:txBody>
          <a:bodyPr/>
          <a:lstStyle/>
          <a:p>
            <a:pPr marL="457200" indent="-457200"/>
            <a:r>
              <a:rPr lang="en-US" sz="3200"/>
              <a:t>Costs depend on the regimen used and re-evacuation, if needed.</a:t>
            </a:r>
          </a:p>
          <a:p>
            <a:pPr marL="457200" indent="-457200"/>
            <a:r>
              <a:rPr lang="en-US" sz="3200"/>
              <a:t>Misoprostol itself is generally inexpensive.</a:t>
            </a:r>
          </a:p>
          <a:p>
            <a:pPr marL="457200" indent="-457200"/>
            <a:r>
              <a:rPr lang="en-US" sz="3200"/>
              <a:t>Mifepristone is not available in all settings and may be costly.</a:t>
            </a:r>
          </a:p>
          <a:p>
            <a:pPr marL="457200" indent="-457200"/>
            <a:endParaRPr lang="en-US" sz="3200"/>
          </a:p>
        </p:txBody>
      </p:sp>
    </p:spTree>
    <p:extLst>
      <p:ext uri="{BB962C8B-B14F-4D97-AF65-F5344CB8AC3E}">
        <p14:creationId xmlns:p14="http://schemas.microsoft.com/office/powerpoint/2010/main" val="383812740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Acceptability of Medical Methods for Women </a:t>
            </a:r>
          </a:p>
        </p:txBody>
      </p:sp>
      <p:sp>
        <p:nvSpPr>
          <p:cNvPr id="3" name="Content Placeholder 2"/>
          <p:cNvSpPr>
            <a:spLocks noGrp="1"/>
          </p:cNvSpPr>
          <p:nvPr>
            <p:ph sz="quarter" idx="1"/>
          </p:nvPr>
        </p:nvSpPr>
        <p:spPr>
          <a:xfrm>
            <a:off x="612648" y="1600200"/>
            <a:ext cx="8153400" cy="5029200"/>
          </a:xfrm>
        </p:spPr>
        <p:txBody>
          <a:bodyPr/>
          <a:lstStyle/>
          <a:p>
            <a:pPr marL="457200" indent="-457200"/>
            <a:r>
              <a:rPr lang="en-US" sz="3000"/>
              <a:t>Studies indicate women’s satisfaction in a variety of settings, including where resources are limited.</a:t>
            </a:r>
          </a:p>
          <a:p>
            <a:pPr marL="457200" indent="-457200"/>
            <a:r>
              <a:rPr lang="en-US" sz="3000"/>
              <a:t>Up to 10 weeks gestation, misoprostol can be taken at home or other preferred location, and the abortion process completed there.</a:t>
            </a:r>
          </a:p>
          <a:p>
            <a:pPr marL="457200" indent="-457200"/>
            <a:r>
              <a:rPr lang="en-US" sz="3000"/>
              <a:t>Some women perceive it as more private and natural than other methods.</a:t>
            </a:r>
          </a:p>
          <a:p>
            <a:pPr marL="457200" indent="-457200"/>
            <a:r>
              <a:rPr lang="en-US" sz="3000"/>
              <a:t>For incomplete abortion, studies indicate women’s and providers’ high satisfaction. </a:t>
            </a:r>
          </a:p>
          <a:p>
            <a:pPr marL="457200" indent="-457200"/>
            <a:endParaRPr lang="en-US" sz="3000"/>
          </a:p>
        </p:txBody>
      </p:sp>
    </p:spTree>
    <p:extLst>
      <p:ext uri="{BB962C8B-B14F-4D97-AF65-F5344CB8AC3E}">
        <p14:creationId xmlns:p14="http://schemas.microsoft.com/office/powerpoint/2010/main" val="19267278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Long-Term Safety</a:t>
            </a:r>
          </a:p>
        </p:txBody>
      </p:sp>
      <p:sp>
        <p:nvSpPr>
          <p:cNvPr id="3" name="Content Placeholder 2"/>
          <p:cNvSpPr>
            <a:spLocks noGrp="1"/>
          </p:cNvSpPr>
          <p:nvPr>
            <p:ph sz="quarter" idx="1"/>
          </p:nvPr>
        </p:nvSpPr>
        <p:spPr/>
        <p:txBody>
          <a:bodyPr/>
          <a:lstStyle/>
          <a:p>
            <a:pPr>
              <a:buNone/>
            </a:pPr>
            <a:r>
              <a:rPr lang="en-US" sz="3200"/>
              <a:t>Safe, induced abortion does not cause future infertility, breast cancer or severe psychological reactions. </a:t>
            </a:r>
          </a:p>
        </p:txBody>
      </p:sp>
    </p:spTree>
    <p:extLst>
      <p:ext uri="{BB962C8B-B14F-4D97-AF65-F5344CB8AC3E}">
        <p14:creationId xmlns:p14="http://schemas.microsoft.com/office/powerpoint/2010/main" val="10949188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EF7B2A-F180-4F8A-BAC1-1809E1B1492E}"/>
              </a:ext>
            </a:extLst>
          </p:cNvPr>
          <p:cNvSpPr>
            <a:spLocks noGrp="1"/>
          </p:cNvSpPr>
          <p:nvPr>
            <p:ph type="body" idx="1"/>
          </p:nvPr>
        </p:nvSpPr>
        <p:spPr/>
        <p:txBody>
          <a:bodyPr/>
          <a:lstStyle/>
          <a:p>
            <a:r>
              <a:rPr lang="en-US"/>
              <a:t>Abortion at or After 13 Weeks</a:t>
            </a:r>
          </a:p>
        </p:txBody>
      </p:sp>
      <p:sp>
        <p:nvSpPr>
          <p:cNvPr id="3" name="Title 2">
            <a:extLst>
              <a:ext uri="{FF2B5EF4-FFF2-40B4-BE49-F238E27FC236}">
                <a16:creationId xmlns:a16="http://schemas.microsoft.com/office/drawing/2014/main" id="{25EE4579-735F-4E80-A355-7964624C13C5}"/>
              </a:ext>
            </a:extLst>
          </p:cNvPr>
          <p:cNvSpPr>
            <a:spLocks noGrp="1"/>
          </p:cNvSpPr>
          <p:nvPr>
            <p:ph type="title"/>
          </p:nvPr>
        </p:nvSpPr>
        <p:spPr/>
        <p:txBody>
          <a:bodyPr/>
          <a:lstStyle/>
          <a:p>
            <a:r>
              <a:rPr lang="en-US"/>
              <a:t>Uterine evacuation at or after 13 weeks</a:t>
            </a:r>
          </a:p>
        </p:txBody>
      </p:sp>
    </p:spTree>
    <p:extLst>
      <p:ext uri="{BB962C8B-B14F-4D97-AF65-F5344CB8AC3E}">
        <p14:creationId xmlns:p14="http://schemas.microsoft.com/office/powerpoint/2010/main" val="3841561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Course Evaluation Methods </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70532110"/>
              </p:ext>
            </p:extLst>
          </p:nvPr>
        </p:nvGraphicFramePr>
        <p:xfrm>
          <a:off x="304800" y="1981200"/>
          <a:ext cx="8458200" cy="4000500"/>
        </p:xfrm>
        <a:graphic>
          <a:graphicData uri="http://schemas.openxmlformats.org/drawingml/2006/table">
            <a:tbl>
              <a:tblPr firstRow="1" bandRow="1">
                <a:tableStyleId>{5C22544A-7EE6-4342-B048-85BDC9FD1C3A}</a:tableStyleId>
              </a:tblPr>
              <a:tblGrid>
                <a:gridCol w="4229100">
                  <a:extLst>
                    <a:ext uri="{9D8B030D-6E8A-4147-A177-3AD203B41FA5}">
                      <a16:colId xmlns:a16="http://schemas.microsoft.com/office/drawing/2014/main" val="20000"/>
                    </a:ext>
                  </a:extLst>
                </a:gridCol>
                <a:gridCol w="4229100">
                  <a:extLst>
                    <a:ext uri="{9D8B030D-6E8A-4147-A177-3AD203B41FA5}">
                      <a16:colId xmlns:a16="http://schemas.microsoft.com/office/drawing/2014/main" val="20001"/>
                    </a:ext>
                  </a:extLst>
                </a:gridCol>
              </a:tblGrid>
              <a:tr h="504825">
                <a:tc>
                  <a:txBody>
                    <a:bodyPr/>
                    <a:lstStyle/>
                    <a:p>
                      <a:r>
                        <a:rPr lang="en-US" sz="2400"/>
                        <a:t>Methods</a:t>
                      </a:r>
                    </a:p>
                  </a:txBody>
                  <a:tcPr>
                    <a:solidFill>
                      <a:schemeClr val="tx2"/>
                    </a:solidFill>
                  </a:tcPr>
                </a:tc>
                <a:tc>
                  <a:txBody>
                    <a:bodyPr/>
                    <a:lstStyle/>
                    <a:p>
                      <a:r>
                        <a:rPr lang="en-US" sz="2400"/>
                        <a:t>When Used</a:t>
                      </a:r>
                    </a:p>
                  </a:txBody>
                  <a:tcPr>
                    <a:solidFill>
                      <a:schemeClr val="tx2"/>
                    </a:solidFill>
                  </a:tcPr>
                </a:tc>
                <a:extLst>
                  <a:ext uri="{0D108BD9-81ED-4DB2-BD59-A6C34878D82A}">
                    <a16:rowId xmlns:a16="http://schemas.microsoft.com/office/drawing/2014/main" val="10000"/>
                  </a:ext>
                </a:extLst>
              </a:tr>
              <a:tr h="504825">
                <a:tc>
                  <a:txBody>
                    <a:bodyPr/>
                    <a:lstStyle/>
                    <a:p>
                      <a:r>
                        <a:rPr lang="en-US" sz="2400">
                          <a:solidFill>
                            <a:srgbClr val="000000"/>
                          </a:solidFill>
                        </a:rPr>
                        <a:t>Suggestion box</a:t>
                      </a:r>
                    </a:p>
                  </a:txBody>
                  <a:tcPr>
                    <a:solidFill>
                      <a:schemeClr val="accent1"/>
                    </a:solidFill>
                  </a:tcPr>
                </a:tc>
                <a:tc>
                  <a:txBody>
                    <a:bodyPr/>
                    <a:lstStyle/>
                    <a:p>
                      <a:r>
                        <a:rPr lang="en-US" sz="2400">
                          <a:solidFill>
                            <a:srgbClr val="000000"/>
                          </a:solidFill>
                        </a:rPr>
                        <a:t>Throughout the course</a:t>
                      </a:r>
                    </a:p>
                  </a:txBody>
                  <a:tcPr>
                    <a:solidFill>
                      <a:schemeClr val="accent1"/>
                    </a:solidFill>
                  </a:tcPr>
                </a:tc>
                <a:extLst>
                  <a:ext uri="{0D108BD9-81ED-4DB2-BD59-A6C34878D82A}">
                    <a16:rowId xmlns:a16="http://schemas.microsoft.com/office/drawing/2014/main" val="10001"/>
                  </a:ext>
                </a:extLst>
              </a:tr>
              <a:tr h="514350">
                <a:tc>
                  <a:txBody>
                    <a:bodyPr/>
                    <a:lstStyle/>
                    <a:p>
                      <a:r>
                        <a:rPr lang="en-US" sz="2400">
                          <a:solidFill>
                            <a:srgbClr val="000000"/>
                          </a:solidFill>
                        </a:rPr>
                        <a:t>Informal feedback to trainers</a:t>
                      </a:r>
                    </a:p>
                  </a:txBody>
                  <a:tcP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a:solidFill>
                            <a:srgbClr val="000000"/>
                          </a:solidFill>
                        </a:rPr>
                        <a:t>Throughout the course</a:t>
                      </a:r>
                    </a:p>
                  </a:txBody>
                  <a:tcPr>
                    <a:solidFill>
                      <a:schemeClr val="accent1"/>
                    </a:solidFill>
                  </a:tcPr>
                </a:tc>
                <a:extLst>
                  <a:ext uri="{0D108BD9-81ED-4DB2-BD59-A6C34878D82A}">
                    <a16:rowId xmlns:a16="http://schemas.microsoft.com/office/drawing/2014/main" val="10002"/>
                  </a:ext>
                </a:extLst>
              </a:tr>
              <a:tr h="443865">
                <a:tc>
                  <a:txBody>
                    <a:bodyPr/>
                    <a:lstStyle/>
                    <a:p>
                      <a:r>
                        <a:rPr lang="en-US" sz="2400">
                          <a:solidFill>
                            <a:srgbClr val="000000"/>
                          </a:solidFill>
                        </a:rPr>
                        <a:t>Skills checklists</a:t>
                      </a:r>
                    </a:p>
                  </a:txBody>
                  <a:tcPr>
                    <a:solidFill>
                      <a:schemeClr val="accent1"/>
                    </a:solidFill>
                  </a:tcPr>
                </a:tc>
                <a:tc>
                  <a:txBody>
                    <a:bodyPr/>
                    <a:lstStyle/>
                    <a:p>
                      <a:r>
                        <a:rPr lang="en-US" sz="2400">
                          <a:solidFill>
                            <a:srgbClr val="000000"/>
                          </a:solidFill>
                        </a:rPr>
                        <a:t>With each skill-based</a:t>
                      </a:r>
                      <a:r>
                        <a:rPr lang="en-US" sz="2400" baseline="0">
                          <a:solidFill>
                            <a:srgbClr val="000000"/>
                          </a:solidFill>
                        </a:rPr>
                        <a:t> </a:t>
                      </a:r>
                      <a:r>
                        <a:rPr lang="en-US" sz="2400">
                          <a:solidFill>
                            <a:srgbClr val="000000"/>
                          </a:solidFill>
                        </a:rPr>
                        <a:t>activity</a:t>
                      </a:r>
                    </a:p>
                  </a:txBody>
                  <a:tcPr>
                    <a:solidFill>
                      <a:schemeClr val="accent1"/>
                    </a:solidFill>
                  </a:tcPr>
                </a:tc>
                <a:extLst>
                  <a:ext uri="{0D108BD9-81ED-4DB2-BD59-A6C34878D82A}">
                    <a16:rowId xmlns:a16="http://schemas.microsoft.com/office/drawing/2014/main" val="10003"/>
                  </a:ext>
                </a:extLst>
              </a:tr>
              <a:tr h="504825">
                <a:tc>
                  <a:txBody>
                    <a:bodyPr/>
                    <a:lstStyle/>
                    <a:p>
                      <a:r>
                        <a:rPr lang="en-US" sz="2400">
                          <a:solidFill>
                            <a:srgbClr val="000000"/>
                          </a:solidFill>
                        </a:rPr>
                        <a:t>Knowledge test</a:t>
                      </a:r>
                    </a:p>
                  </a:txBody>
                  <a:tcPr>
                    <a:solidFill>
                      <a:schemeClr val="accent1"/>
                    </a:solidFill>
                  </a:tcPr>
                </a:tc>
                <a:tc>
                  <a:txBody>
                    <a:bodyPr/>
                    <a:lstStyle/>
                    <a:p>
                      <a:r>
                        <a:rPr lang="en-US" sz="2400">
                          <a:solidFill>
                            <a:srgbClr val="000000"/>
                          </a:solidFill>
                        </a:rPr>
                        <a:t>At the end of each module</a:t>
                      </a:r>
                    </a:p>
                  </a:txBody>
                  <a:tcPr>
                    <a:solidFill>
                      <a:schemeClr val="accent1"/>
                    </a:solidFill>
                  </a:tcPr>
                </a:tc>
                <a:extLst>
                  <a:ext uri="{0D108BD9-81ED-4DB2-BD59-A6C34878D82A}">
                    <a16:rowId xmlns:a16="http://schemas.microsoft.com/office/drawing/2014/main" val="10004"/>
                  </a:ext>
                </a:extLst>
              </a:tr>
              <a:tr h="504825">
                <a:tc>
                  <a:txBody>
                    <a:bodyPr/>
                    <a:lstStyle/>
                    <a:p>
                      <a:r>
                        <a:rPr lang="en-US" sz="2400">
                          <a:solidFill>
                            <a:srgbClr val="000000"/>
                          </a:solidFill>
                        </a:rPr>
                        <a:t>Daily evaluation</a:t>
                      </a:r>
                    </a:p>
                  </a:txBody>
                  <a:tcPr>
                    <a:solidFill>
                      <a:schemeClr val="accent1"/>
                    </a:solidFill>
                  </a:tcPr>
                </a:tc>
                <a:tc>
                  <a:txBody>
                    <a:bodyPr/>
                    <a:lstStyle/>
                    <a:p>
                      <a:r>
                        <a:rPr lang="en-US" sz="2400">
                          <a:solidFill>
                            <a:srgbClr val="000000"/>
                          </a:solidFill>
                        </a:rPr>
                        <a:t>At the end of each day</a:t>
                      </a:r>
                    </a:p>
                  </a:txBody>
                  <a:tcPr>
                    <a:solidFill>
                      <a:schemeClr val="accent1"/>
                    </a:solidFill>
                  </a:tcPr>
                </a:tc>
                <a:extLst>
                  <a:ext uri="{0D108BD9-81ED-4DB2-BD59-A6C34878D82A}">
                    <a16:rowId xmlns:a16="http://schemas.microsoft.com/office/drawing/2014/main" val="10005"/>
                  </a:ext>
                </a:extLst>
              </a:tr>
              <a:tr h="504825">
                <a:tc>
                  <a:txBody>
                    <a:bodyPr/>
                    <a:lstStyle/>
                    <a:p>
                      <a:r>
                        <a:rPr lang="en-US" sz="2400">
                          <a:solidFill>
                            <a:srgbClr val="000000"/>
                          </a:solidFill>
                        </a:rPr>
                        <a:t>Trainers’ debriefing session</a:t>
                      </a:r>
                    </a:p>
                  </a:txBody>
                  <a:tcPr>
                    <a:solidFill>
                      <a:schemeClr val="accent1"/>
                    </a:solidFill>
                  </a:tcPr>
                </a:tc>
                <a:tc>
                  <a:txBody>
                    <a:bodyPr/>
                    <a:lstStyle/>
                    <a:p>
                      <a:r>
                        <a:rPr lang="en-US" sz="2400">
                          <a:solidFill>
                            <a:srgbClr val="000000"/>
                          </a:solidFill>
                        </a:rPr>
                        <a:t>At the end of each day</a:t>
                      </a:r>
                    </a:p>
                  </a:txBody>
                  <a:tcPr>
                    <a:solidFill>
                      <a:schemeClr val="accent1"/>
                    </a:solidFill>
                  </a:tcPr>
                </a:tc>
                <a:extLst>
                  <a:ext uri="{0D108BD9-81ED-4DB2-BD59-A6C34878D82A}">
                    <a16:rowId xmlns:a16="http://schemas.microsoft.com/office/drawing/2014/main" val="10006"/>
                  </a:ext>
                </a:extLst>
              </a:tr>
              <a:tr h="504825">
                <a:tc>
                  <a:txBody>
                    <a:bodyPr/>
                    <a:lstStyle/>
                    <a:p>
                      <a:r>
                        <a:rPr lang="en-US" sz="2400">
                          <a:solidFill>
                            <a:srgbClr val="000000"/>
                          </a:solidFill>
                        </a:rPr>
                        <a:t>Written course evaluation</a:t>
                      </a:r>
                    </a:p>
                  </a:txBody>
                  <a:tcPr>
                    <a:solidFill>
                      <a:schemeClr val="accent1"/>
                    </a:solidFill>
                  </a:tcPr>
                </a:tc>
                <a:tc>
                  <a:txBody>
                    <a:bodyPr/>
                    <a:lstStyle/>
                    <a:p>
                      <a:r>
                        <a:rPr lang="en-US" sz="2400">
                          <a:solidFill>
                            <a:srgbClr val="000000"/>
                          </a:solidFill>
                        </a:rPr>
                        <a:t>At the end of the course</a:t>
                      </a:r>
                    </a:p>
                  </a:txBody>
                  <a:tcPr>
                    <a:solidFill>
                      <a:schemeClr val="accent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89188-1553-41D4-A507-CDC329CD7ACC}"/>
              </a:ext>
            </a:extLst>
          </p:cNvPr>
          <p:cNvSpPr>
            <a:spLocks noGrp="1"/>
          </p:cNvSpPr>
          <p:nvPr>
            <p:ph type="title"/>
          </p:nvPr>
        </p:nvSpPr>
        <p:spPr>
          <a:xfrm>
            <a:off x="612648" y="228600"/>
            <a:ext cx="8153400" cy="990600"/>
          </a:xfrm>
        </p:spPr>
        <p:txBody>
          <a:bodyPr wrap="square" anchor="ctr">
            <a:normAutofit/>
          </a:bodyPr>
          <a:lstStyle/>
          <a:p>
            <a:pPr>
              <a:lnSpc>
                <a:spcPct val="90000"/>
              </a:lnSpc>
            </a:pPr>
            <a:r>
              <a:rPr lang="en-US" sz="3100"/>
              <a:t>Methods used for Abortion at or After 13 Weeks</a:t>
            </a:r>
          </a:p>
        </p:txBody>
      </p:sp>
      <p:pic>
        <p:nvPicPr>
          <p:cNvPr id="4" name="Content Placeholder 3" descr="C:\Documents and Settings\edelmana\Local Settings\Temporary Internet Files\Content.IE5\81UBSH27\dglxasset[1].aspx">
            <a:extLst>
              <a:ext uri="{FF2B5EF4-FFF2-40B4-BE49-F238E27FC236}">
                <a16:creationId xmlns:a16="http://schemas.microsoft.com/office/drawing/2014/main" id="{2C9D3EF5-B724-4782-99DE-32F6AA4443D0}"/>
              </a:ext>
            </a:extLst>
          </p:cNvPr>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tretch>
            <a:fillRect/>
          </a:stretch>
        </p:blipFill>
        <p:spPr bwMode="auto">
          <a:xfrm>
            <a:off x="1550039" y="1676400"/>
            <a:ext cx="6278617" cy="449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6E53EB4-612F-4C5C-A418-0EEEBC6FCF1E}"/>
              </a:ext>
            </a:extLst>
          </p:cNvPr>
          <p:cNvSpPr txBox="1"/>
          <p:nvPr/>
        </p:nvSpPr>
        <p:spPr>
          <a:xfrm>
            <a:off x="2590800" y="2574300"/>
            <a:ext cx="1143000" cy="369332"/>
          </a:xfrm>
          <a:prstGeom prst="rect">
            <a:avLst/>
          </a:prstGeom>
          <a:noFill/>
        </p:spPr>
        <p:txBody>
          <a:bodyPr wrap="square" rtlCol="0">
            <a:spAutoFit/>
          </a:bodyPr>
          <a:lstStyle/>
          <a:p>
            <a:r>
              <a:rPr lang="en-US" b="1">
                <a:solidFill>
                  <a:schemeClr val="tx1">
                    <a:lumMod val="50000"/>
                  </a:schemeClr>
                </a:solidFill>
              </a:rPr>
              <a:t>Surgical</a:t>
            </a:r>
          </a:p>
        </p:txBody>
      </p:sp>
      <p:sp>
        <p:nvSpPr>
          <p:cNvPr id="6" name="TextBox 5">
            <a:extLst>
              <a:ext uri="{FF2B5EF4-FFF2-40B4-BE49-F238E27FC236}">
                <a16:creationId xmlns:a16="http://schemas.microsoft.com/office/drawing/2014/main" id="{F59B3565-172E-4F3B-BCD0-309B265B7C7E}"/>
              </a:ext>
            </a:extLst>
          </p:cNvPr>
          <p:cNvSpPr txBox="1"/>
          <p:nvPr/>
        </p:nvSpPr>
        <p:spPr>
          <a:xfrm>
            <a:off x="5791200" y="2574300"/>
            <a:ext cx="1143000" cy="369332"/>
          </a:xfrm>
          <a:prstGeom prst="rect">
            <a:avLst/>
          </a:prstGeom>
          <a:noFill/>
        </p:spPr>
        <p:txBody>
          <a:bodyPr wrap="square" rtlCol="0">
            <a:spAutoFit/>
          </a:bodyPr>
          <a:lstStyle/>
          <a:p>
            <a:r>
              <a:rPr lang="en-US" b="1">
                <a:solidFill>
                  <a:schemeClr val="tx1">
                    <a:lumMod val="50000"/>
                  </a:schemeClr>
                </a:solidFill>
              </a:rPr>
              <a:t>Medical</a:t>
            </a:r>
          </a:p>
        </p:txBody>
      </p:sp>
    </p:spTree>
    <p:extLst>
      <p:ext uri="{BB962C8B-B14F-4D97-AF65-F5344CB8AC3E}">
        <p14:creationId xmlns:p14="http://schemas.microsoft.com/office/powerpoint/2010/main" val="43641938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AEED6-BF2E-42EE-BA8B-FA06CAE09FC9}"/>
              </a:ext>
            </a:extLst>
          </p:cNvPr>
          <p:cNvSpPr>
            <a:spLocks noGrp="1"/>
          </p:cNvSpPr>
          <p:nvPr>
            <p:ph type="title"/>
          </p:nvPr>
        </p:nvSpPr>
        <p:spPr/>
        <p:txBody>
          <a:bodyPr/>
          <a:lstStyle/>
          <a:p>
            <a:r>
              <a:rPr lang="en-US"/>
              <a:t>D&amp;E (Dilatation and Evacuation)</a:t>
            </a:r>
          </a:p>
        </p:txBody>
      </p:sp>
      <p:sp>
        <p:nvSpPr>
          <p:cNvPr id="4" name="Content Placeholder 3">
            <a:extLst>
              <a:ext uri="{FF2B5EF4-FFF2-40B4-BE49-F238E27FC236}">
                <a16:creationId xmlns:a16="http://schemas.microsoft.com/office/drawing/2014/main" id="{255665D2-A99F-49B9-A4F0-BA3033AAD3C7}"/>
              </a:ext>
            </a:extLst>
          </p:cNvPr>
          <p:cNvSpPr>
            <a:spLocks noGrp="1"/>
          </p:cNvSpPr>
          <p:nvPr>
            <p:ph sz="quarter" idx="1"/>
          </p:nvPr>
        </p:nvSpPr>
        <p:spPr>
          <a:xfrm>
            <a:off x="0" y="1676400"/>
            <a:ext cx="3886200" cy="4485167"/>
          </a:xfrm>
        </p:spPr>
        <p:txBody>
          <a:bodyPr/>
          <a:lstStyle/>
          <a:p>
            <a:r>
              <a:rPr lang="en-US"/>
              <a:t>Cervical Preparation</a:t>
            </a:r>
          </a:p>
          <a:p>
            <a:r>
              <a:rPr lang="en-US"/>
              <a:t>Specialized Equipment</a:t>
            </a:r>
          </a:p>
          <a:p>
            <a:pPr lvl="1"/>
            <a:r>
              <a:rPr lang="en-US" altLang="en-US"/>
              <a:t>Larger dilators</a:t>
            </a:r>
          </a:p>
          <a:p>
            <a:pPr lvl="1"/>
            <a:r>
              <a:rPr lang="en-US" altLang="en-US"/>
              <a:t>Evacuation forceps</a:t>
            </a:r>
          </a:p>
          <a:p>
            <a:pPr lvl="1"/>
            <a:r>
              <a:rPr lang="en-US" altLang="en-US"/>
              <a:t>Larger cannulas</a:t>
            </a:r>
          </a:p>
          <a:p>
            <a:endParaRPr lang="en-US" altLang="en-US"/>
          </a:p>
          <a:p>
            <a:r>
              <a:rPr lang="en-US" altLang="en-US"/>
              <a:t>Skilled, Experienced</a:t>
            </a:r>
          </a:p>
          <a:p>
            <a:pPr marL="0" indent="0">
              <a:buNone/>
            </a:pPr>
            <a:r>
              <a:rPr lang="en-US" altLang="en-US"/>
              <a:t>Provider</a:t>
            </a:r>
          </a:p>
          <a:p>
            <a:pPr marL="366713" lvl="1" indent="0">
              <a:buNone/>
            </a:pPr>
            <a:endParaRPr lang="en-US"/>
          </a:p>
          <a:p>
            <a:pPr marL="0" indent="0">
              <a:buNone/>
            </a:pPr>
            <a:endParaRPr lang="en-US"/>
          </a:p>
          <a:p>
            <a:pPr lvl="1">
              <a:buFont typeface="Arial" charset="0"/>
              <a:buNone/>
            </a:pPr>
            <a:r>
              <a:rPr lang="en-US" altLang="en-US"/>
              <a:t> </a:t>
            </a:r>
          </a:p>
          <a:p>
            <a:pPr marL="0" indent="0">
              <a:buNone/>
            </a:pPr>
            <a:endParaRPr lang="en-US"/>
          </a:p>
        </p:txBody>
      </p:sp>
      <p:pic>
        <p:nvPicPr>
          <p:cNvPr id="5" name="Picture 4" descr="A picture containing table, sitting, laying, knife&#10;&#10;Description automatically generated">
            <a:extLst>
              <a:ext uri="{FF2B5EF4-FFF2-40B4-BE49-F238E27FC236}">
                <a16:creationId xmlns:a16="http://schemas.microsoft.com/office/drawing/2014/main" id="{DA4552FD-96C4-4ECE-87FE-5B874C617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7912" y="2819400"/>
            <a:ext cx="5426088" cy="4013178"/>
          </a:xfrm>
          <a:prstGeom prst="rect">
            <a:avLst/>
          </a:prstGeom>
        </p:spPr>
      </p:pic>
    </p:spTree>
    <p:extLst>
      <p:ext uri="{BB962C8B-B14F-4D97-AF65-F5344CB8AC3E}">
        <p14:creationId xmlns:p14="http://schemas.microsoft.com/office/powerpoint/2010/main" val="238843933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39591-00EF-4CB5-BEF7-4DD67505C51A}"/>
              </a:ext>
            </a:extLst>
          </p:cNvPr>
          <p:cNvSpPr>
            <a:spLocks noGrp="1"/>
          </p:cNvSpPr>
          <p:nvPr>
            <p:ph type="title"/>
          </p:nvPr>
        </p:nvSpPr>
        <p:spPr>
          <a:xfrm>
            <a:off x="609600" y="273050"/>
            <a:ext cx="8077200" cy="869950"/>
          </a:xfrm>
        </p:spPr>
        <p:txBody>
          <a:bodyPr wrap="square" anchor="ctr">
            <a:normAutofit fontScale="90000"/>
          </a:bodyPr>
          <a:lstStyle/>
          <a:p>
            <a:r>
              <a:rPr lang="en-US" sz="4100"/>
              <a:t>Basic Service Delivery Needs for D&amp;E</a:t>
            </a:r>
          </a:p>
        </p:txBody>
      </p:sp>
      <p:sp>
        <p:nvSpPr>
          <p:cNvPr id="3" name="Content Placeholder 2">
            <a:extLst>
              <a:ext uri="{FF2B5EF4-FFF2-40B4-BE49-F238E27FC236}">
                <a16:creationId xmlns:a16="http://schemas.microsoft.com/office/drawing/2014/main" id="{F6EB07C2-8B51-4934-B5B1-13AED6A8FF9A}"/>
              </a:ext>
            </a:extLst>
          </p:cNvPr>
          <p:cNvSpPr>
            <a:spLocks noGrp="1"/>
          </p:cNvSpPr>
          <p:nvPr>
            <p:ph type="body" idx="2"/>
          </p:nvPr>
        </p:nvSpPr>
        <p:spPr>
          <a:xfrm>
            <a:off x="609600" y="1752600"/>
            <a:ext cx="1600200" cy="4648200"/>
          </a:xfrm>
        </p:spPr>
        <p:txBody>
          <a:bodyPr wrap="square" anchor="t">
            <a:normAutofit/>
          </a:bodyPr>
          <a:lstStyle/>
          <a:p>
            <a:r>
              <a:rPr lang="en-US"/>
              <a:t>Supply and</a:t>
            </a:r>
          </a:p>
          <a:p>
            <a:r>
              <a:rPr lang="en-US"/>
              <a:t>Commodity Availability and Sustainability</a:t>
            </a:r>
          </a:p>
          <a:p>
            <a:pPr>
              <a:buNone/>
            </a:pPr>
            <a:endParaRPr lang="en-US"/>
          </a:p>
          <a:p>
            <a:r>
              <a:rPr lang="en-US"/>
              <a:t>Site Selection</a:t>
            </a:r>
          </a:p>
          <a:p>
            <a:pPr>
              <a:buNone/>
            </a:pPr>
            <a:endParaRPr lang="en-US"/>
          </a:p>
          <a:p>
            <a:r>
              <a:rPr lang="en-US"/>
              <a:t>Provider Selection</a:t>
            </a:r>
          </a:p>
        </p:txBody>
      </p:sp>
      <p:pic>
        <p:nvPicPr>
          <p:cNvPr id="4" name="Picture 3">
            <a:extLst>
              <a:ext uri="{FF2B5EF4-FFF2-40B4-BE49-F238E27FC236}">
                <a16:creationId xmlns:a16="http://schemas.microsoft.com/office/drawing/2014/main" id="{5B1B2CA2-F90A-4520-A329-1B4B7D47EE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66"/>
          <a:stretch/>
        </p:blipFill>
        <p:spPr>
          <a:xfrm>
            <a:off x="2362200" y="1752600"/>
            <a:ext cx="6400800" cy="4419600"/>
          </a:xfrm>
          <a:prstGeom prst="rect">
            <a:avLst/>
          </a:prstGeom>
          <a:noFill/>
        </p:spPr>
      </p:pic>
    </p:spTree>
    <p:extLst>
      <p:ext uri="{BB962C8B-B14F-4D97-AF65-F5344CB8AC3E}">
        <p14:creationId xmlns:p14="http://schemas.microsoft.com/office/powerpoint/2010/main" val="9337582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50073-707F-4940-B585-3E5A958C926A}"/>
              </a:ext>
            </a:extLst>
          </p:cNvPr>
          <p:cNvSpPr>
            <a:spLocks noGrp="1"/>
          </p:cNvSpPr>
          <p:nvPr>
            <p:ph type="title"/>
          </p:nvPr>
        </p:nvSpPr>
        <p:spPr/>
        <p:txBody>
          <a:bodyPr/>
          <a:lstStyle/>
          <a:p>
            <a:r>
              <a:rPr lang="en-US"/>
              <a:t>Medical Abortion</a:t>
            </a:r>
          </a:p>
        </p:txBody>
      </p:sp>
      <p:pic>
        <p:nvPicPr>
          <p:cNvPr id="4" name="Content Placeholder 3" descr="The decision to take statins should not be based on someone’s ...">
            <a:extLst>
              <a:ext uri="{FF2B5EF4-FFF2-40B4-BE49-F238E27FC236}">
                <a16:creationId xmlns:a16="http://schemas.microsoft.com/office/drawing/2014/main" id="{D0886DD8-749D-4996-84A8-840EE529947C}"/>
              </a:ext>
            </a:extLst>
          </p:cNvPr>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692275" y="1600200"/>
            <a:ext cx="5994400" cy="4495800"/>
          </a:xfrm>
        </p:spPr>
      </p:pic>
    </p:spTree>
    <p:extLst>
      <p:ext uri="{BB962C8B-B14F-4D97-AF65-F5344CB8AC3E}">
        <p14:creationId xmlns:p14="http://schemas.microsoft.com/office/powerpoint/2010/main" val="17732203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79B1F-E752-4B47-A0B8-A04851FC7BD0}"/>
              </a:ext>
            </a:extLst>
          </p:cNvPr>
          <p:cNvSpPr>
            <a:spLocks noGrp="1"/>
          </p:cNvSpPr>
          <p:nvPr>
            <p:ph type="title"/>
          </p:nvPr>
        </p:nvSpPr>
        <p:spPr/>
        <p:txBody>
          <a:bodyPr/>
          <a:lstStyle/>
          <a:p>
            <a:pPr algn="ctr"/>
            <a:r>
              <a:rPr lang="en-US"/>
              <a:t>Mifepristone – Misoprostol Regimen</a:t>
            </a:r>
          </a:p>
        </p:txBody>
      </p:sp>
      <p:graphicFrame>
        <p:nvGraphicFramePr>
          <p:cNvPr id="4" name="Table 4">
            <a:extLst>
              <a:ext uri="{FF2B5EF4-FFF2-40B4-BE49-F238E27FC236}">
                <a16:creationId xmlns:a16="http://schemas.microsoft.com/office/drawing/2014/main" id="{01487FEA-6234-4893-B4B0-10EF7748F8AB}"/>
              </a:ext>
            </a:extLst>
          </p:cNvPr>
          <p:cNvGraphicFramePr>
            <a:graphicFrameLocks noGrp="1"/>
          </p:cNvGraphicFramePr>
          <p:nvPr>
            <p:ph sz="quarter" idx="1"/>
            <p:extLst>
              <p:ext uri="{D42A27DB-BD31-4B8C-83A1-F6EECF244321}">
                <p14:modId xmlns:p14="http://schemas.microsoft.com/office/powerpoint/2010/main" val="235199039"/>
              </p:ext>
            </p:extLst>
          </p:nvPr>
        </p:nvGraphicFramePr>
        <p:xfrm>
          <a:off x="612775" y="1676399"/>
          <a:ext cx="8153400" cy="1140374"/>
        </p:xfrm>
        <a:graphic>
          <a:graphicData uri="http://schemas.openxmlformats.org/drawingml/2006/table">
            <a:tbl>
              <a:tblPr firstRow="1" bandRow="1">
                <a:tableStyleId>{5C22544A-7EE6-4342-B048-85BDC9FD1C3A}</a:tableStyleId>
              </a:tblPr>
              <a:tblGrid>
                <a:gridCol w="2717800">
                  <a:extLst>
                    <a:ext uri="{9D8B030D-6E8A-4147-A177-3AD203B41FA5}">
                      <a16:colId xmlns:a16="http://schemas.microsoft.com/office/drawing/2014/main" val="3163413677"/>
                    </a:ext>
                  </a:extLst>
                </a:gridCol>
                <a:gridCol w="2717800">
                  <a:extLst>
                    <a:ext uri="{9D8B030D-6E8A-4147-A177-3AD203B41FA5}">
                      <a16:colId xmlns:a16="http://schemas.microsoft.com/office/drawing/2014/main" val="3234097400"/>
                    </a:ext>
                  </a:extLst>
                </a:gridCol>
                <a:gridCol w="2717800">
                  <a:extLst>
                    <a:ext uri="{9D8B030D-6E8A-4147-A177-3AD203B41FA5}">
                      <a16:colId xmlns:a16="http://schemas.microsoft.com/office/drawing/2014/main" val="3168704087"/>
                    </a:ext>
                  </a:extLst>
                </a:gridCol>
              </a:tblGrid>
              <a:tr h="570187">
                <a:tc>
                  <a:txBody>
                    <a:bodyPr/>
                    <a:lstStyle/>
                    <a:p>
                      <a:pPr algn="ctr"/>
                      <a:r>
                        <a:rPr lang="en-US"/>
                        <a:t>Mifepristone Dose</a:t>
                      </a:r>
                    </a:p>
                  </a:txBody>
                  <a:tcPr/>
                </a:tc>
                <a:tc>
                  <a:txBody>
                    <a:bodyPr/>
                    <a:lstStyle/>
                    <a:p>
                      <a:pPr algn="ctr"/>
                      <a:r>
                        <a:rPr lang="en-US"/>
                        <a:t>Route</a:t>
                      </a:r>
                    </a:p>
                  </a:txBody>
                  <a:tcPr/>
                </a:tc>
                <a:tc>
                  <a:txBody>
                    <a:bodyPr/>
                    <a:lstStyle/>
                    <a:p>
                      <a:pPr algn="ctr"/>
                      <a:r>
                        <a:rPr lang="en-US"/>
                        <a:t>Timing</a:t>
                      </a:r>
                    </a:p>
                  </a:txBody>
                  <a:tcPr/>
                </a:tc>
                <a:extLst>
                  <a:ext uri="{0D108BD9-81ED-4DB2-BD59-A6C34878D82A}">
                    <a16:rowId xmlns:a16="http://schemas.microsoft.com/office/drawing/2014/main" val="3570806723"/>
                  </a:ext>
                </a:extLst>
              </a:tr>
              <a:tr h="570187">
                <a:tc>
                  <a:txBody>
                    <a:bodyPr/>
                    <a:lstStyle/>
                    <a:p>
                      <a:pPr algn="ctr"/>
                      <a:r>
                        <a:rPr lang="en-US" b="1"/>
                        <a:t>200mg</a:t>
                      </a:r>
                    </a:p>
                  </a:txBody>
                  <a:tcPr/>
                </a:tc>
                <a:tc>
                  <a:txBody>
                    <a:bodyPr/>
                    <a:lstStyle/>
                    <a:p>
                      <a:pPr algn="ctr"/>
                      <a:r>
                        <a:rPr lang="en-US" b="1"/>
                        <a:t>Oral</a:t>
                      </a:r>
                    </a:p>
                  </a:txBody>
                  <a:tcPr/>
                </a:tc>
                <a:tc>
                  <a:txBody>
                    <a:bodyPr/>
                    <a:lstStyle/>
                    <a:p>
                      <a:pPr algn="ctr"/>
                      <a:r>
                        <a:rPr lang="en-US" b="1"/>
                        <a:t>Single Dose</a:t>
                      </a:r>
                    </a:p>
                  </a:txBody>
                  <a:tcPr/>
                </a:tc>
                <a:extLst>
                  <a:ext uri="{0D108BD9-81ED-4DB2-BD59-A6C34878D82A}">
                    <a16:rowId xmlns:a16="http://schemas.microsoft.com/office/drawing/2014/main" val="722191120"/>
                  </a:ext>
                </a:extLst>
              </a:tr>
            </a:tbl>
          </a:graphicData>
        </a:graphic>
      </p:graphicFrame>
      <p:pic>
        <p:nvPicPr>
          <p:cNvPr id="6" name="Picture 3" descr="C:\Users\Alice\AppData\Local\Microsoft\Windows\Temporary Internet Files\Content.IE5\3K8FTFRT\MC900431586[1].png">
            <a:extLst>
              <a:ext uri="{FF2B5EF4-FFF2-40B4-BE49-F238E27FC236}">
                <a16:creationId xmlns:a16="http://schemas.microsoft.com/office/drawing/2014/main" id="{C702BA40-038E-4C09-8802-CF95D74A85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1880" y="2902518"/>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Table 7">
            <a:extLst>
              <a:ext uri="{FF2B5EF4-FFF2-40B4-BE49-F238E27FC236}">
                <a16:creationId xmlns:a16="http://schemas.microsoft.com/office/drawing/2014/main" id="{93CAD278-FD30-42BF-A549-0721A1059456}"/>
              </a:ext>
            </a:extLst>
          </p:cNvPr>
          <p:cNvGraphicFramePr>
            <a:graphicFrameLocks noGrp="1"/>
          </p:cNvGraphicFramePr>
          <p:nvPr>
            <p:extLst>
              <p:ext uri="{D42A27DB-BD31-4B8C-83A1-F6EECF244321}">
                <p14:modId xmlns:p14="http://schemas.microsoft.com/office/powerpoint/2010/main" val="3477980907"/>
              </p:ext>
            </p:extLst>
          </p:nvPr>
        </p:nvGraphicFramePr>
        <p:xfrm>
          <a:off x="344215" y="4677561"/>
          <a:ext cx="8385048" cy="1554480"/>
        </p:xfrm>
        <a:graphic>
          <a:graphicData uri="http://schemas.openxmlformats.org/drawingml/2006/table">
            <a:tbl>
              <a:tblPr firstRow="1" bandRow="1">
                <a:tableStyleId>{5C22544A-7EE6-4342-B048-85BDC9FD1C3A}</a:tableStyleId>
              </a:tblPr>
              <a:tblGrid>
                <a:gridCol w="2096262">
                  <a:extLst>
                    <a:ext uri="{9D8B030D-6E8A-4147-A177-3AD203B41FA5}">
                      <a16:colId xmlns:a16="http://schemas.microsoft.com/office/drawing/2014/main" val="2232159282"/>
                    </a:ext>
                  </a:extLst>
                </a:gridCol>
                <a:gridCol w="2094738">
                  <a:extLst>
                    <a:ext uri="{9D8B030D-6E8A-4147-A177-3AD203B41FA5}">
                      <a16:colId xmlns:a16="http://schemas.microsoft.com/office/drawing/2014/main" val="2343451803"/>
                    </a:ext>
                  </a:extLst>
                </a:gridCol>
                <a:gridCol w="2097786">
                  <a:extLst>
                    <a:ext uri="{9D8B030D-6E8A-4147-A177-3AD203B41FA5}">
                      <a16:colId xmlns:a16="http://schemas.microsoft.com/office/drawing/2014/main" val="2879254544"/>
                    </a:ext>
                  </a:extLst>
                </a:gridCol>
                <a:gridCol w="2096262">
                  <a:extLst>
                    <a:ext uri="{9D8B030D-6E8A-4147-A177-3AD203B41FA5}">
                      <a16:colId xmlns:a16="http://schemas.microsoft.com/office/drawing/2014/main" val="2217251121"/>
                    </a:ext>
                  </a:extLst>
                </a:gridCol>
              </a:tblGrid>
              <a:tr h="533400">
                <a:tc>
                  <a:txBody>
                    <a:bodyPr/>
                    <a:lstStyle/>
                    <a:p>
                      <a:pPr algn="ctr"/>
                      <a:r>
                        <a:rPr lang="en-US"/>
                        <a:t>Weeks Gestation</a:t>
                      </a:r>
                    </a:p>
                  </a:txBody>
                  <a:tcPr/>
                </a:tc>
                <a:tc>
                  <a:txBody>
                    <a:bodyPr/>
                    <a:lstStyle/>
                    <a:p>
                      <a:pPr algn="ctr"/>
                      <a:r>
                        <a:rPr lang="en-US"/>
                        <a:t>Misoprostol Dose and Route</a:t>
                      </a:r>
                    </a:p>
                  </a:txBody>
                  <a:tcPr/>
                </a:tc>
                <a:tc>
                  <a:txBody>
                    <a:bodyPr/>
                    <a:lstStyle/>
                    <a:p>
                      <a:pPr algn="ctr"/>
                      <a:r>
                        <a:rPr lang="en-US"/>
                        <a:t>Timing</a:t>
                      </a:r>
                    </a:p>
                  </a:txBody>
                  <a:tcPr/>
                </a:tc>
                <a:tc>
                  <a:txBody>
                    <a:bodyPr/>
                    <a:lstStyle/>
                    <a:p>
                      <a:pPr algn="ctr"/>
                      <a:r>
                        <a:rPr lang="en-US"/>
                        <a:t># of Doses</a:t>
                      </a:r>
                    </a:p>
                  </a:txBody>
                  <a:tcPr/>
                </a:tc>
                <a:extLst>
                  <a:ext uri="{0D108BD9-81ED-4DB2-BD59-A6C34878D82A}">
                    <a16:rowId xmlns:a16="http://schemas.microsoft.com/office/drawing/2014/main" val="2113547987"/>
                  </a:ext>
                </a:extLst>
              </a:tr>
              <a:tr h="533400">
                <a:tc>
                  <a:txBody>
                    <a:bodyPr/>
                    <a:lstStyle/>
                    <a:p>
                      <a:r>
                        <a:rPr lang="en-US"/>
                        <a:t>13-24 weeks</a:t>
                      </a:r>
                    </a:p>
                  </a:txBody>
                  <a:tcPr/>
                </a:tc>
                <a:tc>
                  <a:txBody>
                    <a:bodyPr/>
                    <a:lstStyle/>
                    <a:p>
                      <a:r>
                        <a:rPr lang="en-US"/>
                        <a:t>400mcg</a:t>
                      </a:r>
                    </a:p>
                    <a:p>
                      <a:r>
                        <a:rPr lang="en-US"/>
                        <a:t>Vaginal, buccal or sublingual</a:t>
                      </a:r>
                    </a:p>
                  </a:txBody>
                  <a:tcPr/>
                </a:tc>
                <a:tc>
                  <a:txBody>
                    <a:bodyPr/>
                    <a:lstStyle/>
                    <a:p>
                      <a:r>
                        <a:rPr lang="en-US"/>
                        <a:t>Repeat every 3 hours</a:t>
                      </a:r>
                    </a:p>
                  </a:txBody>
                  <a:tcPr/>
                </a:tc>
                <a:tc>
                  <a:txBody>
                    <a:bodyPr/>
                    <a:lstStyle/>
                    <a:p>
                      <a:r>
                        <a:rPr lang="en-US"/>
                        <a:t>Until fetal and placental expulsion</a:t>
                      </a:r>
                    </a:p>
                  </a:txBody>
                  <a:tcPr/>
                </a:tc>
                <a:extLst>
                  <a:ext uri="{0D108BD9-81ED-4DB2-BD59-A6C34878D82A}">
                    <a16:rowId xmlns:a16="http://schemas.microsoft.com/office/drawing/2014/main" val="4261944037"/>
                  </a:ext>
                </a:extLst>
              </a:tr>
            </a:tbl>
          </a:graphicData>
        </a:graphic>
      </p:graphicFrame>
      <p:sp>
        <p:nvSpPr>
          <p:cNvPr id="11" name="TextBox 10">
            <a:extLst>
              <a:ext uri="{FF2B5EF4-FFF2-40B4-BE49-F238E27FC236}">
                <a16:creationId xmlns:a16="http://schemas.microsoft.com/office/drawing/2014/main" id="{08CAE725-2DEA-43A1-A62C-F323611847BE}"/>
              </a:ext>
            </a:extLst>
          </p:cNvPr>
          <p:cNvSpPr txBox="1"/>
          <p:nvPr/>
        </p:nvSpPr>
        <p:spPr>
          <a:xfrm>
            <a:off x="3467100" y="4041227"/>
            <a:ext cx="1752600" cy="369332"/>
          </a:xfrm>
          <a:prstGeom prst="rect">
            <a:avLst/>
          </a:prstGeom>
          <a:noFill/>
        </p:spPr>
        <p:txBody>
          <a:bodyPr wrap="square" rtlCol="0">
            <a:spAutoFit/>
          </a:bodyPr>
          <a:lstStyle/>
          <a:p>
            <a:r>
              <a:rPr lang="en-US"/>
              <a:t>1-2 Days Later</a:t>
            </a:r>
          </a:p>
        </p:txBody>
      </p:sp>
    </p:spTree>
    <p:extLst>
      <p:ext uri="{BB962C8B-B14F-4D97-AF65-F5344CB8AC3E}">
        <p14:creationId xmlns:p14="http://schemas.microsoft.com/office/powerpoint/2010/main" val="2375948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A9E3B-98E0-4747-B651-48CF021DC80C}"/>
              </a:ext>
            </a:extLst>
          </p:cNvPr>
          <p:cNvSpPr>
            <a:spLocks noGrp="1"/>
          </p:cNvSpPr>
          <p:nvPr>
            <p:ph type="title"/>
          </p:nvPr>
        </p:nvSpPr>
        <p:spPr/>
        <p:txBody>
          <a:bodyPr/>
          <a:lstStyle/>
          <a:p>
            <a:pPr algn="ctr"/>
            <a:r>
              <a:rPr lang="en-US"/>
              <a:t>Misoprostol – Only Regimen</a:t>
            </a:r>
          </a:p>
        </p:txBody>
      </p:sp>
      <p:graphicFrame>
        <p:nvGraphicFramePr>
          <p:cNvPr id="4" name="Table 4">
            <a:extLst>
              <a:ext uri="{FF2B5EF4-FFF2-40B4-BE49-F238E27FC236}">
                <a16:creationId xmlns:a16="http://schemas.microsoft.com/office/drawing/2014/main" id="{131413EC-BFAA-414D-BFB7-B0FDEE6563C4}"/>
              </a:ext>
            </a:extLst>
          </p:cNvPr>
          <p:cNvGraphicFramePr>
            <a:graphicFrameLocks noGrp="1"/>
          </p:cNvGraphicFramePr>
          <p:nvPr>
            <p:ph sz="quarter" idx="1"/>
            <p:extLst>
              <p:ext uri="{D42A27DB-BD31-4B8C-83A1-F6EECF244321}">
                <p14:modId xmlns:p14="http://schemas.microsoft.com/office/powerpoint/2010/main" val="3650991198"/>
              </p:ext>
            </p:extLst>
          </p:nvPr>
        </p:nvGraphicFramePr>
        <p:xfrm>
          <a:off x="599510" y="2457450"/>
          <a:ext cx="8153396" cy="1943100"/>
        </p:xfrm>
        <a:graphic>
          <a:graphicData uri="http://schemas.openxmlformats.org/drawingml/2006/table">
            <a:tbl>
              <a:tblPr firstRow="1" bandRow="1">
                <a:tableStyleId>{5C22544A-7EE6-4342-B048-85BDC9FD1C3A}</a:tableStyleId>
              </a:tblPr>
              <a:tblGrid>
                <a:gridCol w="2038349">
                  <a:extLst>
                    <a:ext uri="{9D8B030D-6E8A-4147-A177-3AD203B41FA5}">
                      <a16:colId xmlns:a16="http://schemas.microsoft.com/office/drawing/2014/main" val="2964319155"/>
                    </a:ext>
                  </a:extLst>
                </a:gridCol>
                <a:gridCol w="2038349">
                  <a:extLst>
                    <a:ext uri="{9D8B030D-6E8A-4147-A177-3AD203B41FA5}">
                      <a16:colId xmlns:a16="http://schemas.microsoft.com/office/drawing/2014/main" val="2018001852"/>
                    </a:ext>
                  </a:extLst>
                </a:gridCol>
                <a:gridCol w="2038349">
                  <a:extLst>
                    <a:ext uri="{9D8B030D-6E8A-4147-A177-3AD203B41FA5}">
                      <a16:colId xmlns:a16="http://schemas.microsoft.com/office/drawing/2014/main" val="3521364259"/>
                    </a:ext>
                  </a:extLst>
                </a:gridCol>
                <a:gridCol w="2038349">
                  <a:extLst>
                    <a:ext uri="{9D8B030D-6E8A-4147-A177-3AD203B41FA5}">
                      <a16:colId xmlns:a16="http://schemas.microsoft.com/office/drawing/2014/main" val="63091534"/>
                    </a:ext>
                  </a:extLst>
                </a:gridCol>
              </a:tblGrid>
              <a:tr h="762000">
                <a:tc>
                  <a:txBody>
                    <a:bodyPr/>
                    <a:lstStyle/>
                    <a:p>
                      <a:pPr algn="ctr"/>
                      <a:r>
                        <a:rPr lang="en-US"/>
                        <a:t>Weeks Gestation</a:t>
                      </a:r>
                    </a:p>
                  </a:txBody>
                  <a:tcPr/>
                </a:tc>
                <a:tc>
                  <a:txBody>
                    <a:bodyPr/>
                    <a:lstStyle/>
                    <a:p>
                      <a:pPr algn="ctr"/>
                      <a:r>
                        <a:rPr lang="en-US"/>
                        <a:t>Dose</a:t>
                      </a:r>
                    </a:p>
                  </a:txBody>
                  <a:tcPr/>
                </a:tc>
                <a:tc>
                  <a:txBody>
                    <a:bodyPr/>
                    <a:lstStyle/>
                    <a:p>
                      <a:pPr algn="ctr"/>
                      <a:r>
                        <a:rPr lang="en-US"/>
                        <a:t>Timing</a:t>
                      </a:r>
                    </a:p>
                  </a:txBody>
                  <a:tcPr/>
                </a:tc>
                <a:tc>
                  <a:txBody>
                    <a:bodyPr/>
                    <a:lstStyle/>
                    <a:p>
                      <a:pPr algn="ctr"/>
                      <a:r>
                        <a:rPr lang="en-US"/>
                        <a:t># of Doses </a:t>
                      </a:r>
                    </a:p>
                  </a:txBody>
                  <a:tcPr/>
                </a:tc>
                <a:extLst>
                  <a:ext uri="{0D108BD9-81ED-4DB2-BD59-A6C34878D82A}">
                    <a16:rowId xmlns:a16="http://schemas.microsoft.com/office/drawing/2014/main" val="3500844383"/>
                  </a:ext>
                </a:extLst>
              </a:tr>
              <a:tr h="1181100">
                <a:tc>
                  <a:txBody>
                    <a:bodyPr/>
                    <a:lstStyle/>
                    <a:p>
                      <a:endParaRPr lang="en-US"/>
                    </a:p>
                    <a:p>
                      <a:r>
                        <a:rPr lang="en-US"/>
                        <a:t>13-24 Weeks</a:t>
                      </a:r>
                    </a:p>
                  </a:txBody>
                  <a:tcPr/>
                </a:tc>
                <a:tc>
                  <a:txBody>
                    <a:bodyPr/>
                    <a:lstStyle/>
                    <a:p>
                      <a:endParaRPr lang="en-US"/>
                    </a:p>
                    <a:p>
                      <a:r>
                        <a:rPr lang="en-US"/>
                        <a:t>400 mcg vaginal or sublingual*</a:t>
                      </a:r>
                    </a:p>
                  </a:txBody>
                  <a:tcPr/>
                </a:tc>
                <a:tc>
                  <a:txBody>
                    <a:bodyPr/>
                    <a:lstStyle/>
                    <a:p>
                      <a:endParaRPr lang="en-US"/>
                    </a:p>
                    <a:p>
                      <a:r>
                        <a:rPr lang="en-US"/>
                        <a:t>Repeat every 3 hours</a:t>
                      </a:r>
                    </a:p>
                  </a:txBody>
                  <a:tcPr/>
                </a:tc>
                <a:tc>
                  <a:txBody>
                    <a:bodyPr/>
                    <a:lstStyle/>
                    <a:p>
                      <a:endParaRPr lang="en-US"/>
                    </a:p>
                    <a:p>
                      <a:r>
                        <a:rPr lang="en-US"/>
                        <a:t>Until fetal and placental expulsion</a:t>
                      </a:r>
                    </a:p>
                  </a:txBody>
                  <a:tcPr/>
                </a:tc>
                <a:extLst>
                  <a:ext uri="{0D108BD9-81ED-4DB2-BD59-A6C34878D82A}">
                    <a16:rowId xmlns:a16="http://schemas.microsoft.com/office/drawing/2014/main" val="3103977855"/>
                  </a:ext>
                </a:extLst>
              </a:tr>
            </a:tbl>
          </a:graphicData>
        </a:graphic>
      </p:graphicFrame>
      <p:sp>
        <p:nvSpPr>
          <p:cNvPr id="6" name="TextBox 5">
            <a:extLst>
              <a:ext uri="{FF2B5EF4-FFF2-40B4-BE49-F238E27FC236}">
                <a16:creationId xmlns:a16="http://schemas.microsoft.com/office/drawing/2014/main" id="{5EBE2FF8-7D4C-4ADC-BCF0-B82A9B034ADF}"/>
              </a:ext>
            </a:extLst>
          </p:cNvPr>
          <p:cNvSpPr txBox="1"/>
          <p:nvPr/>
        </p:nvSpPr>
        <p:spPr>
          <a:xfrm>
            <a:off x="550006" y="4495800"/>
            <a:ext cx="7540752" cy="276999"/>
          </a:xfrm>
          <a:prstGeom prst="rect">
            <a:avLst/>
          </a:prstGeom>
          <a:noFill/>
        </p:spPr>
        <p:txBody>
          <a:bodyPr wrap="square" rtlCol="0">
            <a:spAutoFit/>
          </a:bodyPr>
          <a:lstStyle/>
          <a:p>
            <a:r>
              <a:rPr lang="en-US" sz="1200"/>
              <a:t>*Sublingual dosing is not as effective as vaginal dosing for nulliparous women</a:t>
            </a:r>
          </a:p>
        </p:txBody>
      </p:sp>
    </p:spTree>
    <p:extLst>
      <p:ext uri="{BB962C8B-B14F-4D97-AF65-F5344CB8AC3E}">
        <p14:creationId xmlns:p14="http://schemas.microsoft.com/office/powerpoint/2010/main" val="24057959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6A380-B7F5-49BC-A887-9C5FF3481472}"/>
              </a:ext>
            </a:extLst>
          </p:cNvPr>
          <p:cNvSpPr>
            <a:spLocks noGrp="1"/>
          </p:cNvSpPr>
          <p:nvPr>
            <p:ph type="title"/>
          </p:nvPr>
        </p:nvSpPr>
        <p:spPr>
          <a:xfrm>
            <a:off x="609600" y="273050"/>
            <a:ext cx="8077200" cy="869950"/>
          </a:xfrm>
        </p:spPr>
        <p:txBody>
          <a:bodyPr wrap="square" anchor="ctr">
            <a:normAutofit/>
          </a:bodyPr>
          <a:lstStyle/>
          <a:p>
            <a:pPr>
              <a:lnSpc>
                <a:spcPct val="90000"/>
              </a:lnSpc>
            </a:pPr>
            <a:r>
              <a:rPr lang="en-US" sz="2800"/>
              <a:t>Basic Service Delivery Needs for Medical Abortion</a:t>
            </a:r>
          </a:p>
        </p:txBody>
      </p:sp>
      <p:sp>
        <p:nvSpPr>
          <p:cNvPr id="3" name="Content Placeholder 2">
            <a:extLst>
              <a:ext uri="{FF2B5EF4-FFF2-40B4-BE49-F238E27FC236}">
                <a16:creationId xmlns:a16="http://schemas.microsoft.com/office/drawing/2014/main" id="{6D33D31E-B4ED-4D95-AF05-47A87FA5310E}"/>
              </a:ext>
            </a:extLst>
          </p:cNvPr>
          <p:cNvSpPr>
            <a:spLocks noGrp="1"/>
          </p:cNvSpPr>
          <p:nvPr>
            <p:ph type="body" idx="2"/>
          </p:nvPr>
        </p:nvSpPr>
        <p:spPr>
          <a:xfrm>
            <a:off x="609600" y="1752600"/>
            <a:ext cx="1600200" cy="4343400"/>
          </a:xfrm>
        </p:spPr>
        <p:txBody>
          <a:bodyPr wrap="square" anchor="t">
            <a:normAutofit lnSpcReduction="10000"/>
          </a:bodyPr>
          <a:lstStyle/>
          <a:p>
            <a:r>
              <a:rPr lang="en-US"/>
              <a:t>Commodity Availability and Sustainability</a:t>
            </a:r>
          </a:p>
          <a:p>
            <a:pPr>
              <a:buNone/>
            </a:pPr>
            <a:endParaRPr lang="en-US"/>
          </a:p>
          <a:p>
            <a:r>
              <a:rPr lang="en-US"/>
              <a:t>Site Infrastructure</a:t>
            </a:r>
          </a:p>
          <a:p>
            <a:pPr>
              <a:buNone/>
            </a:pPr>
            <a:endParaRPr lang="en-US"/>
          </a:p>
          <a:p>
            <a:r>
              <a:rPr lang="en-US"/>
              <a:t>Trained Providers</a:t>
            </a:r>
          </a:p>
          <a:p>
            <a:pPr>
              <a:buNone/>
            </a:pPr>
            <a:endParaRPr lang="en-US"/>
          </a:p>
        </p:txBody>
      </p:sp>
      <p:pic>
        <p:nvPicPr>
          <p:cNvPr id="4" name="Picture 2" descr="C:\Users\edelmana\AppData\Local\Microsoft\Windows\Temporary Internet Files\Content.Outlook\3C5GZZPZ\DSC02038 (2).JPG">
            <a:extLst>
              <a:ext uri="{FF2B5EF4-FFF2-40B4-BE49-F238E27FC236}">
                <a16:creationId xmlns:a16="http://schemas.microsoft.com/office/drawing/2014/main" id="{1476A22B-86A3-4F5B-ABFA-5D4F30956373}"/>
              </a:ext>
            </a:extLst>
          </p:cNvPr>
          <p:cNvPicPr>
            <a:picLocks noChangeAspect="1" noChangeArrowheads="1"/>
          </p:cNvPicPr>
          <p:nvPr/>
        </p:nvPicPr>
        <p:blipFill rotWithShape="1">
          <a:blip r:embed="rId3" cstate="print"/>
          <a:srcRect b="7937"/>
          <a:stretch/>
        </p:blipFill>
        <p:spPr bwMode="auto">
          <a:xfrm>
            <a:off x="2362200" y="1752600"/>
            <a:ext cx="6400800" cy="4419600"/>
          </a:xfrm>
          <a:prstGeom prst="rect">
            <a:avLst/>
          </a:prstGeom>
          <a:noFill/>
        </p:spPr>
      </p:pic>
    </p:spTree>
    <p:extLst>
      <p:ext uri="{BB962C8B-B14F-4D97-AF65-F5344CB8AC3E}">
        <p14:creationId xmlns:p14="http://schemas.microsoft.com/office/powerpoint/2010/main" val="57366491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SIX</a:t>
            </a:r>
          </a:p>
        </p:txBody>
      </p:sp>
      <p:sp>
        <p:nvSpPr>
          <p:cNvPr id="11267" name="Title 1"/>
          <p:cNvSpPr>
            <a:spLocks noGrp="1"/>
          </p:cNvSpPr>
          <p:nvPr>
            <p:ph type="body" idx="1"/>
          </p:nvPr>
        </p:nvSpPr>
        <p:spPr/>
        <p:txBody>
          <a:bodyPr/>
          <a:lstStyle/>
          <a:p>
            <a:pPr eaLnBrk="1" hangingPunct="1"/>
            <a:r>
              <a:rPr lang="en-US" sz="4000">
                <a:ea typeface="ＭＳ Ｐゴシック" pitchFamily="34" charset="-128"/>
              </a:rPr>
              <a:t>Monitoring to Improve Services</a:t>
            </a:r>
          </a:p>
        </p:txBody>
      </p:sp>
    </p:spTree>
    <p:extLst>
      <p:ext uri="{BB962C8B-B14F-4D97-AF65-F5344CB8AC3E}">
        <p14:creationId xmlns:p14="http://schemas.microsoft.com/office/powerpoint/2010/main" val="36893302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p:txBody>
          <a:bodyPr/>
          <a:lstStyle/>
          <a:p>
            <a:pPr>
              <a:lnSpc>
                <a:spcPct val="90000"/>
              </a:lnSpc>
              <a:spcAft>
                <a:spcPts val="1200"/>
              </a:spcAft>
              <a:buSzPct val="125000"/>
              <a:buNone/>
            </a:pPr>
            <a:r>
              <a:rPr lang="en-US" sz="2800"/>
              <a:t>This module covers the importance of monitoring abortion-related services to improve quality and ensure they are satisfactory to both clients and health-care workers.</a:t>
            </a:r>
          </a:p>
          <a:p>
            <a:pPr>
              <a:lnSpc>
                <a:spcPct val="90000"/>
              </a:lnSpc>
              <a:spcAft>
                <a:spcPts val="1200"/>
              </a:spcAft>
              <a:buSzPct val="125000"/>
              <a:buNone/>
            </a:pPr>
            <a:r>
              <a:rPr lang="en-US" sz="2800"/>
              <a:t>It also reviews the general components of a monitoring system.</a:t>
            </a:r>
            <a:endParaRPr lang="en-US" sz="1000">
              <a:solidFill>
                <a:srgbClr val="000000"/>
              </a:solidFill>
              <a:ea typeface="ＭＳ Ｐゴシック" pitchFamily="34" charset="-128"/>
            </a:endParaRPr>
          </a:p>
        </p:txBody>
      </p:sp>
    </p:spTree>
    <p:extLst>
      <p:ext uri="{BB962C8B-B14F-4D97-AF65-F5344CB8AC3E}">
        <p14:creationId xmlns:p14="http://schemas.microsoft.com/office/powerpoint/2010/main" val="3473652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p:txBody>
          <a:bodyPr/>
          <a:lstStyle/>
          <a:p>
            <a:pPr>
              <a:buNone/>
            </a:pPr>
            <a:r>
              <a:rPr lang="en-US" sz="2600"/>
              <a:t>By the end of this module, participants should be able to: </a:t>
            </a:r>
          </a:p>
          <a:p>
            <a:pPr marL="514350" lvl="0" indent="-514350">
              <a:buSzPct val="90000"/>
              <a:buFont typeface="+mj-lt"/>
              <a:buAutoNum type="arabicPeriod"/>
            </a:pPr>
            <a:r>
              <a:rPr lang="en-US" sz="2600"/>
              <a:t>Describe monitoring, including adverse event monitoring and reporting, and its importance in improving abortion-related services </a:t>
            </a:r>
          </a:p>
          <a:p>
            <a:pPr marL="514350" lvl="0" indent="-514350">
              <a:buSzPct val="90000"/>
              <a:buFont typeface="+mj-lt"/>
              <a:buAutoNum type="arabicPeriod"/>
            </a:pPr>
            <a:r>
              <a:rPr lang="en-US" sz="2600"/>
              <a:t>Identify characteristics of effective monitoring systems</a:t>
            </a:r>
          </a:p>
          <a:p>
            <a:pPr marL="514350" lvl="0" indent="-514350">
              <a:buSzPct val="90000"/>
              <a:buFont typeface="+mj-lt"/>
              <a:buAutoNum type="arabicPeriod"/>
            </a:pPr>
            <a:r>
              <a:rPr lang="en-US" sz="2600"/>
              <a:t>Describe indicators, information sources and methods of information gathering</a:t>
            </a:r>
          </a:p>
          <a:p>
            <a:pPr marL="514350" lvl="0" indent="-514350">
              <a:buSzPct val="90000"/>
              <a:buFont typeface="+mj-lt"/>
              <a:buAutoNum type="arabicPeriod"/>
            </a:pPr>
            <a:r>
              <a:rPr lang="en-US" sz="2600"/>
              <a:t>Describe the general steps for establishing a monitoring system for abortion-related services</a:t>
            </a:r>
          </a:p>
          <a:p>
            <a:pPr marL="514350" indent="-514350">
              <a:buSzPct val="90000"/>
              <a:buFont typeface="+mj-lt"/>
              <a:buAutoNum type="arabicPeriod"/>
            </a:pPr>
            <a:endParaRPr lang="en-US" sz="2600"/>
          </a:p>
        </p:txBody>
      </p:sp>
    </p:spTree>
    <p:extLst>
      <p:ext uri="{BB962C8B-B14F-4D97-AF65-F5344CB8AC3E}">
        <p14:creationId xmlns:p14="http://schemas.microsoft.com/office/powerpoint/2010/main" val="1243437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TWO</a:t>
            </a:r>
          </a:p>
        </p:txBody>
      </p:sp>
      <p:sp>
        <p:nvSpPr>
          <p:cNvPr id="11267" name="Title 1"/>
          <p:cNvSpPr>
            <a:spLocks noGrp="1"/>
          </p:cNvSpPr>
          <p:nvPr>
            <p:ph type="body" idx="1"/>
          </p:nvPr>
        </p:nvSpPr>
        <p:spPr>
          <a:xfrm>
            <a:off x="1371600" y="2743201"/>
            <a:ext cx="7467600" cy="1371600"/>
          </a:xfrm>
        </p:spPr>
        <p:txBody>
          <a:bodyPr/>
          <a:lstStyle/>
          <a:p>
            <a:pPr eaLnBrk="1" hangingPunct="1"/>
            <a:r>
              <a:rPr lang="en-US" sz="4000">
                <a:ea typeface="ＭＳ Ｐゴシック" pitchFamily="34" charset="-128"/>
              </a:rPr>
              <a:t>Overview and Guiding Principles</a:t>
            </a:r>
          </a:p>
        </p:txBody>
      </p:sp>
    </p:spTree>
    <p:extLst>
      <p:ext uri="{BB962C8B-B14F-4D97-AF65-F5344CB8AC3E}">
        <p14:creationId xmlns:p14="http://schemas.microsoft.com/office/powerpoint/2010/main" val="13283175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is Monitoring?</a:t>
            </a:r>
          </a:p>
        </p:txBody>
      </p:sp>
      <p:sp>
        <p:nvSpPr>
          <p:cNvPr id="3" name="Content Placeholder 2"/>
          <p:cNvSpPr>
            <a:spLocks noGrp="1"/>
          </p:cNvSpPr>
          <p:nvPr>
            <p:ph sz="quarter" idx="1"/>
          </p:nvPr>
        </p:nvSpPr>
        <p:spPr/>
        <p:txBody>
          <a:bodyPr/>
          <a:lstStyle/>
          <a:p>
            <a:pPr marL="457200" indent="-457200"/>
            <a:r>
              <a:rPr lang="en-US" sz="3200"/>
              <a:t>Examining all aspects of care, including client satisfaction</a:t>
            </a:r>
          </a:p>
          <a:p>
            <a:pPr marL="457200" indent="-457200"/>
            <a:r>
              <a:rPr lang="en-US" sz="3200"/>
              <a:t>Tracking services over time to identify strengths and weaknesses </a:t>
            </a:r>
          </a:p>
          <a:p>
            <a:pPr marL="457200" indent="-457200"/>
            <a:r>
              <a:rPr lang="en-US" sz="3200"/>
              <a:t>Using data to provide feedback and make adjustments to improve quality</a:t>
            </a:r>
          </a:p>
          <a:p>
            <a:pPr marL="457200" indent="-457200"/>
            <a:r>
              <a:rPr lang="en-US" sz="3200"/>
              <a:t>An ongoing process</a:t>
            </a:r>
          </a:p>
          <a:p>
            <a:pPr marL="457200" indent="-457200"/>
            <a:endParaRPr lang="en-US" sz="3200"/>
          </a:p>
        </p:txBody>
      </p:sp>
    </p:spTree>
    <p:extLst>
      <p:ext uri="{BB962C8B-B14F-4D97-AF65-F5344CB8AC3E}">
        <p14:creationId xmlns:p14="http://schemas.microsoft.com/office/powerpoint/2010/main" val="22910533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is Monitoring Important? </a:t>
            </a:r>
          </a:p>
        </p:txBody>
      </p:sp>
      <p:sp>
        <p:nvSpPr>
          <p:cNvPr id="3" name="Content Placeholder 2"/>
          <p:cNvSpPr>
            <a:spLocks noGrp="1"/>
          </p:cNvSpPr>
          <p:nvPr>
            <p:ph sz="quarter" idx="1"/>
          </p:nvPr>
        </p:nvSpPr>
        <p:spPr/>
        <p:txBody>
          <a:bodyPr/>
          <a:lstStyle/>
          <a:p>
            <a:pPr marL="457200" indent="-457200"/>
            <a:r>
              <a:rPr lang="en-US" sz="2800"/>
              <a:t>Indicates if services are effective or need improvement. </a:t>
            </a:r>
          </a:p>
          <a:p>
            <a:pPr marL="457200" indent="-457200"/>
            <a:r>
              <a:rPr lang="en-US" sz="2800"/>
              <a:t>Provides information that impacts service delivery and policies. </a:t>
            </a:r>
          </a:p>
          <a:p>
            <a:pPr marL="457200" indent="-457200"/>
            <a:r>
              <a:rPr lang="en-US" sz="2800"/>
              <a:t>Improves services for clients and workers. </a:t>
            </a:r>
          </a:p>
          <a:p>
            <a:pPr marL="457200" indent="-457200"/>
            <a:r>
              <a:rPr lang="en-US" sz="2800"/>
              <a:t>Assesses if changes achieve desired effects. </a:t>
            </a:r>
          </a:p>
          <a:p>
            <a:pPr marL="457200" indent="-457200"/>
            <a:r>
              <a:rPr lang="en-US" sz="2800"/>
              <a:t>Keeps abortion-related services operating at a high standard. </a:t>
            </a:r>
          </a:p>
        </p:txBody>
      </p:sp>
    </p:spTree>
    <p:extLst>
      <p:ext uri="{BB962C8B-B14F-4D97-AF65-F5344CB8AC3E}">
        <p14:creationId xmlns:p14="http://schemas.microsoft.com/office/powerpoint/2010/main" val="384584624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Effective Monitoring</a:t>
            </a:r>
          </a:p>
        </p:txBody>
      </p:sp>
      <p:sp>
        <p:nvSpPr>
          <p:cNvPr id="3" name="Content Placeholder 2"/>
          <p:cNvSpPr>
            <a:spLocks noGrp="1"/>
          </p:cNvSpPr>
          <p:nvPr>
            <p:ph sz="quarter" idx="1"/>
          </p:nvPr>
        </p:nvSpPr>
        <p:spPr/>
        <p:txBody>
          <a:bodyPr/>
          <a:lstStyle/>
          <a:p>
            <a:pPr marL="457200" indent="-457200"/>
            <a:r>
              <a:rPr lang="en-US" sz="3200"/>
              <a:t>Is integrated into routine work </a:t>
            </a:r>
          </a:p>
          <a:p>
            <a:pPr marL="457200" indent="-457200"/>
            <a:r>
              <a:rPr lang="en-US" sz="3200"/>
              <a:t>Uses simple indicators </a:t>
            </a:r>
          </a:p>
          <a:p>
            <a:pPr marL="457200" indent="-457200"/>
            <a:r>
              <a:rPr lang="en-US" sz="3200"/>
              <a:t>Is participatory and open </a:t>
            </a:r>
          </a:p>
          <a:p>
            <a:pPr marL="457200" indent="-457200"/>
            <a:r>
              <a:rPr lang="en-US" sz="3200"/>
              <a:t>Is conducted ethically </a:t>
            </a:r>
          </a:p>
          <a:p>
            <a:pPr marL="457200" indent="-457200"/>
            <a:r>
              <a:rPr lang="en-US" sz="3200"/>
              <a:t>Is not punitive </a:t>
            </a:r>
          </a:p>
          <a:p>
            <a:pPr marL="457200" indent="-457200"/>
            <a:r>
              <a:rPr lang="en-US" sz="3200"/>
              <a:t>Includes recipients of the services, including young women, in the entire process</a:t>
            </a:r>
          </a:p>
        </p:txBody>
      </p:sp>
    </p:spTree>
    <p:extLst>
      <p:ext uri="{BB962C8B-B14F-4D97-AF65-F5344CB8AC3E}">
        <p14:creationId xmlns:p14="http://schemas.microsoft.com/office/powerpoint/2010/main" val="223376236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Monitoring is a Continuous Process</a:t>
            </a:r>
            <a:br>
              <a:rPr lang="en-US"/>
            </a:br>
            <a:endParaRPr lang="en-US"/>
          </a:p>
        </p:txBody>
      </p:sp>
      <p:pic>
        <p:nvPicPr>
          <p:cNvPr id="4" name="Picture 9" descr="monitoringproc"/>
          <p:cNvPicPr>
            <a:picLocks noGrp="1" noChangeAspect="1" noChangeArrowheads="1"/>
          </p:cNvPicPr>
          <p:nvPr>
            <p:ph sz="quarter" idx="1"/>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00200" y="1676400"/>
            <a:ext cx="5791200" cy="5002611"/>
          </a:xfrm>
          <a:prstGeom prst="rect">
            <a:avLst/>
          </a:prstGeom>
          <a:noFill/>
        </p:spPr>
      </p:pic>
    </p:spTree>
    <p:extLst>
      <p:ext uri="{BB962C8B-B14F-4D97-AF65-F5344CB8AC3E}">
        <p14:creationId xmlns:p14="http://schemas.microsoft.com/office/powerpoint/2010/main" val="314232996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Adverse Events</a:t>
            </a:r>
          </a:p>
        </p:txBody>
      </p:sp>
      <p:sp>
        <p:nvSpPr>
          <p:cNvPr id="3" name="Content Placeholder 2"/>
          <p:cNvSpPr>
            <a:spLocks noGrp="1"/>
          </p:cNvSpPr>
          <p:nvPr>
            <p:ph sz="quarter" idx="1"/>
          </p:nvPr>
        </p:nvSpPr>
        <p:spPr/>
        <p:txBody>
          <a:bodyPr/>
          <a:lstStyle/>
          <a:p>
            <a:pPr marL="457200" indent="-457200"/>
            <a:r>
              <a:rPr lang="en-US" sz="3200"/>
              <a:t>Complications a woman has during care that are not a result of a disease</a:t>
            </a:r>
          </a:p>
          <a:p>
            <a:pPr marL="457200" indent="-457200"/>
            <a:r>
              <a:rPr lang="en-US" sz="3200"/>
              <a:t>Rare in routine abortion-related care</a:t>
            </a:r>
          </a:p>
          <a:p>
            <a:pPr marL="457200" indent="-457200"/>
            <a:r>
              <a:rPr lang="en-US" sz="3200"/>
              <a:t>Important to monitor because each event offers the opportunity to learn how to improve care</a:t>
            </a:r>
          </a:p>
        </p:txBody>
      </p:sp>
    </p:spTree>
    <p:extLst>
      <p:ext uri="{BB962C8B-B14F-4D97-AF65-F5344CB8AC3E}">
        <p14:creationId xmlns:p14="http://schemas.microsoft.com/office/powerpoint/2010/main" val="92338676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Monitoring Includes All Health-Care Staff</a:t>
            </a:r>
          </a:p>
        </p:txBody>
      </p:sp>
      <p:pic>
        <p:nvPicPr>
          <p:cNvPr id="1026" name="Picture 2" descr="C:\Users\Amanda\Consulting\Ipas curricula revisions Feb 2012\WCCAC Trainer's\ETH_2nd_Tri_Training_2038_Ipas10.jpg"/>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1692275" y="1600200"/>
            <a:ext cx="5994400" cy="4495800"/>
          </a:xfrm>
          <a:prstGeom prst="rect">
            <a:avLst/>
          </a:prstGeom>
          <a:noFill/>
        </p:spPr>
      </p:pic>
    </p:spTree>
    <p:extLst>
      <p:ext uri="{BB962C8B-B14F-4D97-AF65-F5344CB8AC3E}">
        <p14:creationId xmlns:p14="http://schemas.microsoft.com/office/powerpoint/2010/main" val="287620239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Planning</a:t>
            </a:r>
          </a:p>
        </p:txBody>
      </p:sp>
      <p:sp>
        <p:nvSpPr>
          <p:cNvPr id="3" name="Content Placeholder 2"/>
          <p:cNvSpPr>
            <a:spLocks noGrp="1"/>
          </p:cNvSpPr>
          <p:nvPr>
            <p:ph sz="quarter" idx="1"/>
          </p:nvPr>
        </p:nvSpPr>
        <p:spPr>
          <a:xfrm>
            <a:off x="609600" y="1676400"/>
            <a:ext cx="8153400" cy="4495800"/>
          </a:xfrm>
        </p:spPr>
        <p:txBody>
          <a:bodyPr/>
          <a:lstStyle/>
          <a:p>
            <a:pPr marL="457200" indent="-457200"/>
            <a:r>
              <a:rPr lang="en-US" sz="3200"/>
              <a:t>Monitoring team = staff and recipients of services, including young women</a:t>
            </a:r>
          </a:p>
          <a:p>
            <a:pPr marL="457200" indent="-457200"/>
            <a:r>
              <a:rPr lang="en-US" sz="3200"/>
              <a:t>How team members will be trained</a:t>
            </a:r>
          </a:p>
          <a:p>
            <a:pPr marL="457200" indent="-457200"/>
            <a:r>
              <a:rPr lang="en-US" sz="3200"/>
              <a:t>Aspects of services to be monitored </a:t>
            </a:r>
          </a:p>
          <a:p>
            <a:pPr marL="457200" indent="-457200"/>
            <a:r>
              <a:rPr lang="en-US" sz="3200"/>
              <a:t>Quality standards and indicators to measure them</a:t>
            </a:r>
          </a:p>
          <a:p>
            <a:pPr marL="457200" indent="-457200"/>
            <a:r>
              <a:rPr lang="en-US" sz="3200"/>
              <a:t>Sources of information (service data logbooks and client records)</a:t>
            </a:r>
          </a:p>
        </p:txBody>
      </p:sp>
    </p:spTree>
    <p:extLst>
      <p:ext uri="{BB962C8B-B14F-4D97-AF65-F5344CB8AC3E}">
        <p14:creationId xmlns:p14="http://schemas.microsoft.com/office/powerpoint/2010/main" val="3175332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Planning (cont.)</a:t>
            </a:r>
          </a:p>
        </p:txBody>
      </p:sp>
      <p:sp>
        <p:nvSpPr>
          <p:cNvPr id="3" name="Content Placeholder 2"/>
          <p:cNvSpPr>
            <a:spLocks noGrp="1"/>
          </p:cNvSpPr>
          <p:nvPr>
            <p:ph sz="quarter" idx="1"/>
          </p:nvPr>
        </p:nvSpPr>
        <p:spPr>
          <a:xfrm>
            <a:off x="612648" y="1600200"/>
            <a:ext cx="8153400" cy="5105400"/>
          </a:xfrm>
        </p:spPr>
        <p:txBody>
          <a:bodyPr/>
          <a:lstStyle/>
          <a:p>
            <a:pPr marL="457200" indent="-457200"/>
            <a:r>
              <a:rPr lang="en-US"/>
              <a:t>Methods for gathering information (interviews, focus groups, observation and records review)</a:t>
            </a:r>
          </a:p>
          <a:p>
            <a:pPr marL="457200" indent="-457200"/>
            <a:r>
              <a:rPr lang="en-US"/>
              <a:t>Checklists and other tools to guide observations, interviews and records review. </a:t>
            </a:r>
          </a:p>
          <a:p>
            <a:pPr marL="457200" indent="-457200"/>
            <a:r>
              <a:rPr lang="en-US"/>
              <a:t>A plan for sharing results with staff and the community, and improving services, if needed </a:t>
            </a:r>
          </a:p>
          <a:p>
            <a:pPr marL="457200" indent="-457200"/>
            <a:r>
              <a:rPr lang="en-US"/>
              <a:t>A timeline for the monitoring process, including activities and persons responsible </a:t>
            </a:r>
          </a:p>
        </p:txBody>
      </p:sp>
    </p:spTree>
    <p:extLst>
      <p:ext uri="{BB962C8B-B14F-4D97-AF65-F5344CB8AC3E}">
        <p14:creationId xmlns:p14="http://schemas.microsoft.com/office/powerpoint/2010/main" val="33255431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Indicators</a:t>
            </a:r>
          </a:p>
        </p:txBody>
      </p:sp>
      <p:sp>
        <p:nvSpPr>
          <p:cNvPr id="3" name="Content Placeholder 2"/>
          <p:cNvSpPr>
            <a:spLocks noGrp="1"/>
          </p:cNvSpPr>
          <p:nvPr>
            <p:ph sz="quarter" idx="1"/>
          </p:nvPr>
        </p:nvSpPr>
        <p:spPr>
          <a:xfrm>
            <a:off x="609600" y="1828800"/>
            <a:ext cx="8153400" cy="4495800"/>
          </a:xfrm>
        </p:spPr>
        <p:txBody>
          <a:bodyPr/>
          <a:lstStyle/>
          <a:p>
            <a:pPr marL="457200" indent="-457200"/>
            <a:r>
              <a:rPr lang="en-US" sz="3200"/>
              <a:t>Measurements that help quantify activities and results</a:t>
            </a:r>
          </a:p>
          <a:p>
            <a:pPr marL="457200" indent="-457200"/>
            <a:r>
              <a:rPr lang="en-US" sz="3200"/>
              <a:t>Can help describe the overall quality</a:t>
            </a:r>
          </a:p>
        </p:txBody>
      </p:sp>
    </p:spTree>
    <p:extLst>
      <p:ext uri="{BB962C8B-B14F-4D97-AF65-F5344CB8AC3E}">
        <p14:creationId xmlns:p14="http://schemas.microsoft.com/office/powerpoint/2010/main" val="5346206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Information Gathering</a:t>
            </a:r>
          </a:p>
        </p:txBody>
      </p:sp>
      <p:sp>
        <p:nvSpPr>
          <p:cNvPr id="3" name="Content Placeholder 2"/>
          <p:cNvSpPr>
            <a:spLocks noGrp="1"/>
          </p:cNvSpPr>
          <p:nvPr>
            <p:ph sz="quarter" idx="1"/>
          </p:nvPr>
        </p:nvSpPr>
        <p:spPr>
          <a:xfrm>
            <a:off x="612648" y="1600200"/>
            <a:ext cx="8153400" cy="5029200"/>
          </a:xfrm>
        </p:spPr>
        <p:txBody>
          <a:bodyPr/>
          <a:lstStyle/>
          <a:p>
            <a:pPr marL="342900" indent="-342900"/>
            <a:r>
              <a:rPr lang="en-US" sz="2600"/>
              <a:t>Logbooks, clinical records and supply ledgers, preferably with local analysis</a:t>
            </a:r>
          </a:p>
          <a:p>
            <a:pPr marL="342900" indent="-342900"/>
            <a:r>
              <a:rPr lang="en-US" sz="2600"/>
              <a:t>Periodic observation and client interviews, making sure to seek young women’s perspectives</a:t>
            </a:r>
          </a:p>
          <a:p>
            <a:pPr marL="342900" indent="-342900"/>
            <a:r>
              <a:rPr lang="en-US" sz="2600"/>
              <a:t>To measure a change in a specific area of service delivery, use the same indicator over time</a:t>
            </a:r>
          </a:p>
          <a:p>
            <a:pPr marL="342900" indent="-342900"/>
            <a:r>
              <a:rPr lang="en-US" sz="2600"/>
              <a:t>Monitors should always identify themselves, explain what they’re doing and ask her permission to continue</a:t>
            </a:r>
          </a:p>
          <a:p>
            <a:pPr marL="342900" indent="-342900"/>
            <a:r>
              <a:rPr lang="en-US" sz="2600"/>
              <a:t>Ensure privacy and confidentiality; never include unique identifying information on data forms</a:t>
            </a:r>
          </a:p>
          <a:p>
            <a:pPr marL="457200" indent="-457200"/>
            <a:endParaRPr lang="en-US" sz="2600"/>
          </a:p>
        </p:txBody>
      </p:sp>
    </p:spTree>
    <p:extLst>
      <p:ext uri="{BB962C8B-B14F-4D97-AF65-F5344CB8AC3E}">
        <p14:creationId xmlns:p14="http://schemas.microsoft.com/office/powerpoint/2010/main" val="1157537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a:xfrm>
            <a:off x="609600" y="1828800"/>
            <a:ext cx="8153400" cy="4495800"/>
          </a:xfrm>
        </p:spPr>
        <p:txBody>
          <a:bodyPr/>
          <a:lstStyle/>
          <a:p>
            <a:pPr marL="0">
              <a:lnSpc>
                <a:spcPct val="90000"/>
              </a:lnSpc>
              <a:spcAft>
                <a:spcPts val="1200"/>
              </a:spcAft>
              <a:buSzPct val="125000"/>
              <a:buNone/>
            </a:pPr>
            <a:r>
              <a:rPr lang="en-US" sz="3200">
                <a:solidFill>
                  <a:srgbClr val="000000"/>
                </a:solidFill>
                <a:ea typeface="ＭＳ Ｐゴシック" pitchFamily="34" charset="-128"/>
              </a:rPr>
              <a:t>This module provides an overview of the fundamental elements of woman-centered, comprehensive abortion care, which includes postabortion care, and the rights of women of all ages in an abortion and postabortion care setting.</a:t>
            </a:r>
          </a:p>
          <a:p>
            <a:pPr>
              <a:lnSpc>
                <a:spcPct val="90000"/>
              </a:lnSpc>
              <a:spcAft>
                <a:spcPts val="1200"/>
              </a:spcAft>
              <a:buSzPct val="125000"/>
              <a:buNone/>
            </a:pPr>
            <a:endParaRPr lang="en-US" sz="3200">
              <a:solidFill>
                <a:srgbClr val="000000"/>
              </a:solidFill>
              <a:ea typeface="ＭＳ Ｐゴシック" pitchFamily="34" charset="-128"/>
            </a:endParaRPr>
          </a:p>
        </p:txBody>
      </p:sp>
    </p:spTree>
    <p:extLst>
      <p:ext uri="{BB962C8B-B14F-4D97-AF65-F5344CB8AC3E}">
        <p14:creationId xmlns:p14="http://schemas.microsoft.com/office/powerpoint/2010/main" val="388782098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Analysis</a:t>
            </a:r>
          </a:p>
        </p:txBody>
      </p:sp>
      <p:sp>
        <p:nvSpPr>
          <p:cNvPr id="3" name="Content Placeholder 2"/>
          <p:cNvSpPr>
            <a:spLocks noGrp="1"/>
          </p:cNvSpPr>
          <p:nvPr>
            <p:ph sz="quarter" idx="1"/>
          </p:nvPr>
        </p:nvSpPr>
        <p:spPr/>
        <p:txBody>
          <a:bodyPr/>
          <a:lstStyle/>
          <a:p>
            <a:pPr marL="457200" indent="-457200"/>
            <a:r>
              <a:rPr lang="en-US" sz="3200"/>
              <a:t>Compile and review findings</a:t>
            </a:r>
          </a:p>
          <a:p>
            <a:pPr marL="457200" indent="-457200"/>
            <a:r>
              <a:rPr lang="en-US" sz="3200"/>
              <a:t>Discuss strengths and weaknesses of services</a:t>
            </a:r>
          </a:p>
          <a:p>
            <a:pPr marL="457200" indent="-457200"/>
            <a:r>
              <a:rPr lang="en-US" sz="3200"/>
              <a:t>Identify problem areas– what factors contributed?</a:t>
            </a:r>
          </a:p>
          <a:p>
            <a:pPr marL="457200" indent="-457200"/>
            <a:r>
              <a:rPr lang="en-US" sz="3200"/>
              <a:t>Develop improvement plans</a:t>
            </a:r>
          </a:p>
          <a:p>
            <a:pPr marL="457200" indent="-457200"/>
            <a:r>
              <a:rPr lang="en-US" sz="3200"/>
              <a:t>Over time, assess progress in improving care</a:t>
            </a:r>
          </a:p>
          <a:p>
            <a:pPr marL="457200" indent="-457200"/>
            <a:endParaRPr lang="en-US" sz="3200"/>
          </a:p>
        </p:txBody>
      </p:sp>
    </p:spTree>
    <p:extLst>
      <p:ext uri="{BB962C8B-B14F-4D97-AF65-F5344CB8AC3E}">
        <p14:creationId xmlns:p14="http://schemas.microsoft.com/office/powerpoint/2010/main" val="208500597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Action Planning</a:t>
            </a:r>
          </a:p>
        </p:txBody>
      </p:sp>
      <p:sp>
        <p:nvSpPr>
          <p:cNvPr id="3" name="Content Placeholder 2"/>
          <p:cNvSpPr>
            <a:spLocks noGrp="1"/>
          </p:cNvSpPr>
          <p:nvPr>
            <p:ph sz="quarter" idx="1"/>
          </p:nvPr>
        </p:nvSpPr>
        <p:spPr>
          <a:xfrm>
            <a:off x="612648" y="1600200"/>
            <a:ext cx="8153400" cy="4953000"/>
          </a:xfrm>
        </p:spPr>
        <p:txBody>
          <a:bodyPr/>
          <a:lstStyle/>
          <a:p>
            <a:pPr marL="457200" indent="-457200"/>
            <a:r>
              <a:rPr lang="en-US" sz="3200"/>
              <a:t>Community members, including young women, should be part of action planning</a:t>
            </a:r>
          </a:p>
          <a:p>
            <a:pPr marL="457200" indent="-457200"/>
            <a:r>
              <a:rPr lang="en-US" sz="3200"/>
              <a:t>Start with problems that are relatively easy to fix, given available resources</a:t>
            </a:r>
          </a:p>
          <a:p>
            <a:pPr marL="457200" indent="-457200"/>
            <a:r>
              <a:rPr lang="en-US" sz="3200"/>
              <a:t>Discuss a range of approaches before selecting one</a:t>
            </a:r>
          </a:p>
          <a:p>
            <a:pPr marL="457200" indent="-457200"/>
            <a:r>
              <a:rPr lang="en-US" sz="3200"/>
              <a:t>Draft written plan including timeline</a:t>
            </a:r>
          </a:p>
          <a:p>
            <a:pPr marL="457200" indent="-457200"/>
            <a:r>
              <a:rPr lang="en-US" sz="3200"/>
              <a:t>Specify who is responsible for each step</a:t>
            </a:r>
          </a:p>
          <a:p>
            <a:pPr marL="457200" indent="-457200"/>
            <a:endParaRPr lang="en-US" sz="3200"/>
          </a:p>
        </p:txBody>
      </p:sp>
    </p:spTree>
    <p:extLst>
      <p:ext uri="{BB962C8B-B14F-4D97-AF65-F5344CB8AC3E}">
        <p14:creationId xmlns:p14="http://schemas.microsoft.com/office/powerpoint/2010/main" val="35471558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Action Planning (cont.)</a:t>
            </a:r>
          </a:p>
        </p:txBody>
      </p:sp>
      <p:sp>
        <p:nvSpPr>
          <p:cNvPr id="3" name="Content Placeholder 2"/>
          <p:cNvSpPr>
            <a:spLocks noGrp="1"/>
          </p:cNvSpPr>
          <p:nvPr>
            <p:ph sz="quarter" idx="1"/>
          </p:nvPr>
        </p:nvSpPr>
        <p:spPr>
          <a:xfrm>
            <a:off x="612648" y="1600200"/>
            <a:ext cx="8153400" cy="4876800"/>
          </a:xfrm>
        </p:spPr>
        <p:txBody>
          <a:bodyPr/>
          <a:lstStyle/>
          <a:p>
            <a:pPr marL="457200" indent="-457200"/>
            <a:r>
              <a:rPr lang="en-US" sz="3200"/>
              <a:t>Discuss plan with staff and community members who may help implement</a:t>
            </a:r>
          </a:p>
          <a:p>
            <a:pPr marL="457200" indent="-457200"/>
            <a:r>
              <a:rPr lang="en-US" sz="3200"/>
              <a:t>Present findings and proposed solutions to staff, get feedback</a:t>
            </a:r>
          </a:p>
          <a:p>
            <a:pPr marL="457200" indent="-457200"/>
            <a:r>
              <a:rPr lang="en-US" sz="3200"/>
              <a:t>Share positive findings and improvements with staff and community, when appropriate</a:t>
            </a:r>
          </a:p>
          <a:p>
            <a:pPr marL="457200" indent="-457200"/>
            <a:r>
              <a:rPr lang="en-US" sz="3200"/>
              <a:t>Staff who have helped improve services should be recognized</a:t>
            </a:r>
          </a:p>
          <a:p>
            <a:pPr marL="457200" indent="-457200"/>
            <a:endParaRPr lang="en-US" sz="3200"/>
          </a:p>
        </p:txBody>
      </p:sp>
    </p:spTree>
    <p:extLst>
      <p:ext uri="{BB962C8B-B14F-4D97-AF65-F5344CB8AC3E}">
        <p14:creationId xmlns:p14="http://schemas.microsoft.com/office/powerpoint/2010/main" val="37626167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Possible Solutions</a:t>
            </a:r>
          </a:p>
        </p:txBody>
      </p:sp>
      <p:sp>
        <p:nvSpPr>
          <p:cNvPr id="3" name="Content Placeholder 2"/>
          <p:cNvSpPr>
            <a:spLocks noGrp="1"/>
          </p:cNvSpPr>
          <p:nvPr>
            <p:ph sz="quarter" idx="1"/>
          </p:nvPr>
        </p:nvSpPr>
        <p:spPr/>
        <p:txBody>
          <a:bodyPr/>
          <a:lstStyle/>
          <a:p>
            <a:pPr marL="457200" indent="-457200"/>
            <a:r>
              <a:rPr lang="en-US" sz="3200"/>
              <a:t>On-the-job training </a:t>
            </a:r>
          </a:p>
          <a:p>
            <a:pPr marL="457200" indent="-457200"/>
            <a:r>
              <a:rPr lang="en-US" sz="3200"/>
              <a:t>Reorganization of services </a:t>
            </a:r>
          </a:p>
          <a:p>
            <a:pPr marL="457200" indent="-457200"/>
            <a:r>
              <a:rPr lang="en-US" sz="3200"/>
              <a:t>Changes to hours of operation </a:t>
            </a:r>
          </a:p>
          <a:p>
            <a:pPr marL="457200" indent="-457200"/>
            <a:r>
              <a:rPr lang="en-US" sz="3200"/>
              <a:t>Changes to supplies procurement </a:t>
            </a:r>
          </a:p>
          <a:p>
            <a:pPr marL="457200" indent="-457200"/>
            <a:r>
              <a:rPr lang="en-US" sz="3200"/>
              <a:t>Strengthened referral systems </a:t>
            </a:r>
          </a:p>
          <a:p>
            <a:pPr marL="457200" indent="-457200"/>
            <a:endParaRPr lang="en-US" sz="3200"/>
          </a:p>
        </p:txBody>
      </p:sp>
    </p:spTree>
    <p:extLst>
      <p:ext uri="{BB962C8B-B14F-4D97-AF65-F5344CB8AC3E}">
        <p14:creationId xmlns:p14="http://schemas.microsoft.com/office/powerpoint/2010/main" val="180183820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t>MODULE SEVEN</a:t>
            </a:r>
          </a:p>
        </p:txBody>
      </p:sp>
      <p:sp>
        <p:nvSpPr>
          <p:cNvPr id="11267" name="Title 1"/>
          <p:cNvSpPr>
            <a:spLocks noGrp="1"/>
          </p:cNvSpPr>
          <p:nvPr>
            <p:ph type="body" idx="1"/>
          </p:nvPr>
        </p:nvSpPr>
        <p:spPr/>
        <p:txBody>
          <a:bodyPr/>
          <a:lstStyle/>
          <a:p>
            <a:pPr eaLnBrk="1" hangingPunct="1"/>
            <a:r>
              <a:rPr lang="en-US" sz="4000">
                <a:ea typeface="ＭＳ Ｐゴシック" pitchFamily="34" charset="-128"/>
              </a:rPr>
              <a:t>Informed Consent, Information and Counseling</a:t>
            </a:r>
          </a:p>
        </p:txBody>
      </p:sp>
      <p:sp>
        <p:nvSpPr>
          <p:cNvPr id="2" name="TextBox 1"/>
          <p:cNvSpPr txBox="1"/>
          <p:nvPr/>
        </p:nvSpPr>
        <p:spPr>
          <a:xfrm>
            <a:off x="5551714" y="-2413000"/>
            <a:ext cx="184666"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69120145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a:ea typeface="ＭＳ Ｐゴシック" pitchFamily="34" charset="-128"/>
              </a:rPr>
              <a:t>Purpose of the module</a:t>
            </a:r>
          </a:p>
        </p:txBody>
      </p:sp>
      <p:sp>
        <p:nvSpPr>
          <p:cNvPr id="12291" name="Rectangle 3"/>
          <p:cNvSpPr>
            <a:spLocks noGrp="1" noChangeArrowheads="1"/>
          </p:cNvSpPr>
          <p:nvPr>
            <p:ph sz="quarter" idx="1"/>
          </p:nvPr>
        </p:nvSpPr>
        <p:spPr>
          <a:xfrm>
            <a:off x="609600" y="1752600"/>
            <a:ext cx="8153400" cy="4495800"/>
          </a:xfrm>
        </p:spPr>
        <p:txBody>
          <a:bodyPr/>
          <a:lstStyle/>
          <a:p>
            <a:pPr>
              <a:buNone/>
            </a:pPr>
            <a:r>
              <a:rPr lang="en-US" sz="3200"/>
              <a:t>This module covers essential information women need, voluntary, informed consent and counseling for abortion-related care and how providers can interact and communicate with women in a respectful, effective manner. It also includes instructions on making appropriate referrals and information on counseling women with special considerations.</a:t>
            </a:r>
          </a:p>
        </p:txBody>
      </p:sp>
    </p:spTree>
    <p:extLst>
      <p:ext uri="{BB962C8B-B14F-4D97-AF65-F5344CB8AC3E}">
        <p14:creationId xmlns:p14="http://schemas.microsoft.com/office/powerpoint/2010/main" val="370422753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Objectives</a:t>
            </a:r>
          </a:p>
        </p:txBody>
      </p:sp>
      <p:sp>
        <p:nvSpPr>
          <p:cNvPr id="3" name="Content Placeholder 2"/>
          <p:cNvSpPr>
            <a:spLocks noGrp="1"/>
          </p:cNvSpPr>
          <p:nvPr>
            <p:ph sz="quarter" idx="1"/>
          </p:nvPr>
        </p:nvSpPr>
        <p:spPr>
          <a:xfrm>
            <a:off x="612648" y="1600200"/>
            <a:ext cx="8153400" cy="5105400"/>
          </a:xfrm>
        </p:spPr>
        <p:txBody>
          <a:bodyPr/>
          <a:lstStyle/>
          <a:p>
            <a:pPr>
              <a:buNone/>
            </a:pPr>
            <a:r>
              <a:rPr lang="en-US" sz="2400"/>
              <a:t>By the end of this module, participants should be able to: </a:t>
            </a:r>
          </a:p>
          <a:p>
            <a:pPr>
              <a:buNone/>
            </a:pPr>
            <a:endParaRPr lang="en-US" sz="2400"/>
          </a:p>
          <a:p>
            <a:pPr marL="457200" lvl="0" indent="-457200">
              <a:buSzPct val="90000"/>
              <a:buFont typeface="+mj-lt"/>
              <a:buAutoNum type="arabicPeriod"/>
            </a:pPr>
            <a:r>
              <a:rPr lang="en-US" sz="2200"/>
              <a:t>Identify the essential information women need about their pregnancy and procedure options</a:t>
            </a:r>
          </a:p>
          <a:p>
            <a:pPr marL="457200" lvl="0" indent="-457200">
              <a:buSzPct val="90000"/>
              <a:buFont typeface="+mj-lt"/>
              <a:buAutoNum type="arabicPeriod"/>
            </a:pPr>
            <a:r>
              <a:rPr lang="en-US" sz="2200"/>
              <a:t>Describe the basic elements of abortion-related counseling</a:t>
            </a:r>
          </a:p>
          <a:p>
            <a:pPr marL="457200" lvl="0" indent="-457200">
              <a:buSzPct val="90000"/>
              <a:buFont typeface="+mj-lt"/>
              <a:buAutoNum type="arabicPeriod"/>
            </a:pPr>
            <a:r>
              <a:rPr lang="en-US" sz="2200"/>
              <a:t>Examine how providers’ values, attitudes and empathy impact counseling </a:t>
            </a:r>
          </a:p>
          <a:p>
            <a:pPr marL="457200" lvl="0" indent="-457200">
              <a:buSzPct val="90000"/>
              <a:buFont typeface="+mj-lt"/>
              <a:buAutoNum type="arabicPeriod"/>
            </a:pPr>
            <a:r>
              <a:rPr lang="en-US" sz="2200"/>
              <a:t>Discuss provider biases towards women seeking abortion-related care and the importance of separating personal beliefs from professional responsibilities</a:t>
            </a:r>
          </a:p>
          <a:p>
            <a:pPr marL="457200" lvl="0" indent="-457200">
              <a:buSzPct val="90000"/>
              <a:buFont typeface="+mj-lt"/>
              <a:buAutoNum type="arabicPeriod"/>
            </a:pPr>
            <a:r>
              <a:rPr lang="en-US" sz="2200"/>
              <a:t>Describe effective communication and counseling techniques </a:t>
            </a:r>
          </a:p>
          <a:p>
            <a:pPr marL="457200" lvl="0" indent="-457200">
              <a:buSzPct val="90000"/>
              <a:buFont typeface="+mj-lt"/>
              <a:buAutoNum type="arabicPeriod"/>
            </a:pPr>
            <a:r>
              <a:rPr lang="en-US" sz="2200"/>
              <a:t>Describe how providers should make referrals to other services </a:t>
            </a:r>
          </a:p>
          <a:p>
            <a:pPr>
              <a:buNone/>
            </a:pPr>
            <a:endParaRPr lang="en-US" sz="3600"/>
          </a:p>
        </p:txBody>
      </p:sp>
    </p:spTree>
    <p:extLst>
      <p:ext uri="{BB962C8B-B14F-4D97-AF65-F5344CB8AC3E}">
        <p14:creationId xmlns:p14="http://schemas.microsoft.com/office/powerpoint/2010/main" val="411129415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Counseling Can Improve Comprehensive Abortion Care</a:t>
            </a:r>
          </a:p>
        </p:txBody>
      </p:sp>
      <p:sp>
        <p:nvSpPr>
          <p:cNvPr id="3" name="Content Placeholder 2"/>
          <p:cNvSpPr>
            <a:spLocks noGrp="1"/>
          </p:cNvSpPr>
          <p:nvPr>
            <p:ph sz="quarter" idx="1"/>
          </p:nvPr>
        </p:nvSpPr>
        <p:spPr>
          <a:xfrm>
            <a:off x="612648" y="1600200"/>
            <a:ext cx="8153400" cy="4953000"/>
          </a:xfrm>
        </p:spPr>
        <p:txBody>
          <a:bodyPr/>
          <a:lstStyle/>
          <a:p>
            <a:pPr marL="457200" indent="-457200"/>
            <a:r>
              <a:rPr lang="en-US" sz="3200"/>
              <a:t>Supports women in exploring their feelings, decisions and coping </a:t>
            </a:r>
          </a:p>
          <a:p>
            <a:pPr marL="457200" indent="-457200"/>
            <a:r>
              <a:rPr lang="en-US" sz="3200"/>
              <a:t>Affirms women’s ability to make informed decisions</a:t>
            </a:r>
          </a:p>
          <a:p>
            <a:pPr marL="457200" indent="-457200"/>
            <a:r>
              <a:rPr lang="en-US" sz="3200"/>
              <a:t>Identifies women’s special needs </a:t>
            </a:r>
          </a:p>
          <a:p>
            <a:pPr marL="457200" indent="-457200"/>
            <a:r>
              <a:rPr lang="en-US" sz="3200"/>
              <a:t>Improves woman-provider relationships </a:t>
            </a:r>
          </a:p>
          <a:p>
            <a:pPr marL="457200" indent="-457200"/>
            <a:r>
              <a:rPr lang="en-US" sz="3200"/>
              <a:t>Facilitates a more comfortable, less painful procedure </a:t>
            </a:r>
          </a:p>
          <a:p>
            <a:pPr marL="457200" indent="-457200"/>
            <a:r>
              <a:rPr lang="en-US" sz="3200"/>
              <a:t>Creates greater satisfaction </a:t>
            </a:r>
          </a:p>
        </p:txBody>
      </p:sp>
    </p:spTree>
    <p:extLst>
      <p:ext uri="{BB962C8B-B14F-4D97-AF65-F5344CB8AC3E}">
        <p14:creationId xmlns:p14="http://schemas.microsoft.com/office/powerpoint/2010/main" val="20097799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Counseling </a:t>
            </a:r>
            <a:r>
              <a:rPr lang="en-US" b="1"/>
              <a:t>is</a:t>
            </a:r>
            <a:r>
              <a:rPr lang="en-US"/>
              <a:t>:</a:t>
            </a:r>
          </a:p>
        </p:txBody>
      </p:sp>
      <p:sp>
        <p:nvSpPr>
          <p:cNvPr id="3" name="Content Placeholder 2"/>
          <p:cNvSpPr>
            <a:spLocks noGrp="1"/>
          </p:cNvSpPr>
          <p:nvPr>
            <p:ph sz="quarter" idx="1"/>
          </p:nvPr>
        </p:nvSpPr>
        <p:spPr/>
        <p:txBody>
          <a:bodyPr/>
          <a:lstStyle/>
          <a:p>
            <a:pPr marL="457200" indent="-457200"/>
            <a:r>
              <a:rPr lang="en-US" sz="3200"/>
              <a:t>Soliciting the woman’s thoughts and feelings </a:t>
            </a:r>
          </a:p>
          <a:p>
            <a:pPr marL="457200" indent="-457200"/>
            <a:r>
              <a:rPr lang="en-US" sz="3200"/>
              <a:t>Accepting the woman’s perceptions and feelings </a:t>
            </a:r>
          </a:p>
          <a:p>
            <a:pPr marL="457200" indent="-457200"/>
            <a:r>
              <a:rPr lang="en-US" sz="3200"/>
              <a:t>Respecting confidentiality </a:t>
            </a:r>
          </a:p>
          <a:p>
            <a:pPr marL="457200" indent="-457200"/>
            <a:r>
              <a:rPr lang="en-US" sz="3200"/>
              <a:t>Voluntary </a:t>
            </a:r>
          </a:p>
          <a:p>
            <a:pPr marL="457200" indent="-457200"/>
            <a:r>
              <a:rPr lang="en-US" sz="3200"/>
              <a:t>Focused on the woman’s needs </a:t>
            </a:r>
          </a:p>
          <a:p>
            <a:pPr marL="457200" indent="-457200"/>
            <a:r>
              <a:rPr lang="en-US" sz="3200"/>
              <a:t>Communicating effectively </a:t>
            </a:r>
          </a:p>
          <a:p>
            <a:pPr marL="457200" indent="-457200"/>
            <a:r>
              <a:rPr lang="en-US" sz="3200"/>
              <a:t>Supporting the woman’s decisions</a:t>
            </a:r>
          </a:p>
        </p:txBody>
      </p:sp>
    </p:spTree>
    <p:extLst>
      <p:ext uri="{BB962C8B-B14F-4D97-AF65-F5344CB8AC3E}">
        <p14:creationId xmlns:p14="http://schemas.microsoft.com/office/powerpoint/2010/main" val="69029454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Counseling </a:t>
            </a:r>
            <a:r>
              <a:rPr lang="en-US" b="1"/>
              <a:t>is not</a:t>
            </a:r>
            <a:r>
              <a:rPr lang="en-US"/>
              <a:t>:</a:t>
            </a:r>
          </a:p>
        </p:txBody>
      </p:sp>
      <p:sp>
        <p:nvSpPr>
          <p:cNvPr id="3" name="Content Placeholder 2"/>
          <p:cNvSpPr>
            <a:spLocks noGrp="1"/>
          </p:cNvSpPr>
          <p:nvPr>
            <p:ph sz="quarter" idx="1"/>
          </p:nvPr>
        </p:nvSpPr>
        <p:spPr/>
        <p:txBody>
          <a:bodyPr/>
          <a:lstStyle/>
          <a:p>
            <a:pPr marL="457200" indent="-457200"/>
            <a:r>
              <a:rPr lang="en-US" sz="3200"/>
              <a:t>Strictly providing information </a:t>
            </a:r>
          </a:p>
          <a:p>
            <a:pPr marL="457200" indent="-457200"/>
            <a:r>
              <a:rPr lang="en-US" sz="3200"/>
              <a:t>Giving advice </a:t>
            </a:r>
          </a:p>
          <a:p>
            <a:pPr marL="457200" indent="-457200"/>
            <a:r>
              <a:rPr lang="en-US" sz="3200"/>
              <a:t>Influencing the woman’s attitudes and behaviors</a:t>
            </a:r>
          </a:p>
        </p:txBody>
      </p:sp>
    </p:spTree>
    <p:extLst>
      <p:ext uri="{BB962C8B-B14F-4D97-AF65-F5344CB8AC3E}">
        <p14:creationId xmlns:p14="http://schemas.microsoft.com/office/powerpoint/2010/main" val="13290608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7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WCCAC-Trainers_Powerpoint module 1 Introduction">
  <a:themeElements>
    <a:clrScheme name="WCCAC-Trainers">
      <a:dk1>
        <a:srgbClr val="88746A"/>
      </a:dk1>
      <a:lt1>
        <a:srgbClr val="FFFFFF"/>
      </a:lt1>
      <a:dk2>
        <a:srgbClr val="52247F"/>
      </a:dk2>
      <a:lt2>
        <a:srgbClr val="FFFFFF"/>
      </a:lt2>
      <a:accent1>
        <a:srgbClr val="C5B8B1"/>
      </a:accent1>
      <a:accent2>
        <a:srgbClr val="52247F"/>
      </a:accent2>
      <a:accent3>
        <a:srgbClr val="F47B20"/>
      </a:accent3>
      <a:accent4>
        <a:srgbClr val="EEE1C6"/>
      </a:accent4>
      <a:accent5>
        <a:srgbClr val="00A94F"/>
      </a:accent5>
      <a:accent6>
        <a:srgbClr val="73C167"/>
      </a:accent6>
      <a:hlink>
        <a:srgbClr val="F8971D"/>
      </a:hlink>
      <a:folHlink>
        <a:srgbClr val="F68A33"/>
      </a:folHlink>
    </a:clrScheme>
    <a:fontScheme name="Custom 4">
      <a:majorFont>
        <a:latin typeface="Avenir LT Std 65 Medium"/>
        <a:ea typeface=""/>
        <a:cs typeface=""/>
      </a:majorFont>
      <a:minorFont>
        <a:latin typeface="Avenir LT Std 65 Medium"/>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2AD7767B90EB64FB992BA2140A6F665" ma:contentTypeVersion="13" ma:contentTypeDescription="Create a new document." ma:contentTypeScope="" ma:versionID="c2935e8ed5f8f47f64ccfb3032cbbc93">
  <xsd:schema xmlns:xsd="http://www.w3.org/2001/XMLSchema" xmlns:xs="http://www.w3.org/2001/XMLSchema" xmlns:p="http://schemas.microsoft.com/office/2006/metadata/properties" xmlns:ns2="http://schemas.microsoft.com/sharepoint/v4" xmlns:ns3="eaabc42c-abff-4e10-a1d4-30dd7a9c0116" xmlns:ns4="a0a77274-5071-4e8d-8122-caa3a776cd05" targetNamespace="http://schemas.microsoft.com/office/2006/metadata/properties" ma:root="true" ma:fieldsID="9ee533432cfc77fb4d3bd9b83bde74b3" ns2:_="" ns3:_="" ns4:_="">
    <xsd:import namespace="http://schemas.microsoft.com/sharepoint/v4"/>
    <xsd:import namespace="eaabc42c-abff-4e10-a1d4-30dd7a9c0116"/>
    <xsd:import namespace="a0a77274-5071-4e8d-8122-caa3a776cd05"/>
    <xsd:element name="properties">
      <xsd:complexType>
        <xsd:sequence>
          <xsd:element name="documentManagement">
            <xsd:complexType>
              <xsd:all>
                <xsd:element ref="ns2:IconOverlay" minOccurs="0"/>
                <xsd:element ref="ns3:SharedWithUsers" minOccurs="0"/>
                <xsd:element ref="ns3:SharedWithDetails"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8"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aabc42c-abff-4e10-a1d4-30dd7a9c0116" elementFormDefault="qualified">
    <xsd:import namespace="http://schemas.microsoft.com/office/2006/documentManagement/types"/>
    <xsd:import namespace="http://schemas.microsoft.com/office/infopath/2007/PartnerControls"/>
    <xsd:element name="SharedWithUsers" ma:index="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0a77274-5071-4e8d-8122-caa3a776cd05"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4D62ED8F-61B0-4983-AD40-6E2753886796}">
  <ds:schemaRefs>
    <ds:schemaRef ds:uri="http://schemas.microsoft.com/sharepoint/v4"/>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0a77274-5071-4e8d-8122-caa3a776cd05"/>
    <ds:schemaRef ds:uri="eaabc42c-abff-4e10-a1d4-30dd7a9c0116"/>
    <ds:schemaRef ds:uri="http://www.w3.org/XML/1998/namespace"/>
  </ds:schemaRefs>
</ds:datastoreItem>
</file>

<file path=customXml/itemProps2.xml><?xml version="1.0" encoding="utf-8"?>
<ds:datastoreItem xmlns:ds="http://schemas.openxmlformats.org/officeDocument/2006/customXml" ds:itemID="{D40DCD09-8B64-4968-81DA-79CE4F9B33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4"/>
    <ds:schemaRef ds:uri="eaabc42c-abff-4e10-a1d4-30dd7a9c0116"/>
    <ds:schemaRef ds:uri="a0a77274-5071-4e8d-8122-caa3a776cd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15831F-F9F3-46E0-A7DD-0E0326A26C93}">
  <ds:schemaRefs>
    <ds:schemaRef ds:uri="http://schemas.microsoft.com/sharepoint/v3/contenttype/forms"/>
  </ds:schemaRefs>
</ds:datastoreItem>
</file>

<file path=customXml/itemProps4.xml><?xml version="1.0" encoding="utf-8"?>
<ds:datastoreItem xmlns:ds="http://schemas.openxmlformats.org/officeDocument/2006/customXml" ds:itemID="{C60FFD50-9D7A-429F-A71F-86C85AA5E505}">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9</TotalTime>
  <Words>23469</Words>
  <Application>Microsoft Macintosh PowerPoint</Application>
  <PresentationFormat>On-screen Show (4:3)</PresentationFormat>
  <Paragraphs>2946</Paragraphs>
  <Slides>474</Slides>
  <Notes>472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474</vt:i4>
      </vt:variant>
    </vt:vector>
  </HeadingPairs>
  <TitlesOfParts>
    <vt:vector size="484" baseType="lpstr">
      <vt:lpstr>HGGothicE</vt:lpstr>
      <vt:lpstr>Arial</vt:lpstr>
      <vt:lpstr>Avenir</vt:lpstr>
      <vt:lpstr>Avenir LT Std 65 Medium</vt:lpstr>
      <vt:lpstr>Calibri</vt:lpstr>
      <vt:lpstr>Calibri Italic</vt:lpstr>
      <vt:lpstr>Courier New</vt:lpstr>
      <vt:lpstr>Wingdings</vt:lpstr>
      <vt:lpstr>Wingdings 2</vt:lpstr>
      <vt:lpstr>WCCAC-Trainers_Powerpoint module 1 Introduction</vt:lpstr>
      <vt:lpstr>PowerPoint Presentation</vt:lpstr>
      <vt:lpstr>Disclaimer</vt:lpstr>
      <vt:lpstr>MODULE ONE</vt:lpstr>
      <vt:lpstr>Training Methods Used </vt:lpstr>
      <vt:lpstr>Trainers’ Roles</vt:lpstr>
      <vt:lpstr>Participants’ Roles</vt:lpstr>
      <vt:lpstr>Course Evaluation Methods </vt:lpstr>
      <vt:lpstr>MODULE TWO</vt:lpstr>
      <vt:lpstr>Purpose of the module</vt:lpstr>
      <vt:lpstr>Objectives</vt:lpstr>
      <vt:lpstr>Public Health Rationale for Preventing Unsafe Abortion</vt:lpstr>
      <vt:lpstr>Abortion is a Safe Medical Procedure</vt:lpstr>
      <vt:lpstr>Woman-Centered, Comprehensive Abortion Care (CAC) </vt:lpstr>
      <vt:lpstr>CAC (cont.)</vt:lpstr>
      <vt:lpstr>Postabortion Care</vt:lpstr>
      <vt:lpstr>Key Elements of Woman-Centered, Comprehensive Abortion Care</vt:lpstr>
      <vt:lpstr>Choice</vt:lpstr>
      <vt:lpstr>Supporting Choice</vt:lpstr>
      <vt:lpstr>Access</vt:lpstr>
      <vt:lpstr>Quality</vt:lpstr>
      <vt:lpstr>Quality (cont.)</vt:lpstr>
      <vt:lpstr>The Five Elements of Postabortion Care</vt:lpstr>
      <vt:lpstr>The Five Elements of Postabortion Care (cont.)</vt:lpstr>
      <vt:lpstr>Four Key Rights Related to Abortion and Postabortion-Care Services </vt:lpstr>
      <vt:lpstr>Support Rights in an Abortion-Related Care Setting </vt:lpstr>
      <vt:lpstr>Health-Care Workers’ Attitudes and Beliefs </vt:lpstr>
      <vt:lpstr>MODULE THREE</vt:lpstr>
      <vt:lpstr>Purpose of the module</vt:lpstr>
      <vt:lpstr>Objectives</vt:lpstr>
      <vt:lpstr>ICPD Programme of Action</vt:lpstr>
      <vt:lpstr>Rights related to abortion</vt:lpstr>
      <vt:lpstr>Health Care Workers and Reproductive Rights</vt:lpstr>
      <vt:lpstr>International Treaties and Agreements</vt:lpstr>
      <vt:lpstr>International Treaties and Agreements (cont.)</vt:lpstr>
      <vt:lpstr>World Abortion Laws</vt:lpstr>
      <vt:lpstr>Providers’ Responsibility</vt:lpstr>
      <vt:lpstr>On reporting suspected illegal activities</vt:lpstr>
      <vt:lpstr>MODULE FOUR</vt:lpstr>
      <vt:lpstr>Purpose of the module</vt:lpstr>
      <vt:lpstr>Objectives</vt:lpstr>
      <vt:lpstr>To Create Strong Relationships with Community Members…</vt:lpstr>
      <vt:lpstr>The Community Map Should Include:</vt:lpstr>
      <vt:lpstr>The Community Map Should Include:(cont.)</vt:lpstr>
      <vt:lpstr>The Community Map Should Include:(cont.)</vt:lpstr>
      <vt:lpstr>Meet Community Leaders</vt:lpstr>
      <vt:lpstr>Community Action Plans</vt:lpstr>
      <vt:lpstr>Community Advisory Committees</vt:lpstr>
      <vt:lpstr>Community Advisory Committee Responsibilities</vt:lpstr>
      <vt:lpstr>Possible Community Interventions</vt:lpstr>
      <vt:lpstr>Case Study</vt:lpstr>
      <vt:lpstr>MODULE FIVE</vt:lpstr>
      <vt:lpstr>Purpose of the module</vt:lpstr>
      <vt:lpstr>Objectives</vt:lpstr>
      <vt:lpstr>Uterine Evacuation Methods</vt:lpstr>
      <vt:lpstr>Obsolete Method: Sharp Curettage</vt:lpstr>
      <vt:lpstr>Which method is best?</vt:lpstr>
      <vt:lpstr>Abortion at or after 13 weeks gestation</vt:lpstr>
      <vt:lpstr>Ipas MVA Plus® with Ipas EasyGrip® Cannulae</vt:lpstr>
      <vt:lpstr>EVA Machine</vt:lpstr>
      <vt:lpstr>Vacuum Aspiration (MVA or EVA)</vt:lpstr>
      <vt:lpstr>Acceptability of VA for Women</vt:lpstr>
      <vt:lpstr>Advantages of VA over SC</vt:lpstr>
      <vt:lpstr>Medical Methods</vt:lpstr>
      <vt:lpstr>Clinical Safety and Effectiveness of Medical Methods for Induced Abortion</vt:lpstr>
      <vt:lpstr>Clinical Safety and Effectiveness of Medical Methods for PAC</vt:lpstr>
      <vt:lpstr>Cost Considerations of Medical Methods</vt:lpstr>
      <vt:lpstr>Acceptability of Medical Methods for Women </vt:lpstr>
      <vt:lpstr>Long-Term Safety</vt:lpstr>
      <vt:lpstr>Uterine evacuation at or after 13 weeks</vt:lpstr>
      <vt:lpstr>Methods used for Abortion at or After 13 Weeks</vt:lpstr>
      <vt:lpstr>D&amp;E (Dilatation and Evacuation)</vt:lpstr>
      <vt:lpstr>Basic Service Delivery Needs for D&amp;E</vt:lpstr>
      <vt:lpstr>Medical Abortion</vt:lpstr>
      <vt:lpstr>Mifepristone – Misoprostol Regimen</vt:lpstr>
      <vt:lpstr>Misoprostol – Only Regimen</vt:lpstr>
      <vt:lpstr>Basic Service Delivery Needs for Medical Abortion</vt:lpstr>
      <vt:lpstr>MODULE SIX</vt:lpstr>
      <vt:lpstr>Purpose of the module</vt:lpstr>
      <vt:lpstr>Objectives</vt:lpstr>
      <vt:lpstr>What is Monitoring?</vt:lpstr>
      <vt:lpstr>Why is Monitoring Important? </vt:lpstr>
      <vt:lpstr>Effective Monitoring</vt:lpstr>
      <vt:lpstr>Monitoring is a Continuous Process </vt:lpstr>
      <vt:lpstr>Adverse Events</vt:lpstr>
      <vt:lpstr>Monitoring Includes All Health-Care Staff</vt:lpstr>
      <vt:lpstr>Planning</vt:lpstr>
      <vt:lpstr>Planning (cont.)</vt:lpstr>
      <vt:lpstr>Indicators</vt:lpstr>
      <vt:lpstr>Information Gathering</vt:lpstr>
      <vt:lpstr>Analysis</vt:lpstr>
      <vt:lpstr>Action Planning</vt:lpstr>
      <vt:lpstr>Action Planning (cont.)</vt:lpstr>
      <vt:lpstr>Possible Solutions</vt:lpstr>
      <vt:lpstr>MODULE SEVEN</vt:lpstr>
      <vt:lpstr>Purpose of the module</vt:lpstr>
      <vt:lpstr>Objectives</vt:lpstr>
      <vt:lpstr>How Counseling Can Improve Comprehensive Abortion Care</vt:lpstr>
      <vt:lpstr>Counseling is:</vt:lpstr>
      <vt:lpstr>Counseling is not:</vt:lpstr>
      <vt:lpstr>Definition of Counseling </vt:lpstr>
      <vt:lpstr>Woman-Centered Counseling</vt:lpstr>
      <vt:lpstr>Who Can Provide Counseling? </vt:lpstr>
      <vt:lpstr>When Should Counseling Take Place? </vt:lpstr>
      <vt:lpstr>Topics for Discussion Before a Uterine Evacuation</vt:lpstr>
      <vt:lpstr>Primary Roles in Abortion-Related Counseling</vt:lpstr>
      <vt:lpstr>Abortion-Related Care Counseling Challenges </vt:lpstr>
      <vt:lpstr>Provide Privacy</vt:lpstr>
      <vt:lpstr>Ensure Privacy </vt:lpstr>
      <vt:lpstr>Ask if She Would Like Her Partner to be with Her </vt:lpstr>
      <vt:lpstr>Ensure Confidentiality </vt:lpstr>
      <vt:lpstr>The Empathetic Provider</vt:lpstr>
      <vt:lpstr>Active Listening </vt:lpstr>
      <vt:lpstr>Verbal Communication </vt:lpstr>
      <vt:lpstr>Nonverbal Communication </vt:lpstr>
      <vt:lpstr>Effective Communication </vt:lpstr>
      <vt:lpstr>Effective Communication (cont.) </vt:lpstr>
      <vt:lpstr>Communicate Effectively </vt:lpstr>
      <vt:lpstr>Options</vt:lpstr>
      <vt:lpstr>Information Surrounding Decision to Terminate </vt:lpstr>
      <vt:lpstr>Obtain Informed Consent</vt:lpstr>
      <vt:lpstr>Procedure Choice </vt:lpstr>
      <vt:lpstr>Provide Referrals</vt:lpstr>
      <vt:lpstr>Closing a Counseling Session</vt:lpstr>
      <vt:lpstr>Considerations for Postabortion Care</vt:lpstr>
      <vt:lpstr>MODULE EIGHT</vt:lpstr>
      <vt:lpstr>Purpose of the module</vt:lpstr>
      <vt:lpstr>Objectives</vt:lpstr>
      <vt:lpstr>Objectives (cont.)</vt:lpstr>
      <vt:lpstr>Contraception: A Basic Human Right </vt:lpstr>
      <vt:lpstr>Contraceptive Need</vt:lpstr>
      <vt:lpstr>Avoid Assumptions</vt:lpstr>
      <vt:lpstr>Return to Fertility</vt:lpstr>
      <vt:lpstr>The Goals of Postabortion Contraceptive Counseling </vt:lpstr>
      <vt:lpstr>Contraceptive Use</vt:lpstr>
      <vt:lpstr>Service Delivery Models</vt:lpstr>
      <vt:lpstr>Service Delivery Models (cont.)</vt:lpstr>
      <vt:lpstr>Preferred Service Delivery Model</vt:lpstr>
      <vt:lpstr>Timing of Contraceptive Counseling</vt:lpstr>
      <vt:lpstr>Discussing Contraception and Procedure Together</vt:lpstr>
      <vt:lpstr>Key Messages on Postabortion Contraception</vt:lpstr>
      <vt:lpstr>Privacy, Confidentiality and Informed Choice</vt:lpstr>
      <vt:lpstr>Provide Privacy</vt:lpstr>
      <vt:lpstr>Informed Choice Means</vt:lpstr>
      <vt:lpstr>Ask if She Would Like Her Partner to Be With Her</vt:lpstr>
      <vt:lpstr>Effective Contraceptive Counseling</vt:lpstr>
      <vt:lpstr>Ask the Woman</vt:lpstr>
      <vt:lpstr>Ask if She Desires to Delay Pregnancy</vt:lpstr>
      <vt:lpstr>Explain Human Reproduction If Necessary</vt:lpstr>
      <vt:lpstr>Consider the Woman’s Individual Situation</vt:lpstr>
      <vt:lpstr>Tell Characteristics of Methods</vt:lpstr>
      <vt:lpstr>Help Her Choose a Method</vt:lpstr>
      <vt:lpstr>Helping the Woman Choose a Method Skit</vt:lpstr>
      <vt:lpstr>Explain How the Method Works</vt:lpstr>
      <vt:lpstr>Return for Follow-Up Care and Refer to Other Resources</vt:lpstr>
      <vt:lpstr>Medical Eligibility for Methods</vt:lpstr>
      <vt:lpstr>Long-Acting Reversible Contraceptives (LARC)</vt:lpstr>
      <vt:lpstr>Advantages of LARC: Effectiveness</vt:lpstr>
      <vt:lpstr>Advantages of LARC: Satisfaction</vt:lpstr>
      <vt:lpstr>Integrating LARC into Abortion-Related Services</vt:lpstr>
      <vt:lpstr>Uncomplicated Uterine Evacuation Using Medical Methods</vt:lpstr>
      <vt:lpstr>Uncomplicated Vacuum Aspiration or D&amp;E</vt:lpstr>
      <vt:lpstr>Vacuum Aspiration with Complications: Infection </vt:lpstr>
      <vt:lpstr>Vacuum Aspiration with Complications: Genital Injury </vt:lpstr>
      <vt:lpstr>Vacuum Aspiration with Complications: Excessive Blood Loss </vt:lpstr>
      <vt:lpstr>Supply EC Pills</vt:lpstr>
      <vt:lpstr>Case Study 1: Violence</vt:lpstr>
      <vt:lpstr>Case Study 2: HIV</vt:lpstr>
      <vt:lpstr>Condoms for Both Females and Males</vt:lpstr>
      <vt:lpstr>Case Study 3: Young Women</vt:lpstr>
      <vt:lpstr>Case Study 4:  A Woman who is Finished with Childbearing</vt:lpstr>
      <vt:lpstr>MODULE NINE</vt:lpstr>
      <vt:lpstr>Purpose of the module</vt:lpstr>
      <vt:lpstr>Objectives</vt:lpstr>
      <vt:lpstr>Why Protect Against Blood-Borne Pathogens? </vt:lpstr>
      <vt:lpstr>How Do Blood-Borne Diseases Spread? </vt:lpstr>
      <vt:lpstr>Most Common Blood-Borne Transmission </vt:lpstr>
      <vt:lpstr>Who Has Blood-Borne Diseases? </vt:lpstr>
      <vt:lpstr>Standard Precautions</vt:lpstr>
      <vt:lpstr>Essential Elements of Infection Prevention </vt:lpstr>
      <vt:lpstr>When Should We Wash Our Hands? </vt:lpstr>
      <vt:lpstr>How Should We Wash Our Hands? </vt:lpstr>
      <vt:lpstr>Handwashing</vt:lpstr>
      <vt:lpstr>When to Wear Personal Protective Barriers </vt:lpstr>
      <vt:lpstr>Personal Protective Barriers for Performing MVA </vt:lpstr>
      <vt:lpstr>When Should We Wear Gloves? </vt:lpstr>
      <vt:lpstr>How Can We Prevent Injuries From Sharp Items? </vt:lpstr>
      <vt:lpstr>“Scoop Method”</vt:lpstr>
      <vt:lpstr>Safe Needle Disposal </vt:lpstr>
      <vt:lpstr>Sharps Container</vt:lpstr>
      <vt:lpstr>Sharps Containers: Scenario 1</vt:lpstr>
      <vt:lpstr>Sharps Containers: Scenario 2</vt:lpstr>
      <vt:lpstr>Sharps Containers: Scenario 3</vt:lpstr>
      <vt:lpstr>Sharps Containers: Scenario 4</vt:lpstr>
      <vt:lpstr>Aseptic Technique for Uterine Evacuation Includes </vt:lpstr>
      <vt:lpstr>Antiseptic Preparation</vt:lpstr>
      <vt:lpstr>Cervical Preparation </vt:lpstr>
      <vt:lpstr>No-Touch Technique</vt:lpstr>
      <vt:lpstr>Environmental Cleanliness </vt:lpstr>
      <vt:lpstr>When Should the Clinic be Cleaned? </vt:lpstr>
      <vt:lpstr>Infectious Waste </vt:lpstr>
      <vt:lpstr>Safe Infectious-Waste Disposal </vt:lpstr>
      <vt:lpstr>If Exposed </vt:lpstr>
      <vt:lpstr>If Exposed (cont.)</vt:lpstr>
      <vt:lpstr>MODULE TEN</vt:lpstr>
      <vt:lpstr>Purpose of the module</vt:lpstr>
      <vt:lpstr>Objectives</vt:lpstr>
      <vt:lpstr>Components of a Complete Clinical Assessment </vt:lpstr>
      <vt:lpstr>Client History </vt:lpstr>
      <vt:lpstr>Client History (cont.) </vt:lpstr>
      <vt:lpstr>Gestational Age</vt:lpstr>
      <vt:lpstr>Estimate Uterine Size Accurately </vt:lpstr>
      <vt:lpstr>Use Both Estimation Methods</vt:lpstr>
      <vt:lpstr>General Health </vt:lpstr>
      <vt:lpstr>Pelvic Exam</vt:lpstr>
      <vt:lpstr>Lithotomy Position     </vt:lpstr>
      <vt:lpstr>Speculum Exam</vt:lpstr>
      <vt:lpstr>   Speculum Exam (cont.)</vt:lpstr>
      <vt:lpstr>Bimanual Exam</vt:lpstr>
      <vt:lpstr>Perform Bimanual Exam </vt:lpstr>
      <vt:lpstr>Uncertain About Uterine Size? </vt:lpstr>
      <vt:lpstr>Lab Tests</vt:lpstr>
      <vt:lpstr>Determine whether postabortion care is needed</vt:lpstr>
      <vt:lpstr>Determine whether emergency treatment is needed</vt:lpstr>
      <vt:lpstr>Rapid Initial Assessment for Shock</vt:lpstr>
      <vt:lpstr>Most women presenting for postabortion care…</vt:lpstr>
      <vt:lpstr>Once the woman is stable determine…</vt:lpstr>
      <vt:lpstr>Management of the Abortion</vt:lpstr>
      <vt:lpstr>MODULE ELEVEN</vt:lpstr>
      <vt:lpstr>Purpose of the module</vt:lpstr>
      <vt:lpstr>Objectives</vt:lpstr>
      <vt:lpstr>Ipas MVA Plus Aspirator and Ipas EasyGrip Cannulae</vt:lpstr>
      <vt:lpstr>Parts Assembled </vt:lpstr>
      <vt:lpstr>About the Cannulae</vt:lpstr>
      <vt:lpstr>Selection of Cannulae</vt:lpstr>
      <vt:lpstr>Applications for Endometrial Biopsy</vt:lpstr>
      <vt:lpstr>3mm cannulae</vt:lpstr>
      <vt:lpstr>Disassembling the Aspirator </vt:lpstr>
      <vt:lpstr>Disassembling the Aspirator (cont.)</vt:lpstr>
      <vt:lpstr>Remove the O-Ring</vt:lpstr>
      <vt:lpstr>MVA Parts Disassembled </vt:lpstr>
      <vt:lpstr>Assembling the Ipas MVA Plus </vt:lpstr>
      <vt:lpstr>Assembling the Ipas MVA Plus (cont.)</vt:lpstr>
      <vt:lpstr> When Assembling the Aspirator</vt:lpstr>
      <vt:lpstr>Steps to Lubrication</vt:lpstr>
      <vt:lpstr>Creating a Vacuum</vt:lpstr>
      <vt:lpstr>Check Aspirator for Vacuum</vt:lpstr>
      <vt:lpstr>Checking Why Vacuum Fails</vt:lpstr>
      <vt:lpstr>Ipas MVA Plus Aspirator and Ipas EasyGrip Cannulae Uses and Indications</vt:lpstr>
      <vt:lpstr>Precautions for MVA</vt:lpstr>
      <vt:lpstr>Ipas MVA Plus Aspirator Care and Processing </vt:lpstr>
      <vt:lpstr>Number of Times the Instruments Can be Used </vt:lpstr>
      <vt:lpstr>Replace Ipas MVA Plus Aspirator When…</vt:lpstr>
      <vt:lpstr>Ipas EasyGrip Cannulae Care and Processing</vt:lpstr>
      <vt:lpstr>Discard and Replace Cannula If… </vt:lpstr>
      <vt:lpstr>Ipas MVA Plus Aspirator Processing</vt:lpstr>
      <vt:lpstr>Standard Precautions When Processing </vt:lpstr>
      <vt:lpstr>Difference Between Disinfectants and Antiseptics </vt:lpstr>
      <vt:lpstr>Skin Antiseptics Cannot be Used for Instruments </vt:lpstr>
      <vt:lpstr>Four Steps for Processing Instruments</vt:lpstr>
      <vt:lpstr>Why Rinse or Soak Instruments Before Cleaning? </vt:lpstr>
      <vt:lpstr>Steps in Point-of-use Preparation </vt:lpstr>
      <vt:lpstr>Cleaning </vt:lpstr>
      <vt:lpstr>Cleaning (cont.)</vt:lpstr>
      <vt:lpstr>Clean Instruments Thoroughly </vt:lpstr>
      <vt:lpstr>Ipas MVA Plus Aspirator </vt:lpstr>
      <vt:lpstr>Ipas EasyGrip Cannulae</vt:lpstr>
      <vt:lpstr>Common Options for Processing: Ipas MVA Plus and Ipas EasyGrip Cannulae</vt:lpstr>
      <vt:lpstr>Option: Boiling (HLD)</vt:lpstr>
      <vt:lpstr>Boiling MVA Instruments  </vt:lpstr>
      <vt:lpstr>Glutaraldehyde, Sporox II and Chlorine </vt:lpstr>
      <vt:lpstr>Option: Glutaraldehyde (Sterilization) </vt:lpstr>
      <vt:lpstr>Option: Glutaraldehyde (Sterilization) (cont.) </vt:lpstr>
      <vt:lpstr>Option: Glutaraldehyde (HLD) </vt:lpstr>
      <vt:lpstr>Option: Glutaraldehyde (HLD) (cont.) </vt:lpstr>
      <vt:lpstr>Option: Sporox II (Sterilization)</vt:lpstr>
      <vt:lpstr>Option: Sporox II (Sterilization) (cont.) </vt:lpstr>
      <vt:lpstr>Option: Sporox II (HLD) </vt:lpstr>
      <vt:lpstr>Option: Sporox II (HLD) (cont.) </vt:lpstr>
      <vt:lpstr>Option: 0.5% Chlorine (HLD) </vt:lpstr>
      <vt:lpstr>HLD Disinfectant Soak and Rinse </vt:lpstr>
      <vt:lpstr>Option: Steam Autoclave (Sterilization) </vt:lpstr>
      <vt:lpstr>Paper Wrap</vt:lpstr>
      <vt:lpstr>Steam Autoclave: Caution </vt:lpstr>
      <vt:lpstr>Storing MVA Instruments </vt:lpstr>
      <vt:lpstr>MODULE TWELVE</vt:lpstr>
      <vt:lpstr>Purpose of the module</vt:lpstr>
      <vt:lpstr>Objectives</vt:lpstr>
      <vt:lpstr>Objectives (cont.)</vt:lpstr>
      <vt:lpstr>Before the MVA Procedure</vt:lpstr>
      <vt:lpstr>Pain Management During MVA</vt:lpstr>
      <vt:lpstr>Physical Aspects Associated with Increased Pain with VA</vt:lpstr>
      <vt:lpstr>Procedural Aspects Associated with Pain with VA</vt:lpstr>
      <vt:lpstr>Psychosocial Aspects Associated with Increased Pain with VA</vt:lpstr>
      <vt:lpstr>Addressing Pain From Cervical Dilatation</vt:lpstr>
      <vt:lpstr>Addressing Pain From Uterine Manipulation </vt:lpstr>
      <vt:lpstr>Pharmacological Means of Addressing Anxiety</vt:lpstr>
      <vt:lpstr>Timing of Oral Medications</vt:lpstr>
      <vt:lpstr>Support Measures</vt:lpstr>
      <vt:lpstr>Developing a Pain Management Plan </vt:lpstr>
      <vt:lpstr>Steps of the MVA Procedure</vt:lpstr>
      <vt:lpstr>Steps of the MVA Procedure (cont.)</vt:lpstr>
      <vt:lpstr>Considerations for Postabortion Care</vt:lpstr>
      <vt:lpstr>Step 1: Prepare the Woman </vt:lpstr>
      <vt:lpstr>Pre-Procedure Provision of Antibiotics </vt:lpstr>
      <vt:lpstr>Wear Barriers for MVA Procedures </vt:lpstr>
      <vt:lpstr>Perform Bimanual Exam </vt:lpstr>
      <vt:lpstr>Step 2: Perform Cervical Antiseptic Prep </vt:lpstr>
      <vt:lpstr>Antiseptic Cervical Preparation</vt:lpstr>
      <vt:lpstr>Step 3: Perform Paracervical Block </vt:lpstr>
      <vt:lpstr>Administering Paracervical Block </vt:lpstr>
      <vt:lpstr>Paracervical Block </vt:lpstr>
      <vt:lpstr>Step 4: Dilate Cervix </vt:lpstr>
      <vt:lpstr>Step 5: Insert Cannula </vt:lpstr>
      <vt:lpstr>Insert Cannula Into Uterus </vt:lpstr>
      <vt:lpstr> Step 6: Prepare MVA </vt:lpstr>
      <vt:lpstr>Create a Vacuum </vt:lpstr>
      <vt:lpstr>If Aspirator Does Not Hold Vacuum </vt:lpstr>
      <vt:lpstr>Step 7: Suction Uterine Contents </vt:lpstr>
      <vt:lpstr>Attach Aspirator </vt:lpstr>
      <vt:lpstr>Release Buttons </vt:lpstr>
      <vt:lpstr>Evacuate Uterine Contents </vt:lpstr>
      <vt:lpstr>Reasons for Decrease in MVA Vacuum </vt:lpstr>
      <vt:lpstr>When Aspirator is Full </vt:lpstr>
      <vt:lpstr>When Cannula is Withdrawn Past Os</vt:lpstr>
      <vt:lpstr>When Cannula Is Clogged</vt:lpstr>
      <vt:lpstr>Signs That the Uterus is Empty </vt:lpstr>
      <vt:lpstr>When the Procedure is Finished</vt:lpstr>
      <vt:lpstr>Use Care to Disconnect Cannula</vt:lpstr>
      <vt:lpstr>Detach Cannula From Aspirator</vt:lpstr>
      <vt:lpstr>Step 8: Inspect Tissue</vt:lpstr>
      <vt:lpstr>Inspect Tissue For:</vt:lpstr>
      <vt:lpstr>Detailed Tissue Inspection </vt:lpstr>
      <vt:lpstr>Possible Reasons That No POC Visible</vt:lpstr>
      <vt:lpstr>Possible Reasons for Less Than Expected POC </vt:lpstr>
      <vt:lpstr>Step 9: Perform Any Concurrent Procedures </vt:lpstr>
      <vt:lpstr>Step 10: Immediately Post-Procedure</vt:lpstr>
      <vt:lpstr>Post-Procedure Care</vt:lpstr>
      <vt:lpstr>Elements of Post-Procedure Care</vt:lpstr>
      <vt:lpstr>Elements of Post-Procedure Care (cont.)</vt:lpstr>
      <vt:lpstr>Physical Monitoring</vt:lpstr>
      <vt:lpstr>Physical Monitoring (cont.) </vt:lpstr>
      <vt:lpstr>Taking Vital Signs</vt:lpstr>
      <vt:lpstr>Post-Procedure Pain Management </vt:lpstr>
      <vt:lpstr>Other Physical- and Reproductive-Health Issues </vt:lpstr>
      <vt:lpstr>Emotional Monitoring and Support</vt:lpstr>
      <vt:lpstr>Make Referrals If Necessary</vt:lpstr>
      <vt:lpstr>Offer Contraceptive Methods </vt:lpstr>
      <vt:lpstr>Post-Procedure Contraceptive Counseling</vt:lpstr>
      <vt:lpstr>Woman Is Ready For Discharge</vt:lpstr>
      <vt:lpstr>Normal Recovery</vt:lpstr>
      <vt:lpstr>Signs Needing Immediate Attention</vt:lpstr>
      <vt:lpstr>Signs to Monitor If They Worsen Over Time</vt:lpstr>
      <vt:lpstr>Is Follow-Up Care Needed?</vt:lpstr>
      <vt:lpstr>Before Discharge Ensure…</vt:lpstr>
      <vt:lpstr>Follow-Up Care: Women With Complications </vt:lpstr>
      <vt:lpstr>Follow-Up Care Elements</vt:lpstr>
      <vt:lpstr>Follow-Up Care Elements (cont.)</vt:lpstr>
      <vt:lpstr>Special Considerations: Young Women</vt:lpstr>
      <vt:lpstr>During the MVA Procedure</vt:lpstr>
      <vt:lpstr>MODULE THIRTEEN</vt:lpstr>
      <vt:lpstr>Purpose of the module</vt:lpstr>
      <vt:lpstr>Objectives</vt:lpstr>
      <vt:lpstr>Objectives (cont.)</vt:lpstr>
      <vt:lpstr>Mifepristone</vt:lpstr>
      <vt:lpstr>Misoprostol</vt:lpstr>
      <vt:lpstr>Effectiveness</vt:lpstr>
      <vt:lpstr>Preparation</vt:lpstr>
      <vt:lpstr>Essential Information about UE with Medical Methods</vt:lpstr>
      <vt:lpstr>Explain the MA Process</vt:lpstr>
      <vt:lpstr>Risk of Continuing Pregnancy</vt:lpstr>
      <vt:lpstr>Diagnose and Date Pregnancy for Eligibility</vt:lpstr>
      <vt:lpstr>Additional Eligibility for Misoprostol for Incomplete Abortion</vt:lpstr>
      <vt:lpstr>Contraindications</vt:lpstr>
      <vt:lpstr>Precautions</vt:lpstr>
      <vt:lpstr>Administration of Mifepristone</vt:lpstr>
      <vt:lpstr>Administration of Misoprostol for Medical Abortion</vt:lpstr>
      <vt:lpstr>Protocol for Misoprostol Administration for Medical Abortion</vt:lpstr>
      <vt:lpstr>Instructions for Vaginal Insertion</vt:lpstr>
      <vt:lpstr>Instructions for Buccal Use</vt:lpstr>
      <vt:lpstr>Instructions for Sublingual Use</vt:lpstr>
      <vt:lpstr>Provide Instructions for Pills</vt:lpstr>
      <vt:lpstr>Write Out Instructions</vt:lpstr>
      <vt:lpstr>Misoprostol Only for Medical Abortion</vt:lpstr>
      <vt:lpstr>Misoprostol for Incomplete Abortion</vt:lpstr>
      <vt:lpstr>Administration of Misoprostol for Incomplete Abortion</vt:lpstr>
      <vt:lpstr>Protocol for Misoprostol Administration for Incomplete Abortion</vt:lpstr>
      <vt:lpstr>Expected Effects</vt:lpstr>
      <vt:lpstr>Bleeding</vt:lpstr>
      <vt:lpstr>Cramping</vt:lpstr>
      <vt:lpstr>Cramping</vt:lpstr>
      <vt:lpstr>Pain During UE with Medical Methods </vt:lpstr>
      <vt:lpstr>Pain Medications</vt:lpstr>
      <vt:lpstr>Complementary Pain Management Methods</vt:lpstr>
      <vt:lpstr>Possible Side Effects</vt:lpstr>
      <vt:lpstr>Fever Side Effect </vt:lpstr>
      <vt:lpstr>Complications of UE with Medical Methods</vt:lpstr>
      <vt:lpstr>What Women Need to Know Before Leaving the Facility</vt:lpstr>
      <vt:lpstr>What Women Need to Know Before Leaving the Facility (cont.)</vt:lpstr>
      <vt:lpstr>Supply Contraception </vt:lpstr>
      <vt:lpstr>Warning Signs During or After Uterine Evacuation</vt:lpstr>
      <vt:lpstr>Warning Signs During or After Uterine Evacuation (cont.)</vt:lpstr>
      <vt:lpstr>Follow-Up Care</vt:lpstr>
      <vt:lpstr>Assess Completeness of Uterine Evacuation</vt:lpstr>
      <vt:lpstr>Failed Uterine Evacuation</vt:lpstr>
      <vt:lpstr>Scenario 1 (CAC)</vt:lpstr>
      <vt:lpstr>Scenario 2 (CAC)</vt:lpstr>
      <vt:lpstr>Scenario 3 (CAC)</vt:lpstr>
      <vt:lpstr>Scenario 3 (CAC) (cont.)</vt:lpstr>
      <vt:lpstr>MODULE FOURTEEN</vt:lpstr>
      <vt:lpstr>Purpose of the module</vt:lpstr>
      <vt:lpstr>Objectives</vt:lpstr>
      <vt:lpstr>Abortion is a Safe Procedure</vt:lpstr>
      <vt:lpstr>Types of Complications</vt:lpstr>
      <vt:lpstr>Frequency of Adverse Events</vt:lpstr>
      <vt:lpstr>Frequency of Death</vt:lpstr>
      <vt:lpstr>Assessment and management of complications</vt:lpstr>
      <vt:lpstr>Signs and Symptoms of Incomplete Abortion: Immediate </vt:lpstr>
      <vt:lpstr>Signs and Symptoms of Incomplete Abortion: Delayed </vt:lpstr>
      <vt:lpstr>Causes of these Signs and Symptoms</vt:lpstr>
      <vt:lpstr>Treatment of Incomplete Abortion</vt:lpstr>
      <vt:lpstr>Signs and symptoms of uterine infection</vt:lpstr>
      <vt:lpstr>Signs and Symptoms of Continuing Pregnancy</vt:lpstr>
      <vt:lpstr>Continuing Pregnancy </vt:lpstr>
      <vt:lpstr>Hemorrhage</vt:lpstr>
      <vt:lpstr>Signs and Symptoms of Uterine Atony</vt:lpstr>
      <vt:lpstr>Factors Contributing to Uterine Atony</vt:lpstr>
      <vt:lpstr>Steps for Management of Hemorrhage</vt:lpstr>
      <vt:lpstr>Uterotonics for Bleeding or Stabilization</vt:lpstr>
      <vt:lpstr>Ectopic Pregnancy</vt:lpstr>
      <vt:lpstr>Possible Signs and Symptoms of Ectopic Pregnancy</vt:lpstr>
      <vt:lpstr>Signs and Symptoms of Cervical, Uterine or Abdominal Injury </vt:lpstr>
      <vt:lpstr>Signs and Symptoms of Cervical, Uterine or Abdominal Injury (cont.) </vt:lpstr>
      <vt:lpstr>Causes of Cervical, Uterine and Abdominal Injury </vt:lpstr>
      <vt:lpstr>Management of Cervical or Vaginal Laceration</vt:lpstr>
      <vt:lpstr>Management of Cervical or Vaginal Laceration (cont.)</vt:lpstr>
      <vt:lpstr>Management of Uterine Perforation</vt:lpstr>
      <vt:lpstr>Signs and symptoms of hematometra</vt:lpstr>
      <vt:lpstr>Signs and Symptoms of a Vasovagal Reaction </vt:lpstr>
      <vt:lpstr>Cause of Vasovagal Reactions </vt:lpstr>
      <vt:lpstr>Signs and Symptoms of Medication-Related Complications </vt:lpstr>
      <vt:lpstr>Factors Contributing to Medication-Related Complications </vt:lpstr>
      <vt:lpstr>Management of Medication-Related Complications</vt:lpstr>
      <vt:lpstr>Persistent Pain</vt:lpstr>
      <vt:lpstr>Possible Causes of Persistent Pain</vt:lpstr>
      <vt:lpstr>Allergic Reactions</vt:lpstr>
      <vt:lpstr>Abortion Not Linked to Long-Term Problems</vt:lpstr>
      <vt:lpstr>Causes of Complications in Postabortion Care</vt:lpstr>
      <vt:lpstr>Possible Presenting Severe Complications</vt:lpstr>
      <vt:lpstr>In Case of Emergency</vt:lpstr>
      <vt:lpstr>On-Call Provider</vt:lpstr>
      <vt:lpstr>Qualities of a Proper Referral System</vt:lpstr>
      <vt:lpstr>How Communities Can Assist With Referral</vt:lpstr>
      <vt:lpstr>Transport to Medical Facility</vt:lpstr>
      <vt:lpstr>Information Sharing</vt:lpstr>
      <vt:lpstr>Practicing for Emergencies</vt:lpstr>
      <vt:lpstr>Supplies for Emergencies</vt:lpstr>
      <vt:lpstr>Links to Communities</vt:lpstr>
      <vt:lpstr>Care After Treatment for Abortion Complications</vt:lpstr>
      <vt:lpstr>Adverse Events</vt:lpstr>
      <vt:lpstr>Types of Adverse Events</vt:lpstr>
      <vt:lpstr>Examples of Serious Adverse Events</vt:lpstr>
      <vt:lpstr>Why Adverse Events Occur</vt:lpstr>
      <vt:lpstr>Safety Depends On</vt:lpstr>
      <vt:lpstr>Adverse Event Reporting</vt:lpstr>
      <vt:lpstr>Root Cause Analysis</vt:lpstr>
      <vt:lpstr>Fishbone Diagram</vt:lpstr>
      <vt:lpstr>The 5 Whys</vt:lpstr>
      <vt:lpstr>Problem Tree Analysis</vt:lpstr>
      <vt:lpstr>Problem Tree Analysis</vt:lpstr>
      <vt:lpstr>Case Study #1: Treatment for Incomplete Abortion With Infection</vt:lpstr>
      <vt:lpstr>Case Study #2: Management of Uterine Atony</vt:lpstr>
      <vt:lpstr>Case Study #3: Management of Hemorrhage </vt:lpstr>
      <vt:lpstr>Case Study #4: Management of Infection from likely retained tissue in the uterus</vt:lpstr>
      <vt:lpstr>Case Study #5:  Ectopic Pregnancy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Nadia Shamsuddin</dc:creator>
  <cp:lastModifiedBy>Jamie McLendon</cp:lastModifiedBy>
  <cp:revision>3</cp:revision>
  <dcterms:created xsi:type="dcterms:W3CDTF">2020-04-03T19:22:02Z</dcterms:created>
  <dcterms:modified xsi:type="dcterms:W3CDTF">2020-05-20T16:51:54Z</dcterms:modified>
</cp:coreProperties>
</file>