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handoutMasterIdLst>
    <p:handoutMasterId r:id="rId15"/>
  </p:handoutMasterIdLst>
  <p:sldIdLst>
    <p:sldId id="256" r:id="rId5"/>
    <p:sldId id="269" r:id="rId6"/>
    <p:sldId id="268" r:id="rId7"/>
    <p:sldId id="271" r:id="rId8"/>
    <p:sldId id="270" r:id="rId9"/>
    <p:sldId id="274" r:id="rId10"/>
    <p:sldId id="275" r:id="rId11"/>
    <p:sldId id="278" r:id="rId12"/>
    <p:sldId id="276" r:id="rId1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halie Kapp" initials="N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51573" autoAdjust="0"/>
  </p:normalViewPr>
  <p:slideViewPr>
    <p:cSldViewPr>
      <p:cViewPr varScale="1">
        <p:scale>
          <a:sx n="35" d="100"/>
          <a:sy n="35" d="100"/>
        </p:scale>
        <p:origin x="2180" y="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lie Kapp" userId="45fa05d0-43ad-4034-9bc3-3690077050d4" providerId="ADAL" clId="{A5909E1E-EE98-4B5F-88E4-F46B2E95F06D}"/>
    <pc:docChg chg="modSld">
      <pc:chgData name="Nathalie Kapp" userId="45fa05d0-43ad-4034-9bc3-3690077050d4" providerId="ADAL" clId="{A5909E1E-EE98-4B5F-88E4-F46B2E95F06D}" dt="2018-12-21T21:46:14.432" v="48" actId="20577"/>
      <pc:docMkLst>
        <pc:docMk/>
      </pc:docMkLst>
      <pc:sldChg chg="modNotesTx">
        <pc:chgData name="Nathalie Kapp" userId="45fa05d0-43ad-4034-9bc3-3690077050d4" providerId="ADAL" clId="{A5909E1E-EE98-4B5F-88E4-F46B2E95F06D}" dt="2018-12-21T21:46:14.432" v="48" actId="20577"/>
        <pc:sldMkLst>
          <pc:docMk/>
          <pc:sldMk cId="3163615264" sldId="271"/>
        </pc:sldMkLst>
      </pc:sldChg>
    </pc:docChg>
  </pc:docChgLst>
  <pc:docChgLst>
    <pc:chgData name="Margie Snider" userId="332cd4aa-40f4-4b51-9d88-fdb713469228" providerId="ADAL" clId="{0B8E69AD-6DF9-4C38-BBD5-271528A0F2BA}"/>
    <pc:docChg chg="custSel modSld">
      <pc:chgData name="Margie Snider" userId="332cd4aa-40f4-4b51-9d88-fdb713469228" providerId="ADAL" clId="{0B8E69AD-6DF9-4C38-BBD5-271528A0F2BA}" dt="2018-11-01T14:33:55.602" v="351" actId="20577"/>
      <pc:docMkLst>
        <pc:docMk/>
      </pc:docMkLst>
      <pc:sldChg chg="modSp">
        <pc:chgData name="Margie Snider" userId="332cd4aa-40f4-4b51-9d88-fdb713469228" providerId="ADAL" clId="{0B8E69AD-6DF9-4C38-BBD5-271528A0F2BA}" dt="2018-11-01T14:23:05.124" v="5" actId="20577"/>
        <pc:sldMkLst>
          <pc:docMk/>
          <pc:sldMk cId="369567175" sldId="256"/>
        </pc:sldMkLst>
        <pc:spChg chg="mod">
          <ac:chgData name="Margie Snider" userId="332cd4aa-40f4-4b51-9d88-fdb713469228" providerId="ADAL" clId="{0B8E69AD-6DF9-4C38-BBD5-271528A0F2BA}" dt="2018-11-01T14:23:05.124" v="5" actId="20577"/>
          <ac:spMkLst>
            <pc:docMk/>
            <pc:sldMk cId="369567175" sldId="256"/>
            <ac:spMk id="2" creationId="{00000000-0000-0000-0000-000000000000}"/>
          </ac:spMkLst>
        </pc:spChg>
      </pc:sldChg>
      <pc:sldChg chg="modNotesTx">
        <pc:chgData name="Margie Snider" userId="332cd4aa-40f4-4b51-9d88-fdb713469228" providerId="ADAL" clId="{0B8E69AD-6DF9-4C38-BBD5-271528A0F2BA}" dt="2018-11-01T14:23:38.323" v="6" actId="20577"/>
        <pc:sldMkLst>
          <pc:docMk/>
          <pc:sldMk cId="2389838269" sldId="268"/>
        </pc:sldMkLst>
      </pc:sldChg>
      <pc:sldChg chg="modNotesTx">
        <pc:chgData name="Margie Snider" userId="332cd4aa-40f4-4b51-9d88-fdb713469228" providerId="ADAL" clId="{0B8E69AD-6DF9-4C38-BBD5-271528A0F2BA}" dt="2018-11-01T14:29:00.784" v="173" actId="114"/>
        <pc:sldMkLst>
          <pc:docMk/>
          <pc:sldMk cId="848366227" sldId="270"/>
        </pc:sldMkLst>
      </pc:sldChg>
      <pc:sldChg chg="modNotesTx">
        <pc:chgData name="Margie Snider" userId="332cd4aa-40f4-4b51-9d88-fdb713469228" providerId="ADAL" clId="{0B8E69AD-6DF9-4C38-BBD5-271528A0F2BA}" dt="2018-11-01T14:25:45.650" v="10" actId="20577"/>
        <pc:sldMkLst>
          <pc:docMk/>
          <pc:sldMk cId="3163615264" sldId="271"/>
        </pc:sldMkLst>
      </pc:sldChg>
      <pc:sldChg chg="modSp modNotesTx">
        <pc:chgData name="Margie Snider" userId="332cd4aa-40f4-4b51-9d88-fdb713469228" providerId="ADAL" clId="{0B8E69AD-6DF9-4C38-BBD5-271528A0F2BA}" dt="2018-11-01T14:32:41.896" v="306" actId="20577"/>
        <pc:sldMkLst>
          <pc:docMk/>
          <pc:sldMk cId="3074371550" sldId="274"/>
        </pc:sldMkLst>
        <pc:graphicFrameChg chg="modGraphic">
          <ac:chgData name="Margie Snider" userId="332cd4aa-40f4-4b51-9d88-fdb713469228" providerId="ADAL" clId="{0B8E69AD-6DF9-4C38-BBD5-271528A0F2BA}" dt="2018-11-01T14:29:43.091" v="174" actId="20577"/>
          <ac:graphicFrameMkLst>
            <pc:docMk/>
            <pc:sldMk cId="3074371550" sldId="274"/>
            <ac:graphicFrameMk id="4" creationId="{00000000-0000-0000-0000-000000000000}"/>
          </ac:graphicFrameMkLst>
        </pc:graphicFrameChg>
      </pc:sldChg>
      <pc:sldChg chg="modSp">
        <pc:chgData name="Margie Snider" userId="332cd4aa-40f4-4b51-9d88-fdb713469228" providerId="ADAL" clId="{0B8E69AD-6DF9-4C38-BBD5-271528A0F2BA}" dt="2018-11-01T14:33:12.155" v="307" actId="20577"/>
        <pc:sldMkLst>
          <pc:docMk/>
          <pc:sldMk cId="1273940216" sldId="275"/>
        </pc:sldMkLst>
        <pc:spChg chg="mod">
          <ac:chgData name="Margie Snider" userId="332cd4aa-40f4-4b51-9d88-fdb713469228" providerId="ADAL" clId="{0B8E69AD-6DF9-4C38-BBD5-271528A0F2BA}" dt="2018-11-01T14:33:12.155" v="307" actId="20577"/>
          <ac:spMkLst>
            <pc:docMk/>
            <pc:sldMk cId="1273940216" sldId="275"/>
            <ac:spMk id="11267" creationId="{00000000-0000-0000-0000-000000000000}"/>
          </ac:spMkLst>
        </pc:spChg>
      </pc:sldChg>
      <pc:sldChg chg="modNotesTx">
        <pc:chgData name="Margie Snider" userId="332cd4aa-40f4-4b51-9d88-fdb713469228" providerId="ADAL" clId="{0B8E69AD-6DF9-4C38-BBD5-271528A0F2BA}" dt="2018-11-01T14:33:55.602" v="351" actId="20577"/>
        <pc:sldMkLst>
          <pc:docMk/>
          <pc:sldMk cId="438070133" sldId="276"/>
        </pc:sldMkLst>
      </pc:sldChg>
      <pc:sldChg chg="modNotesTx">
        <pc:chgData name="Margie Snider" userId="332cd4aa-40f4-4b51-9d88-fdb713469228" providerId="ADAL" clId="{0B8E69AD-6DF9-4C38-BBD5-271528A0F2BA}" dt="2018-11-01T14:33:32.224" v="348" actId="20577"/>
        <pc:sldMkLst>
          <pc:docMk/>
          <pc:sldMk cId="1630403912" sldId="27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38213067-13BD-4A5B-9BC3-FBFD02603AED}" type="datetimeFigureOut">
              <a:rPr lang="en-US" smtClean="0"/>
              <a:t>12/21/2018</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6F5D924A-9E31-4995-A1B1-46E24ECC96FD}" type="slidenum">
              <a:rPr lang="en-US" smtClean="0"/>
              <a:t>‹#›</a:t>
            </a:fld>
            <a:endParaRPr lang="en-US"/>
          </a:p>
        </p:txBody>
      </p:sp>
    </p:spTree>
    <p:extLst>
      <p:ext uri="{BB962C8B-B14F-4D97-AF65-F5344CB8AC3E}">
        <p14:creationId xmlns:p14="http://schemas.microsoft.com/office/powerpoint/2010/main" val="3854584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869CC676-AD9F-456D-B1DD-FB5CF7143FBF}" type="datetimeFigureOut">
              <a:rPr lang="en-US" smtClean="0"/>
              <a:t>12/21/2018</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F1E79A8E-AA04-4028-9302-54E05D343A63}" type="slidenum">
              <a:rPr lang="en-US" smtClean="0"/>
              <a:t>‹#›</a:t>
            </a:fld>
            <a:endParaRPr lang="en-US"/>
          </a:p>
        </p:txBody>
      </p:sp>
    </p:spTree>
    <p:extLst>
      <p:ext uri="{BB962C8B-B14F-4D97-AF65-F5344CB8AC3E}">
        <p14:creationId xmlns:p14="http://schemas.microsoft.com/office/powerpoint/2010/main" val="299017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1E79A8E-AA04-4028-9302-54E05D343A63}" type="slidenum">
              <a:rPr lang="en-US" smtClean="0"/>
              <a:t>1</a:t>
            </a:fld>
            <a:endParaRPr lang="en-US"/>
          </a:p>
        </p:txBody>
      </p:sp>
    </p:spTree>
    <p:extLst>
      <p:ext uri="{BB962C8B-B14F-4D97-AF65-F5344CB8AC3E}">
        <p14:creationId xmlns:p14="http://schemas.microsoft.com/office/powerpoint/2010/main" val="4061255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01392A-B2A2-4806-9E4A-54D0955284E5}" type="slidenum">
              <a:rPr lang="en-US" altLang="en-US" smtClean="0"/>
              <a:pPr eaLnBrk="1" hangingPunct="1"/>
              <a:t>2</a:t>
            </a:fld>
            <a:endParaRPr lang="en-US" altLang="en-US"/>
          </a:p>
        </p:txBody>
      </p:sp>
    </p:spTree>
    <p:extLst>
      <p:ext uri="{BB962C8B-B14F-4D97-AF65-F5344CB8AC3E}">
        <p14:creationId xmlns:p14="http://schemas.microsoft.com/office/powerpoint/2010/main" val="1385709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Women are often </a:t>
            </a:r>
            <a:r>
              <a:rPr lang="en-US" altLang="en-US" baseline="0" dirty="0"/>
              <a:t>delayed in obtaining care for a variety of reasons, including:</a:t>
            </a:r>
          </a:p>
          <a:p>
            <a:pPr eaLnBrk="1" hangingPunct="1">
              <a:spcBef>
                <a:spcPct val="0"/>
              </a:spcBef>
            </a:pPr>
            <a:r>
              <a:rPr lang="en-US" altLang="en-US" dirty="0"/>
              <a:t>Delay in detecting pregnancy</a:t>
            </a:r>
          </a:p>
          <a:p>
            <a:pPr eaLnBrk="1" hangingPunct="1">
              <a:spcBef>
                <a:spcPct val="0"/>
              </a:spcBef>
            </a:pPr>
            <a:r>
              <a:rPr lang="en-US" altLang="en-US" dirty="0"/>
              <a:t>Health service barriers</a:t>
            </a:r>
          </a:p>
          <a:p>
            <a:pPr eaLnBrk="1" hangingPunct="1">
              <a:spcBef>
                <a:spcPct val="0"/>
              </a:spcBef>
            </a:pPr>
            <a:r>
              <a:rPr lang="en-US" altLang="en-US" dirty="0"/>
              <a:t>Transportation</a:t>
            </a:r>
          </a:p>
          <a:p>
            <a:pPr eaLnBrk="1" hangingPunct="1">
              <a:spcBef>
                <a:spcPct val="0"/>
              </a:spcBef>
            </a:pPr>
            <a:r>
              <a:rPr lang="en-US" altLang="en-US" dirty="0"/>
              <a:t>Money</a:t>
            </a:r>
          </a:p>
          <a:p>
            <a:pPr eaLnBrk="1" hangingPunct="1">
              <a:spcBef>
                <a:spcPct val="0"/>
              </a:spcBef>
            </a:pPr>
            <a:r>
              <a:rPr lang="en-US" altLang="en-US" dirty="0"/>
              <a:t>Family issues</a:t>
            </a:r>
          </a:p>
          <a:p>
            <a:pPr eaLnBrk="1" hangingPunct="1">
              <a:spcBef>
                <a:spcPct val="0"/>
              </a:spcBef>
            </a:pPr>
            <a:r>
              <a:rPr lang="en-US" altLang="en-US" dirty="0"/>
              <a:t>Provider attitudes</a:t>
            </a:r>
          </a:p>
          <a:p>
            <a:pPr eaLnBrk="1" hangingPunct="1">
              <a:spcBef>
                <a:spcPct val="0"/>
              </a:spcBef>
            </a:pPr>
            <a:r>
              <a:rPr lang="en-US" altLang="en-US" dirty="0"/>
              <a:t>No accessible to services</a:t>
            </a:r>
          </a:p>
          <a:p>
            <a:pPr eaLnBrk="1" hangingPunct="1">
              <a:spcBef>
                <a:spcPct val="0"/>
              </a:spcBef>
            </a:pPr>
            <a:r>
              <a:rPr lang="en-US" altLang="en-US" dirty="0"/>
              <a:t>Stigma</a:t>
            </a:r>
          </a:p>
          <a:p>
            <a:pPr eaLnBrk="1" hangingPunct="1">
              <a:spcBef>
                <a:spcPct val="0"/>
              </a:spcBef>
            </a:pPr>
            <a:r>
              <a:rPr lang="en-US" altLang="en-US" dirty="0"/>
              <a:t>Changes</a:t>
            </a:r>
            <a:r>
              <a:rPr lang="en-US" altLang="en-US" baseline="0" dirty="0"/>
              <a:t> in m</a:t>
            </a:r>
            <a:r>
              <a:rPr lang="en-US" altLang="en-US" dirty="0"/>
              <a:t>aternal health</a:t>
            </a:r>
          </a:p>
          <a:p>
            <a:pPr eaLnBrk="1" hangingPunct="1">
              <a:spcBef>
                <a:spcPct val="0"/>
              </a:spcBef>
            </a:pPr>
            <a:r>
              <a:rPr lang="en-US" altLang="en-US" dirty="0"/>
              <a:t>Fetal issues (anomaly/death)</a:t>
            </a:r>
          </a:p>
          <a:p>
            <a:pPr eaLnBrk="1" hangingPunct="1">
              <a:spcBef>
                <a:spcPct val="0"/>
              </a:spcBef>
            </a:pPr>
            <a:r>
              <a:rPr lang="en-US" altLang="en-US" dirty="0"/>
              <a:t>Domestic violence</a:t>
            </a:r>
          </a:p>
          <a:p>
            <a:pPr eaLnBrk="1" hangingPunct="1">
              <a:spcBef>
                <a:spcPct val="0"/>
              </a:spcBef>
            </a:pPr>
            <a:endParaRPr lang="en-US" altLang="en-US" dirty="0"/>
          </a:p>
          <a:p>
            <a:r>
              <a:rPr lang="en-US" altLang="en-US" dirty="0"/>
              <a:t>These reasons are found consistently</a:t>
            </a:r>
            <a:r>
              <a:rPr lang="en-US" altLang="en-US" baseline="0" dirty="0"/>
              <a:t> across countries and cultures. </a:t>
            </a:r>
            <a:r>
              <a:rPr lang="en-US" sz="1200" b="0" i="0" u="none" strike="noStrike" kern="1200" baseline="0" dirty="0">
                <a:solidFill>
                  <a:schemeClr val="tx1"/>
                </a:solidFill>
                <a:latin typeface="+mn-lt"/>
                <a:ea typeface="+mn-ea"/>
                <a:cs typeface="+mn-cs"/>
              </a:rPr>
              <a:t>Abortions after the first trimester disproportionately affect underserved populations including the poor, the very young, and those experiencing violence.</a:t>
            </a:r>
            <a:endParaRPr lang="en-US" altLang="en-US" dirty="0"/>
          </a:p>
          <a:p>
            <a:pPr eaLnBrk="1" hangingPunct="1">
              <a:spcBef>
                <a:spcPct val="0"/>
              </a:spcBef>
            </a:pPr>
            <a:endParaRPr lang="en-US" altLang="en-US"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03960D-726A-48C6-B956-67DF34E48B49}" type="slidenum">
              <a:rPr lang="en-US" altLang="en-US" smtClean="0"/>
              <a:pPr eaLnBrk="1" hangingPunct="1"/>
              <a:t>3</a:t>
            </a:fld>
            <a:endParaRPr lang="en-US" altLang="en-US"/>
          </a:p>
        </p:txBody>
      </p:sp>
    </p:spTree>
    <p:extLst>
      <p:ext uri="{BB962C8B-B14F-4D97-AF65-F5344CB8AC3E}">
        <p14:creationId xmlns:p14="http://schemas.microsoft.com/office/powerpoint/2010/main" val="4189941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Unlikely in PAC cases, but Transient fetal survival- where a fetus show some signs of life at the time of expulsion- can be upsetting to staff, the woman and her family. It can also lead to unanticipated medical, social and legal consequences.</a:t>
            </a:r>
            <a:endParaRPr lang="en-US" altLang="en-US"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en-US" altLang="en-US" dirty="0"/>
              <a:t>Women need to be informed about what to expect if they are at risk of transient fetal survival – prepare them for what they might see, feel and hear.  </a:t>
            </a:r>
          </a:p>
          <a:p>
            <a:pPr marL="457200" lvl="2" eaLnBrk="1" hangingPunct="1">
              <a:spcBef>
                <a:spcPct val="0"/>
              </a:spcBef>
              <a:buFontTx/>
              <a:buChar char="•"/>
            </a:pPr>
            <a:r>
              <a:rPr lang="en-US" altLang="en-US" dirty="0"/>
              <a:t>The fetus may make some initial movements when expelled, if late in the second trimester. This usually lasts no more then several minutes—often only seconds if it even occurs at all. Some clinicians will explain this to a woman as the fetus having “reflexes” (brainstem</a:t>
            </a:r>
            <a:r>
              <a:rPr lang="en-US" altLang="en-US" baseline="0" dirty="0"/>
              <a:t> function)</a:t>
            </a:r>
            <a:r>
              <a:rPr lang="en-US" altLang="en-US" dirty="0"/>
              <a:t>.   </a:t>
            </a:r>
          </a:p>
          <a:p>
            <a:pPr marL="457200" lvl="2" eaLnBrk="1" hangingPunct="1">
              <a:spcBef>
                <a:spcPct val="0"/>
              </a:spcBef>
              <a:buFontTx/>
              <a:buChar char="•"/>
            </a:pPr>
            <a:r>
              <a:rPr lang="en-US" altLang="en-US" dirty="0"/>
              <a:t>Depending on the</a:t>
            </a:r>
            <a:r>
              <a:rPr lang="en-US" altLang="en-US" baseline="0" dirty="0"/>
              <a:t> context and environment within each facility, having a discussion with different care teams or key clinicians regarding common guidelines for resuscitation should occur prior to starting these services at your hospital. </a:t>
            </a:r>
          </a:p>
          <a:p>
            <a:pPr marL="457200" lvl="2" eaLnBrk="1" hangingPunct="1">
              <a:spcBef>
                <a:spcPct val="0"/>
              </a:spcBef>
              <a:buFontTx/>
              <a:buChar char="•"/>
            </a:pPr>
            <a:r>
              <a:rPr lang="en-US" altLang="en-US" dirty="0"/>
              <a:t>Providers may find that some women are concerned about fetal pain.  However, intake pain pathways do not appear to be present until 29 weeks (Lee, 2005)</a:t>
            </a:r>
          </a:p>
          <a:p>
            <a:pPr marL="0" marR="0" indent="0" algn="l" defTabSz="914400" rtl="0" eaLnBrk="1" fontAlgn="auto" latinLnBrk="0" hangingPunct="1">
              <a:lnSpc>
                <a:spcPct val="100000"/>
              </a:lnSpc>
              <a:spcBef>
                <a:spcPct val="0"/>
              </a:spcBef>
              <a:spcAft>
                <a:spcPts val="0"/>
              </a:spcAft>
              <a:buClrTx/>
              <a:buSzTx/>
              <a:buFontTx/>
              <a:buChar char="•"/>
              <a:tabLst/>
              <a:defRPr/>
            </a:pPr>
            <a:r>
              <a:rPr lang="en-US" altLang="en-US" dirty="0"/>
              <a:t>Significant preparation for staff needs to take place as well.</a:t>
            </a:r>
            <a:r>
              <a:rPr lang="en-US" altLang="en-US" baseline="0" dirty="0"/>
              <a:t> Values Clarification activities or an </a:t>
            </a:r>
            <a:r>
              <a:rPr lang="en-US" altLang="en-US" baseline="0" dirty="0" err="1"/>
              <a:t>inservice</a:t>
            </a:r>
            <a:r>
              <a:rPr lang="en-US" altLang="en-US" baseline="0" dirty="0"/>
              <a:t>/orientation can help and, if needed, can be repeated. Additionally, debriefing immediately following a situation where transient fetal survival occurs can be helpful for staff to voice their concerns and feel supported.</a:t>
            </a:r>
          </a:p>
          <a:p>
            <a:pPr marL="0" marR="0" indent="0" algn="l" defTabSz="914400" rtl="0" eaLnBrk="1" fontAlgn="auto" latinLnBrk="0" hangingPunct="1">
              <a:lnSpc>
                <a:spcPct val="100000"/>
              </a:lnSpc>
              <a:spcBef>
                <a:spcPct val="0"/>
              </a:spcBef>
              <a:spcAft>
                <a:spcPts val="0"/>
              </a:spcAft>
              <a:buClrTx/>
              <a:buSzTx/>
              <a:buFontTx/>
              <a:buChar char="•"/>
              <a:tabLst/>
              <a:defRPr/>
            </a:pPr>
            <a:r>
              <a:rPr lang="en-US" altLang="en-US" baseline="0" dirty="0"/>
              <a:t>Remember some women and their families may feel comforted with being able to have time together and to provide comfort care.</a:t>
            </a:r>
          </a:p>
          <a:p>
            <a:pPr marL="0" marR="0" indent="0" algn="l" defTabSz="914400" rtl="0" eaLnBrk="1" fontAlgn="auto" latinLnBrk="0" hangingPunct="1">
              <a:lnSpc>
                <a:spcPct val="100000"/>
              </a:lnSpc>
              <a:spcBef>
                <a:spcPct val="0"/>
              </a:spcBef>
              <a:spcAft>
                <a:spcPts val="0"/>
              </a:spcAft>
              <a:buClrTx/>
              <a:buSzTx/>
              <a:buFontTx/>
              <a:buChar char="•"/>
              <a:tabLst/>
              <a:defRPr/>
            </a:pPr>
            <a:r>
              <a:rPr lang="en-US" sz="1200" b="0" i="0" u="none" strike="noStrike" kern="1200" baseline="0" dirty="0">
                <a:solidFill>
                  <a:schemeClr val="tx1"/>
                </a:solidFill>
                <a:latin typeface="+mn-lt"/>
                <a:ea typeface="+mn-ea"/>
                <a:cs typeface="+mn-cs"/>
              </a:rPr>
              <a:t>Products of conception should be handled with respect in accordance with prevailing religious, cultural and aesthetic norms. </a:t>
            </a:r>
            <a:endParaRPr lang="en-US" altLang="en-US" dirty="0"/>
          </a:p>
          <a:p>
            <a:pPr eaLnBrk="1" hangingPunct="1">
              <a:spcBef>
                <a:spcPct val="0"/>
              </a:spcBef>
              <a:buFontTx/>
              <a:buChar char="•"/>
            </a:pPr>
            <a:r>
              <a:rPr lang="en-US" altLang="en-US" dirty="0"/>
              <a:t>Official reporting</a:t>
            </a:r>
            <a:r>
              <a:rPr lang="en-US" altLang="en-US" baseline="0" dirty="0"/>
              <a:t> and disposal requirements</a:t>
            </a:r>
            <a:r>
              <a:rPr lang="en-US" altLang="en-US" dirty="0"/>
              <a:t> may differ</a:t>
            </a:r>
            <a:r>
              <a:rPr lang="en-US" altLang="en-US" baseline="0" dirty="0"/>
              <a:t> if transient fetal survival occurs (i.e., it may be classified as a live birth). </a:t>
            </a:r>
            <a:endParaRPr lang="en-US" altLang="en-US" dirty="0"/>
          </a:p>
          <a:p>
            <a:pPr eaLnBrk="1" hangingPunct="1">
              <a:spcBef>
                <a:spcPct val="0"/>
              </a:spcBef>
              <a:buFontTx/>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5075D6-8FDB-4C24-88AF-71236F311A09}" type="slidenum">
              <a:rPr lang="en-US" altLang="en-US" smtClean="0"/>
              <a:pPr eaLnBrk="1" hangingPunct="1"/>
              <a:t>4</a:t>
            </a:fld>
            <a:endParaRPr lang="en-US" altLang="en-US"/>
          </a:p>
        </p:txBody>
      </p:sp>
    </p:spTree>
    <p:extLst>
      <p:ext uri="{BB962C8B-B14F-4D97-AF65-F5344CB8AC3E}">
        <p14:creationId xmlns:p14="http://schemas.microsoft.com/office/powerpoint/2010/main" val="731861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All women and their pregnancies need to be treated respectfully.  Some women may have different wishes</a:t>
            </a:r>
            <a:r>
              <a:rPr lang="en-US" altLang="en-US" baseline="0" dirty="0"/>
              <a:t> </a:t>
            </a:r>
            <a:r>
              <a:rPr lang="en-US" altLang="en-US" dirty="0"/>
              <a:t>depending on whether this was a desired vs. undesired pregnancy or whether she is terminating for medical indications or fetal anomalies.  </a:t>
            </a:r>
          </a:p>
          <a:p>
            <a:pPr eaLnBrk="1" hangingPunct="1">
              <a:spcBef>
                <a:spcPct val="0"/>
              </a:spcBef>
            </a:pPr>
            <a:endParaRPr lang="en-US" altLang="en-US" dirty="0"/>
          </a:p>
          <a:p>
            <a:pPr eaLnBrk="1" hangingPunct="1">
              <a:spcBef>
                <a:spcPct val="0"/>
              </a:spcBef>
            </a:pPr>
            <a:r>
              <a:rPr lang="en-US" altLang="en-US" dirty="0"/>
              <a:t>Some women may want to see and hold the fetus, others may not.  Women should be allowed to make these choices while also being informed about what to expect. Choices may depend on culture, religion, values and beliefs. </a:t>
            </a:r>
          </a:p>
          <a:p>
            <a:pPr eaLnBrk="1" hangingPunct="1">
              <a:spcBef>
                <a:spcPct val="0"/>
              </a:spcBef>
            </a:pPr>
            <a:endParaRPr lang="en-US" altLang="en-US" dirty="0"/>
          </a:p>
          <a:p>
            <a:pPr eaLnBrk="1" hangingPunct="1">
              <a:spcBef>
                <a:spcPct val="0"/>
              </a:spcBef>
            </a:pPr>
            <a:r>
              <a:rPr lang="en-US" altLang="en-US" dirty="0"/>
              <a:t>Good discussion points to stop</a:t>
            </a:r>
            <a:r>
              <a:rPr lang="en-US" altLang="en-US" baseline="0" dirty="0"/>
              <a:t> and talk about as a group at this point in the presentation:</a:t>
            </a:r>
            <a:endParaRPr lang="en-US" altLang="en-US" dirty="0"/>
          </a:p>
          <a:p>
            <a:pPr eaLnBrk="1" hangingPunct="1">
              <a:spcBef>
                <a:spcPct val="0"/>
              </a:spcBef>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Also may want to bring up that families may have wishes regarding disposal (i.e. burial vs cremation) instead of</a:t>
            </a:r>
            <a:r>
              <a:rPr lang="en-US" altLang="en-US" baseline="0" dirty="0"/>
              <a:t> facility disposal</a:t>
            </a:r>
            <a:r>
              <a:rPr lang="en-US" altLang="en-US" dirty="0"/>
              <a:t>.  As</a:t>
            </a:r>
            <a:r>
              <a:rPr lang="en-US" altLang="en-US" baseline="0" dirty="0"/>
              <a:t> products of conception are considered pathological waste – it is considered infectious because it is capable of spreading </a:t>
            </a:r>
            <a:r>
              <a:rPr lang="en-US" altLang="en-US" baseline="0" dirty="0" err="1"/>
              <a:t>bloodborne</a:t>
            </a:r>
            <a:r>
              <a:rPr lang="en-US" altLang="en-US" baseline="0" dirty="0"/>
              <a:t> diseases. </a:t>
            </a:r>
            <a:r>
              <a:rPr lang="en-US" sz="1200" b="0" i="0" u="none" strike="noStrike" kern="1200" baseline="0" dirty="0">
                <a:solidFill>
                  <a:schemeClr val="tx1"/>
                </a:solidFill>
                <a:latin typeface="+mn-lt"/>
                <a:ea typeface="+mn-ea"/>
                <a:cs typeface="+mn-cs"/>
              </a:rPr>
              <a:t>Proper management of infectious waste is important to reduce health risks and environmental pollution. Unless local funeral procedures are being observed, disposal should be in accordance with guidelines for infectious waste. For low-resource settings, burial in a properly built and maintained pit (placenta pit) is a recommended disposal method. See Appendix 8, page 53 of the </a:t>
            </a:r>
            <a:r>
              <a:rPr lang="en-US" sz="1200" b="0" i="1" u="none" strike="noStrike" kern="1200" baseline="0" dirty="0">
                <a:solidFill>
                  <a:schemeClr val="tx1"/>
                </a:solidFill>
                <a:latin typeface="+mn-lt"/>
                <a:ea typeface="+mn-ea"/>
                <a:cs typeface="+mn-cs"/>
              </a:rPr>
              <a:t>Medical Abortion Reference Guide: Induced abortion and postabortion care at or after 13 weeks gestation (‘second trimester’) </a:t>
            </a:r>
            <a:r>
              <a:rPr lang="en-US" sz="1200" b="0" i="0" u="none" strike="noStrike" kern="1200" baseline="0" dirty="0">
                <a:solidFill>
                  <a:schemeClr val="tx1"/>
                </a:solidFill>
                <a:latin typeface="+mn-lt"/>
                <a:ea typeface="+mn-ea"/>
                <a:cs typeface="+mn-cs"/>
              </a:rPr>
              <a:t>as well as </a:t>
            </a:r>
            <a:r>
              <a:rPr lang="en-US" baseline="0" dirty="0"/>
              <a:t>Ipas’s </a:t>
            </a:r>
            <a:r>
              <a:rPr lang="en-US" i="1" baseline="0" dirty="0"/>
              <a:t>Clinical Updates in Reproductive Health </a:t>
            </a:r>
            <a:r>
              <a:rPr lang="en-US" baseline="0" dirty="0"/>
              <a:t>(www.ipas.org/clinicalupdates).</a:t>
            </a:r>
            <a:endParaRPr 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A8D6C9-CD6B-4625-9EB6-2D52DCA5854F}" type="slidenum">
              <a:rPr lang="en-US" altLang="en-US" smtClean="0"/>
              <a:pPr eaLnBrk="1" hangingPunct="1"/>
              <a:t>5</a:t>
            </a:fld>
            <a:endParaRPr lang="en-US" altLang="en-US"/>
          </a:p>
        </p:txBody>
      </p:sp>
    </p:spTree>
    <p:extLst>
      <p:ext uri="{BB962C8B-B14F-4D97-AF65-F5344CB8AC3E}">
        <p14:creationId xmlns:p14="http://schemas.microsoft.com/office/powerpoint/2010/main" val="4202132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Why would you do this?  </a:t>
            </a:r>
          </a:p>
          <a:p>
            <a:pPr eaLnBrk="1" hangingPunct="1">
              <a:spcBef>
                <a:spcPct val="0"/>
              </a:spcBef>
              <a:buFontTx/>
              <a:buChar char="•"/>
            </a:pPr>
            <a:r>
              <a:rPr lang="en-US" altLang="en-US" dirty="0"/>
              <a:t>May make abortion procedure more acceptable to staff</a:t>
            </a:r>
          </a:p>
          <a:p>
            <a:pPr eaLnBrk="1" hangingPunct="1">
              <a:spcBef>
                <a:spcPct val="0"/>
              </a:spcBef>
              <a:buFontTx/>
              <a:buChar char="•"/>
            </a:pPr>
            <a:r>
              <a:rPr lang="en-US" altLang="en-US" dirty="0"/>
              <a:t>May make abortion procedure more acceptable to the woman and her family </a:t>
            </a:r>
          </a:p>
          <a:p>
            <a:pPr eaLnBrk="1" hangingPunct="1">
              <a:spcBef>
                <a:spcPct val="0"/>
              </a:spcBef>
              <a:buFontTx/>
              <a:buChar char="•"/>
            </a:pPr>
            <a:r>
              <a:rPr lang="en-US" altLang="en-US" dirty="0"/>
              <a:t>The</a:t>
            </a:r>
            <a:r>
              <a:rPr lang="en-US" altLang="en-US" baseline="0" dirty="0"/>
              <a:t> WHO recommends </a:t>
            </a:r>
            <a:r>
              <a:rPr lang="en-US" altLang="en-US" u="sng" baseline="0" dirty="0"/>
              <a:t>considering this (this is not a mandate) </a:t>
            </a:r>
            <a:r>
              <a:rPr lang="en-US" altLang="en-US" baseline="0" dirty="0"/>
              <a:t>for second tri MA after 20 weeks gestation in order to avoid a live birth (which may incur legal issues/concerns)</a:t>
            </a:r>
          </a:p>
          <a:p>
            <a:pPr eaLnBrk="1" hangingPunct="1">
              <a:spcBef>
                <a:spcPct val="0"/>
              </a:spcBef>
              <a:buFontTx/>
              <a:buChar char="•"/>
            </a:pPr>
            <a:r>
              <a:rPr lang="en-US" altLang="en-US" baseline="0" dirty="0"/>
              <a:t>May negate resuscitation issues (from neonatal care)</a:t>
            </a:r>
            <a:endParaRPr lang="en-US" altLang="en-US" dirty="0"/>
          </a:p>
          <a:p>
            <a:pPr eaLnBrk="1" hangingPunct="1">
              <a:spcBef>
                <a:spcPct val="0"/>
              </a:spcBef>
            </a:pPr>
            <a:endParaRPr lang="en-US" altLang="en-US" b="1" dirty="0"/>
          </a:p>
          <a:p>
            <a:pPr eaLnBrk="1" hangingPunct="1">
              <a:spcBef>
                <a:spcPct val="0"/>
              </a:spcBef>
            </a:pPr>
            <a:r>
              <a:rPr lang="en-US" altLang="en-US" b="1" dirty="0"/>
              <a:t>Why wouldn’t you do this? </a:t>
            </a:r>
          </a:p>
          <a:p>
            <a:r>
              <a:rPr lang="en-US" altLang="en-US" dirty="0"/>
              <a:t>Excess burden/medical risk on the woman without any known benefit– no</a:t>
            </a:r>
            <a:r>
              <a:rPr lang="en-US" altLang="en-US" baseline="0" dirty="0"/>
              <a:t> evidence that it</a:t>
            </a:r>
            <a:r>
              <a:rPr lang="en-US" altLang="en-US" dirty="0"/>
              <a:t> decreases time to expulsion, blood loss or complications. </a:t>
            </a:r>
            <a:r>
              <a:rPr lang="en-US" altLang="en-US" sz="1200" b="0" i="0" u="none" strike="noStrike" kern="1200" baseline="0" dirty="0">
                <a:solidFill>
                  <a:schemeClr val="tx1"/>
                </a:solidFill>
                <a:latin typeface="+mn-lt"/>
                <a:ea typeface="+mn-ea"/>
                <a:cs typeface="+mn-cs"/>
              </a:rPr>
              <a:t>There is added risk from an additional procedure (</a:t>
            </a:r>
            <a:r>
              <a:rPr lang="en-US" altLang="en-US" sz="1200" b="0" i="0" u="none" strike="noStrike" kern="1200" baseline="0" dirty="0" err="1">
                <a:solidFill>
                  <a:schemeClr val="tx1"/>
                </a:solidFill>
                <a:latin typeface="+mn-lt"/>
                <a:ea typeface="+mn-ea"/>
                <a:cs typeface="+mn-cs"/>
              </a:rPr>
              <a:t>amnio</a:t>
            </a:r>
            <a:r>
              <a:rPr lang="en-US" altLang="en-US" sz="1200" b="0" i="0" u="none" strike="noStrike" kern="1200" baseline="0" dirty="0">
                <a:solidFill>
                  <a:schemeClr val="tx1"/>
                </a:solidFill>
                <a:latin typeface="+mn-lt"/>
                <a:ea typeface="+mn-ea"/>
                <a:cs typeface="+mn-cs"/>
              </a:rPr>
              <a:t>-injection).  T</a:t>
            </a:r>
            <a:r>
              <a:rPr lang="en-US" sz="1200" b="0" i="0" u="none" strike="noStrike" kern="1200" baseline="0" dirty="0">
                <a:solidFill>
                  <a:schemeClr val="tx1"/>
                </a:solidFill>
                <a:latin typeface="+mn-lt"/>
                <a:ea typeface="+mn-ea"/>
                <a:cs typeface="+mn-cs"/>
              </a:rPr>
              <a:t>here are no trials to evaluate the safety and efficacy of induced fetal demise before medical abortion with the currently recommended second-trimester regimens.</a:t>
            </a:r>
            <a:endParaRPr lang="en-US" altLang="en-US" dirty="0"/>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Fetal demise can be achieved prior to a second-trimester abortion using the following methods:</a:t>
            </a:r>
          </a:p>
          <a:p>
            <a:r>
              <a:rPr lang="en-US" sz="1200" b="0" i="0" u="none" strike="noStrike" kern="1200" baseline="0" dirty="0">
                <a:solidFill>
                  <a:schemeClr val="tx1"/>
                </a:solidFill>
                <a:latin typeface="+mn-lt"/>
                <a:ea typeface="+mn-ea"/>
                <a:cs typeface="+mn-cs"/>
              </a:rPr>
              <a:t>• Digoxin injected into the fetus or amniotic fluid</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Contraindications:  Maternal arrhythmia, allergy to digoxin, renal failure</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Potassium chloride injected directly into the fetal heart (not routinely recommended)</a:t>
            </a:r>
          </a:p>
          <a:p>
            <a:r>
              <a:rPr lang="en-US" sz="1200" b="0" i="0" u="none" strike="noStrike" kern="1200" baseline="0" dirty="0">
                <a:solidFill>
                  <a:schemeClr val="tx1"/>
                </a:solidFill>
                <a:latin typeface="+mn-lt"/>
                <a:ea typeface="+mn-ea"/>
                <a:cs typeface="+mn-cs"/>
              </a:rPr>
              <a:t>An additional method to induce fetal demise is performed during the</a:t>
            </a:r>
          </a:p>
          <a:p>
            <a:r>
              <a:rPr lang="en-US" sz="1200" b="0" i="0" u="none" strike="noStrike" kern="1200" baseline="0" dirty="0">
                <a:solidFill>
                  <a:schemeClr val="tx1"/>
                </a:solidFill>
                <a:latin typeface="+mn-lt"/>
                <a:ea typeface="+mn-ea"/>
                <a:cs typeface="+mn-cs"/>
              </a:rPr>
              <a:t>abortion process or during expulsion:</a:t>
            </a:r>
          </a:p>
          <a:p>
            <a:r>
              <a:rPr lang="en-US" sz="1200" b="0" i="0" u="none" strike="noStrike" kern="1200" baseline="0" dirty="0">
                <a:solidFill>
                  <a:schemeClr val="tx1"/>
                </a:solidFill>
                <a:latin typeface="+mn-lt"/>
                <a:ea typeface="+mn-ea"/>
                <a:cs typeface="+mn-cs"/>
              </a:rPr>
              <a:t>• Transection of the fetal umbilical cord</a:t>
            </a:r>
            <a:endParaRPr lang="en-US" altLang="en-US" dirty="0"/>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Technique</a:t>
            </a:r>
          </a:p>
          <a:p>
            <a:r>
              <a:rPr lang="en-US" sz="1200" b="0" i="0" u="none" strike="noStrike" kern="1200" baseline="0" dirty="0">
                <a:solidFill>
                  <a:schemeClr val="tx1"/>
                </a:solidFill>
                <a:latin typeface="+mn-lt"/>
                <a:ea typeface="+mn-ea"/>
                <a:cs typeface="+mn-cs"/>
              </a:rPr>
              <a:t>Fetal demise can be achieved prior to a second-trimester abortion by injecting either potassium chloride directly</a:t>
            </a:r>
          </a:p>
          <a:p>
            <a:r>
              <a:rPr lang="en-US" sz="1200" b="0" i="0" u="none" strike="noStrike" kern="1200" baseline="0" dirty="0">
                <a:solidFill>
                  <a:schemeClr val="tx1"/>
                </a:solidFill>
                <a:latin typeface="+mn-lt"/>
                <a:ea typeface="+mn-ea"/>
                <a:cs typeface="+mn-cs"/>
              </a:rPr>
              <a:t>into the fetal heart or digoxin into the fetus or amniotic fluid or by transecting the fetal umbilical cord (See page 19 of the  Medical Abortion Reference Guide: Induced abortion and postabortion care at or after 13 weeks gestation [‘second trimester’] for details.)</a:t>
            </a:r>
          </a:p>
          <a:p>
            <a:endParaRPr lang="en-US" sz="1200" b="0" i="1" u="none" strike="noStrike" kern="1200" baseline="0" dirty="0">
              <a:solidFill>
                <a:schemeClr val="tx1"/>
              </a:solidFill>
              <a:latin typeface="+mn-lt"/>
              <a:ea typeface="+mn-ea"/>
              <a:cs typeface="+mn-cs"/>
            </a:endParaRP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84207B-23FF-433F-AD35-F80DCFEC2D3F}" type="slidenum">
              <a:rPr lang="en-US" altLang="en-US" smtClean="0"/>
              <a:pPr eaLnBrk="1" hangingPunct="1"/>
              <a:t>6</a:t>
            </a:fld>
            <a:endParaRPr lang="en-US" altLang="en-US"/>
          </a:p>
        </p:txBody>
      </p:sp>
    </p:spTree>
    <p:extLst>
      <p:ext uri="{BB962C8B-B14F-4D97-AF65-F5344CB8AC3E}">
        <p14:creationId xmlns:p14="http://schemas.microsoft.com/office/powerpoint/2010/main" val="3931788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slide</a:t>
            </a:r>
          </a:p>
        </p:txBody>
      </p:sp>
      <p:sp>
        <p:nvSpPr>
          <p:cNvPr id="4" name="Slide Number Placeholder 3"/>
          <p:cNvSpPr>
            <a:spLocks noGrp="1"/>
          </p:cNvSpPr>
          <p:nvPr>
            <p:ph type="sldNum" sz="quarter" idx="10"/>
          </p:nvPr>
        </p:nvSpPr>
        <p:spPr/>
        <p:txBody>
          <a:bodyPr/>
          <a:lstStyle/>
          <a:p>
            <a:fld id="{F1E79A8E-AA04-4028-9302-54E05D343A63}" type="slidenum">
              <a:rPr lang="en-US" smtClean="0"/>
              <a:t>7</a:t>
            </a:fld>
            <a:endParaRPr lang="en-US"/>
          </a:p>
        </p:txBody>
      </p:sp>
    </p:spTree>
    <p:extLst>
      <p:ext uri="{BB962C8B-B14F-4D97-AF65-F5344CB8AC3E}">
        <p14:creationId xmlns:p14="http://schemas.microsoft.com/office/powerpoint/2010/main" val="583229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See</a:t>
            </a:r>
            <a:r>
              <a:rPr lang="en-US" altLang="en-US" baseline="0" dirty="0"/>
              <a:t> page 19 of MA Reference guide</a:t>
            </a:r>
            <a:endParaRPr lang="en-US" altLang="en-US"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069C23-DD1F-4E30-AA92-9A1F98CCAD94}" type="slidenum">
              <a:rPr lang="en-US" altLang="en-US" smtClean="0"/>
              <a:pPr eaLnBrk="1" hangingPunct="1"/>
              <a:t>8</a:t>
            </a:fld>
            <a:endParaRPr lang="en-US" altLang="en-US"/>
          </a:p>
        </p:txBody>
      </p:sp>
    </p:spTree>
    <p:extLst>
      <p:ext uri="{BB962C8B-B14F-4D97-AF65-F5344CB8AC3E}">
        <p14:creationId xmlns:p14="http://schemas.microsoft.com/office/powerpoint/2010/main" val="1014877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dirty="0"/>
              <a:t>Trainer note: consider deleting this slide if outside of Asia as this</a:t>
            </a:r>
            <a:r>
              <a:rPr lang="en-US" altLang="en-US" baseline="0" dirty="0"/>
              <a:t> issue varies in importance depending on the country</a:t>
            </a:r>
            <a:r>
              <a:rPr lang="en-US" altLang="en-US" dirty="0"/>
              <a:t>. </a:t>
            </a:r>
            <a:r>
              <a:rPr lang="en-US" altLang="en-US"/>
              <a:t>OR: </a:t>
            </a:r>
            <a:r>
              <a:rPr lang="en-US" altLang="en-US" dirty="0"/>
              <a:t>C</a:t>
            </a:r>
            <a:r>
              <a:rPr lang="en-US" altLang="en-US"/>
              <a:t>onsider </a:t>
            </a:r>
            <a:r>
              <a:rPr lang="en-US" altLang="en-US" dirty="0"/>
              <a:t>using</a:t>
            </a:r>
            <a:r>
              <a:rPr lang="en-US" altLang="en-US" baseline="0" dirty="0"/>
              <a:t> this as a discussion point and to ask if this is an issue. Have the trainees share experiences and/or concerns. Emphasize that the value of one gender over another is not an abortion issue but a deeply rooted socio-cultural issue. If gender selection issues are present where the training is taking place, make sure to include values clarification and attitude transformation activities that highlight this in order to discuss further.</a:t>
            </a:r>
            <a:endParaRPr lang="en-US" altLang="en-US" dirty="0"/>
          </a:p>
          <a:p>
            <a:pPr eaLnBrk="1" hangingPunct="1">
              <a:spcBef>
                <a:spcPct val="0"/>
              </a:spcBef>
            </a:pPr>
            <a:endParaRPr lang="en-US" altLang="en-US" dirty="0"/>
          </a:p>
          <a:p>
            <a:pPr eaLnBrk="1" hangingPunct="1">
              <a:spcBef>
                <a:spcPct val="0"/>
              </a:spcBef>
            </a:pPr>
            <a:endParaRPr lang="en-US" altLang="en-US" dirty="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86F360A-C818-445F-8F5B-3A3042C339A8}" type="slidenum">
              <a:rPr lang="en-US" altLang="en-US" smtClean="0"/>
              <a:pPr eaLnBrk="1" hangingPunct="1"/>
              <a:t>9</a:t>
            </a:fld>
            <a:endParaRPr lang="en-US" altLang="en-US"/>
          </a:p>
        </p:txBody>
      </p:sp>
    </p:spTree>
    <p:extLst>
      <p:ext uri="{BB962C8B-B14F-4D97-AF65-F5344CB8AC3E}">
        <p14:creationId xmlns:p14="http://schemas.microsoft.com/office/powerpoint/2010/main" val="412048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none" baseline="0"/>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A110DBD-F360-477F-8039-5B73ABBF8C56}"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8" name="Straight Connector 7"/>
          <p:cNvCxnSpPr/>
          <p:nvPr/>
        </p:nvCxnSpPr>
        <p:spPr>
          <a:xfrm>
            <a:off x="685800" y="3398520"/>
            <a:ext cx="7848600"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110DBD-F360-477F-8039-5B73ABBF8C56}"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A110DBD-F360-477F-8039-5B73ABBF8C56}"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A110DBD-F360-477F-8039-5B73ABBF8C56}"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7FB48-1C59-4242-9E9E-753CAEBD328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110DBD-F360-477F-8039-5B73ABBF8C56}"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110DBD-F360-477F-8039-5B73ABBF8C56}" type="datetimeFigureOut">
              <a:rPr lang="en-US" smtClean="0"/>
              <a:t>12/21/2018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7FB48-1C59-4242-9E9E-753CAEBD328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110DBD-F360-477F-8039-5B73ABBF8C56}" type="datetimeFigureOut">
              <a:rPr lang="en-US" smtClean="0"/>
              <a:t>12/21/2018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10DBD-F360-477F-8039-5B73ABBF8C56}" type="datetimeFigureOut">
              <a:rPr lang="en-US" smtClean="0"/>
              <a:t>12/21/2018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110DBD-F360-477F-8039-5B73ABBF8C56}"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7FB48-1C59-4242-9E9E-753CAEBD32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9AA"/>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110DBD-F360-477F-8039-5B73ABBF8C56}" type="datetimeFigureOut">
              <a:rPr lang="en-US" smtClean="0"/>
              <a:t>12/21/2018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F7FB48-1C59-4242-9E9E-753CAEBD32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bg1"/>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bg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bg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bg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bg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bg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371600"/>
            <a:ext cx="9601200" cy="1927225"/>
          </a:xfrm>
        </p:spPr>
        <p:txBody>
          <a:bodyPr/>
          <a:lstStyle/>
          <a:p>
            <a:r>
              <a:rPr lang="en-US" sz="4000" dirty="0"/>
              <a:t>Medical abortion and PAC at or after 13 weeks</a:t>
            </a:r>
            <a:br>
              <a:rPr lang="en-US" sz="4000" dirty="0"/>
            </a:br>
            <a:r>
              <a:rPr lang="en-US" sz="3600" i="1" dirty="0"/>
              <a:t>Other key issues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7582" y="5181600"/>
            <a:ext cx="2350927" cy="1204488"/>
          </a:xfrm>
          <a:prstGeom prst="rect">
            <a:avLst/>
          </a:prstGeom>
        </p:spPr>
      </p:pic>
    </p:spTree>
    <p:extLst>
      <p:ext uri="{BB962C8B-B14F-4D97-AF65-F5344CB8AC3E}">
        <p14:creationId xmlns:p14="http://schemas.microsoft.com/office/powerpoint/2010/main" val="369567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81708" y="685800"/>
            <a:ext cx="8229600" cy="990600"/>
          </a:xfrm>
        </p:spPr>
        <p:txBody>
          <a:bodyPr/>
          <a:lstStyle/>
          <a:p>
            <a:r>
              <a:rPr lang="en-US" altLang="en-US" dirty="0"/>
              <a:t>Objectives</a:t>
            </a:r>
          </a:p>
        </p:txBody>
      </p:sp>
      <p:sp>
        <p:nvSpPr>
          <p:cNvPr id="5123" name="Content Placeholder 2"/>
          <p:cNvSpPr>
            <a:spLocks noGrp="1"/>
          </p:cNvSpPr>
          <p:nvPr>
            <p:ph idx="1"/>
          </p:nvPr>
        </p:nvSpPr>
        <p:spPr>
          <a:xfrm>
            <a:off x="152400" y="1952278"/>
            <a:ext cx="8991600" cy="4830763"/>
          </a:xfrm>
        </p:spPr>
        <p:txBody>
          <a:bodyPr>
            <a:normAutofit lnSpcReduction="10000"/>
          </a:bodyPr>
          <a:lstStyle/>
          <a:p>
            <a:pPr>
              <a:buFont typeface="Arial" charset="0"/>
              <a:buNone/>
            </a:pPr>
            <a:r>
              <a:rPr lang="en-US" altLang="en-US" sz="2800" b="1" dirty="0"/>
              <a:t>At the end of this session, you should be able to:</a:t>
            </a:r>
          </a:p>
          <a:p>
            <a:pPr>
              <a:buFont typeface="Arial" charset="0"/>
              <a:buNone/>
            </a:pPr>
            <a:endParaRPr lang="en-US" altLang="en-US" sz="2800" dirty="0"/>
          </a:p>
          <a:p>
            <a:r>
              <a:rPr lang="en-US" altLang="en-US" sz="2800" dirty="0"/>
              <a:t>Understand why and who needs abortions at or after 13 weeks</a:t>
            </a:r>
          </a:p>
          <a:p>
            <a:r>
              <a:rPr lang="en-US" altLang="en-US" sz="2800" dirty="0"/>
              <a:t>Discuss transient fetal survival</a:t>
            </a:r>
          </a:p>
          <a:p>
            <a:r>
              <a:rPr lang="en-US" altLang="en-US" sz="2800" dirty="0"/>
              <a:t>State reasons for inducing fetal demise and review the basics of the technique</a:t>
            </a:r>
          </a:p>
          <a:p>
            <a:r>
              <a:rPr lang="en-US" altLang="en-US" sz="2800" dirty="0"/>
              <a:t>Understand issues regarding sex selection</a:t>
            </a:r>
          </a:p>
          <a:p>
            <a:r>
              <a:rPr lang="en-US" altLang="en-US" sz="2800" dirty="0"/>
              <a:t>Provide appropriate and sensitive care to women undergoing medical abortion</a:t>
            </a:r>
          </a:p>
        </p:txBody>
      </p:sp>
      <p:pic>
        <p:nvPicPr>
          <p:cNvPr id="5124" name="Picture 4" descr="C:\Documents and Settings\HymanA\Local Settings\Temporary Internet Files\Content.IE5\Q1UK61DZ\MC9003361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104775"/>
            <a:ext cx="152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100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5"/>
          <p:cNvSpPr>
            <a:spLocks noGrp="1"/>
          </p:cNvSpPr>
          <p:nvPr>
            <p:ph type="ctrTitle" idx="4294967295"/>
          </p:nvPr>
        </p:nvSpPr>
        <p:spPr>
          <a:xfrm>
            <a:off x="152400" y="246185"/>
            <a:ext cx="8305800" cy="1143000"/>
          </a:xfrm>
        </p:spPr>
        <p:txBody>
          <a:bodyPr/>
          <a:lstStyle/>
          <a:p>
            <a:r>
              <a:rPr lang="en-US" altLang="en-US" dirty="0"/>
              <a:t>Why Do Women Delay?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909" y="1371600"/>
            <a:ext cx="7618476" cy="5083220"/>
          </a:xfrm>
          <a:prstGeom prst="rect">
            <a:avLst/>
          </a:prstGeom>
        </p:spPr>
      </p:pic>
    </p:spTree>
    <p:extLst>
      <p:ext uri="{BB962C8B-B14F-4D97-AF65-F5344CB8AC3E}">
        <p14:creationId xmlns:p14="http://schemas.microsoft.com/office/powerpoint/2010/main" val="238983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altLang="en-US"/>
              <a:t>Transient Fetal Survival</a:t>
            </a:r>
          </a:p>
        </p:txBody>
      </p:sp>
      <p:pic>
        <p:nvPicPr>
          <p:cNvPr id="7171" name="Picture 4" descr="EKG.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0700" y="1981200"/>
            <a:ext cx="5562600" cy="413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3615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533400"/>
            <a:ext cx="8229600" cy="990600"/>
          </a:xfrm>
        </p:spPr>
        <p:txBody>
          <a:bodyPr>
            <a:normAutofit fontScale="90000"/>
          </a:bodyPr>
          <a:lstStyle/>
          <a:p>
            <a:br>
              <a:rPr lang="en-US" altLang="en-US" dirty="0"/>
            </a:br>
            <a:r>
              <a:rPr lang="en-US" altLang="en-US" dirty="0"/>
              <a:t>Comfort care</a:t>
            </a:r>
            <a:br>
              <a:rPr lang="en-US" altLang="en-US" dirty="0"/>
            </a:br>
            <a:endParaRPr lang="en-US" altLang="en-US" dirty="0"/>
          </a:p>
        </p:txBody>
      </p:sp>
      <p:sp>
        <p:nvSpPr>
          <p:cNvPr id="6147" name="Content Placeholder 2"/>
          <p:cNvSpPr>
            <a:spLocks noGrp="1"/>
          </p:cNvSpPr>
          <p:nvPr>
            <p:ph idx="1"/>
          </p:nvPr>
        </p:nvSpPr>
        <p:spPr>
          <a:xfrm>
            <a:off x="0" y="1676400"/>
            <a:ext cx="5257800" cy="5029200"/>
          </a:xfrm>
        </p:spPr>
        <p:txBody>
          <a:bodyPr/>
          <a:lstStyle/>
          <a:p>
            <a:r>
              <a:rPr lang="en-US" altLang="en-US" dirty="0"/>
              <a:t>Highly variable protocols</a:t>
            </a:r>
          </a:p>
          <a:p>
            <a:r>
              <a:rPr lang="en-US" altLang="en-US" dirty="0"/>
              <a:t>Very culturally dependent</a:t>
            </a:r>
          </a:p>
          <a:p>
            <a:r>
              <a:rPr lang="en-US" altLang="en-US" dirty="0"/>
              <a:t>Staff or family to hold fetus OR place in a safe, private place </a:t>
            </a:r>
          </a:p>
          <a:p>
            <a:r>
              <a:rPr lang="en-US" altLang="en-US" dirty="0"/>
              <a:t>Inclusion of religious rites, if desired</a:t>
            </a:r>
          </a:p>
          <a:p>
            <a:r>
              <a:rPr lang="en-US" altLang="en-US" dirty="0"/>
              <a:t>Can offer mementos (ultrasound picture, fetal foot prints)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1676400"/>
            <a:ext cx="3529163" cy="3263850"/>
          </a:xfrm>
          <a:prstGeom prst="rect">
            <a:avLst/>
          </a:prstGeom>
        </p:spPr>
      </p:pic>
    </p:spTree>
    <p:extLst>
      <p:ext uri="{BB962C8B-B14F-4D97-AF65-F5344CB8AC3E}">
        <p14:creationId xmlns:p14="http://schemas.microsoft.com/office/powerpoint/2010/main" val="848366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66281892"/>
              </p:ext>
            </p:extLst>
          </p:nvPr>
        </p:nvGraphicFramePr>
        <p:xfrm>
          <a:off x="228600" y="1905000"/>
          <a:ext cx="8763000" cy="3864134"/>
        </p:xfrm>
        <a:graphic>
          <a:graphicData uri="http://schemas.openxmlformats.org/drawingml/2006/table">
            <a:tbl>
              <a:tblPr firstRow="1" bandRow="1">
                <a:tableStyleId>{7DF18680-E054-41AD-8BC1-D1AEF772440D}</a:tableStyleId>
              </a:tblPr>
              <a:tblGrid>
                <a:gridCol w="2514600">
                  <a:extLst>
                    <a:ext uri="{9D8B030D-6E8A-4147-A177-3AD203B41FA5}">
                      <a16:colId xmlns:a16="http://schemas.microsoft.com/office/drawing/2014/main" val="20000"/>
                    </a:ext>
                  </a:extLst>
                </a:gridCol>
                <a:gridCol w="6248400">
                  <a:extLst>
                    <a:ext uri="{9D8B030D-6E8A-4147-A177-3AD203B41FA5}">
                      <a16:colId xmlns:a16="http://schemas.microsoft.com/office/drawing/2014/main" val="20001"/>
                    </a:ext>
                  </a:extLst>
                </a:gridCol>
              </a:tblGrid>
              <a:tr h="663758">
                <a:tc>
                  <a:txBody>
                    <a:bodyPr/>
                    <a:lstStyle/>
                    <a:p>
                      <a:r>
                        <a:rPr lang="en-US" sz="2400" dirty="0"/>
                        <a:t>Method options</a:t>
                      </a:r>
                    </a:p>
                  </a:txBody>
                  <a:tcPr marT="45716" marB="45716"/>
                </a:tc>
                <a:tc>
                  <a:txBody>
                    <a:bodyPr/>
                    <a:lstStyle/>
                    <a:p>
                      <a:r>
                        <a:rPr lang="en-US" sz="2400" dirty="0"/>
                        <a:t>Considerations</a:t>
                      </a:r>
                    </a:p>
                  </a:txBody>
                  <a:tcPr marT="45716" marB="45716"/>
                </a:tc>
                <a:extLst>
                  <a:ext uri="{0D108BD9-81ED-4DB2-BD59-A6C34878D82A}">
                    <a16:rowId xmlns:a16="http://schemas.microsoft.com/office/drawing/2014/main" val="10000"/>
                  </a:ext>
                </a:extLst>
              </a:tr>
              <a:tr h="1141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Digoxin</a:t>
                      </a:r>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a:t>Intraamniotic</a:t>
                      </a:r>
                      <a:r>
                        <a:rPr lang="en-US" sz="2400" baseline="0" dirty="0"/>
                        <a:t> or fetal injection.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aseline="0" dirty="0"/>
                        <a:t>90% effective if given the day before the abortion</a:t>
                      </a:r>
                      <a:endParaRPr lang="en-US" sz="2400" dirty="0"/>
                    </a:p>
                  </a:txBody>
                  <a:tcPr marT="45716" marB="45716"/>
                </a:tc>
                <a:extLst>
                  <a:ext uri="{0D108BD9-81ED-4DB2-BD59-A6C34878D82A}">
                    <a16:rowId xmlns:a16="http://schemas.microsoft.com/office/drawing/2014/main" val="10001"/>
                  </a:ext>
                </a:extLst>
              </a:tr>
              <a:tr h="1141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Potassium chloride</a:t>
                      </a:r>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a:t>Intracardiac</a:t>
                      </a:r>
                      <a:r>
                        <a:rPr lang="en-US" sz="2400" dirty="0"/>
                        <a:t> injection</a:t>
                      </a:r>
                      <a:r>
                        <a:rPr lang="en-US" sz="2400" baseline="0" dirty="0"/>
                        <a:t> requires skilled provider and ultrasound (not routinely recommended)</a:t>
                      </a:r>
                      <a:endParaRPr lang="en-US" sz="2400" dirty="0"/>
                    </a:p>
                  </a:txBody>
                  <a:tcPr marT="45716" marB="45716"/>
                </a:tc>
                <a:extLst>
                  <a:ext uri="{0D108BD9-81ED-4DB2-BD59-A6C34878D82A}">
                    <a16:rowId xmlns:a16="http://schemas.microsoft.com/office/drawing/2014/main" val="10002"/>
                  </a:ext>
                </a:extLst>
              </a:tr>
              <a:tr h="789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Cord transection</a:t>
                      </a:r>
                    </a:p>
                    <a:p>
                      <a:endParaRPr lang="en-US" sz="2400" dirty="0"/>
                    </a:p>
                  </a:txBody>
                  <a:tcPr marT="45716" marB="4571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Not always possible</a:t>
                      </a:r>
                      <a:r>
                        <a:rPr lang="en-US" sz="2400" baseline="0" dirty="0"/>
                        <a:t> with medical abortion</a:t>
                      </a:r>
                      <a:endParaRPr lang="en-US" sz="2400" dirty="0"/>
                    </a:p>
                  </a:txBody>
                  <a:tcPr marT="45716" marB="45716"/>
                </a:tc>
                <a:extLst>
                  <a:ext uri="{0D108BD9-81ED-4DB2-BD59-A6C34878D82A}">
                    <a16:rowId xmlns:a16="http://schemas.microsoft.com/office/drawing/2014/main" val="10003"/>
                  </a:ext>
                </a:extLst>
              </a:tr>
            </a:tbl>
          </a:graphicData>
        </a:graphic>
      </p:graphicFrame>
      <p:sp>
        <p:nvSpPr>
          <p:cNvPr id="10259" name="Title 1"/>
          <p:cNvSpPr>
            <a:spLocks noGrp="1"/>
          </p:cNvSpPr>
          <p:nvPr>
            <p:ph type="title"/>
          </p:nvPr>
        </p:nvSpPr>
        <p:spPr>
          <a:xfrm>
            <a:off x="203200" y="609600"/>
            <a:ext cx="8229600" cy="990600"/>
          </a:xfrm>
        </p:spPr>
        <p:txBody>
          <a:bodyPr/>
          <a:lstStyle/>
          <a:p>
            <a:r>
              <a:rPr lang="en-US" altLang="en-US" dirty="0"/>
              <a:t>Inducing fetal demise</a:t>
            </a:r>
          </a:p>
        </p:txBody>
      </p:sp>
    </p:spTree>
    <p:extLst>
      <p:ext uri="{BB962C8B-B14F-4D97-AF65-F5344CB8AC3E}">
        <p14:creationId xmlns:p14="http://schemas.microsoft.com/office/powerpoint/2010/main" val="3074371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a:t>Supplies needed</a:t>
            </a:r>
          </a:p>
        </p:txBody>
      </p:sp>
      <p:sp>
        <p:nvSpPr>
          <p:cNvPr id="11267" name="Content Placeholder 2"/>
          <p:cNvSpPr>
            <a:spLocks noGrp="1"/>
          </p:cNvSpPr>
          <p:nvPr>
            <p:ph idx="1"/>
          </p:nvPr>
        </p:nvSpPr>
        <p:spPr>
          <a:xfrm>
            <a:off x="245301" y="1752600"/>
            <a:ext cx="8915400" cy="4876800"/>
          </a:xfrm>
        </p:spPr>
        <p:txBody>
          <a:bodyPr/>
          <a:lstStyle/>
          <a:p>
            <a:pPr lvl="0"/>
            <a:r>
              <a:rPr lang="en-US" dirty="0"/>
              <a:t>Alcohol or povidone-iodine </a:t>
            </a:r>
          </a:p>
          <a:p>
            <a:pPr lvl="0"/>
            <a:r>
              <a:rPr lang="en-US" dirty="0"/>
              <a:t>Gloves (sterile or clean). If clean, non-sterile gloves are used then the provider must practice a no-touch technique</a:t>
            </a:r>
          </a:p>
          <a:p>
            <a:pPr lvl="0"/>
            <a:r>
              <a:rPr lang="en-US" dirty="0"/>
              <a:t>5mL syringe </a:t>
            </a:r>
          </a:p>
          <a:p>
            <a:pPr lvl="0"/>
            <a:r>
              <a:rPr lang="en-US" dirty="0"/>
              <a:t>22-gauge spinal needle</a:t>
            </a:r>
          </a:p>
          <a:p>
            <a:pPr lvl="0"/>
            <a:r>
              <a:rPr lang="en-US" dirty="0"/>
              <a:t>Digoxin 1.0-1.5mg</a:t>
            </a:r>
          </a:p>
          <a:p>
            <a:pPr lvl="0"/>
            <a:r>
              <a:rPr lang="en-US" dirty="0"/>
              <a:t>4x4 gauze</a:t>
            </a:r>
          </a:p>
          <a:p>
            <a:pPr lvl="0"/>
            <a:r>
              <a:rPr lang="en-US" dirty="0"/>
              <a:t>Small dressing or Band-Aid (</a:t>
            </a:r>
            <a:r>
              <a:rPr lang="en-US" i="1" dirty="0"/>
              <a:t>optional</a:t>
            </a:r>
            <a:r>
              <a:rPr lang="en-US" dirty="0"/>
              <a:t>)</a:t>
            </a:r>
          </a:p>
          <a:p>
            <a:endParaRPr lang="en-US" altLang="en-US" dirty="0"/>
          </a:p>
        </p:txBody>
      </p:sp>
    </p:spTree>
    <p:extLst>
      <p:ext uri="{BB962C8B-B14F-4D97-AF65-F5344CB8AC3E}">
        <p14:creationId xmlns:p14="http://schemas.microsoft.com/office/powerpoint/2010/main" val="1273940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a:t>Digoxin </a:t>
            </a:r>
            <a:r>
              <a:rPr lang="en-US" altLang="en-US" dirty="0" err="1"/>
              <a:t>amnio</a:t>
            </a:r>
            <a:r>
              <a:rPr lang="en-US" altLang="en-US" dirty="0"/>
              <a:t>-injection: technique</a:t>
            </a:r>
          </a:p>
        </p:txBody>
      </p:sp>
      <p:pic>
        <p:nvPicPr>
          <p:cNvPr id="8195" name="Picture 4" descr="figure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411413" y="1801813"/>
            <a:ext cx="4854575" cy="4122737"/>
          </a:xfrm>
          <a:noFill/>
        </p:spPr>
      </p:pic>
    </p:spTree>
    <p:extLst>
      <p:ext uri="{BB962C8B-B14F-4D97-AF65-F5344CB8AC3E}">
        <p14:creationId xmlns:p14="http://schemas.microsoft.com/office/powerpoint/2010/main" val="163040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a:extLst>
              <a:ext uri="{28A0092B-C50C-407E-A947-70E740481C1C}">
                <a14:useLocalDpi xmlns:a14="http://schemas.microsoft.com/office/drawing/2010/main" val="0"/>
              </a:ext>
            </a:extLst>
          </a:blip>
          <a:srcRect l="7458" t="7002" r="4697" b="39772"/>
          <a:stretch>
            <a:fillRect/>
          </a:stretch>
        </p:blipFill>
        <p:spPr bwMode="auto">
          <a:xfrm>
            <a:off x="986425" y="1066800"/>
            <a:ext cx="7315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80701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ue + Dark Organe Urban">
      <a:dk1>
        <a:srgbClr val="0069AA"/>
      </a:dk1>
      <a:lt1>
        <a:sysClr val="window" lastClr="FFFFFF"/>
      </a:lt1>
      <a:dk2>
        <a:srgbClr val="0069AA"/>
      </a:dk2>
      <a:lt2>
        <a:srgbClr val="E2D6B5"/>
      </a:lt2>
      <a:accent1>
        <a:srgbClr val="F47B20"/>
      </a:accent1>
      <a:accent2>
        <a:srgbClr val="F47B20"/>
      </a:accent2>
      <a:accent3>
        <a:srgbClr val="F47B20"/>
      </a:accent3>
      <a:accent4>
        <a:srgbClr val="C3B8B2"/>
      </a:accent4>
      <a:accent5>
        <a:srgbClr val="F96B07"/>
      </a:accent5>
      <a:accent6>
        <a:srgbClr val="F47B20"/>
      </a:accent6>
      <a:hlink>
        <a:srgbClr val="D62828"/>
      </a:hlink>
      <a:folHlink>
        <a:srgbClr val="7C6D6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ctivity xmlns="794a31a7-d620-4990-b69f-212e7653d907">Other Key Issues - presentation</Activity>
    <Activity_x0020_order xmlns="794a31a7-d620-4990-b69f-212e7653d907">65</Activity_x0020_order>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E60CE8ECEFFB84F98DEAE73ADCA2925" ma:contentTypeVersion="15" ma:contentTypeDescription="Create a new document." ma:contentTypeScope="" ma:versionID="760e8ddac3cb7b9b2a37a4cc3acab5ff">
  <xsd:schema xmlns:xsd="http://www.w3.org/2001/XMLSchema" xmlns:xs="http://www.w3.org/2001/XMLSchema" xmlns:p="http://schemas.microsoft.com/office/2006/metadata/properties" xmlns:ns2="eaabc42c-abff-4e10-a1d4-30dd7a9c0116" xmlns:ns3="794a31a7-d620-4990-b69f-212e7653d907" targetNamespace="http://schemas.microsoft.com/office/2006/metadata/properties" ma:root="true" ma:fieldsID="5a8bda13e4afee807d0e66d1a272ee28" ns2:_="" ns3:_="">
    <xsd:import namespace="eaabc42c-abff-4e10-a1d4-30dd7a9c0116"/>
    <xsd:import namespace="794a31a7-d620-4990-b69f-212e7653d90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Activity_x0020_order" minOccurs="0"/>
                <xsd:element ref="ns3:Activity"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abc42c-abff-4e10-a1d4-30dd7a9c0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4a31a7-d620-4990-b69f-212e7653d90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Activity_x0020_order" ma:index="12" nillable="true" ma:displayName="Order" ma:internalName="Activity_x0020_order" ma:percentage="FALSE">
      <xsd:simpleType>
        <xsd:restriction base="dms:Number"/>
      </xsd:simpleType>
    </xsd:element>
    <xsd:element name="Activity" ma:index="13" nillable="true" ma:displayName="Notes" ma:internalName="Activity">
      <xsd:simpleType>
        <xsd:restriction base="dms:Text">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644241-70B6-46EA-95E0-654BE7877EAB}">
  <ds:schemaRef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794a31a7-d620-4990-b69f-212e7653d907"/>
    <ds:schemaRef ds:uri="eaabc42c-abff-4e10-a1d4-30dd7a9c0116"/>
    <ds:schemaRef ds:uri="http://www.w3.org/XML/1998/namespace"/>
  </ds:schemaRefs>
</ds:datastoreItem>
</file>

<file path=customXml/itemProps2.xml><?xml version="1.0" encoding="utf-8"?>
<ds:datastoreItem xmlns:ds="http://schemas.openxmlformats.org/officeDocument/2006/customXml" ds:itemID="{8E2CB954-3682-4FE6-8323-3E421F6E60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abc42c-abff-4e10-a1d4-30dd7a9c0116"/>
    <ds:schemaRef ds:uri="794a31a7-d620-4990-b69f-212e7653d9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D8DAA2-E0AB-43C1-96EC-D168FDC56F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Clarity</Template>
  <TotalTime>150</TotalTime>
  <Words>1253</Words>
  <Application>Microsoft Office PowerPoint</Application>
  <PresentationFormat>On-screen Show (4:3)</PresentationFormat>
  <Paragraphs>98</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Clarity</vt:lpstr>
      <vt:lpstr>Medical abortion and PAC at or after 13 weeks Other key issues</vt:lpstr>
      <vt:lpstr>Objectives</vt:lpstr>
      <vt:lpstr>Why Do Women Delay?</vt:lpstr>
      <vt:lpstr>Transient Fetal Survival</vt:lpstr>
      <vt:lpstr> Comfort care </vt:lpstr>
      <vt:lpstr>Inducing fetal demise</vt:lpstr>
      <vt:lpstr>Supplies needed</vt:lpstr>
      <vt:lpstr>Digoxin amnio-injection: technique</vt:lpstr>
      <vt:lpstr>PowerPoint Presentation</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blue + Orange Clarity (Dark background)</dc:title>
  <dc:creator>Nicole Crews</dc:creator>
  <dc:description>Template with dark background</dc:description>
  <cp:lastModifiedBy>Nathalie Kapp</cp:lastModifiedBy>
  <cp:revision>21</cp:revision>
  <cp:lastPrinted>2017-05-25T13:04:16Z</cp:lastPrinted>
  <dcterms:created xsi:type="dcterms:W3CDTF">2013-01-02T19:45:00Z</dcterms:created>
  <dcterms:modified xsi:type="dcterms:W3CDTF">2018-12-21T21:46:56Z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0x0101008E60CE8ECEFFB84F98DEAE73ADCA2925</vt:lpwstr>
  </property>
  <property fmtid="{D5CDD505-2E9C-101B-9397-08002B2CF9AE}" pid="3" name="_dlc_DocIdItemGuid">
    <vt:lpwstr>7bca8783-d97f-4ab3-9781-c6606e591af5</vt:lpwstr>
  </property>
  <property fmtid="{D5CDD505-2E9C-101B-9397-08002B2CF9AE}" pid="4" name="Order">
    <vt:r8>100</vt:r8>
  </property>
  <property fmtid="{D5CDD505-2E9C-101B-9397-08002B2CF9AE}" pid="5" name="URL">
    <vt:lpwstr/>
  </property>
</Properties>
</file>