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56"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halie Kapp" initials="NK" lastIdx="1" clrIdx="0">
    <p:extLst>
      <p:ext uri="{19B8F6BF-5375-455C-9EA6-DF929625EA0E}">
        <p15:presenceInfo xmlns:p15="http://schemas.microsoft.com/office/powerpoint/2012/main" userId="S-1-5-21-776561741-1326574676-725345543-498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2901" autoAdjust="0"/>
  </p:normalViewPr>
  <p:slideViewPr>
    <p:cSldViewPr>
      <p:cViewPr varScale="1">
        <p:scale>
          <a:sx n="49" d="100"/>
          <a:sy n="49" d="100"/>
        </p:scale>
        <p:origin x="1133"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9CC676-AD9F-456D-B1DD-FB5CF7143FBF}" type="datetimeFigureOut">
              <a:rPr lang="en-US" smtClean="0"/>
              <a:t>11/21/2018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E79A8E-AA04-4028-9302-54E05D343A63}" type="slidenum">
              <a:rPr lang="en-US" smtClean="0"/>
              <a:t>‹#›</a:t>
            </a:fld>
            <a:endParaRPr lang="en-US"/>
          </a:p>
        </p:txBody>
      </p:sp>
    </p:spTree>
    <p:extLst>
      <p:ext uri="{BB962C8B-B14F-4D97-AF65-F5344CB8AC3E}">
        <p14:creationId xmlns:p14="http://schemas.microsoft.com/office/powerpoint/2010/main" val="299017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i="0" baseline="0" dirty="0"/>
              <a:t>Continue to emphasize that these abortion methodologies can be used for not only induced abortion but also for management of post-abortion care.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i="0" baseline="0" dirty="0"/>
              <a:t>For more information regarding D&amp;E, see the reference companion guide: </a:t>
            </a:r>
            <a:r>
              <a:rPr lang="en-US" altLang="en-US" i="1" baseline="0" dirty="0"/>
              <a:t>Dilatation and Evacuation Reference Guide: Induced abortion and postabortion care at or after 13 weeks gestation.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As new evidence emerges, recommendations may require updating; yearly updates are reflected in Ipas’s </a:t>
            </a:r>
            <a:r>
              <a:rPr lang="en-US" i="1" baseline="0" dirty="0"/>
              <a:t>Clinical Updates in Reproductive Health </a:t>
            </a:r>
            <a:r>
              <a:rPr lang="en-US" baseline="0" dirty="0"/>
              <a:t>(www.ipas.org/clinicalupdates).</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dirty="0"/>
          </a:p>
          <a:p>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a:t>
            </a:fld>
            <a:endParaRPr lang="en-US"/>
          </a:p>
        </p:txBody>
      </p:sp>
    </p:spTree>
    <p:extLst>
      <p:ext uri="{BB962C8B-B14F-4D97-AF65-F5344CB8AC3E}">
        <p14:creationId xmlns:p14="http://schemas.microsoft.com/office/powerpoint/2010/main" val="4061255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6743D1-9B11-47B5-B265-40B90576E30F}" type="slidenum">
              <a:rPr lang="en-US" altLang="en-US" smtClean="0"/>
              <a:pPr eaLnBrk="1" hangingPunct="1"/>
              <a:t>2</a:t>
            </a:fld>
            <a:endParaRPr lang="en-US" altLang="en-US"/>
          </a:p>
        </p:txBody>
      </p:sp>
    </p:spTree>
    <p:extLst>
      <p:ext uri="{BB962C8B-B14F-4D97-AF65-F5344CB8AC3E}">
        <p14:creationId xmlns:p14="http://schemas.microsoft.com/office/powerpoint/2010/main" val="782172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0" i="0" u="none" strike="noStrike" kern="1200" baseline="0" dirty="0">
                <a:solidFill>
                  <a:schemeClr val="tx1"/>
                </a:solidFill>
                <a:latin typeface="+mn-lt"/>
                <a:ea typeface="+mn-ea"/>
                <a:cs typeface="+mn-cs"/>
              </a:rPr>
              <a:t>Two types of abortion procedures are recommended in the second trimester:  dilatation and evacuation (D&amp;E) and misoprostol-based medical methods (mifepristone plus misoprostol or misoprostol only).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D&amp;E involves preparing (softening and dilating) the cervix and then evacuating the uterus with a combination of vacuum aspiration and forceps. It requires skilled clinicians, specialized instruments and more intensive clinical care than aspiration in early pregnancy. D&amp;E provision is appropriate for higher-volume sites, as the experience level and caseload of providers is directly related to complication rates.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medical method of abortion uses medication-based regimens with mifepristone plus misoprostol or misoprostol alone to both prepare the cervix and induce uterine contractions until eventual pregnancy expulsion.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When both abortion methods are available, women should have the option to choose their preferred method. Medical abortion requires fewer technical skills and resources and can be offered in facilities where D&amp;E cannot be provided. Generally, second-trimester medical abortion can be offered wherever obstetrical services are available.</a:t>
            </a:r>
            <a:endParaRPr lang="en-US" alt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04FDD1E-8521-4647-AB47-F5D6AFD6A8B0}" type="slidenum">
              <a:rPr lang="en-US" altLang="en-US" smtClean="0"/>
              <a:pPr eaLnBrk="1" hangingPunct="1"/>
              <a:t>3</a:t>
            </a:fld>
            <a:endParaRPr lang="en-US" altLang="en-US"/>
          </a:p>
        </p:txBody>
      </p:sp>
    </p:spTree>
    <p:extLst>
      <p:ext uri="{BB962C8B-B14F-4D97-AF65-F5344CB8AC3E}">
        <p14:creationId xmlns:p14="http://schemas.microsoft.com/office/powerpoint/2010/main" val="1261858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D&amp;E requires time for cervical preparation, specialized equipment and experienced providers. Some providers who routinely practice MVA may not offer D&amp;E because of lack of training,  a </a:t>
            </a:r>
            <a:r>
              <a:rPr lang="en-US" altLang="en-US" baseline="0" dirty="0"/>
              <a:t>caseload too small to achieve or maintain competency</a:t>
            </a:r>
            <a:r>
              <a:rPr lang="en-US" altLang="en-US" dirty="0"/>
              <a:t>, or personal moral concerns about D&amp;E.  Skills need to be learned and maintained for safe D&amp;E provision.   </a:t>
            </a:r>
          </a:p>
          <a:p>
            <a:pPr eaLnBrk="1" hangingPunct="1">
              <a:spcBef>
                <a:spcPct val="0"/>
              </a:spcBef>
            </a:pPr>
            <a:endParaRPr lang="en-US" altLang="en-US" dirty="0"/>
          </a:p>
          <a:p>
            <a:pPr eaLnBrk="1" hangingPunct="1">
              <a:spcBef>
                <a:spcPct val="0"/>
              </a:spcBef>
            </a:pPr>
            <a:r>
              <a:rPr lang="en-US" altLang="en-US" dirty="0"/>
              <a:t>The</a:t>
            </a:r>
            <a:r>
              <a:rPr lang="en-US" altLang="en-US" baseline="0" dirty="0"/>
              <a:t> picture demonstrates the type of equipment utilized for D&amp;E</a:t>
            </a: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E3BCBB-5404-49CE-871F-76731F024505}" type="slidenum">
              <a:rPr lang="en-US" altLang="en-US" smtClean="0"/>
              <a:pPr eaLnBrk="1" hangingPunct="1"/>
              <a:t>4</a:t>
            </a:fld>
            <a:endParaRPr lang="en-US" altLang="en-US"/>
          </a:p>
        </p:txBody>
      </p:sp>
    </p:spTree>
    <p:extLst>
      <p:ext uri="{BB962C8B-B14F-4D97-AF65-F5344CB8AC3E}">
        <p14:creationId xmlns:p14="http://schemas.microsoft.com/office/powerpoint/2010/main" val="2112785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Picture</a:t>
            </a:r>
            <a:r>
              <a:rPr lang="en-US" baseline="0" dirty="0"/>
              <a:t>:</a:t>
            </a:r>
          </a:p>
          <a:p>
            <a:r>
              <a:rPr lang="en-US" baseline="0" dirty="0"/>
              <a:t>Specialized forceps for D&amp;E - </a:t>
            </a:r>
            <a:r>
              <a:rPr lang="en-US" baseline="0" dirty="0" err="1"/>
              <a:t>Bierer</a:t>
            </a:r>
            <a:r>
              <a:rPr lang="en-US" baseline="0" dirty="0"/>
              <a:t> forceps. </a:t>
            </a:r>
          </a:p>
          <a:p>
            <a:r>
              <a:rPr lang="en-US" baseline="0" dirty="0"/>
              <a:t>Another forceps called a Sopher (not pictured here) is also used in D&amp;E; it is smaller and used for gestations 18 weeks and less.</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5</a:t>
            </a:fld>
            <a:endParaRPr lang="en-US"/>
          </a:p>
        </p:txBody>
      </p:sp>
    </p:spTree>
    <p:extLst>
      <p:ext uri="{BB962C8B-B14F-4D97-AF65-F5344CB8AC3E}">
        <p14:creationId xmlns:p14="http://schemas.microsoft.com/office/powerpoint/2010/main" val="1738637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a:p>
            <a:endParaRPr lang="en-US" altLang="en-US" dirty="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426488D-3FF4-461D-95BC-BE146BB7801D}" type="slidenum">
              <a:rPr lang="en-US" altLang="en-US" smtClean="0"/>
              <a:pPr eaLnBrk="1" hangingPunct="1"/>
              <a:t>6</a:t>
            </a:fld>
            <a:endParaRPr lang="en-US" altLang="en-US"/>
          </a:p>
        </p:txBody>
      </p:sp>
    </p:spTree>
    <p:extLst>
      <p:ext uri="{BB962C8B-B14F-4D97-AF65-F5344CB8AC3E}">
        <p14:creationId xmlns:p14="http://schemas.microsoft.com/office/powerpoint/2010/main" val="4197076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Provider and client burdens are different depending on the</a:t>
            </a:r>
            <a:r>
              <a:rPr lang="en-US" altLang="en-US" baseline="0" dirty="0"/>
              <a:t> abortion technology</a:t>
            </a:r>
            <a:r>
              <a:rPr lang="en-US" altLang="en-US" dirty="0"/>
              <a:t>.  However, if women are offered a choice, they tend to be satisfied with the choice that they make.  Providers and women make choices about a</a:t>
            </a:r>
            <a:r>
              <a:rPr lang="en-US" altLang="en-US" baseline="0" dirty="0"/>
              <a:t> method </a:t>
            </a:r>
            <a:r>
              <a:rPr lang="en-US" altLang="en-US" dirty="0"/>
              <a:t>for various reasons.  Providers may be</a:t>
            </a:r>
            <a:r>
              <a:rPr lang="en-US" altLang="en-US" baseline="0" dirty="0"/>
              <a:t> more comfortable with one method versus the other </a:t>
            </a:r>
            <a:r>
              <a:rPr lang="en-US" altLang="en-US" dirty="0"/>
              <a:t>due to local custom, personal experience or</a:t>
            </a:r>
            <a:r>
              <a:rPr lang="en-US" altLang="en-US" baseline="0" dirty="0"/>
              <a:t> level of skill/training</a:t>
            </a:r>
            <a:r>
              <a:rPr lang="en-US" altLang="en-US" dirty="0"/>
              <a:t>.  Women may choose the method due to feelings about “surgery,” time constraints, experiences in previous pregnancies, and circumstances surrounding their own reasons for abortion.</a:t>
            </a:r>
          </a:p>
          <a:p>
            <a:pPr eaLnBrk="1" hangingPunct="1">
              <a:spcBef>
                <a:spcPct val="0"/>
              </a:spcBef>
            </a:pPr>
            <a:endParaRPr lang="en-US" altLang="en-US" dirty="0"/>
          </a:p>
          <a:p>
            <a:pPr eaLnBrk="1" hangingPunct="1">
              <a:spcBef>
                <a:spcPct val="0"/>
              </a:spcBef>
            </a:pPr>
            <a:endParaRPr lang="en-US" altLang="en-US" dirty="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C13EB3-4A90-442F-A09B-DA56E15607D5}" type="slidenum">
              <a:rPr lang="en-US" altLang="en-US" smtClean="0"/>
              <a:pPr eaLnBrk="1" hangingPunct="1"/>
              <a:t>7</a:t>
            </a:fld>
            <a:endParaRPr lang="en-US" altLang="en-US"/>
          </a:p>
        </p:txBody>
      </p:sp>
    </p:spTree>
    <p:extLst>
      <p:ext uri="{BB962C8B-B14F-4D97-AF65-F5344CB8AC3E}">
        <p14:creationId xmlns:p14="http://schemas.microsoft.com/office/powerpoint/2010/main" val="200896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none" baseline="0"/>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cxnSp>
        <p:nvCxnSpPr>
          <p:cNvPr id="8" name="Straight Connector 7"/>
          <p:cNvCxnSpPr/>
          <p:nvPr/>
        </p:nvCxnSpPr>
        <p:spPr>
          <a:xfrm>
            <a:off x="685800" y="3398520"/>
            <a:ext cx="7848600"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110DBD-F360-477F-8039-5B73ABBF8C56}"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F7FB48-1C59-4242-9E9E-753CAEBD328E}"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110DBD-F360-477F-8039-5B73ABBF8C56}"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10DBD-F360-477F-8039-5B73ABBF8C56}"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9AA"/>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110DBD-F360-477F-8039-5B73ABBF8C56}" type="datetimeFigureOut">
              <a:rPr lang="en-US" smtClean="0"/>
              <a:t>11/21/2018</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F7FB48-1C59-4242-9E9E-753CAEBD32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bg1"/>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371600"/>
            <a:ext cx="9448800" cy="1927225"/>
          </a:xfrm>
        </p:spPr>
        <p:txBody>
          <a:bodyPr/>
          <a:lstStyle/>
          <a:p>
            <a:r>
              <a:rPr lang="en-US" sz="4000" dirty="0"/>
              <a:t>Medical abortion at or after 13 weeks</a:t>
            </a:r>
            <a:br>
              <a:rPr lang="en-US" sz="4000" dirty="0"/>
            </a:br>
            <a:r>
              <a:rPr lang="en-US" sz="4000" i="1" dirty="0"/>
              <a:t>Comparing different abortion technologies</a:t>
            </a:r>
            <a:br>
              <a:rPr lang="en-US" sz="4000" dirty="0"/>
            </a:br>
            <a:r>
              <a:rPr lang="en-US" sz="4000" i="1" dirty="0"/>
              <a:t>D&amp;E versus Medical Abortion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582" y="5181600"/>
            <a:ext cx="2350927" cy="1204488"/>
          </a:xfrm>
          <a:prstGeom prst="rect">
            <a:avLst/>
          </a:prstGeom>
        </p:spPr>
      </p:pic>
    </p:spTree>
    <p:extLst>
      <p:ext uri="{BB962C8B-B14F-4D97-AF65-F5344CB8AC3E}">
        <p14:creationId xmlns:p14="http://schemas.microsoft.com/office/powerpoint/2010/main" val="369567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52400" y="457200"/>
            <a:ext cx="8229600" cy="990600"/>
          </a:xfrm>
        </p:spPr>
        <p:txBody>
          <a:bodyPr/>
          <a:lstStyle/>
          <a:p>
            <a:r>
              <a:rPr lang="en-US" altLang="en-US" dirty="0"/>
              <a:t>Objectives</a:t>
            </a:r>
          </a:p>
        </p:txBody>
      </p:sp>
      <p:sp>
        <p:nvSpPr>
          <p:cNvPr id="8195" name="Content Placeholder 2"/>
          <p:cNvSpPr>
            <a:spLocks noGrp="1"/>
          </p:cNvSpPr>
          <p:nvPr>
            <p:ph idx="1"/>
          </p:nvPr>
        </p:nvSpPr>
        <p:spPr>
          <a:xfrm>
            <a:off x="109330" y="2564296"/>
            <a:ext cx="9067800" cy="4525963"/>
          </a:xfrm>
        </p:spPr>
        <p:txBody>
          <a:bodyPr/>
          <a:lstStyle/>
          <a:p>
            <a:pPr>
              <a:buFont typeface="Arial" charset="0"/>
              <a:buNone/>
            </a:pPr>
            <a:r>
              <a:rPr lang="en-US" altLang="en-US" sz="2800" b="1" dirty="0"/>
              <a:t>By the end of this session, you should be able to:</a:t>
            </a:r>
          </a:p>
          <a:p>
            <a:pPr>
              <a:buFont typeface="Arial" charset="0"/>
              <a:buNone/>
            </a:pPr>
            <a:endParaRPr lang="en-US" altLang="en-US" sz="2800" dirty="0"/>
          </a:p>
          <a:p>
            <a:r>
              <a:rPr lang="en-US" altLang="en-US" dirty="0"/>
              <a:t>Describe the advantages and disadvantages of both D&amp;E and medical abortion </a:t>
            </a:r>
          </a:p>
          <a:p>
            <a:r>
              <a:rPr lang="en-US" altLang="en-US" dirty="0"/>
              <a:t>Review resource needs for D&amp;E</a:t>
            </a:r>
          </a:p>
          <a:p>
            <a:r>
              <a:rPr lang="en-US" altLang="en-US" dirty="0"/>
              <a:t>Compare the risks between the two techniques</a:t>
            </a:r>
          </a:p>
          <a:p>
            <a:r>
              <a:rPr lang="en-US" altLang="en-US" dirty="0"/>
              <a:t>Review provider versus client response to the two techniques</a:t>
            </a:r>
          </a:p>
          <a:p>
            <a:pPr>
              <a:buFont typeface="Arial" charset="0"/>
              <a:buNone/>
            </a:pPr>
            <a:endParaRPr lang="en-US" altLang="en-US" dirty="0"/>
          </a:p>
          <a:p>
            <a:endParaRPr lang="en-US" altLang="en-US" dirty="0"/>
          </a:p>
        </p:txBody>
      </p:sp>
      <p:pic>
        <p:nvPicPr>
          <p:cNvPr id="4" name="Picture 4" descr="C:\Documents and Settings\HymanA\Local Settings\Temporary Internet Files\Content.IE5\Q1UK61DZ\MC90033617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561181"/>
            <a:ext cx="152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5691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p:txBody>
          <a:bodyPr/>
          <a:lstStyle/>
          <a:p>
            <a:r>
              <a:rPr lang="en-US" altLang="en-US"/>
              <a:t>Techniques</a:t>
            </a:r>
          </a:p>
        </p:txBody>
      </p:sp>
      <p:pic>
        <p:nvPicPr>
          <p:cNvPr id="9219" name="Picture 3" descr="C:\Documents and Settings\edelmana\Local Settings\Temporary Internet Files\Content.IE5\81UBSH27\dglxasset[1].aspx"/>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295400"/>
            <a:ext cx="6818313" cy="488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9"/>
          <p:cNvSpPr txBox="1">
            <a:spLocks noChangeArrowheads="1"/>
          </p:cNvSpPr>
          <p:nvPr/>
        </p:nvSpPr>
        <p:spPr bwMode="auto">
          <a:xfrm>
            <a:off x="2438400" y="2209800"/>
            <a:ext cx="9428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800" b="1" dirty="0">
                <a:solidFill>
                  <a:schemeClr val="bg1"/>
                </a:solidFill>
              </a:rPr>
              <a:t>D&amp;E</a:t>
            </a:r>
          </a:p>
        </p:txBody>
      </p:sp>
      <p:sp>
        <p:nvSpPr>
          <p:cNvPr id="9221" name="TextBox 10"/>
          <p:cNvSpPr txBox="1">
            <a:spLocks noChangeArrowheads="1"/>
          </p:cNvSpPr>
          <p:nvPr/>
        </p:nvSpPr>
        <p:spPr bwMode="auto">
          <a:xfrm>
            <a:off x="5658862" y="2133600"/>
            <a:ext cx="15039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800" b="1" dirty="0">
                <a:solidFill>
                  <a:schemeClr val="bg1"/>
                </a:solidFill>
              </a:rPr>
              <a:t>Medical</a:t>
            </a:r>
          </a:p>
        </p:txBody>
      </p:sp>
    </p:spTree>
    <p:extLst>
      <p:ext uri="{BB962C8B-B14F-4D97-AF65-F5344CB8AC3E}">
        <p14:creationId xmlns:p14="http://schemas.microsoft.com/office/powerpoint/2010/main" val="2595561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457200"/>
            <a:ext cx="8229600" cy="990600"/>
          </a:xfrm>
        </p:spPr>
        <p:txBody>
          <a:bodyPr/>
          <a:lstStyle/>
          <a:p>
            <a:r>
              <a:rPr lang="en-US" altLang="en-US" dirty="0"/>
              <a:t>Resources for D&amp;E</a:t>
            </a:r>
          </a:p>
        </p:txBody>
      </p:sp>
      <p:sp>
        <p:nvSpPr>
          <p:cNvPr id="10243" name="Content Placeholder 2"/>
          <p:cNvSpPr>
            <a:spLocks noGrp="1"/>
          </p:cNvSpPr>
          <p:nvPr>
            <p:ph sz="half" idx="1"/>
          </p:nvPr>
        </p:nvSpPr>
        <p:spPr>
          <a:xfrm>
            <a:off x="228600" y="1600200"/>
            <a:ext cx="4267200" cy="4525963"/>
          </a:xfrm>
        </p:spPr>
        <p:txBody>
          <a:bodyPr/>
          <a:lstStyle/>
          <a:p>
            <a:endParaRPr lang="en-US" altLang="en-US" dirty="0"/>
          </a:p>
          <a:p>
            <a:r>
              <a:rPr lang="en-US" altLang="en-US" dirty="0"/>
              <a:t>Cervical preparation</a:t>
            </a:r>
          </a:p>
          <a:p>
            <a:endParaRPr lang="en-US" altLang="en-US" dirty="0"/>
          </a:p>
          <a:p>
            <a:r>
              <a:rPr lang="en-US" altLang="en-US" sz="2400" dirty="0"/>
              <a:t>Specialized equipment</a:t>
            </a:r>
          </a:p>
          <a:p>
            <a:pPr lvl="1"/>
            <a:r>
              <a:rPr lang="en-US" altLang="en-US" dirty="0"/>
              <a:t>Larger dilators</a:t>
            </a:r>
          </a:p>
          <a:p>
            <a:pPr lvl="1"/>
            <a:r>
              <a:rPr lang="en-US" altLang="en-US" dirty="0"/>
              <a:t>Evacuation forceps</a:t>
            </a:r>
          </a:p>
          <a:p>
            <a:pPr lvl="1"/>
            <a:r>
              <a:rPr lang="en-US" altLang="en-US" dirty="0"/>
              <a:t>Larger cannulas</a:t>
            </a:r>
          </a:p>
          <a:p>
            <a:pPr lvl="1">
              <a:buFont typeface="Arial" charset="0"/>
              <a:buNone/>
            </a:pPr>
            <a:r>
              <a:rPr lang="en-US" altLang="en-US" dirty="0"/>
              <a:t> </a:t>
            </a:r>
          </a:p>
          <a:p>
            <a:r>
              <a:rPr lang="en-US" altLang="en-US" dirty="0"/>
              <a:t>Experienced provider</a:t>
            </a:r>
          </a:p>
        </p:txBody>
      </p:sp>
      <p:pic>
        <p:nvPicPr>
          <p:cNvPr id="10244"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59582" y="2057400"/>
            <a:ext cx="5197670" cy="3452326"/>
          </a:xfrm>
        </p:spPr>
      </p:pic>
    </p:spTree>
    <p:extLst>
      <p:ext uri="{BB962C8B-B14F-4D97-AF65-F5344CB8AC3E}">
        <p14:creationId xmlns:p14="http://schemas.microsoft.com/office/powerpoint/2010/main" val="1312994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20100406-DSC_0217_jp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20100407-DSC_0284_jpg.jpg"/>
          <p:cNvPicPr>
            <a:picLocks noChangeAspect="1"/>
          </p:cNvPicPr>
          <p:nvPr/>
        </p:nvPicPr>
        <p:blipFill>
          <a:blip r:embed="rId4"/>
          <a:stretch>
            <a:fillRect/>
          </a:stretch>
        </p:blipFill>
        <p:spPr>
          <a:xfrm>
            <a:off x="6705600" y="3124200"/>
            <a:ext cx="2276475" cy="3657600"/>
          </a:xfrm>
          <a:prstGeom prst="rect">
            <a:avLst/>
          </a:prstGeom>
          <a:ln>
            <a:solidFill>
              <a:schemeClr val="accent4">
                <a:lumMod val="60000"/>
                <a:lumOff val="40000"/>
              </a:schemeClr>
            </a:solidFill>
          </a:ln>
        </p:spPr>
      </p:pic>
    </p:spTree>
    <p:extLst>
      <p:ext uri="{BB962C8B-B14F-4D97-AF65-F5344CB8AC3E}">
        <p14:creationId xmlns:p14="http://schemas.microsoft.com/office/powerpoint/2010/main" val="3400093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a:t>D&amp;E versus medical abortion: RISKS</a:t>
            </a:r>
          </a:p>
        </p:txBody>
      </p:sp>
      <p:sp>
        <p:nvSpPr>
          <p:cNvPr id="2" name="Content Placeholder 1"/>
          <p:cNvSpPr>
            <a:spLocks noGrp="1"/>
          </p:cNvSpPr>
          <p:nvPr>
            <p:ph idx="1"/>
          </p:nvPr>
        </p:nvSpPr>
        <p:spPr/>
        <p:txBody>
          <a:bodyPr>
            <a:normAutofit/>
          </a:bodyPr>
          <a:lstStyle/>
          <a:p>
            <a:r>
              <a:rPr lang="en-US" sz="3200" dirty="0"/>
              <a:t>Both technologies may be provided safely</a:t>
            </a:r>
          </a:p>
          <a:p>
            <a:r>
              <a:rPr lang="en-US" sz="3200" dirty="0"/>
              <a:t>Significant or major adverse event rates do not differ</a:t>
            </a:r>
          </a:p>
          <a:p>
            <a:pPr lvl="2"/>
            <a:r>
              <a:rPr lang="en-US" sz="2600" dirty="0"/>
              <a:t>Assumes trained and experienced D&amp;E provider, correct D&amp;E equipment, and adequately prepared cervix.</a:t>
            </a:r>
          </a:p>
          <a:p>
            <a:r>
              <a:rPr lang="en-US" sz="3200" dirty="0"/>
              <a:t>Medical abortion has a higher rate of:</a:t>
            </a:r>
          </a:p>
          <a:p>
            <a:pPr lvl="2"/>
            <a:r>
              <a:rPr lang="en-US" sz="2600" dirty="0"/>
              <a:t>Retained placenta</a:t>
            </a:r>
          </a:p>
          <a:p>
            <a:pPr lvl="2"/>
            <a:r>
              <a:rPr lang="en-US" sz="2600" dirty="0"/>
              <a:t>Failed abortion</a:t>
            </a:r>
          </a:p>
          <a:p>
            <a:endParaRPr lang="en-US" sz="3200" dirty="0"/>
          </a:p>
        </p:txBody>
      </p:sp>
    </p:spTree>
    <p:extLst>
      <p:ext uri="{BB962C8B-B14F-4D97-AF65-F5344CB8AC3E}">
        <p14:creationId xmlns:p14="http://schemas.microsoft.com/office/powerpoint/2010/main" val="214863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1371600" y="228600"/>
            <a:ext cx="8229600" cy="1143000"/>
          </a:xfrm>
        </p:spPr>
        <p:txBody>
          <a:bodyPr/>
          <a:lstStyle/>
          <a:p>
            <a:r>
              <a:rPr lang="en-US" altLang="en-US" dirty="0"/>
              <a:t>Provider vs. patient burden</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1391920"/>
            <a:ext cx="7162800" cy="4794932"/>
          </a:xfrm>
          <a:prstGeom prst="rect">
            <a:avLst/>
          </a:prstGeom>
        </p:spPr>
      </p:pic>
    </p:spTree>
    <p:extLst>
      <p:ext uri="{BB962C8B-B14F-4D97-AF65-F5344CB8AC3E}">
        <p14:creationId xmlns:p14="http://schemas.microsoft.com/office/powerpoint/2010/main" val="4300066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ue + Dark Organe Urban">
      <a:dk1>
        <a:srgbClr val="0069AA"/>
      </a:dk1>
      <a:lt1>
        <a:sysClr val="window" lastClr="FFFFFF"/>
      </a:lt1>
      <a:dk2>
        <a:srgbClr val="0069AA"/>
      </a:dk2>
      <a:lt2>
        <a:srgbClr val="E2D6B5"/>
      </a:lt2>
      <a:accent1>
        <a:srgbClr val="F47B20"/>
      </a:accent1>
      <a:accent2>
        <a:srgbClr val="F47B20"/>
      </a:accent2>
      <a:accent3>
        <a:srgbClr val="F47B20"/>
      </a:accent3>
      <a:accent4>
        <a:srgbClr val="C3B8B2"/>
      </a:accent4>
      <a:accent5>
        <a:srgbClr val="F96B07"/>
      </a:accent5>
      <a:accent6>
        <a:srgbClr val="F47B20"/>
      </a:accent6>
      <a:hlink>
        <a:srgbClr val="D62828"/>
      </a:hlink>
      <a:folHlink>
        <a:srgbClr val="7C6D6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ctivity xmlns="794a31a7-d620-4990-b69f-212e7653d907">MA versus DE - presentation</Activity>
    <Activity_x0020_order xmlns="794a31a7-d620-4990-b69f-212e7653d907">105</Activity_x0020_ord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60CE8ECEFFB84F98DEAE73ADCA2925" ma:contentTypeVersion="15" ma:contentTypeDescription="Create a new document." ma:contentTypeScope="" ma:versionID="760e8ddac3cb7b9b2a37a4cc3acab5ff">
  <xsd:schema xmlns:xsd="http://www.w3.org/2001/XMLSchema" xmlns:xs="http://www.w3.org/2001/XMLSchema" xmlns:p="http://schemas.microsoft.com/office/2006/metadata/properties" xmlns:ns2="eaabc42c-abff-4e10-a1d4-30dd7a9c0116" xmlns:ns3="794a31a7-d620-4990-b69f-212e7653d907" targetNamespace="http://schemas.microsoft.com/office/2006/metadata/properties" ma:root="true" ma:fieldsID="5a8bda13e4afee807d0e66d1a272ee28" ns2:_="" ns3:_="">
    <xsd:import namespace="eaabc42c-abff-4e10-a1d4-30dd7a9c0116"/>
    <xsd:import namespace="794a31a7-d620-4990-b69f-212e7653d90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Activity_x0020_order" minOccurs="0"/>
                <xsd:element ref="ns3:Activity"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abc42c-abff-4e10-a1d4-30dd7a9c0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4a31a7-d620-4990-b69f-212e7653d90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Activity_x0020_order" ma:index="12" nillable="true" ma:displayName="Order" ma:internalName="Activity_x0020_order" ma:percentage="FALSE">
      <xsd:simpleType>
        <xsd:restriction base="dms:Number"/>
      </xsd:simpleType>
    </xsd:element>
    <xsd:element name="Activity" ma:index="13" nillable="true" ma:displayName="Notes" ma:internalName="Activity">
      <xsd:simpleType>
        <xsd:restriction base="dms:Text">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644241-70B6-46EA-95E0-654BE7877EAB}">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794a31a7-d620-4990-b69f-212e7653d907"/>
    <ds:schemaRef ds:uri="http://purl.org/dc/elements/1.1/"/>
    <ds:schemaRef ds:uri="eaabc42c-abff-4e10-a1d4-30dd7a9c0116"/>
    <ds:schemaRef ds:uri="http://www.w3.org/XML/1998/namespace"/>
    <ds:schemaRef ds:uri="http://purl.org/dc/dcmitype/"/>
  </ds:schemaRefs>
</ds:datastoreItem>
</file>

<file path=customXml/itemProps2.xml><?xml version="1.0" encoding="utf-8"?>
<ds:datastoreItem xmlns:ds="http://schemas.openxmlformats.org/officeDocument/2006/customXml" ds:itemID="{01D8DAA2-E0AB-43C1-96EC-D168FDC56FF4}">
  <ds:schemaRefs>
    <ds:schemaRef ds:uri="http://schemas.microsoft.com/sharepoint/v3/contenttype/forms"/>
  </ds:schemaRefs>
</ds:datastoreItem>
</file>

<file path=customXml/itemProps3.xml><?xml version="1.0" encoding="utf-8"?>
<ds:datastoreItem xmlns:ds="http://schemas.openxmlformats.org/officeDocument/2006/customXml" ds:itemID="{63F4A5F1-DF00-4B26-9E7C-283CB619B532}"/>
</file>

<file path=docProps/app.xml><?xml version="1.0" encoding="utf-8"?>
<Properties xmlns="http://schemas.openxmlformats.org/officeDocument/2006/extended-properties" xmlns:vt="http://schemas.openxmlformats.org/officeDocument/2006/docPropsVTypes">
  <Template>Clarity</Template>
  <TotalTime>84</TotalTime>
  <Words>635</Words>
  <Application>Microsoft Office PowerPoint</Application>
  <PresentationFormat>On-screen Show (4:3)</PresentationFormat>
  <Paragraphs>57</Paragraphs>
  <Slides>7</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Clarity</vt:lpstr>
      <vt:lpstr>Medical abortion at or after 13 weeks Comparing different abortion technologies D&amp;E versus Medical Abortion</vt:lpstr>
      <vt:lpstr>Objectives</vt:lpstr>
      <vt:lpstr>Techniques</vt:lpstr>
      <vt:lpstr>Resources for D&amp;E</vt:lpstr>
      <vt:lpstr>PowerPoint Presentation</vt:lpstr>
      <vt:lpstr>D&amp;E versus medical abortion: RISKS</vt:lpstr>
      <vt:lpstr>Provider vs. patient burden</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abortion at or after 13 weeks Comparing different abortion technologies D&amp;E versus Medical Abortion</dc:title>
  <dc:creator>Nicole Crews</dc:creator>
  <dc:description>Template with dark background</dc:description>
  <cp:lastModifiedBy>Margie Snider</cp:lastModifiedBy>
  <cp:revision>18</cp:revision>
  <dcterms:created xsi:type="dcterms:W3CDTF">2013-01-02T19:45:00Z</dcterms:created>
  <dcterms:modified xsi:type="dcterms:W3CDTF">2018-11-21T16:25:31Z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0x0101008E60CE8ECEFFB84F98DEAE73ADCA2925</vt:lpwstr>
  </property>
  <property fmtid="{D5CDD505-2E9C-101B-9397-08002B2CF9AE}" pid="3" name="_dlc_DocIdItemGuid">
    <vt:lpwstr>7bca8783-d97f-4ab3-9781-c6606e591af5</vt:lpwstr>
  </property>
  <property fmtid="{D5CDD505-2E9C-101B-9397-08002B2CF9AE}" pid="4" name="Order">
    <vt:r8>100</vt:r8>
  </property>
  <property fmtid="{D5CDD505-2E9C-101B-9397-08002B2CF9AE}" pid="5" name="URL">
    <vt:lpwstr/>
  </property>
</Properties>
</file>