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256" r:id="rId5"/>
    <p:sldId id="268" r:id="rId6"/>
    <p:sldId id="269" r:id="rId7"/>
    <p:sldId id="279" r:id="rId8"/>
    <p:sldId id="271" r:id="rId9"/>
    <p:sldId id="275" r:id="rId10"/>
    <p:sldId id="281" r:id="rId11"/>
    <p:sldId id="280" r:id="rId12"/>
    <p:sldId id="283" r:id="rId13"/>
    <p:sldId id="273"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39" autoAdjust="0"/>
  </p:normalViewPr>
  <p:slideViewPr>
    <p:cSldViewPr>
      <p:cViewPr varScale="1">
        <p:scale>
          <a:sx n="62" d="100"/>
          <a:sy n="62" d="100"/>
        </p:scale>
        <p:origin x="1445"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ie Snider" userId="332cd4aa-40f4-4b51-9d88-fdb713469228" providerId="ADAL" clId="{5E543BF0-8CDD-4ADB-80CE-74E49A64C219}"/>
    <pc:docChg chg="custSel modSld">
      <pc:chgData name="Margie Snider" userId="332cd4aa-40f4-4b51-9d88-fdb713469228" providerId="ADAL" clId="{5E543BF0-8CDD-4ADB-80CE-74E49A64C219}" dt="2018-10-31T14:38:42.102" v="507" actId="20577"/>
      <pc:docMkLst>
        <pc:docMk/>
      </pc:docMkLst>
      <pc:sldChg chg="modNotesTx">
        <pc:chgData name="Margie Snider" userId="332cd4aa-40f4-4b51-9d88-fdb713469228" providerId="ADAL" clId="{5E543BF0-8CDD-4ADB-80CE-74E49A64C219}" dt="2018-10-31T14:30:57.861" v="493" actId="114"/>
        <pc:sldMkLst>
          <pc:docMk/>
          <pc:sldMk cId="369567175" sldId="256"/>
        </pc:sldMkLst>
      </pc:sldChg>
      <pc:sldChg chg="modNotesTx">
        <pc:chgData name="Margie Snider" userId="332cd4aa-40f4-4b51-9d88-fdb713469228" providerId="ADAL" clId="{5E543BF0-8CDD-4ADB-80CE-74E49A64C219}" dt="2018-10-31T14:33:04.964" v="496" actId="2"/>
        <pc:sldMkLst>
          <pc:docMk/>
          <pc:sldMk cId="1227773355" sldId="273"/>
        </pc:sldMkLst>
      </pc:sldChg>
      <pc:sldChg chg="modNotesTx">
        <pc:chgData name="Margie Snider" userId="332cd4aa-40f4-4b51-9d88-fdb713469228" providerId="ADAL" clId="{5E543BF0-8CDD-4ADB-80CE-74E49A64C219}" dt="2018-10-31T14:34:53.814" v="497" actId="20577"/>
        <pc:sldMkLst>
          <pc:docMk/>
          <pc:sldMk cId="3244379323" sldId="275"/>
        </pc:sldMkLst>
      </pc:sldChg>
      <pc:sldChg chg="modNotesTx">
        <pc:chgData name="Margie Snider" userId="332cd4aa-40f4-4b51-9d88-fdb713469228" providerId="ADAL" clId="{5E543BF0-8CDD-4ADB-80CE-74E49A64C219}" dt="2018-10-31T14:38:42.102" v="507" actId="20577"/>
        <pc:sldMkLst>
          <pc:docMk/>
          <pc:sldMk cId="4253475823" sldId="277"/>
        </pc:sldMkLst>
      </pc:sldChg>
      <pc:sldChg chg="modNotesTx">
        <pc:chgData name="Margie Snider" userId="332cd4aa-40f4-4b51-9d88-fdb713469228" providerId="ADAL" clId="{5E543BF0-8CDD-4ADB-80CE-74E49A64C219}" dt="2018-10-31T14:36:04.245" v="500" actId="20577"/>
        <pc:sldMkLst>
          <pc:docMk/>
          <pc:sldMk cId="2927143565" sldId="281"/>
        </pc:sldMkLst>
      </pc:sldChg>
      <pc:sldChg chg="modNotesTx">
        <pc:chgData name="Margie Snider" userId="332cd4aa-40f4-4b51-9d88-fdb713469228" providerId="ADAL" clId="{5E543BF0-8CDD-4ADB-80CE-74E49A64C219}" dt="2018-10-31T14:36:54.310" v="501" actId="20577"/>
        <pc:sldMkLst>
          <pc:docMk/>
          <pc:sldMk cId="231503841" sldId="28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574A05-AEBB-470F-B1A9-E9BB94D8DF02}"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en-US"/>
        </a:p>
      </dgm:t>
    </dgm:pt>
    <dgm:pt modelId="{9A7665B0-8148-425B-9B14-77D57F507973}">
      <dgm:prSet phldrT="[Text]" custT="1"/>
      <dgm:spPr>
        <a:solidFill>
          <a:schemeClr val="tx2">
            <a:lumMod val="40000"/>
            <a:lumOff val="60000"/>
          </a:schemeClr>
        </a:solidFill>
        <a:ln>
          <a:noFill/>
        </a:ln>
      </dgm:spPr>
      <dgm:t>
        <a:bodyPr/>
        <a:lstStyle/>
        <a:p>
          <a:r>
            <a:rPr lang="en-US" sz="2800" b="1" dirty="0">
              <a:solidFill>
                <a:srgbClr val="002060"/>
              </a:solidFill>
            </a:rPr>
            <a:t>Narcotics and/or anxiolytics</a:t>
          </a:r>
        </a:p>
      </dgm:t>
    </dgm:pt>
    <dgm:pt modelId="{E4EC4D9A-F43D-48D5-B2E3-9E4DFF603BB2}" type="parTrans" cxnId="{2F580B9C-D811-4A82-9E6D-FD125BA66F24}">
      <dgm:prSet/>
      <dgm:spPr/>
      <dgm:t>
        <a:bodyPr/>
        <a:lstStyle/>
        <a:p>
          <a:endParaRPr lang="en-US"/>
        </a:p>
      </dgm:t>
    </dgm:pt>
    <dgm:pt modelId="{A34FF3AF-6C91-4F72-BD4D-66AA1E0B8184}" type="sibTrans" cxnId="{2F580B9C-D811-4A82-9E6D-FD125BA66F24}">
      <dgm:prSet/>
      <dgm:spPr/>
      <dgm:t>
        <a:bodyPr/>
        <a:lstStyle/>
        <a:p>
          <a:endParaRPr lang="en-US"/>
        </a:p>
      </dgm:t>
    </dgm:pt>
    <dgm:pt modelId="{67D404A3-2908-4A3F-A2EB-EE0EAC37D4B4}">
      <dgm:prSet phldrT="[Text]" custT="1"/>
      <dgm:spPr>
        <a:ln>
          <a:noFill/>
        </a:ln>
      </dgm:spPr>
      <dgm:t>
        <a:bodyPr/>
        <a:lstStyle/>
        <a:p>
          <a:pPr>
            <a:lnSpc>
              <a:spcPct val="100000"/>
            </a:lnSpc>
          </a:pPr>
          <a:r>
            <a:rPr lang="en-US" sz="3600" b="1" dirty="0">
              <a:solidFill>
                <a:srgbClr val="002060"/>
              </a:solidFill>
            </a:rPr>
            <a:t>Nonsteroidal anti-inflammatories</a:t>
          </a:r>
        </a:p>
      </dgm:t>
    </dgm:pt>
    <dgm:pt modelId="{C77D3AB1-322C-4FE6-A8A9-86EAFC8DD89F}" type="parTrans" cxnId="{510AEB27-D324-49EC-96DF-36F229A0C909}">
      <dgm:prSet/>
      <dgm:spPr/>
      <dgm:t>
        <a:bodyPr/>
        <a:lstStyle/>
        <a:p>
          <a:endParaRPr lang="en-US"/>
        </a:p>
      </dgm:t>
    </dgm:pt>
    <dgm:pt modelId="{26C076AF-B01F-47D3-874F-60D4846BABA3}" type="sibTrans" cxnId="{510AEB27-D324-49EC-96DF-36F229A0C909}">
      <dgm:prSet/>
      <dgm:spPr/>
      <dgm:t>
        <a:bodyPr/>
        <a:lstStyle/>
        <a:p>
          <a:endParaRPr lang="en-US"/>
        </a:p>
      </dgm:t>
    </dgm:pt>
    <dgm:pt modelId="{D02B3E21-17F4-4B82-AA63-E0CD54AFEE73}">
      <dgm:prSet phldrT="[Text]" custT="1"/>
      <dgm:spPr>
        <a:solidFill>
          <a:schemeClr val="tx2">
            <a:lumMod val="20000"/>
            <a:lumOff val="80000"/>
          </a:schemeClr>
        </a:solidFill>
        <a:ln>
          <a:noFill/>
        </a:ln>
      </dgm:spPr>
      <dgm:t>
        <a:bodyPr/>
        <a:lstStyle/>
        <a:p>
          <a:br>
            <a:rPr lang="en-US" sz="3500" b="1" dirty="0"/>
          </a:br>
          <a:r>
            <a:rPr lang="en-US" sz="2000" b="1" dirty="0">
              <a:solidFill>
                <a:srgbClr val="002060"/>
              </a:solidFill>
            </a:rPr>
            <a:t>Regional anesthesia</a:t>
          </a:r>
        </a:p>
      </dgm:t>
    </dgm:pt>
    <dgm:pt modelId="{DFCDC089-D727-44AF-AF0A-4D44588255CF}" type="parTrans" cxnId="{D1F0B907-0C65-484D-9355-1FA444FF5C3F}">
      <dgm:prSet/>
      <dgm:spPr/>
      <dgm:t>
        <a:bodyPr/>
        <a:lstStyle/>
        <a:p>
          <a:endParaRPr lang="en-US"/>
        </a:p>
      </dgm:t>
    </dgm:pt>
    <dgm:pt modelId="{9E1D5B53-FB4E-4CD8-BCB4-3989337B11FC}" type="sibTrans" cxnId="{D1F0B907-0C65-484D-9355-1FA444FF5C3F}">
      <dgm:prSet/>
      <dgm:spPr/>
      <dgm:t>
        <a:bodyPr/>
        <a:lstStyle/>
        <a:p>
          <a:endParaRPr lang="en-US"/>
        </a:p>
      </dgm:t>
    </dgm:pt>
    <dgm:pt modelId="{C7DFFB0C-387B-45DD-AF89-13C7B0CA97AE}" type="pres">
      <dgm:prSet presAssocID="{83574A05-AEBB-470F-B1A9-E9BB94D8DF02}" presName="Name0" presStyleCnt="0">
        <dgm:presLayoutVars>
          <dgm:dir/>
          <dgm:animLvl val="lvl"/>
          <dgm:resizeHandles val="exact"/>
        </dgm:presLayoutVars>
      </dgm:prSet>
      <dgm:spPr/>
    </dgm:pt>
    <dgm:pt modelId="{37E76912-8052-4B31-B764-612894155017}" type="pres">
      <dgm:prSet presAssocID="{D02B3E21-17F4-4B82-AA63-E0CD54AFEE73}" presName="Name8" presStyleCnt="0"/>
      <dgm:spPr/>
    </dgm:pt>
    <dgm:pt modelId="{D079E4B3-04BE-4766-A3C9-2A34F4A5A389}" type="pres">
      <dgm:prSet presAssocID="{D02B3E21-17F4-4B82-AA63-E0CD54AFEE73}" presName="level" presStyleLbl="node1" presStyleIdx="0" presStyleCnt="3">
        <dgm:presLayoutVars>
          <dgm:chMax val="1"/>
          <dgm:bulletEnabled val="1"/>
        </dgm:presLayoutVars>
      </dgm:prSet>
      <dgm:spPr/>
    </dgm:pt>
    <dgm:pt modelId="{FEE98060-BB2F-4FAA-BCFE-0EE3218C3BC2}" type="pres">
      <dgm:prSet presAssocID="{D02B3E21-17F4-4B82-AA63-E0CD54AFEE73}" presName="levelTx" presStyleLbl="revTx" presStyleIdx="0" presStyleCnt="0">
        <dgm:presLayoutVars>
          <dgm:chMax val="1"/>
          <dgm:bulletEnabled val="1"/>
        </dgm:presLayoutVars>
      </dgm:prSet>
      <dgm:spPr/>
    </dgm:pt>
    <dgm:pt modelId="{7C96B917-BFCA-46E5-88CA-128CAB36AFEC}" type="pres">
      <dgm:prSet presAssocID="{9A7665B0-8148-425B-9B14-77D57F507973}" presName="Name8" presStyleCnt="0"/>
      <dgm:spPr/>
    </dgm:pt>
    <dgm:pt modelId="{3B12125D-39EE-4BD4-880B-22C65A565797}" type="pres">
      <dgm:prSet presAssocID="{9A7665B0-8148-425B-9B14-77D57F507973}" presName="level" presStyleLbl="node1" presStyleIdx="1" presStyleCnt="3" custScaleX="100588" custLinFactNeighborX="0" custLinFactNeighborY="2162">
        <dgm:presLayoutVars>
          <dgm:chMax val="1"/>
          <dgm:bulletEnabled val="1"/>
        </dgm:presLayoutVars>
      </dgm:prSet>
      <dgm:spPr/>
    </dgm:pt>
    <dgm:pt modelId="{1F7AA9A3-A9CA-4319-ABC0-5414BF817687}" type="pres">
      <dgm:prSet presAssocID="{9A7665B0-8148-425B-9B14-77D57F507973}" presName="levelTx" presStyleLbl="revTx" presStyleIdx="0" presStyleCnt="0">
        <dgm:presLayoutVars>
          <dgm:chMax val="1"/>
          <dgm:bulletEnabled val="1"/>
        </dgm:presLayoutVars>
      </dgm:prSet>
      <dgm:spPr/>
    </dgm:pt>
    <dgm:pt modelId="{AF7D4A78-0713-4970-92A1-9D05051B7050}" type="pres">
      <dgm:prSet presAssocID="{67D404A3-2908-4A3F-A2EB-EE0EAC37D4B4}" presName="Name8" presStyleCnt="0"/>
      <dgm:spPr/>
    </dgm:pt>
    <dgm:pt modelId="{1F82F6D6-6F1B-453E-BF8E-DE24591624D4}" type="pres">
      <dgm:prSet presAssocID="{67D404A3-2908-4A3F-A2EB-EE0EAC37D4B4}" presName="level" presStyleLbl="node1" presStyleIdx="2" presStyleCnt="3" custScaleX="100000" custLinFactNeighborY="-541">
        <dgm:presLayoutVars>
          <dgm:chMax val="1"/>
          <dgm:bulletEnabled val="1"/>
        </dgm:presLayoutVars>
      </dgm:prSet>
      <dgm:spPr/>
    </dgm:pt>
    <dgm:pt modelId="{243E491B-9CBC-4A5B-BA95-9BEF867D96A8}" type="pres">
      <dgm:prSet presAssocID="{67D404A3-2908-4A3F-A2EB-EE0EAC37D4B4}" presName="levelTx" presStyleLbl="revTx" presStyleIdx="0" presStyleCnt="0">
        <dgm:presLayoutVars>
          <dgm:chMax val="1"/>
          <dgm:bulletEnabled val="1"/>
        </dgm:presLayoutVars>
      </dgm:prSet>
      <dgm:spPr/>
    </dgm:pt>
  </dgm:ptLst>
  <dgm:cxnLst>
    <dgm:cxn modelId="{D1F0B907-0C65-484D-9355-1FA444FF5C3F}" srcId="{83574A05-AEBB-470F-B1A9-E9BB94D8DF02}" destId="{D02B3E21-17F4-4B82-AA63-E0CD54AFEE73}" srcOrd="0" destOrd="0" parTransId="{DFCDC089-D727-44AF-AF0A-4D44588255CF}" sibTransId="{9E1D5B53-FB4E-4CD8-BCB4-3989337B11FC}"/>
    <dgm:cxn modelId="{510AEB27-D324-49EC-96DF-36F229A0C909}" srcId="{83574A05-AEBB-470F-B1A9-E9BB94D8DF02}" destId="{67D404A3-2908-4A3F-A2EB-EE0EAC37D4B4}" srcOrd="2" destOrd="0" parTransId="{C77D3AB1-322C-4FE6-A8A9-86EAFC8DD89F}" sibTransId="{26C076AF-B01F-47D3-874F-60D4846BABA3}"/>
    <dgm:cxn modelId="{9208C750-1FBC-4516-A69F-97FD0A2B793C}" type="presOf" srcId="{67D404A3-2908-4A3F-A2EB-EE0EAC37D4B4}" destId="{1F82F6D6-6F1B-453E-BF8E-DE24591624D4}" srcOrd="0" destOrd="0" presId="urn:microsoft.com/office/officeart/2005/8/layout/pyramid1"/>
    <dgm:cxn modelId="{47C38581-1097-4C8E-867A-4D1D763B4D38}" type="presOf" srcId="{9A7665B0-8148-425B-9B14-77D57F507973}" destId="{3B12125D-39EE-4BD4-880B-22C65A565797}" srcOrd="0" destOrd="0" presId="urn:microsoft.com/office/officeart/2005/8/layout/pyramid1"/>
    <dgm:cxn modelId="{2F580B9C-D811-4A82-9E6D-FD125BA66F24}" srcId="{83574A05-AEBB-470F-B1A9-E9BB94D8DF02}" destId="{9A7665B0-8148-425B-9B14-77D57F507973}" srcOrd="1" destOrd="0" parTransId="{E4EC4D9A-F43D-48D5-B2E3-9E4DFF603BB2}" sibTransId="{A34FF3AF-6C91-4F72-BD4D-66AA1E0B8184}"/>
    <dgm:cxn modelId="{F91AF5A0-7563-4D0C-9137-3E459080F0D3}" type="presOf" srcId="{D02B3E21-17F4-4B82-AA63-E0CD54AFEE73}" destId="{D079E4B3-04BE-4766-A3C9-2A34F4A5A389}" srcOrd="0" destOrd="0" presId="urn:microsoft.com/office/officeart/2005/8/layout/pyramid1"/>
    <dgm:cxn modelId="{BE4004A3-7490-4FC9-861D-71EFB8D485CA}" type="presOf" srcId="{D02B3E21-17F4-4B82-AA63-E0CD54AFEE73}" destId="{FEE98060-BB2F-4FAA-BCFE-0EE3218C3BC2}" srcOrd="1" destOrd="0" presId="urn:microsoft.com/office/officeart/2005/8/layout/pyramid1"/>
    <dgm:cxn modelId="{627EA7C3-4D61-424F-890C-4581E56D0CF2}" type="presOf" srcId="{67D404A3-2908-4A3F-A2EB-EE0EAC37D4B4}" destId="{243E491B-9CBC-4A5B-BA95-9BEF867D96A8}" srcOrd="1" destOrd="0" presId="urn:microsoft.com/office/officeart/2005/8/layout/pyramid1"/>
    <dgm:cxn modelId="{CD7017C6-F96C-49BA-A3BB-903BB39C049F}" type="presOf" srcId="{83574A05-AEBB-470F-B1A9-E9BB94D8DF02}" destId="{C7DFFB0C-387B-45DD-AF89-13C7B0CA97AE}" srcOrd="0" destOrd="0" presId="urn:microsoft.com/office/officeart/2005/8/layout/pyramid1"/>
    <dgm:cxn modelId="{F52704EA-F9E3-44DF-B256-DBE28A788475}" type="presOf" srcId="{9A7665B0-8148-425B-9B14-77D57F507973}" destId="{1F7AA9A3-A9CA-4319-ABC0-5414BF817687}" srcOrd="1" destOrd="0" presId="urn:microsoft.com/office/officeart/2005/8/layout/pyramid1"/>
    <dgm:cxn modelId="{9C32BB59-D993-4547-85FD-F21B15F14790}" type="presParOf" srcId="{C7DFFB0C-387B-45DD-AF89-13C7B0CA97AE}" destId="{37E76912-8052-4B31-B764-612894155017}" srcOrd="0" destOrd="0" presId="urn:microsoft.com/office/officeart/2005/8/layout/pyramid1"/>
    <dgm:cxn modelId="{A1C5DF49-6C7F-440C-816A-14DB209EBD56}" type="presParOf" srcId="{37E76912-8052-4B31-B764-612894155017}" destId="{D079E4B3-04BE-4766-A3C9-2A34F4A5A389}" srcOrd="0" destOrd="0" presId="urn:microsoft.com/office/officeart/2005/8/layout/pyramid1"/>
    <dgm:cxn modelId="{F706E906-5296-4672-9593-1C0D507CE510}" type="presParOf" srcId="{37E76912-8052-4B31-B764-612894155017}" destId="{FEE98060-BB2F-4FAA-BCFE-0EE3218C3BC2}" srcOrd="1" destOrd="0" presId="urn:microsoft.com/office/officeart/2005/8/layout/pyramid1"/>
    <dgm:cxn modelId="{AF5921E8-FB83-4CB9-AD3F-8BA6DC176C8B}" type="presParOf" srcId="{C7DFFB0C-387B-45DD-AF89-13C7B0CA97AE}" destId="{7C96B917-BFCA-46E5-88CA-128CAB36AFEC}" srcOrd="1" destOrd="0" presId="urn:microsoft.com/office/officeart/2005/8/layout/pyramid1"/>
    <dgm:cxn modelId="{9CA69256-5A17-45F9-A4C0-F86629D28407}" type="presParOf" srcId="{7C96B917-BFCA-46E5-88CA-128CAB36AFEC}" destId="{3B12125D-39EE-4BD4-880B-22C65A565797}" srcOrd="0" destOrd="0" presId="urn:microsoft.com/office/officeart/2005/8/layout/pyramid1"/>
    <dgm:cxn modelId="{B5BC673E-0B9B-4F9C-800B-C4E0402912D5}" type="presParOf" srcId="{7C96B917-BFCA-46E5-88CA-128CAB36AFEC}" destId="{1F7AA9A3-A9CA-4319-ABC0-5414BF817687}" srcOrd="1" destOrd="0" presId="urn:microsoft.com/office/officeart/2005/8/layout/pyramid1"/>
    <dgm:cxn modelId="{95DA2E0A-2644-4AD9-9411-8E0120ADFC9C}" type="presParOf" srcId="{C7DFFB0C-387B-45DD-AF89-13C7B0CA97AE}" destId="{AF7D4A78-0713-4970-92A1-9D05051B7050}" srcOrd="2" destOrd="0" presId="urn:microsoft.com/office/officeart/2005/8/layout/pyramid1"/>
    <dgm:cxn modelId="{9DE940F2-E13C-4E86-9D0F-C6C756ACB3ED}" type="presParOf" srcId="{AF7D4A78-0713-4970-92A1-9D05051B7050}" destId="{1F82F6D6-6F1B-453E-BF8E-DE24591624D4}" srcOrd="0" destOrd="0" presId="urn:microsoft.com/office/officeart/2005/8/layout/pyramid1"/>
    <dgm:cxn modelId="{456DB9A2-3287-4774-A996-BBEF149C7AEA}" type="presParOf" srcId="{AF7D4A78-0713-4970-92A1-9D05051B7050}" destId="{243E491B-9CBC-4A5B-BA95-9BEF867D96A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9E4B3-04BE-4766-A3C9-2A34F4A5A389}">
      <dsp:nvSpPr>
        <dsp:cNvPr id="0" name=""/>
        <dsp:cNvSpPr/>
      </dsp:nvSpPr>
      <dsp:spPr>
        <a:xfrm>
          <a:off x="2159000" y="0"/>
          <a:ext cx="2158999" cy="1566333"/>
        </a:xfrm>
        <a:prstGeom prst="trapezoid">
          <a:avLst>
            <a:gd name="adj" fmla="val 68919"/>
          </a:avLst>
        </a:prstGeom>
        <a:solidFill>
          <a:schemeClr val="tx2">
            <a:lumMod val="20000"/>
            <a:lumOff val="8000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br>
            <a:rPr lang="en-US" sz="3500" b="1" kern="1200" dirty="0"/>
          </a:br>
          <a:r>
            <a:rPr lang="en-US" sz="2000" b="1" kern="1200" dirty="0">
              <a:solidFill>
                <a:srgbClr val="002060"/>
              </a:solidFill>
            </a:rPr>
            <a:t>Regional anesthesia</a:t>
          </a:r>
        </a:p>
      </dsp:txBody>
      <dsp:txXfrm>
        <a:off x="2159000" y="0"/>
        <a:ext cx="2158999" cy="1566333"/>
      </dsp:txXfrm>
    </dsp:sp>
    <dsp:sp modelId="{3B12125D-39EE-4BD4-880B-22C65A565797}">
      <dsp:nvSpPr>
        <dsp:cNvPr id="0" name=""/>
        <dsp:cNvSpPr/>
      </dsp:nvSpPr>
      <dsp:spPr>
        <a:xfrm>
          <a:off x="1066805" y="1600197"/>
          <a:ext cx="4343389" cy="1566333"/>
        </a:xfrm>
        <a:prstGeom prst="trapezoid">
          <a:avLst>
            <a:gd name="adj" fmla="val 68919"/>
          </a:avLst>
        </a:prstGeom>
        <a:solidFill>
          <a:schemeClr val="tx2">
            <a:lumMod val="40000"/>
            <a:lumOff val="6000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002060"/>
              </a:solidFill>
            </a:rPr>
            <a:t>Narcotics and/or anxiolytics</a:t>
          </a:r>
        </a:p>
      </dsp:txBody>
      <dsp:txXfrm>
        <a:off x="1826898" y="1600197"/>
        <a:ext cx="2823203" cy="1566333"/>
      </dsp:txXfrm>
    </dsp:sp>
    <dsp:sp modelId="{1F82F6D6-6F1B-453E-BF8E-DE24591624D4}">
      <dsp:nvSpPr>
        <dsp:cNvPr id="0" name=""/>
        <dsp:cNvSpPr/>
      </dsp:nvSpPr>
      <dsp:spPr>
        <a:xfrm>
          <a:off x="0" y="3124192"/>
          <a:ext cx="6477000" cy="1566333"/>
        </a:xfrm>
        <a:prstGeom prst="trapezoid">
          <a:avLst>
            <a:gd name="adj" fmla="val 68919"/>
          </a:avLst>
        </a:prstGeom>
        <a:solidFill>
          <a:schemeClr val="accent1">
            <a:hueOff val="0"/>
            <a:satOff val="0"/>
            <a:lumOff val="0"/>
            <a:alphaOff val="0"/>
          </a:schemeClr>
        </a:solidFill>
        <a:ln w="2642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100000"/>
            </a:lnSpc>
            <a:spcBef>
              <a:spcPct val="0"/>
            </a:spcBef>
            <a:spcAft>
              <a:spcPct val="35000"/>
            </a:spcAft>
            <a:buNone/>
          </a:pPr>
          <a:r>
            <a:rPr lang="en-US" sz="3600" b="1" kern="1200" dirty="0">
              <a:solidFill>
                <a:srgbClr val="002060"/>
              </a:solidFill>
            </a:rPr>
            <a:t>Nonsteroidal anti-inflammatories</a:t>
          </a:r>
        </a:p>
      </dsp:txBody>
      <dsp:txXfrm>
        <a:off x="1133474" y="3124192"/>
        <a:ext cx="4210050" cy="156633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9CC676-AD9F-456D-B1DD-FB5CF7143FBF}" type="datetimeFigureOut">
              <a:rPr lang="en-US" smtClean="0"/>
              <a:t>10/31/2018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dirty="0"/>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See page 19 of the </a:t>
            </a:r>
            <a:r>
              <a:rPr lang="en-US" i="1" baseline="0" dirty="0"/>
              <a:t>Medical Abortion Reference Guide: Induced abortion and postabortion care at or after 13 weeks gestation (‘second trimester’)</a:t>
            </a:r>
            <a:endParaRPr lang="en-US" baseline="0" dirty="0"/>
          </a:p>
          <a:p>
            <a:r>
              <a:rPr lang="en-US" baseline="0" dirty="0"/>
              <a:t>As new evidence emerges, recommendations may require updating; yearly updates are reflected in Ipas’s </a:t>
            </a:r>
            <a:r>
              <a:rPr lang="en-US" i="1" baseline="0" dirty="0"/>
              <a:t>Clinical Updates in Reproductive Health </a:t>
            </a:r>
            <a:r>
              <a:rPr lang="en-US" baseline="0" dirty="0"/>
              <a:t>(www.ipas.org/clinicalupdates).</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dirty="0"/>
          </a:p>
        </p:txBody>
      </p:sp>
    </p:spTree>
    <p:extLst>
      <p:ext uri="{BB962C8B-B14F-4D97-AF65-F5344CB8AC3E}">
        <p14:creationId xmlns:p14="http://schemas.microsoft.com/office/powerpoint/2010/main" val="4061255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3600" dirty="0"/>
              <a:t>Narcotic reversal-</a:t>
            </a:r>
          </a:p>
          <a:p>
            <a:pPr lvl="1" eaLnBrk="1" hangingPunct="1">
              <a:spcBef>
                <a:spcPct val="0"/>
              </a:spcBef>
            </a:pPr>
            <a:r>
              <a:rPr lang="en-US" altLang="en-US" sz="3600" b="1" dirty="0"/>
              <a:t>Naloxone</a:t>
            </a:r>
            <a:r>
              <a:rPr lang="en-US" altLang="en-US" sz="3600" dirty="0"/>
              <a:t> </a:t>
            </a:r>
            <a:r>
              <a:rPr lang="en-US" altLang="en-US" sz="3600" dirty="0">
                <a:cs typeface="Times New Roman" pitchFamily="18" charset="0"/>
              </a:rPr>
              <a:t> 0.4mg IV/ 0.8mg IM q 2-3 minutes for adults</a:t>
            </a:r>
            <a:endParaRPr lang="en-US" altLang="en-US" sz="3600" dirty="0"/>
          </a:p>
          <a:p>
            <a:pPr eaLnBrk="1" hangingPunct="1">
              <a:spcBef>
                <a:spcPct val="0"/>
              </a:spcBef>
            </a:pPr>
            <a:r>
              <a:rPr lang="en-US" altLang="en-US" sz="3600" dirty="0"/>
              <a:t>Benzodiazepine sedation reversal-</a:t>
            </a:r>
          </a:p>
          <a:p>
            <a:pPr lvl="1" eaLnBrk="1" hangingPunct="1">
              <a:spcBef>
                <a:spcPct val="0"/>
              </a:spcBef>
            </a:pPr>
            <a:r>
              <a:rPr lang="en-US" altLang="en-US" sz="3600" b="1" dirty="0"/>
              <a:t>Flumazenil</a:t>
            </a:r>
            <a:r>
              <a:rPr lang="en-US" altLang="en-US" sz="3600" dirty="0"/>
              <a:t> 0.2mg IV over 15 seconds, then 0.2mg every 1 minute as needed up to 1mg total dose</a:t>
            </a:r>
          </a:p>
          <a:p>
            <a:pPr eaLnBrk="1" hangingPunct="1">
              <a:spcBef>
                <a:spcPct val="0"/>
              </a:spcBef>
            </a:pPr>
            <a:r>
              <a:rPr lang="en-US" altLang="en-US" dirty="0"/>
              <a:t>Both flumazenil and naloxone have a duration of action that is about one hour, which may be shorter than the corresponding narcotics or benzodiazepines duration of action. Therefore, with both of these, it is essential to monitor the woman closely for as long as the narcotic or benzodiazepine may be in her system.</a:t>
            </a:r>
          </a:p>
          <a:p>
            <a:pPr eaLnBrk="1" hangingPunct="1">
              <a:spcBef>
                <a:spcPct val="0"/>
              </a:spcBef>
            </a:pPr>
            <a:endParaRPr lang="en-US" altLang="en-US" dirty="0"/>
          </a:p>
          <a:p>
            <a:pPr eaLnBrk="1" hangingPunct="1">
              <a:spcBef>
                <a:spcPct val="0"/>
              </a:spcBef>
            </a:pPr>
            <a:endParaRPr lang="en-US" altLang="en-US" dirty="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7E6114E-41E0-49EF-9C04-47E5A7FD19E6}" type="slidenum">
              <a:rPr lang="en-US" altLang="en-US" smtClean="0">
                <a:latin typeface="Arial" charset="0"/>
              </a:rPr>
              <a:pPr eaLnBrk="1" hangingPunct="1">
                <a:spcBef>
                  <a:spcPct val="0"/>
                </a:spcBef>
              </a:pPr>
              <a:t>11</a:t>
            </a:fld>
            <a:endParaRPr lang="en-US" altLang="en-US" dirty="0">
              <a:latin typeface="Arial" charset="0"/>
            </a:endParaRPr>
          </a:p>
        </p:txBody>
      </p:sp>
    </p:spTree>
    <p:extLst>
      <p:ext uri="{BB962C8B-B14F-4D97-AF65-F5344CB8AC3E}">
        <p14:creationId xmlns:p14="http://schemas.microsoft.com/office/powerpoint/2010/main" val="1662187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6F2B53F-7B34-4040-8590-74391F3E0F6E}" type="slidenum">
              <a:rPr lang="en-US" altLang="en-US" smtClean="0">
                <a:latin typeface="Arial" charset="0"/>
              </a:rPr>
              <a:pPr eaLnBrk="1" hangingPunct="1">
                <a:spcBef>
                  <a:spcPct val="0"/>
                </a:spcBef>
              </a:pPr>
              <a:t>2</a:t>
            </a:fld>
            <a:endParaRPr lang="en-US" altLang="en-US" dirty="0">
              <a:latin typeface="Arial" charset="0"/>
            </a:endParaRPr>
          </a:p>
        </p:txBody>
      </p:sp>
    </p:spTree>
    <p:extLst>
      <p:ext uri="{BB962C8B-B14F-4D97-AF65-F5344CB8AC3E}">
        <p14:creationId xmlns:p14="http://schemas.microsoft.com/office/powerpoint/2010/main" val="2158898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3720F58-D5B3-4620-8EC8-0C40C8C68735}" type="slidenum">
              <a:rPr lang="en-US" altLang="en-US" smtClean="0">
                <a:latin typeface="Arial" charset="0"/>
              </a:rPr>
              <a:pPr eaLnBrk="1" hangingPunct="1">
                <a:spcBef>
                  <a:spcPct val="0"/>
                </a:spcBef>
              </a:pPr>
              <a:t>3</a:t>
            </a:fld>
            <a:endParaRPr lang="en-US" altLang="en-US" dirty="0">
              <a:latin typeface="Arial" charset="0"/>
            </a:endParaRPr>
          </a:p>
        </p:txBody>
      </p:sp>
    </p:spTree>
    <p:extLst>
      <p:ext uri="{BB962C8B-B14F-4D97-AF65-F5344CB8AC3E}">
        <p14:creationId xmlns:p14="http://schemas.microsoft.com/office/powerpoint/2010/main" val="3983421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goal of pain management is to make sure the woman is as comfortable as possible while minimizing side effects of analgesia and risk.  The expectation of comfort appears to vary greatly.</a:t>
            </a:r>
          </a:p>
          <a:p>
            <a:pPr eaLnBrk="1" hangingPunct="1">
              <a:spcBef>
                <a:spcPct val="0"/>
              </a:spcBef>
            </a:pPr>
            <a:endParaRPr lang="en-US" altLang="en-US" dirty="0"/>
          </a:p>
          <a:p>
            <a:pPr eaLnBrk="1" hangingPunct="1">
              <a:spcBef>
                <a:spcPct val="0"/>
              </a:spcBef>
            </a:pPr>
            <a:r>
              <a:rPr lang="en-US" altLang="en-US" dirty="0"/>
              <a:t>No</a:t>
            </a:r>
            <a:r>
              <a:rPr lang="en-US" altLang="en-US" baseline="0" dirty="0"/>
              <a:t> optimal regimen for pain management in medical management of PAC at or after 13 weeks has been established. Ipas recommends combining </a:t>
            </a:r>
            <a:r>
              <a:rPr lang="en-US" altLang="en-US" dirty="0"/>
              <a:t>pharmacologic and non-pharmacologic</a:t>
            </a:r>
            <a:r>
              <a:rPr lang="en-US" altLang="en-US" baseline="0" dirty="0"/>
              <a:t> options.</a:t>
            </a:r>
            <a:endParaRPr lang="en-US" altLang="en-US" dirty="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9FAC897-1DBB-4375-87EE-FE9B42D0AB18}" type="slidenum">
              <a:rPr lang="en-US" altLang="en-US" smtClean="0">
                <a:latin typeface="Arial" charset="0"/>
              </a:rPr>
              <a:pPr eaLnBrk="1" hangingPunct="1">
                <a:spcBef>
                  <a:spcPct val="0"/>
                </a:spcBef>
              </a:pPr>
              <a:t>5</a:t>
            </a:fld>
            <a:endParaRPr lang="en-US" altLang="en-US" dirty="0">
              <a:latin typeface="Arial" charset="0"/>
            </a:endParaRPr>
          </a:p>
        </p:txBody>
      </p:sp>
    </p:spTree>
    <p:extLst>
      <p:ext uri="{BB962C8B-B14F-4D97-AF65-F5344CB8AC3E}">
        <p14:creationId xmlns:p14="http://schemas.microsoft.com/office/powerpoint/2010/main" val="2676350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3600" b="0" i="0" u="none" strike="noStrike" kern="1200" baseline="0" dirty="0">
                <a:solidFill>
                  <a:schemeClr val="tx1"/>
                </a:solidFill>
                <a:latin typeface="+mn-lt"/>
                <a:ea typeface="+mn-ea"/>
                <a:cs typeface="+mn-cs"/>
              </a:rPr>
              <a:t>Pharmacologic options can be discussed like a pyramid</a:t>
            </a:r>
            <a:r>
              <a:rPr lang="en-US" sz="3600" dirty="0"/>
              <a:t> – the bottom acts as a base, i.e., everyone should receive NSAIDs, some women may need additional medications</a:t>
            </a:r>
            <a:r>
              <a:rPr lang="en-US" sz="3600" baseline="0" dirty="0"/>
              <a:t> </a:t>
            </a:r>
            <a:r>
              <a:rPr lang="en-US" sz="3600" dirty="0"/>
              <a:t>like narcotics and/or anxiolytics and at the top, a smaller number of</a:t>
            </a:r>
            <a:r>
              <a:rPr lang="en-US" sz="3600" baseline="0" dirty="0"/>
              <a:t> women </a:t>
            </a:r>
            <a:r>
              <a:rPr lang="en-US" sz="3600" dirty="0"/>
              <a:t>may need regional anesthesia or patient controlled anesthesia. Of note,</a:t>
            </a:r>
            <a:r>
              <a:rPr lang="en-US" sz="3600" baseline="0" dirty="0"/>
              <a:t> this last option is not available in many countries. </a:t>
            </a:r>
            <a:r>
              <a:rPr lang="en-US" sz="3600" dirty="0"/>
              <a:t>Medication can</a:t>
            </a:r>
            <a:r>
              <a:rPr lang="en-US" sz="3600" baseline="0" dirty="0"/>
              <a:t> be repeated as needed.  </a:t>
            </a:r>
            <a:r>
              <a:rPr lang="en-US" altLang="en-US" sz="3600" u="sng" dirty="0"/>
              <a:t>Note to Trainer:</a:t>
            </a:r>
            <a:r>
              <a:rPr lang="en-US" altLang="en-US" sz="3600" u="none" baseline="0" dirty="0"/>
              <a:t>  </a:t>
            </a:r>
            <a:r>
              <a:rPr lang="en-US" altLang="en-US" sz="3600" dirty="0"/>
              <a:t>Depending on which medications are commonly used, they have different half lives and frequency of re-administration. The clinician managing the medicines will need to know relevant half-lives/ dosing intervals, and presumably will need to be taught it if this is new information. You may want to have this information (specific time to effect for specific drug, when to re-dose, maximum dosing/24 hours, etc.) ready for this presentation depending on your audience’s knowledge level. </a:t>
            </a:r>
          </a:p>
          <a:p>
            <a:endParaRPr lang="en-US" sz="3600" baseline="0" dirty="0"/>
          </a:p>
          <a:p>
            <a:r>
              <a:rPr lang="en-US" sz="3600" baseline="0" dirty="0"/>
              <a:t>Additionally, all women should receive nonpharmacologic pain management in addition to pharmacologic pain management (discussed on the next slide)</a:t>
            </a:r>
            <a:endParaRPr lang="en-US" sz="3600" dirty="0"/>
          </a:p>
          <a:p>
            <a:pPr eaLnBrk="1" hangingPunct="1">
              <a:lnSpc>
                <a:spcPct val="90000"/>
              </a:lnSpc>
              <a:spcBef>
                <a:spcPct val="0"/>
              </a:spcBef>
            </a:pPr>
            <a:endParaRPr lang="en-US" altLang="en-US" sz="3600" b="0" baseline="0" dirty="0">
              <a:cs typeface="Times New Roman" pitchFamily="18" charset="0"/>
            </a:endParaRPr>
          </a:p>
          <a:p>
            <a:pPr eaLnBrk="1" hangingPunct="1">
              <a:lnSpc>
                <a:spcPct val="90000"/>
              </a:lnSpc>
              <a:spcBef>
                <a:spcPct val="0"/>
              </a:spcBef>
            </a:pPr>
            <a:endParaRPr lang="en-US" altLang="en-US" sz="3600" b="0" dirty="0">
              <a:cs typeface="Times New Roman" pitchFamily="18" charset="0"/>
            </a:endParaRPr>
          </a:p>
        </p:txBody>
      </p:sp>
    </p:spTree>
    <p:extLst>
      <p:ext uri="{BB962C8B-B14F-4D97-AF65-F5344CB8AC3E}">
        <p14:creationId xmlns:p14="http://schemas.microsoft.com/office/powerpoint/2010/main" val="1440118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Non-pharmacologic methods</a:t>
            </a:r>
            <a:r>
              <a:rPr lang="en-US" altLang="en-US" baseline="0" dirty="0"/>
              <a:t> </a:t>
            </a:r>
            <a:r>
              <a:rPr lang="en-US" altLang="en-US" b="1" baseline="0" dirty="0"/>
              <a:t>d</a:t>
            </a:r>
            <a:r>
              <a:rPr lang="en-US" altLang="en-US" b="1" dirty="0"/>
              <a:t>o not take the place of pharmacologic methods but help to enhance them</a:t>
            </a:r>
          </a:p>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dirty="0"/>
              <a:t>-Environment: the woman should have her own bed and, if possible, a private room or a room with like patients – avoid beds in labor wards for women</a:t>
            </a:r>
            <a:r>
              <a:rPr lang="en-US" altLang="en-US" baseline="0" dirty="0"/>
              <a:t> with term pregnancies</a:t>
            </a:r>
            <a:r>
              <a:rPr lang="en-US" altLang="en-US" dirty="0"/>
              <a:t>.</a:t>
            </a:r>
          </a:p>
          <a:p>
            <a:pPr eaLnBrk="1" hangingPunct="1">
              <a:spcBef>
                <a:spcPct val="0"/>
              </a:spcBef>
            </a:pPr>
            <a:r>
              <a:rPr lang="en-US" altLang="en-US" dirty="0"/>
              <a:t>-Support person dedicated to the woman who helps provide verbal reassurance and support.  Assists in focusing the woman’s attention.</a:t>
            </a:r>
          </a:p>
          <a:p>
            <a:pPr eaLnBrk="1" hangingPunct="1">
              <a:spcBef>
                <a:spcPct val="0"/>
              </a:spcBef>
            </a:pPr>
            <a:r>
              <a:rPr lang="en-US" altLang="en-US" dirty="0"/>
              <a:t>-Hot water bottle/heating pad (has</a:t>
            </a:r>
            <a:r>
              <a:rPr lang="en-US" altLang="en-US" baseline="0" dirty="0"/>
              <a:t> not</a:t>
            </a:r>
            <a:r>
              <a:rPr lang="en-US" altLang="en-US" dirty="0"/>
              <a:t> been directly studied in abortion care but</a:t>
            </a:r>
            <a:r>
              <a:rPr lang="en-US" altLang="en-US" baseline="0" dirty="0"/>
              <a:t> is routinely used).</a:t>
            </a: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dirty="0"/>
          </a:p>
        </p:txBody>
      </p:sp>
    </p:spTree>
    <p:extLst>
      <p:ext uri="{BB962C8B-B14F-4D97-AF65-F5344CB8AC3E}">
        <p14:creationId xmlns:p14="http://schemas.microsoft.com/office/powerpoint/2010/main" val="2488309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8</a:t>
            </a:fld>
            <a:endParaRPr lang="en-US" dirty="0"/>
          </a:p>
        </p:txBody>
      </p:sp>
    </p:spTree>
    <p:extLst>
      <p:ext uri="{BB962C8B-B14F-4D97-AF65-F5344CB8AC3E}">
        <p14:creationId xmlns:p14="http://schemas.microsoft.com/office/powerpoint/2010/main" val="1635858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All women should receive an NSAID base unless they have an NSAID allergy.  NSAIDs have been proven not to interfere with misoprostol and can be started prior or simultaneously or with the first dose of</a:t>
            </a:r>
            <a:r>
              <a:rPr lang="en-US" sz="1200" baseline="0" dirty="0"/>
              <a:t> misoprostol.</a:t>
            </a:r>
            <a:endParaRPr lang="en-US" sz="1200" dirty="0"/>
          </a:p>
          <a:p>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9</a:t>
            </a:fld>
            <a:endParaRPr lang="en-US" dirty="0"/>
          </a:p>
        </p:txBody>
      </p:sp>
    </p:spTree>
    <p:extLst>
      <p:ext uri="{BB962C8B-B14F-4D97-AF65-F5344CB8AC3E}">
        <p14:creationId xmlns:p14="http://schemas.microsoft.com/office/powerpoint/2010/main" val="2551184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altLang="en-US" dirty="0"/>
              <a:t>Paracetamol (acetaminophen) is an anti-pyretic.  Randomized controlled trials have shown that paracetamol is less effective than NSAIDS for pain management in first trimester abortion (Livshits, et. al. 2009) – thus we derive from this literature that likely paracetamol</a:t>
            </a:r>
            <a:r>
              <a:rPr lang="en-US" altLang="en-US" baseline="0" dirty="0"/>
              <a:t> is not going to be effective for treatment of pain during PAC</a:t>
            </a:r>
            <a:r>
              <a:rPr lang="en-US" altLang="en-US" dirty="0"/>
              <a:t>. </a:t>
            </a:r>
            <a:r>
              <a:rPr lang="en-US" altLang="en-US" baseline="0" dirty="0"/>
              <a:t>  Also extrapolated from the abortion literature is that in women undergoing abortion at or after 13 weeks randomized to </a:t>
            </a:r>
            <a:r>
              <a:rPr lang="en-US" altLang="en-US" dirty="0"/>
              <a:t>pretreatment with NSAIDS or paracetamol+codeine at the time of the first miso dose.  Women who were pre-treated with NSAIDS had lower analgesic requirements than the paracetamol-codeine group with no effect on the abortion interval or failure rate.  (Fiala, et. al. 2005)</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543F05A-1955-4915-86AF-9DA6392BB21F}" type="slidenum">
              <a:rPr lang="en-US" altLang="en-US" smtClean="0">
                <a:latin typeface="Arial" charset="0"/>
              </a:rPr>
              <a:pPr eaLnBrk="1" hangingPunct="1">
                <a:spcBef>
                  <a:spcPct val="0"/>
                </a:spcBef>
              </a:pPr>
              <a:t>10</a:t>
            </a:fld>
            <a:endParaRPr lang="en-US" altLang="en-US" dirty="0">
              <a:latin typeface="Arial" charset="0"/>
            </a:endParaRPr>
          </a:p>
        </p:txBody>
      </p:sp>
    </p:spTree>
    <p:extLst>
      <p:ext uri="{BB962C8B-B14F-4D97-AF65-F5344CB8AC3E}">
        <p14:creationId xmlns:p14="http://schemas.microsoft.com/office/powerpoint/2010/main" val="406836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10/31/2018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10/31/2018</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667000"/>
            <a:ext cx="9067800" cy="1927225"/>
          </a:xfrm>
        </p:spPr>
        <p:txBody>
          <a:bodyPr/>
          <a:lstStyle/>
          <a:p>
            <a:br>
              <a:rPr lang="en-US" sz="4000" dirty="0"/>
            </a:br>
            <a:r>
              <a:rPr lang="en-US" sz="4000" dirty="0"/>
              <a:t>Medical management of PAC at or after 13 weeks</a:t>
            </a:r>
            <a:br>
              <a:rPr lang="en-US" sz="4000" dirty="0"/>
            </a:br>
            <a:r>
              <a:rPr lang="en-US" sz="4000" i="1" dirty="0"/>
              <a:t>Pain management</a:t>
            </a:r>
            <a:br>
              <a:rPr lang="en-US" sz="4000" i="1" dirty="0"/>
            </a:br>
            <a:endParaRPr lang="en-US" sz="4000"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6"/>
          <p:cNvSpPr>
            <a:spLocks noGrp="1"/>
          </p:cNvSpPr>
          <p:nvPr>
            <p:ph type="title"/>
          </p:nvPr>
        </p:nvSpPr>
        <p:spPr/>
        <p:txBody>
          <a:bodyPr/>
          <a:lstStyle/>
          <a:p>
            <a:r>
              <a:rPr lang="en-US" altLang="en-US" dirty="0"/>
              <a:t>What about paracetamol?</a:t>
            </a:r>
          </a:p>
        </p:txBody>
      </p:sp>
      <p:sp>
        <p:nvSpPr>
          <p:cNvPr id="11268" name="Rectangle 3"/>
          <p:cNvSpPr>
            <a:spLocks noGrp="1"/>
          </p:cNvSpPr>
          <p:nvPr>
            <p:ph sz="half" idx="1"/>
          </p:nvPr>
        </p:nvSpPr>
        <p:spPr>
          <a:xfrm>
            <a:off x="457200" y="1673352"/>
            <a:ext cx="4519448" cy="4718304"/>
          </a:xfrm>
        </p:spPr>
        <p:txBody>
          <a:bodyPr>
            <a:normAutofit fontScale="92500" lnSpcReduction="10000"/>
          </a:bodyPr>
          <a:lstStyle/>
          <a:p>
            <a:pPr>
              <a:spcBef>
                <a:spcPct val="0"/>
              </a:spcBef>
            </a:pPr>
            <a:r>
              <a:rPr lang="en-US" altLang="en-US" sz="3600" dirty="0"/>
              <a:t>Use for fevers</a:t>
            </a:r>
          </a:p>
          <a:p>
            <a:pPr>
              <a:spcBef>
                <a:spcPct val="0"/>
              </a:spcBef>
            </a:pPr>
            <a:endParaRPr lang="en-US" altLang="en-US" sz="3600" dirty="0"/>
          </a:p>
          <a:p>
            <a:pPr>
              <a:spcBef>
                <a:spcPct val="0"/>
              </a:spcBef>
            </a:pPr>
            <a:r>
              <a:rPr lang="en-US" altLang="en-US" sz="3600" dirty="0"/>
              <a:t>Paracetamol should not replace NSAIDs (unless allergic)</a:t>
            </a:r>
          </a:p>
          <a:p>
            <a:pPr>
              <a:spcBef>
                <a:spcPct val="0"/>
              </a:spcBef>
            </a:pPr>
            <a:endParaRPr lang="en-US" altLang="en-US" sz="3600" dirty="0"/>
          </a:p>
          <a:p>
            <a:pPr>
              <a:spcBef>
                <a:spcPct val="0"/>
              </a:spcBef>
            </a:pPr>
            <a:r>
              <a:rPr lang="en-US" altLang="en-US" sz="3600" dirty="0"/>
              <a:t>If needed, can use paracetamol and NSAIDs at the same time</a:t>
            </a:r>
          </a:p>
        </p:txBody>
      </p:sp>
      <p:pic>
        <p:nvPicPr>
          <p:cNvPr id="11267" name="Picture 7" descr="C:\Users\edelmana\AppData\Local\Microsoft\Windows\Temporary Internet Files\Content.IE5\DNJIMBB5\MC90034747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6648" y="1510862"/>
            <a:ext cx="3733800" cy="406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7773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a:t>Safety plan</a:t>
            </a:r>
          </a:p>
        </p:txBody>
      </p:sp>
      <p:sp>
        <p:nvSpPr>
          <p:cNvPr id="15363" name="Content Placeholder 2"/>
          <p:cNvSpPr>
            <a:spLocks noGrp="1"/>
          </p:cNvSpPr>
          <p:nvPr>
            <p:ph idx="1"/>
          </p:nvPr>
        </p:nvSpPr>
        <p:spPr/>
        <p:txBody>
          <a:bodyPr/>
          <a:lstStyle/>
          <a:p>
            <a:pPr eaLnBrk="1" hangingPunct="1"/>
            <a:endParaRPr lang="en-US" altLang="en-US" sz="3600" dirty="0"/>
          </a:p>
          <a:p>
            <a:pPr eaLnBrk="1" hangingPunct="1"/>
            <a:r>
              <a:rPr lang="en-US" altLang="en-US" sz="3600" dirty="0"/>
              <a:t>Routine vital signs</a:t>
            </a:r>
          </a:p>
          <a:p>
            <a:pPr eaLnBrk="1" hangingPunct="1"/>
            <a:r>
              <a:rPr lang="en-US" altLang="en-US" sz="3600" dirty="0"/>
              <a:t>Airway management </a:t>
            </a:r>
          </a:p>
          <a:p>
            <a:pPr eaLnBrk="1" hangingPunct="1"/>
            <a:r>
              <a:rPr lang="en-US" altLang="en-US" sz="3600" dirty="0"/>
              <a:t>Reversal agents</a:t>
            </a:r>
          </a:p>
          <a:p>
            <a:pPr eaLnBrk="1" hangingPunct="1"/>
            <a:r>
              <a:rPr lang="en-US" altLang="en-US" sz="3600" dirty="0"/>
              <a:t>Emergency equipment</a:t>
            </a:r>
          </a:p>
        </p:txBody>
      </p:sp>
      <p:pic>
        <p:nvPicPr>
          <p:cNvPr id="15364" name="Picture 4" descr="C:\Documents and Settings\HymanA\Local Settings\Temporary Internet Files\Content.IE5\KWZO8U27\MC90037091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2590800"/>
            <a:ext cx="28194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3475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lstStyle/>
          <a:p>
            <a:pPr eaLnBrk="1" hangingPunct="1">
              <a:defRPr/>
            </a:pPr>
            <a:r>
              <a:rPr lang="en-US" dirty="0">
                <a:latin typeface="+mj-lt"/>
              </a:rPr>
              <a:t>Objectives</a:t>
            </a:r>
          </a:p>
        </p:txBody>
      </p:sp>
      <p:sp>
        <p:nvSpPr>
          <p:cNvPr id="6147" name="Rectangle 3"/>
          <p:cNvSpPr>
            <a:spLocks noGrp="1"/>
          </p:cNvSpPr>
          <p:nvPr>
            <p:ph idx="1"/>
          </p:nvPr>
        </p:nvSpPr>
        <p:spPr>
          <a:xfrm>
            <a:off x="304800" y="1981200"/>
            <a:ext cx="8991600" cy="4678362"/>
          </a:xfrm>
        </p:spPr>
        <p:txBody>
          <a:bodyPr/>
          <a:lstStyle/>
          <a:p>
            <a:pPr eaLnBrk="1" hangingPunct="1">
              <a:buFont typeface="Arial" charset="0"/>
              <a:buNone/>
            </a:pPr>
            <a:endParaRPr lang="en-US" altLang="en-US" dirty="0"/>
          </a:p>
          <a:p>
            <a:pPr eaLnBrk="1" hangingPunct="1">
              <a:buFont typeface="Arial" charset="0"/>
              <a:buNone/>
            </a:pPr>
            <a:r>
              <a:rPr lang="en-US" altLang="en-US" sz="2800" b="1" dirty="0"/>
              <a:t>By the end of this session, you should be able to:</a:t>
            </a:r>
          </a:p>
          <a:p>
            <a:pPr eaLnBrk="1" hangingPunct="1">
              <a:spcBef>
                <a:spcPts val="1200"/>
              </a:spcBef>
            </a:pPr>
            <a:r>
              <a:rPr lang="en-US" altLang="en-US" sz="2800" dirty="0"/>
              <a:t>Review specific goals for pain management</a:t>
            </a:r>
          </a:p>
          <a:p>
            <a:pPr eaLnBrk="1" hangingPunct="1"/>
            <a:r>
              <a:rPr lang="en-US" altLang="en-US" sz="2800" dirty="0"/>
              <a:t>Describe different approaches for pain control</a:t>
            </a:r>
          </a:p>
          <a:p>
            <a:pPr eaLnBrk="1" hangingPunct="1"/>
            <a:r>
              <a:rPr lang="en-US" altLang="en-US" sz="2800" dirty="0"/>
              <a:t>List pain medications commonly used </a:t>
            </a:r>
          </a:p>
          <a:p>
            <a:pPr eaLnBrk="1" hangingPunct="1"/>
            <a:r>
              <a:rPr lang="en-US" altLang="en-US" sz="2800" dirty="0"/>
              <a:t>Choose an optimal pain management plan for clients</a:t>
            </a:r>
          </a:p>
        </p:txBody>
      </p:sp>
      <p:pic>
        <p:nvPicPr>
          <p:cNvPr id="6148"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533400"/>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500106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a:xfrm>
            <a:off x="0" y="457200"/>
            <a:ext cx="8229600" cy="1143000"/>
          </a:xfrm>
        </p:spPr>
        <p:txBody>
          <a:bodyPr/>
          <a:lstStyle/>
          <a:p>
            <a:pPr eaLnBrk="1" hangingPunct="1">
              <a:defRPr/>
            </a:pPr>
            <a:r>
              <a:rPr lang="en-US" dirty="0"/>
              <a:t>Pain characteristics</a:t>
            </a:r>
            <a:endParaRPr lang="en-US" dirty="0">
              <a:latin typeface="+mj-lt"/>
            </a:endParaRPr>
          </a:p>
        </p:txBody>
      </p:sp>
      <p:sp>
        <p:nvSpPr>
          <p:cNvPr id="7171" name="Rectangle 3"/>
          <p:cNvSpPr>
            <a:spLocks noGrp="1"/>
          </p:cNvSpPr>
          <p:nvPr>
            <p:ph idx="1"/>
          </p:nvPr>
        </p:nvSpPr>
        <p:spPr>
          <a:xfrm>
            <a:off x="4011" y="1524000"/>
            <a:ext cx="8686800" cy="5181600"/>
          </a:xfrm>
        </p:spPr>
        <p:txBody>
          <a:bodyPr>
            <a:normAutofit lnSpcReduction="10000"/>
          </a:bodyPr>
          <a:lstStyle/>
          <a:p>
            <a:pPr eaLnBrk="1" hangingPunct="1"/>
            <a:r>
              <a:rPr lang="en-US" altLang="en-US" sz="3200" dirty="0"/>
              <a:t>Most women require pain management</a:t>
            </a:r>
          </a:p>
          <a:p>
            <a:pPr eaLnBrk="1" hangingPunct="1"/>
            <a:r>
              <a:rPr lang="en-US" altLang="en-US" sz="3200" dirty="0"/>
              <a:t>Pain rarely occurs with mifepristone</a:t>
            </a:r>
          </a:p>
          <a:p>
            <a:pPr eaLnBrk="1" hangingPunct="1"/>
            <a:r>
              <a:rPr lang="en-US" altLang="en-US" sz="3200" dirty="0"/>
              <a:t>Pain usually starts shortly after misoprostol administration</a:t>
            </a:r>
          </a:p>
          <a:p>
            <a:pPr eaLnBrk="1" hangingPunct="1"/>
            <a:r>
              <a:rPr lang="en-US" altLang="en-US" sz="3200" dirty="0"/>
              <a:t>Pain peaks with expulsion</a:t>
            </a:r>
          </a:p>
          <a:p>
            <a:pPr eaLnBrk="1" hangingPunct="1"/>
            <a:r>
              <a:rPr lang="en-US" altLang="en-US" sz="3200" dirty="0"/>
              <a:t>Women presenting with PAC may already be experiencing pain</a:t>
            </a:r>
          </a:p>
          <a:p>
            <a:pPr eaLnBrk="1" hangingPunct="1"/>
            <a:endParaRPr lang="en-US" altLang="en-US" sz="3200" dirty="0"/>
          </a:p>
          <a:p>
            <a:pPr marL="0" indent="0" algn="ctr" eaLnBrk="1" hangingPunct="1">
              <a:buNone/>
            </a:pPr>
            <a:r>
              <a:rPr lang="en-US" altLang="en-US" sz="3200" dirty="0"/>
              <a:t>BE AWARE: Providers routinely underestimate a woman’s pain</a:t>
            </a:r>
          </a:p>
          <a:p>
            <a:pPr lvl="1" eaLnBrk="1" hangingPunct="1"/>
            <a:endParaRPr lang="en-US" altLang="en-US" dirty="0"/>
          </a:p>
          <a:p>
            <a:pPr lvl="1" eaLnBrk="1" hangingPunct="1">
              <a:buFont typeface="Arial" charset="0"/>
              <a:buNone/>
            </a:pPr>
            <a:endParaRPr lang="en-US" altLang="en-US" dirty="0"/>
          </a:p>
        </p:txBody>
      </p:sp>
    </p:spTree>
    <p:extLst>
      <p:ext uri="{BB962C8B-B14F-4D97-AF65-F5344CB8AC3E}">
        <p14:creationId xmlns:p14="http://schemas.microsoft.com/office/powerpoint/2010/main" val="31016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19200"/>
            <a:ext cx="8229600" cy="990600"/>
          </a:xfrm>
        </p:spPr>
        <p:txBody>
          <a:bodyPr>
            <a:noAutofit/>
          </a:bodyPr>
          <a:lstStyle/>
          <a:p>
            <a:r>
              <a:rPr lang="en-US" altLang="en-US" sz="4400" dirty="0"/>
              <a:t>Who may experience more pain?</a:t>
            </a:r>
            <a:br>
              <a:rPr lang="en-US" altLang="en-US" sz="4400" dirty="0"/>
            </a:br>
            <a:endParaRPr lang="en-US" sz="4400" dirty="0"/>
          </a:p>
        </p:txBody>
      </p:sp>
      <p:sp>
        <p:nvSpPr>
          <p:cNvPr id="3" name="Content Placeholder 2"/>
          <p:cNvSpPr>
            <a:spLocks noGrp="1"/>
          </p:cNvSpPr>
          <p:nvPr>
            <p:ph idx="1"/>
          </p:nvPr>
        </p:nvSpPr>
        <p:spPr>
          <a:xfrm>
            <a:off x="228600" y="2011680"/>
            <a:ext cx="8229600" cy="4876800"/>
          </a:xfrm>
        </p:spPr>
        <p:txBody>
          <a:bodyPr/>
          <a:lstStyle/>
          <a:p>
            <a:pPr lvl="1"/>
            <a:r>
              <a:rPr lang="en-US" altLang="en-US" sz="3200" dirty="0"/>
              <a:t>Advanced gestational age</a:t>
            </a:r>
          </a:p>
          <a:p>
            <a:pPr lvl="1"/>
            <a:r>
              <a:rPr lang="en-US" altLang="en-US" sz="3200" dirty="0"/>
              <a:t>Longer induction-to-abortion interval</a:t>
            </a:r>
          </a:p>
          <a:p>
            <a:pPr lvl="1"/>
            <a:r>
              <a:rPr lang="en-US" altLang="en-US" sz="3200" dirty="0"/>
              <a:t>Greater number of misoprostol doses</a:t>
            </a:r>
          </a:p>
          <a:p>
            <a:pPr lvl="1"/>
            <a:r>
              <a:rPr lang="en-US" altLang="en-US" sz="3200" dirty="0"/>
              <a:t>Younger age</a:t>
            </a:r>
          </a:p>
          <a:p>
            <a:pPr lvl="1"/>
            <a:r>
              <a:rPr lang="en-US" altLang="en-US" sz="3200" dirty="0"/>
              <a:t>Nulliparity</a:t>
            </a:r>
          </a:p>
          <a:p>
            <a:endParaRPr lang="en-US" dirty="0"/>
          </a:p>
        </p:txBody>
      </p:sp>
    </p:spTree>
    <p:extLst>
      <p:ext uri="{BB962C8B-B14F-4D97-AF65-F5344CB8AC3E}">
        <p14:creationId xmlns:p14="http://schemas.microsoft.com/office/powerpoint/2010/main" val="114343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13"/>
          <p:cNvSpPr txBox="1">
            <a:spLocks noChangeArrowheads="1"/>
          </p:cNvSpPr>
          <p:nvPr/>
        </p:nvSpPr>
        <p:spPr bwMode="auto">
          <a:xfrm rot="20474021">
            <a:off x="4865747" y="2602387"/>
            <a:ext cx="25779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bg1"/>
                </a:solidFill>
                <a:latin typeface="Calibri" pitchFamily="34" charset="0"/>
              </a:defRPr>
            </a:lvl1pPr>
            <a:lvl2pPr marL="742950" indent="-285750" eaLnBrk="0" hangingPunct="0">
              <a:spcBef>
                <a:spcPct val="20000"/>
              </a:spcBef>
              <a:buFont typeface="Arial" charset="0"/>
              <a:buChar char="–"/>
              <a:defRPr sz="2800">
                <a:solidFill>
                  <a:schemeClr val="bg1"/>
                </a:solidFill>
                <a:latin typeface="Calibri" pitchFamily="34" charset="0"/>
              </a:defRPr>
            </a:lvl2pPr>
            <a:lvl3pPr marL="1143000" indent="-228600" eaLnBrk="0" hangingPunct="0">
              <a:spcBef>
                <a:spcPct val="20000"/>
              </a:spcBef>
              <a:buFont typeface="Arial" charset="0"/>
              <a:buChar char="•"/>
              <a:defRPr sz="2400">
                <a:solidFill>
                  <a:schemeClr val="bg1"/>
                </a:solidFill>
                <a:latin typeface="Calibri" pitchFamily="34" charset="0"/>
              </a:defRPr>
            </a:lvl3pPr>
            <a:lvl4pPr marL="1600200" indent="-228600" eaLnBrk="0" hangingPunct="0">
              <a:spcBef>
                <a:spcPct val="20000"/>
              </a:spcBef>
              <a:buFont typeface="Arial" charset="0"/>
              <a:buChar char="–"/>
              <a:defRPr sz="2000">
                <a:solidFill>
                  <a:schemeClr val="bg1"/>
                </a:solidFill>
                <a:latin typeface="Calibri" pitchFamily="34" charset="0"/>
              </a:defRPr>
            </a:lvl4pPr>
            <a:lvl5pPr marL="2057400" indent="-228600" eaLnBrk="0" hangingPunct="0">
              <a:spcBef>
                <a:spcPct val="20000"/>
              </a:spcBef>
              <a:buFont typeface="Arial" charset="0"/>
              <a:buChar char="»"/>
              <a:defRPr sz="2000">
                <a:solidFill>
                  <a:schemeClr val="bg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bg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bg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bg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bg1"/>
                </a:solidFill>
                <a:latin typeface="Calibri" pitchFamily="34" charset="0"/>
              </a:defRPr>
            </a:lvl9pPr>
          </a:lstStyle>
          <a:p>
            <a:pPr eaLnBrk="1" hangingPunct="1">
              <a:spcBef>
                <a:spcPct val="0"/>
              </a:spcBef>
              <a:buFontTx/>
              <a:buNone/>
            </a:pPr>
            <a:r>
              <a:rPr lang="en-US" altLang="en-US" sz="4800" b="1" dirty="0">
                <a:latin typeface="Arial" charset="0"/>
              </a:rPr>
              <a:t>Comfort</a:t>
            </a:r>
          </a:p>
        </p:txBody>
      </p:sp>
      <p:sp>
        <p:nvSpPr>
          <p:cNvPr id="9220" name="TextBox 14"/>
          <p:cNvSpPr txBox="1">
            <a:spLocks noChangeArrowheads="1"/>
          </p:cNvSpPr>
          <p:nvPr/>
        </p:nvSpPr>
        <p:spPr bwMode="auto">
          <a:xfrm rot="20455276">
            <a:off x="1103646" y="4074092"/>
            <a:ext cx="16578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bg1"/>
                </a:solidFill>
                <a:latin typeface="Calibri" pitchFamily="34" charset="0"/>
              </a:defRPr>
            </a:lvl1pPr>
            <a:lvl2pPr marL="742950" indent="-285750" eaLnBrk="0" hangingPunct="0">
              <a:spcBef>
                <a:spcPct val="20000"/>
              </a:spcBef>
              <a:buFont typeface="Arial" charset="0"/>
              <a:buChar char="–"/>
              <a:defRPr sz="2800">
                <a:solidFill>
                  <a:schemeClr val="bg1"/>
                </a:solidFill>
                <a:latin typeface="Calibri" pitchFamily="34" charset="0"/>
              </a:defRPr>
            </a:lvl2pPr>
            <a:lvl3pPr marL="1143000" indent="-228600" eaLnBrk="0" hangingPunct="0">
              <a:spcBef>
                <a:spcPct val="20000"/>
              </a:spcBef>
              <a:buFont typeface="Arial" charset="0"/>
              <a:buChar char="•"/>
              <a:defRPr sz="2400">
                <a:solidFill>
                  <a:schemeClr val="bg1"/>
                </a:solidFill>
                <a:latin typeface="Calibri" pitchFamily="34" charset="0"/>
              </a:defRPr>
            </a:lvl3pPr>
            <a:lvl4pPr marL="1600200" indent="-228600" eaLnBrk="0" hangingPunct="0">
              <a:spcBef>
                <a:spcPct val="20000"/>
              </a:spcBef>
              <a:buFont typeface="Arial" charset="0"/>
              <a:buChar char="–"/>
              <a:defRPr sz="2000">
                <a:solidFill>
                  <a:schemeClr val="bg1"/>
                </a:solidFill>
                <a:latin typeface="Calibri" pitchFamily="34" charset="0"/>
              </a:defRPr>
            </a:lvl4pPr>
            <a:lvl5pPr marL="2057400" indent="-228600" eaLnBrk="0" hangingPunct="0">
              <a:spcBef>
                <a:spcPct val="20000"/>
              </a:spcBef>
              <a:buFont typeface="Arial" charset="0"/>
              <a:buChar char="»"/>
              <a:defRPr sz="2000">
                <a:solidFill>
                  <a:schemeClr val="bg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bg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bg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bg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bg1"/>
                </a:solidFill>
                <a:latin typeface="Calibri" pitchFamily="34" charset="0"/>
              </a:defRPr>
            </a:lvl9pPr>
          </a:lstStyle>
          <a:p>
            <a:pPr algn="ctr" eaLnBrk="1" hangingPunct="1">
              <a:spcBef>
                <a:spcPct val="0"/>
              </a:spcBef>
              <a:buFontTx/>
              <a:buNone/>
            </a:pPr>
            <a:r>
              <a:rPr lang="en-US" altLang="en-US" sz="4800" b="1" dirty="0">
                <a:latin typeface="Arial" charset="0"/>
              </a:rPr>
              <a:t> Risk</a:t>
            </a:r>
          </a:p>
        </p:txBody>
      </p:sp>
      <p:sp>
        <p:nvSpPr>
          <p:cNvPr id="9221" name="Title 6"/>
          <p:cNvSpPr>
            <a:spLocks noGrp="1"/>
          </p:cNvSpPr>
          <p:nvPr>
            <p:ph type="title"/>
          </p:nvPr>
        </p:nvSpPr>
        <p:spPr/>
        <p:txBody>
          <a:bodyPr/>
          <a:lstStyle/>
          <a:p>
            <a:r>
              <a:rPr lang="en-US" altLang="en-US" dirty="0"/>
              <a:t>Goals of pain management</a:t>
            </a:r>
          </a:p>
        </p:txBody>
      </p:sp>
      <p:sp>
        <p:nvSpPr>
          <p:cNvPr id="3" name="Isosceles Triangle 2"/>
          <p:cNvSpPr/>
          <p:nvPr/>
        </p:nvSpPr>
        <p:spPr>
          <a:xfrm>
            <a:off x="3376469" y="4016024"/>
            <a:ext cx="2279904" cy="2209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p:nvCxnSpPr>
        <p:spPr>
          <a:xfrm flipH="1">
            <a:off x="1524000" y="2984171"/>
            <a:ext cx="5984843" cy="2159329"/>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539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1533144" y="384048"/>
            <a:ext cx="8229600" cy="1143000"/>
          </a:xfrm>
        </p:spPr>
        <p:txBody>
          <a:bodyPr/>
          <a:lstStyle/>
          <a:p>
            <a:pPr algn="l" eaLnBrk="1" hangingPunct="1">
              <a:defRPr/>
            </a:pPr>
            <a:r>
              <a:rPr lang="en-US" sz="4800" dirty="0">
                <a:latin typeface="+mj-lt"/>
              </a:rPr>
              <a:t>Pharmacologic options</a:t>
            </a:r>
          </a:p>
        </p:txBody>
      </p:sp>
      <p:sp>
        <p:nvSpPr>
          <p:cNvPr id="13315" name="Rectangle 3"/>
          <p:cNvSpPr>
            <a:spLocks noGrp="1"/>
          </p:cNvSpPr>
          <p:nvPr>
            <p:ph idx="1"/>
          </p:nvPr>
        </p:nvSpPr>
        <p:spPr>
          <a:xfrm>
            <a:off x="457200" y="1905000"/>
            <a:ext cx="8229600" cy="4038600"/>
          </a:xfrm>
        </p:spPr>
        <p:txBody>
          <a:bodyPr/>
          <a:lstStyle/>
          <a:p>
            <a:pPr eaLnBrk="1" hangingPunct="1">
              <a:lnSpc>
                <a:spcPct val="90000"/>
              </a:lnSpc>
            </a:pPr>
            <a:endParaRPr lang="en-US" altLang="en-US" b="1" dirty="0">
              <a:cs typeface="Times New Roman" pitchFamily="18" charset="0"/>
            </a:endParaRPr>
          </a:p>
          <a:p>
            <a:pPr lvl="1" eaLnBrk="1" hangingPunct="1">
              <a:buFont typeface="Arial" charset="0"/>
              <a:buNone/>
            </a:pPr>
            <a:endParaRPr lang="en-US" altLang="en-US" sz="2400" dirty="0"/>
          </a:p>
        </p:txBody>
      </p:sp>
      <p:graphicFrame>
        <p:nvGraphicFramePr>
          <p:cNvPr id="4" name="Diagram 3"/>
          <p:cNvGraphicFramePr/>
          <p:nvPr>
            <p:extLst>
              <p:ext uri="{D42A27DB-BD31-4B8C-83A1-F6EECF244321}">
                <p14:modId xmlns:p14="http://schemas.microsoft.com/office/powerpoint/2010/main" val="1412933823"/>
              </p:ext>
            </p:extLst>
          </p:nvPr>
        </p:nvGraphicFramePr>
        <p:xfrm>
          <a:off x="1524000" y="1524000"/>
          <a:ext cx="6477000" cy="469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4437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990600"/>
          </a:xfrm>
        </p:spPr>
        <p:txBody>
          <a:bodyPr>
            <a:normAutofit fontScale="90000"/>
          </a:bodyPr>
          <a:lstStyle/>
          <a:p>
            <a:r>
              <a:rPr lang="en-US" dirty="0"/>
              <a:t>Non-pharmacologic pain management</a:t>
            </a:r>
          </a:p>
        </p:txBody>
      </p:sp>
      <p:sp>
        <p:nvSpPr>
          <p:cNvPr id="3" name="Content Placeholder 2"/>
          <p:cNvSpPr>
            <a:spLocks noGrp="1"/>
          </p:cNvSpPr>
          <p:nvPr>
            <p:ph idx="1"/>
          </p:nvPr>
        </p:nvSpPr>
        <p:spPr>
          <a:xfrm>
            <a:off x="685800" y="2133600"/>
            <a:ext cx="5029200" cy="4876800"/>
          </a:xfrm>
        </p:spPr>
        <p:txBody>
          <a:bodyPr>
            <a:normAutofit/>
          </a:bodyPr>
          <a:lstStyle/>
          <a:p>
            <a:r>
              <a:rPr lang="en-US" sz="3200" dirty="0"/>
              <a:t>Private, comfortable environment</a:t>
            </a:r>
          </a:p>
          <a:p>
            <a:r>
              <a:rPr lang="en-US" sz="3200" dirty="0"/>
              <a:t>Support person</a:t>
            </a:r>
          </a:p>
          <a:p>
            <a:r>
              <a:rPr lang="en-US" sz="3200" dirty="0"/>
              <a:t>Hot (or cold) water bottle/heating pad</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905000"/>
            <a:ext cx="2895600" cy="449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7143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optimal pain regimen?</a:t>
            </a:r>
          </a:p>
        </p:txBody>
      </p:sp>
      <p:sp>
        <p:nvSpPr>
          <p:cNvPr id="3" name="Content Placeholder 2"/>
          <p:cNvSpPr>
            <a:spLocks noGrp="1"/>
          </p:cNvSpPr>
          <p:nvPr>
            <p:ph idx="1"/>
          </p:nvPr>
        </p:nvSpPr>
        <p:spPr>
          <a:xfrm>
            <a:off x="457200" y="2362200"/>
            <a:ext cx="8229600" cy="4876800"/>
          </a:xfrm>
        </p:spPr>
        <p:txBody>
          <a:bodyPr>
            <a:normAutofit/>
          </a:bodyPr>
          <a:lstStyle/>
          <a:p>
            <a:pPr marL="0" indent="0" algn="ctr">
              <a:buNone/>
            </a:pPr>
            <a:r>
              <a:rPr lang="en-US" sz="4000" dirty="0"/>
              <a:t>No optimal pain management regimen for medical management of PAC at or after 13 weeks has been established</a:t>
            </a:r>
          </a:p>
        </p:txBody>
      </p:sp>
    </p:spTree>
    <p:extLst>
      <p:ext uri="{BB962C8B-B14F-4D97-AF65-F5344CB8AC3E}">
        <p14:creationId xmlns:p14="http://schemas.microsoft.com/office/powerpoint/2010/main" val="4220373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5007"/>
            <a:ext cx="8229600" cy="990600"/>
          </a:xfrm>
        </p:spPr>
        <p:txBody>
          <a:bodyPr/>
          <a:lstStyle/>
          <a:p>
            <a:r>
              <a:rPr lang="en-US" dirty="0"/>
              <a:t>Ipas recommends:</a:t>
            </a:r>
          </a:p>
        </p:txBody>
      </p:sp>
      <p:sp>
        <p:nvSpPr>
          <p:cNvPr id="3" name="Content Placeholder 2"/>
          <p:cNvSpPr>
            <a:spLocks noGrp="1"/>
          </p:cNvSpPr>
          <p:nvPr>
            <p:ph idx="1"/>
          </p:nvPr>
        </p:nvSpPr>
        <p:spPr>
          <a:xfrm>
            <a:off x="457200" y="1757855"/>
            <a:ext cx="8534400" cy="5123793"/>
          </a:xfrm>
        </p:spPr>
        <p:txBody>
          <a:bodyPr>
            <a:normAutofit lnSpcReduction="10000"/>
          </a:bodyPr>
          <a:lstStyle/>
          <a:p>
            <a:r>
              <a:rPr lang="en-US" sz="3600" dirty="0"/>
              <a:t>Start NSAIDs with the 1</a:t>
            </a:r>
            <a:r>
              <a:rPr lang="en-US" sz="3600" baseline="30000" dirty="0"/>
              <a:t>st</a:t>
            </a:r>
            <a:r>
              <a:rPr lang="en-US" sz="3600" dirty="0"/>
              <a:t> dose of misoprostol, repeat every 6-8 hours</a:t>
            </a:r>
          </a:p>
          <a:p>
            <a:pPr lvl="1"/>
            <a:r>
              <a:rPr lang="en-US" sz="3200" dirty="0"/>
              <a:t>If a woman is presenting for PAC and is reporting pain, then start pain management at the time of presentation.</a:t>
            </a:r>
          </a:p>
          <a:p>
            <a:r>
              <a:rPr lang="en-US" sz="3600" dirty="0"/>
              <a:t>Add oral or IV/IM narcotics and/or anxiolytics as needed</a:t>
            </a:r>
          </a:p>
          <a:p>
            <a:r>
              <a:rPr lang="en-US" sz="3600" dirty="0"/>
              <a:t>Every woman should be provided non-pharmacologic pain management</a:t>
            </a:r>
          </a:p>
        </p:txBody>
      </p:sp>
    </p:spTree>
    <p:extLst>
      <p:ext uri="{BB962C8B-B14F-4D97-AF65-F5344CB8AC3E}">
        <p14:creationId xmlns:p14="http://schemas.microsoft.com/office/powerpoint/2010/main" val="2315038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Pain Management and Care - presentation</Activity>
    <Activity_x0020_order xmlns="794a31a7-d620-4990-b69f-212e7653d907">75</Activity_x0020_order>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644241-70B6-46EA-95E0-654BE7877EAB}">
  <ds:schemaRefs>
    <ds:schemaRef ds:uri="794a31a7-d620-4990-b69f-212e7653d907"/>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eaabc42c-abff-4e10-a1d4-30dd7a9c0116"/>
    <ds:schemaRef ds:uri="http://www.w3.org/XML/1998/namespace"/>
  </ds:schemaRefs>
</ds:datastoreItem>
</file>

<file path=customXml/itemProps2.xml><?xml version="1.0" encoding="utf-8"?>
<ds:datastoreItem xmlns:ds="http://schemas.openxmlformats.org/officeDocument/2006/customXml" ds:itemID="{E2009BD6-F1C1-4297-80DB-3CCB68C8065A}"/>
</file>

<file path=customXml/itemProps3.xml><?xml version="1.0" encoding="utf-8"?>
<ds:datastoreItem xmlns:ds="http://schemas.openxmlformats.org/officeDocument/2006/customXml" ds:itemID="{01D8DAA2-E0AB-43C1-96EC-D168FDC56F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Clarity</Template>
  <TotalTime>130</TotalTime>
  <Words>925</Words>
  <Application>Microsoft Office PowerPoint</Application>
  <PresentationFormat>On-screen Show (4:3)</PresentationFormat>
  <Paragraphs>80</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Clarity</vt:lpstr>
      <vt:lpstr> Medical management of PAC at or after 13 weeks Pain management </vt:lpstr>
      <vt:lpstr>Objectives</vt:lpstr>
      <vt:lpstr>Pain characteristics</vt:lpstr>
      <vt:lpstr>Who may experience more pain? </vt:lpstr>
      <vt:lpstr>Goals of pain management</vt:lpstr>
      <vt:lpstr>Pharmacologic options</vt:lpstr>
      <vt:lpstr>Non-pharmacologic pain management</vt:lpstr>
      <vt:lpstr>What is the optimal pain regimen?</vt:lpstr>
      <vt:lpstr>Ipas recommends:</vt:lpstr>
      <vt:lpstr>What about paracetamol?</vt:lpstr>
      <vt:lpstr>Safety plan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blue + Orange Clarity (Dark background)</dc:title>
  <dc:creator>Nicole Crews</dc:creator>
  <dc:description>Template with dark background</dc:description>
  <cp:lastModifiedBy>Margie Snider</cp:lastModifiedBy>
  <cp:revision>24</cp:revision>
  <dcterms:created xsi:type="dcterms:W3CDTF">2013-01-02T19:45:00Z</dcterms:created>
  <dcterms:modified xsi:type="dcterms:W3CDTF">2018-10-31T14:38:55Z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