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30"/>
  </p:notesMasterIdLst>
  <p:sldIdLst>
    <p:sldId id="256" r:id="rId5"/>
    <p:sldId id="268" r:id="rId6"/>
    <p:sldId id="299" r:id="rId7"/>
    <p:sldId id="300" r:id="rId8"/>
    <p:sldId id="301" r:id="rId9"/>
    <p:sldId id="275" r:id="rId10"/>
    <p:sldId id="311" r:id="rId11"/>
    <p:sldId id="328" r:id="rId12"/>
    <p:sldId id="314" r:id="rId13"/>
    <p:sldId id="282" r:id="rId14"/>
    <p:sldId id="327" r:id="rId15"/>
    <p:sldId id="310" r:id="rId16"/>
    <p:sldId id="326" r:id="rId17"/>
    <p:sldId id="323" r:id="rId18"/>
    <p:sldId id="313" r:id="rId19"/>
    <p:sldId id="318" r:id="rId20"/>
    <p:sldId id="320" r:id="rId21"/>
    <p:sldId id="324" r:id="rId22"/>
    <p:sldId id="316" r:id="rId23"/>
    <p:sldId id="321" r:id="rId24"/>
    <p:sldId id="325" r:id="rId25"/>
    <p:sldId id="281" r:id="rId26"/>
    <p:sldId id="287" r:id="rId27"/>
    <p:sldId id="288" r:id="rId28"/>
    <p:sldId id="322"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9A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8"/>
    <p:restoredTop sz="57493" autoAdjust="0"/>
  </p:normalViewPr>
  <p:slideViewPr>
    <p:cSldViewPr>
      <p:cViewPr varScale="1">
        <p:scale>
          <a:sx n="50" d="100"/>
          <a:sy n="50" d="100"/>
        </p:scale>
        <p:origin x="2386" y="29"/>
      </p:cViewPr>
      <p:guideLst>
        <p:guide orient="horz" pos="2160"/>
        <p:guide pos="2880"/>
      </p:guideLst>
    </p:cSldViewPr>
  </p:slideViewPr>
  <p:outlineViewPr>
    <p:cViewPr>
      <p:scale>
        <a:sx n="33" d="100"/>
        <a:sy n="33" d="100"/>
      </p:scale>
      <p:origin x="0" y="-7037"/>
    </p:cViewPr>
  </p:outlineViewPr>
  <p:notesTextViewPr>
    <p:cViewPr>
      <p:scale>
        <a:sx n="1" d="1"/>
        <a:sy n="1" d="1"/>
      </p:scale>
      <p:origin x="0" y="-235"/>
    </p:cViewPr>
  </p:notesTextViewPr>
  <p:sorterViewPr>
    <p:cViewPr>
      <p:scale>
        <a:sx n="100" d="100"/>
        <a:sy n="100" d="100"/>
      </p:scale>
      <p:origin x="0" y="-970"/>
    </p:cViewPr>
  </p:sorterViewPr>
  <p:notesViewPr>
    <p:cSldViewPr>
      <p:cViewPr varScale="1">
        <p:scale>
          <a:sx n="57" d="100"/>
          <a:sy n="57" d="100"/>
        </p:scale>
        <p:origin x="2616" y="43"/>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gie Snider" userId="332cd4aa-40f4-4b51-9d88-fdb713469228" providerId="ADAL" clId="{BDE079D5-0941-4500-932A-94C974CE4DFA}"/>
    <pc:docChg chg="custSel modSld">
      <pc:chgData name="Margie Snider" userId="332cd4aa-40f4-4b51-9d88-fdb713469228" providerId="ADAL" clId="{BDE079D5-0941-4500-932A-94C974CE4DFA}" dt="2018-10-25T19:15:10.268" v="460" actId="20577"/>
      <pc:docMkLst>
        <pc:docMk/>
      </pc:docMkLst>
      <pc:sldChg chg="modNotesTx">
        <pc:chgData name="Margie Snider" userId="332cd4aa-40f4-4b51-9d88-fdb713469228" providerId="ADAL" clId="{BDE079D5-0941-4500-932A-94C974CE4DFA}" dt="2018-10-25T18:43:07.433" v="181" actId="20577"/>
        <pc:sldMkLst>
          <pc:docMk/>
          <pc:sldMk cId="369567175" sldId="256"/>
        </pc:sldMkLst>
      </pc:sldChg>
      <pc:sldChg chg="modNotesTx">
        <pc:chgData name="Margie Snider" userId="332cd4aa-40f4-4b51-9d88-fdb713469228" providerId="ADAL" clId="{BDE079D5-0941-4500-932A-94C974CE4DFA}" dt="2018-10-25T18:46:51.476" v="191" actId="20577"/>
        <pc:sldMkLst>
          <pc:docMk/>
          <pc:sldMk cId="2183497036" sldId="275"/>
        </pc:sldMkLst>
      </pc:sldChg>
      <pc:sldChg chg="modNotesTx">
        <pc:chgData name="Margie Snider" userId="332cd4aa-40f4-4b51-9d88-fdb713469228" providerId="ADAL" clId="{BDE079D5-0941-4500-932A-94C974CE4DFA}" dt="2018-10-25T18:51:51.098" v="207" actId="20577"/>
        <pc:sldMkLst>
          <pc:docMk/>
          <pc:sldMk cId="92343552" sldId="282"/>
        </pc:sldMkLst>
      </pc:sldChg>
      <pc:sldChg chg="modNotesTx">
        <pc:chgData name="Margie Snider" userId="332cd4aa-40f4-4b51-9d88-fdb713469228" providerId="ADAL" clId="{BDE079D5-0941-4500-932A-94C974CE4DFA}" dt="2018-10-25T19:09:29.454" v="423" actId="20577"/>
        <pc:sldMkLst>
          <pc:docMk/>
          <pc:sldMk cId="46782419" sldId="287"/>
        </pc:sldMkLst>
      </pc:sldChg>
      <pc:sldChg chg="modSp modNotesTx">
        <pc:chgData name="Margie Snider" userId="332cd4aa-40f4-4b51-9d88-fdb713469228" providerId="ADAL" clId="{BDE079D5-0941-4500-932A-94C974CE4DFA}" dt="2018-10-25T19:12:35.645" v="445" actId="20577"/>
        <pc:sldMkLst>
          <pc:docMk/>
          <pc:sldMk cId="1302166245" sldId="288"/>
        </pc:sldMkLst>
        <pc:spChg chg="mod">
          <ac:chgData name="Margie Snider" userId="332cd4aa-40f4-4b51-9d88-fdb713469228" providerId="ADAL" clId="{BDE079D5-0941-4500-932A-94C974CE4DFA}" dt="2018-10-25T19:11:18.587" v="430" actId="14100"/>
          <ac:spMkLst>
            <pc:docMk/>
            <pc:sldMk cId="1302166245" sldId="288"/>
            <ac:spMk id="26629" creationId="{00000000-0000-0000-0000-000000000000}"/>
          </ac:spMkLst>
        </pc:spChg>
      </pc:sldChg>
      <pc:sldChg chg="modSp modNotesTx">
        <pc:chgData name="Margie Snider" userId="332cd4aa-40f4-4b51-9d88-fdb713469228" providerId="ADAL" clId="{BDE079D5-0941-4500-932A-94C974CE4DFA}" dt="2018-10-25T18:44:41.902" v="188" actId="20577"/>
        <pc:sldMkLst>
          <pc:docMk/>
          <pc:sldMk cId="395342853" sldId="300"/>
        </pc:sldMkLst>
        <pc:spChg chg="mod">
          <ac:chgData name="Margie Snider" userId="332cd4aa-40f4-4b51-9d88-fdb713469228" providerId="ADAL" clId="{BDE079D5-0941-4500-932A-94C974CE4DFA}" dt="2018-10-25T18:44:08.918" v="182" actId="20577"/>
          <ac:spMkLst>
            <pc:docMk/>
            <pc:sldMk cId="395342853" sldId="300"/>
            <ac:spMk id="2" creationId="{00000000-0000-0000-0000-000000000000}"/>
          </ac:spMkLst>
        </pc:spChg>
      </pc:sldChg>
      <pc:sldChg chg="modNotesTx">
        <pc:chgData name="Margie Snider" userId="332cd4aa-40f4-4b51-9d88-fdb713469228" providerId="ADAL" clId="{BDE079D5-0941-4500-932A-94C974CE4DFA}" dt="2018-10-25T18:56:53.410" v="266" actId="20577"/>
        <pc:sldMkLst>
          <pc:docMk/>
          <pc:sldMk cId="4151461389" sldId="310"/>
        </pc:sldMkLst>
      </pc:sldChg>
      <pc:sldChg chg="modNotesTx">
        <pc:chgData name="Margie Snider" userId="332cd4aa-40f4-4b51-9d88-fdb713469228" providerId="ADAL" clId="{BDE079D5-0941-4500-932A-94C974CE4DFA}" dt="2018-10-25T18:59:21.338" v="349" actId="20577"/>
        <pc:sldMkLst>
          <pc:docMk/>
          <pc:sldMk cId="310858343" sldId="313"/>
        </pc:sldMkLst>
      </pc:sldChg>
      <pc:sldChg chg="modSp modNotesTx">
        <pc:chgData name="Margie Snider" userId="332cd4aa-40f4-4b51-9d88-fdb713469228" providerId="ADAL" clId="{BDE079D5-0941-4500-932A-94C974CE4DFA}" dt="2018-10-25T18:50:09.136" v="203" actId="20577"/>
        <pc:sldMkLst>
          <pc:docMk/>
          <pc:sldMk cId="3905999424" sldId="314"/>
        </pc:sldMkLst>
        <pc:graphicFrameChg chg="modGraphic">
          <ac:chgData name="Margie Snider" userId="332cd4aa-40f4-4b51-9d88-fdb713469228" providerId="ADAL" clId="{BDE079D5-0941-4500-932A-94C974CE4DFA}" dt="2018-10-25T18:48:57.699" v="197" actId="20577"/>
          <ac:graphicFrameMkLst>
            <pc:docMk/>
            <pc:sldMk cId="3905999424" sldId="314"/>
            <ac:graphicFrameMk id="6" creationId="{00000000-0000-0000-0000-000000000000}"/>
          </ac:graphicFrameMkLst>
        </pc:graphicFrameChg>
        <pc:graphicFrameChg chg="modGraphic">
          <ac:chgData name="Margie Snider" userId="332cd4aa-40f4-4b51-9d88-fdb713469228" providerId="ADAL" clId="{BDE079D5-0941-4500-932A-94C974CE4DFA}" dt="2018-10-25T18:49:03.293" v="198" actId="20577"/>
          <ac:graphicFrameMkLst>
            <pc:docMk/>
            <pc:sldMk cId="3905999424" sldId="314"/>
            <ac:graphicFrameMk id="21619" creationId="{00000000-0000-0000-0000-000000000000}"/>
          </ac:graphicFrameMkLst>
        </pc:graphicFrameChg>
      </pc:sldChg>
      <pc:sldChg chg="modNotesTx">
        <pc:chgData name="Margie Snider" userId="332cd4aa-40f4-4b51-9d88-fdb713469228" providerId="ADAL" clId="{BDE079D5-0941-4500-932A-94C974CE4DFA}" dt="2018-10-25T19:04:57.108" v="404" actId="20577"/>
        <pc:sldMkLst>
          <pc:docMk/>
          <pc:sldMk cId="3122814780" sldId="316"/>
        </pc:sldMkLst>
      </pc:sldChg>
      <pc:sldChg chg="modNotesTx">
        <pc:chgData name="Margie Snider" userId="332cd4aa-40f4-4b51-9d88-fdb713469228" providerId="ADAL" clId="{BDE079D5-0941-4500-932A-94C974CE4DFA}" dt="2018-10-25T19:03:52.021" v="384" actId="20577"/>
        <pc:sldMkLst>
          <pc:docMk/>
          <pc:sldMk cId="2676041548" sldId="318"/>
        </pc:sldMkLst>
      </pc:sldChg>
      <pc:sldChg chg="modNotesTx">
        <pc:chgData name="Margie Snider" userId="332cd4aa-40f4-4b51-9d88-fdb713469228" providerId="ADAL" clId="{BDE079D5-0941-4500-932A-94C974CE4DFA}" dt="2018-10-25T19:05:47.116" v="413" actId="20577"/>
        <pc:sldMkLst>
          <pc:docMk/>
          <pc:sldMk cId="4099987465" sldId="321"/>
        </pc:sldMkLst>
      </pc:sldChg>
      <pc:sldChg chg="modNotesTx">
        <pc:chgData name="Margie Snider" userId="332cd4aa-40f4-4b51-9d88-fdb713469228" providerId="ADAL" clId="{BDE079D5-0941-4500-932A-94C974CE4DFA}" dt="2018-10-25T19:15:10.268" v="460" actId="20577"/>
        <pc:sldMkLst>
          <pc:docMk/>
          <pc:sldMk cId="156797891" sldId="322"/>
        </pc:sldMkLst>
      </pc:sldChg>
      <pc:sldChg chg="modSp">
        <pc:chgData name="Margie Snider" userId="332cd4aa-40f4-4b51-9d88-fdb713469228" providerId="ADAL" clId="{BDE079D5-0941-4500-932A-94C974CE4DFA}" dt="2018-10-25T19:06:34.803" v="414" actId="20577"/>
        <pc:sldMkLst>
          <pc:docMk/>
          <pc:sldMk cId="906106511" sldId="325"/>
        </pc:sldMkLst>
        <pc:spChg chg="mod">
          <ac:chgData name="Margie Snider" userId="332cd4aa-40f4-4b51-9d88-fdb713469228" providerId="ADAL" clId="{BDE079D5-0941-4500-932A-94C974CE4DFA}" dt="2018-10-25T19:06:34.803" v="414" actId="20577"/>
          <ac:spMkLst>
            <pc:docMk/>
            <pc:sldMk cId="906106511" sldId="325"/>
            <ac:spMk id="3" creationId="{00000000-0000-0000-0000-000000000000}"/>
          </ac:spMkLst>
        </pc:spChg>
      </pc:sldChg>
      <pc:sldChg chg="modNotesTx">
        <pc:chgData name="Margie Snider" userId="332cd4aa-40f4-4b51-9d88-fdb713469228" providerId="ADAL" clId="{BDE079D5-0941-4500-932A-94C974CE4DFA}" dt="2018-10-25T18:57:16.522" v="267" actId="20577"/>
        <pc:sldMkLst>
          <pc:docMk/>
          <pc:sldMk cId="3140141771" sldId="326"/>
        </pc:sldMkLst>
      </pc:sldChg>
      <pc:sldChg chg="modNotesTx">
        <pc:chgData name="Margie Snider" userId="332cd4aa-40f4-4b51-9d88-fdb713469228" providerId="ADAL" clId="{BDE079D5-0941-4500-932A-94C974CE4DFA}" dt="2018-10-25T18:55:25.640" v="219" actId="20577"/>
        <pc:sldMkLst>
          <pc:docMk/>
          <pc:sldMk cId="543202183" sldId="327"/>
        </pc:sldMkLst>
      </pc:sldChg>
      <pc:sldChg chg="modSp">
        <pc:chgData name="Margie Snider" userId="332cd4aa-40f4-4b51-9d88-fdb713469228" providerId="ADAL" clId="{BDE079D5-0941-4500-932A-94C974CE4DFA}" dt="2018-10-25T18:47:46.160" v="196" actId="20577"/>
        <pc:sldMkLst>
          <pc:docMk/>
          <pc:sldMk cId="945694401" sldId="328"/>
        </pc:sldMkLst>
        <pc:spChg chg="mod">
          <ac:chgData name="Margie Snider" userId="332cd4aa-40f4-4b51-9d88-fdb713469228" providerId="ADAL" clId="{BDE079D5-0941-4500-932A-94C974CE4DFA}" dt="2018-10-25T18:47:46.160" v="196" actId="20577"/>
          <ac:spMkLst>
            <pc:docMk/>
            <pc:sldMk cId="945694401" sldId="328"/>
            <ac:spMk id="4"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69CC676-AD9F-456D-B1DD-FB5CF7143FBF}" type="datetimeFigureOut">
              <a:rPr lang="en-US" smtClean="0"/>
              <a:t>10/25/2018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1E79A8E-AA04-4028-9302-54E05D343A63}" type="slidenum">
              <a:rPr lang="en-US" smtClean="0"/>
              <a:t>‹#›</a:t>
            </a:fld>
            <a:endParaRPr lang="en-US"/>
          </a:p>
        </p:txBody>
      </p:sp>
    </p:spTree>
    <p:extLst>
      <p:ext uri="{BB962C8B-B14F-4D97-AF65-F5344CB8AC3E}">
        <p14:creationId xmlns:p14="http://schemas.microsoft.com/office/powerpoint/2010/main" val="29901794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Refer to Ipas’s </a:t>
            </a:r>
            <a:r>
              <a:rPr lang="en-US" i="1" baseline="0" dirty="0"/>
              <a:t>Medical Abortion Reference Guide: Induced abortion and postabortion care at or after 13 weeks gestation (‘second-trimester’)</a:t>
            </a:r>
            <a:r>
              <a:rPr lang="en-US" baseline="0" dirty="0"/>
              <a:t>. As new evidence emerges, recommendations may require updating; yearly updates are reflected in Ipas’s </a:t>
            </a:r>
            <a:r>
              <a:rPr lang="en-US" i="1" baseline="0" dirty="0"/>
              <a:t>Clinical Updates in Reproductive Health </a:t>
            </a:r>
            <a:r>
              <a:rPr lang="en-US" baseline="0" dirty="0"/>
              <a:t>(www.ipas.org/clinicalupdates).</a:t>
            </a:r>
            <a:endParaRPr lang="en-US" dirty="0"/>
          </a:p>
          <a:p>
            <a:endParaRPr lang="en-US" baseline="0" dirty="0"/>
          </a:p>
          <a:p>
            <a:r>
              <a:rPr lang="en-US" baseline="0" dirty="0"/>
              <a:t>Emphasize that medical management at or after 13 weeks is for both induced/indicated and postabortion care indications.</a:t>
            </a:r>
          </a:p>
          <a:p>
            <a:endParaRPr lang="en-US" baseline="0" dirty="0"/>
          </a:p>
          <a:p>
            <a:r>
              <a:rPr lang="en-US" baseline="0" dirty="0"/>
              <a:t>Commonly asked questions of Trainers with answers are listed in the note section of Slide 25</a:t>
            </a:r>
            <a:endParaRPr lang="en-US" dirty="0"/>
          </a:p>
        </p:txBody>
      </p:sp>
      <p:sp>
        <p:nvSpPr>
          <p:cNvPr id="4" name="Slide Number Placeholder 3"/>
          <p:cNvSpPr>
            <a:spLocks noGrp="1"/>
          </p:cNvSpPr>
          <p:nvPr>
            <p:ph type="sldNum" sz="quarter" idx="10"/>
          </p:nvPr>
        </p:nvSpPr>
        <p:spPr/>
        <p:txBody>
          <a:bodyPr/>
          <a:lstStyle/>
          <a:p>
            <a:fld id="{F1E79A8E-AA04-4028-9302-54E05D343A63}" type="slidenum">
              <a:rPr lang="en-US" smtClean="0"/>
              <a:t>1</a:t>
            </a:fld>
            <a:endParaRPr lang="en-US"/>
          </a:p>
        </p:txBody>
      </p:sp>
    </p:spTree>
    <p:extLst>
      <p:ext uri="{BB962C8B-B14F-4D97-AF65-F5344CB8AC3E}">
        <p14:creationId xmlns:p14="http://schemas.microsoft.com/office/powerpoint/2010/main" val="40612551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dirty="0"/>
              <a:t>Page</a:t>
            </a:r>
            <a:r>
              <a:rPr lang="en-US" altLang="en-US" baseline="0" dirty="0"/>
              <a:t> 23-25 of MA Reference Guide</a:t>
            </a:r>
            <a:endParaRPr lang="en-US" altLang="en-US" dirty="0"/>
          </a:p>
        </p:txBody>
      </p:sp>
    </p:spTree>
    <p:extLst>
      <p:ext uri="{BB962C8B-B14F-4D97-AF65-F5344CB8AC3E}">
        <p14:creationId xmlns:p14="http://schemas.microsoft.com/office/powerpoint/2010/main" val="297463545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t>As</a:t>
            </a:r>
            <a:r>
              <a:rPr lang="en-US" altLang="en-US" baseline="0" dirty="0"/>
              <a:t> mentioned earlier, the</a:t>
            </a:r>
            <a:r>
              <a:rPr lang="en-US" altLang="en-US" dirty="0"/>
              <a:t> recommended regimen for medical abortion at or after 13 weeks is a combined regimen with mifepristone plus misoprostol.  If mifepristone</a:t>
            </a:r>
            <a:r>
              <a:rPr lang="en-US" altLang="en-US" baseline="0" dirty="0"/>
              <a:t> is not available, then a misoprostol-only regimen should be used.</a:t>
            </a:r>
          </a:p>
          <a:p>
            <a:endParaRPr lang="en-US" altLang="en-US" baseline="0" dirty="0"/>
          </a:p>
          <a:p>
            <a:r>
              <a:rPr lang="en-US" altLang="en-US" dirty="0"/>
              <a:t>This regimen has excellent efficacy and safety with low failure rates,</a:t>
            </a:r>
            <a:r>
              <a:rPr lang="en-US" altLang="en-US" baseline="0" dirty="0"/>
              <a:t> </a:t>
            </a:r>
            <a:r>
              <a:rPr lang="en-US" altLang="en-US" dirty="0"/>
              <a:t>few side effects, and rare major complications</a:t>
            </a:r>
            <a:r>
              <a:rPr lang="en-US" altLang="en-US" baseline="0" dirty="0"/>
              <a:t> (less than 1%)</a:t>
            </a:r>
            <a:r>
              <a:rPr lang="en-US" altLang="en-US" dirty="0"/>
              <a:t>.  In the largest case series of this regimen, the median induction to abortion time was around 6 hours. Nulliparous women,</a:t>
            </a:r>
            <a:r>
              <a:rPr lang="en-US" altLang="en-US" baseline="0" dirty="0"/>
              <a:t> older women, and women at a later gestation have been found to have longer expulsion times.  </a:t>
            </a:r>
            <a:r>
              <a:rPr lang="en-US" altLang="en-US" dirty="0"/>
              <a:t>It</a:t>
            </a:r>
            <a:r>
              <a:rPr lang="en-US" altLang="en-US" baseline="0" dirty="0"/>
              <a:t> is important to note that the majority of the published literature is based on women with pregnancies 13-22 weeks. </a:t>
            </a:r>
          </a:p>
          <a:p>
            <a:endParaRPr lang="en-US" altLang="en-US" baseline="0" dirty="0"/>
          </a:p>
        </p:txBody>
      </p:sp>
      <p:sp>
        <p:nvSpPr>
          <p:cNvPr id="481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BF65C951-46B8-4D41-8444-07615884BB16}" type="slidenum">
              <a:rPr lang="en-US" altLang="en-US" smtClean="0"/>
              <a:pPr eaLnBrk="1" hangingPunct="1"/>
              <a:t>12</a:t>
            </a:fld>
            <a:endParaRPr lang="en-US" altLang="en-US"/>
          </a:p>
        </p:txBody>
      </p:sp>
    </p:spTree>
    <p:extLst>
      <p:ext uri="{BB962C8B-B14F-4D97-AF65-F5344CB8AC3E}">
        <p14:creationId xmlns:p14="http://schemas.microsoft.com/office/powerpoint/2010/main" val="1781374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ts val="413"/>
              </a:spcBef>
            </a:pPr>
            <a:r>
              <a:rPr lang="en-US" altLang="en-US" dirty="0"/>
              <a:t>The</a:t>
            </a:r>
            <a:r>
              <a:rPr lang="en-US" altLang="en-US" baseline="0" dirty="0"/>
              <a:t> listed side effects are the most commonly experienced.</a:t>
            </a:r>
          </a:p>
          <a:p>
            <a:pPr eaLnBrk="1" hangingPunct="1">
              <a:spcBef>
                <a:spcPts val="413"/>
              </a:spcBef>
            </a:pPr>
            <a:endParaRPr lang="en-US" altLang="en-US" baseline="0" dirty="0"/>
          </a:p>
          <a:p>
            <a:pPr eaLnBrk="1" hangingPunct="1">
              <a:spcBef>
                <a:spcPts val="413"/>
              </a:spcBef>
            </a:pPr>
            <a:r>
              <a:rPr lang="en-US" altLang="en-US" baseline="0" dirty="0"/>
              <a:t>Encourage providers to treat women if they experience these side effects. Pain management should be a part of all medical abortion procedures. If nausea and vomiting are experienced, a woman can be treated with anti-emetics or for fever – an antipyretic (paracetamol), and for diarrhea – loperamide.</a:t>
            </a:r>
            <a:endParaRPr lang="en-US" altLang="en-US" dirty="0"/>
          </a:p>
        </p:txBody>
      </p:sp>
    </p:spTree>
    <p:extLst>
      <p:ext uri="{BB962C8B-B14F-4D97-AF65-F5344CB8AC3E}">
        <p14:creationId xmlns:p14="http://schemas.microsoft.com/office/powerpoint/2010/main" val="20724688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1E79A8E-AA04-4028-9302-54E05D343A63}" type="slidenum">
              <a:rPr lang="en-US" smtClean="0"/>
              <a:t>14</a:t>
            </a:fld>
            <a:endParaRPr lang="en-US"/>
          </a:p>
        </p:txBody>
      </p:sp>
    </p:spTree>
    <p:extLst>
      <p:ext uri="{BB962C8B-B14F-4D97-AF65-F5344CB8AC3E}">
        <p14:creationId xmlns:p14="http://schemas.microsoft.com/office/powerpoint/2010/main" val="6493965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Information from Ipas’s 2015 </a:t>
            </a:r>
            <a:r>
              <a:rPr lang="en-US" i="1" dirty="0"/>
              <a:t>Clinical Updates in Reproductive Health </a:t>
            </a:r>
            <a:r>
              <a:rPr lang="en-US" dirty="0"/>
              <a:t>and systematic review IJOG 2015 Mark, Edelman, </a:t>
            </a:r>
            <a:r>
              <a:rPr lang="en-US" dirty="0" err="1"/>
              <a:t>Borgatta</a:t>
            </a:r>
            <a:endParaRPr lang="en-US" dirty="0"/>
          </a:p>
          <a:p>
            <a:endParaRPr lang="en-US" dirty="0"/>
          </a:p>
          <a:p>
            <a:r>
              <a:rPr lang="en-US" sz="1200" b="0" i="0" u="none" strike="noStrike" kern="1200" baseline="0" dirty="0">
                <a:solidFill>
                  <a:schemeClr val="tx1"/>
                </a:solidFill>
                <a:latin typeface="+mn-lt"/>
                <a:ea typeface="+mn-ea"/>
                <a:cs typeface="+mn-cs"/>
              </a:rPr>
              <a:t>Background: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The majority of postabortion care (PAC) research and programs focus on women in the first trimester with uterine size less than 13 weeks (Ipas, 2013). However, where unsafe abortion is prevalent, as many as 40 percent of women needing PAC present in the second trimester (MOH Kenya, 2013). Women may present with</a:t>
            </a:r>
          </a:p>
          <a:p>
            <a:r>
              <a:rPr lang="en-US" sz="1200" b="0" i="0" u="none" strike="noStrike" kern="1200" baseline="0" dirty="0">
                <a:solidFill>
                  <a:schemeClr val="tx1"/>
                </a:solidFill>
                <a:latin typeface="+mn-lt"/>
                <a:ea typeface="+mn-ea"/>
                <a:cs typeface="+mn-cs"/>
              </a:rPr>
              <a:t>incomplete abortion, retained placenta, fetal demise or ruptured membranes, all of which require expedient uterine evacuation. Currently, no widely recognized guidance exists regarding how to manage PAC at later gestations or larger uterine size (WHO, 2012). Therefore, we discuss a management plan based on the current but limited evidence.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Evidence is limited to suggest the optimal medical regimen for PAC at or after 13 weeks.  Expert opinion supports using regimens similar to</a:t>
            </a:r>
          </a:p>
          <a:p>
            <a:r>
              <a:rPr lang="en-US" sz="1200" b="0" i="0" u="none" strike="noStrike" kern="1200" baseline="0" dirty="0">
                <a:solidFill>
                  <a:schemeClr val="tx1"/>
                </a:solidFill>
                <a:latin typeface="+mn-lt"/>
                <a:ea typeface="+mn-ea"/>
                <a:cs typeface="+mn-cs"/>
              </a:rPr>
              <a:t>medical abortion for this gestational age range until further evidence is generated (Mark, 2014).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Women who present for </a:t>
            </a:r>
            <a:r>
              <a:rPr lang="en-US" sz="1200" b="0" i="0" u="none" strike="noStrike" kern="1200" baseline="0" dirty="0" err="1">
                <a:solidFill>
                  <a:schemeClr val="tx1"/>
                </a:solidFill>
                <a:latin typeface="+mn-lt"/>
                <a:ea typeface="+mn-ea"/>
                <a:cs typeface="+mn-cs"/>
              </a:rPr>
              <a:t>postabortion</a:t>
            </a:r>
            <a:r>
              <a:rPr lang="en-US" sz="1200" b="0" i="0" u="none" strike="noStrike" kern="1200" baseline="0" dirty="0">
                <a:solidFill>
                  <a:schemeClr val="tx1"/>
                </a:solidFill>
                <a:latin typeface="+mn-lt"/>
                <a:ea typeface="+mn-ea"/>
                <a:cs typeface="+mn-cs"/>
              </a:rPr>
              <a:t> care need to have a rapid initial assessment for shock. Women who are unstable due to hemorrhage or</a:t>
            </a:r>
          </a:p>
          <a:p>
            <a:r>
              <a:rPr lang="en-US" sz="1200" b="0" i="0" u="none" strike="noStrike" kern="1200" baseline="0" dirty="0">
                <a:solidFill>
                  <a:schemeClr val="tx1"/>
                </a:solidFill>
                <a:latin typeface="+mn-lt"/>
                <a:ea typeface="+mn-ea"/>
                <a:cs typeface="+mn-cs"/>
              </a:rPr>
              <a:t>sepsis need to be stabilized first and treatment then started immediately, which may include uterine evacuation. Depending on the acuity of the situation, a</a:t>
            </a:r>
          </a:p>
          <a:p>
            <a:r>
              <a:rPr lang="en-US" sz="1200" b="0" i="0" u="none" strike="noStrike" kern="1200" baseline="0" dirty="0">
                <a:solidFill>
                  <a:schemeClr val="tx1"/>
                </a:solidFill>
                <a:latin typeface="+mn-lt"/>
                <a:ea typeface="+mn-ea"/>
                <a:cs typeface="+mn-cs"/>
              </a:rPr>
              <a:t>more complete clinical assessment may be possible, including the timing and method of her abortion (whether induced, spontaneous, self-induced</a:t>
            </a:r>
          </a:p>
          <a:p>
            <a:r>
              <a:rPr lang="en-US" sz="1200" b="0" i="0" u="none" strike="noStrike" kern="1200" baseline="0" dirty="0">
                <a:solidFill>
                  <a:schemeClr val="tx1"/>
                </a:solidFill>
                <a:latin typeface="+mn-lt"/>
                <a:ea typeface="+mn-ea"/>
                <a:cs typeface="+mn-cs"/>
              </a:rPr>
              <a:t>and degree of safety), whether there are complications or injuries that need attention, and the plan for uterine evacuation.</a:t>
            </a:r>
          </a:p>
        </p:txBody>
      </p:sp>
      <p:sp>
        <p:nvSpPr>
          <p:cNvPr id="4" name="Slide Number Placeholder 3"/>
          <p:cNvSpPr>
            <a:spLocks noGrp="1"/>
          </p:cNvSpPr>
          <p:nvPr>
            <p:ph type="sldNum" sz="quarter" idx="10"/>
          </p:nvPr>
        </p:nvSpPr>
        <p:spPr/>
        <p:txBody>
          <a:bodyPr/>
          <a:lstStyle/>
          <a:p>
            <a:fld id="{F1E79A8E-AA04-4028-9302-54E05D343A63}" type="slidenum">
              <a:rPr lang="en-US" smtClean="0"/>
              <a:t>15</a:t>
            </a:fld>
            <a:endParaRPr lang="en-US"/>
          </a:p>
        </p:txBody>
      </p:sp>
    </p:spTree>
    <p:extLst>
      <p:ext uri="{BB962C8B-B14F-4D97-AF65-F5344CB8AC3E}">
        <p14:creationId xmlns:p14="http://schemas.microsoft.com/office/powerpoint/2010/main" val="41652537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2018 CURH UPDATED</a:t>
            </a:r>
          </a:p>
          <a:p>
            <a:r>
              <a:rPr lang="en-US" sz="1200" kern="1200" dirty="0">
                <a:solidFill>
                  <a:schemeClr val="tx1"/>
                </a:solidFill>
                <a:latin typeface="+mn-lt"/>
                <a:ea typeface="+mn-ea"/>
                <a:cs typeface="+mn-cs"/>
              </a:rPr>
              <a:t>Misoprostol 600mcg orally in a single dose or 400mcg sublingually or vaginally in a single dose. Vaginal dosing is only recommended if the woman is not having vaginal bleeding.  For a missed abortion the following regimen should be used: misoprostol 800mcg vaginally or 600mcg sublingually every 3 hours until pregnancy expulsion or a maximum of 3 doses.</a:t>
            </a:r>
            <a:endParaRPr lang="en-US" dirty="0"/>
          </a:p>
        </p:txBody>
      </p:sp>
      <p:sp>
        <p:nvSpPr>
          <p:cNvPr id="4" name="Slide Number Placeholder 3"/>
          <p:cNvSpPr>
            <a:spLocks noGrp="1"/>
          </p:cNvSpPr>
          <p:nvPr>
            <p:ph type="sldNum" sz="quarter" idx="10"/>
          </p:nvPr>
        </p:nvSpPr>
        <p:spPr/>
        <p:txBody>
          <a:bodyPr/>
          <a:lstStyle/>
          <a:p>
            <a:fld id="{F1E79A8E-AA04-4028-9302-54E05D343A63}" type="slidenum">
              <a:rPr lang="en-US" smtClean="0"/>
              <a:t>16</a:t>
            </a:fld>
            <a:endParaRPr lang="en-US"/>
          </a:p>
        </p:txBody>
      </p:sp>
    </p:spTree>
    <p:extLst>
      <p:ext uri="{BB962C8B-B14F-4D97-AF65-F5344CB8AC3E}">
        <p14:creationId xmlns:p14="http://schemas.microsoft.com/office/powerpoint/2010/main" val="31601816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u="none" strike="noStrike" kern="1200" baseline="0" dirty="0">
                <a:solidFill>
                  <a:schemeClr val="tx1"/>
                </a:solidFill>
                <a:latin typeface="+mn-lt"/>
                <a:ea typeface="+mn-ea"/>
                <a:cs typeface="+mn-cs"/>
              </a:rPr>
              <a:t>2018 UPDATED CURH</a:t>
            </a:r>
          </a:p>
          <a:p>
            <a:r>
              <a:rPr lang="en-US" sz="1200" b="0" i="0" u="none" strike="noStrike" kern="1200" baseline="0" dirty="0">
                <a:solidFill>
                  <a:schemeClr val="tx1"/>
                </a:solidFill>
                <a:latin typeface="+mn-lt"/>
                <a:ea typeface="+mn-ea"/>
                <a:cs typeface="+mn-cs"/>
              </a:rPr>
              <a:t>Evidence is limited to suggest the optimal medical regimen for PAC at or after 13 weeks uterine size and expert opinion supports using regimens similar to induced care until further evidence is generated. </a:t>
            </a:r>
            <a:endParaRPr lang="en-US" dirty="0"/>
          </a:p>
        </p:txBody>
      </p:sp>
      <p:sp>
        <p:nvSpPr>
          <p:cNvPr id="4" name="Slide Number Placeholder 3"/>
          <p:cNvSpPr>
            <a:spLocks noGrp="1"/>
          </p:cNvSpPr>
          <p:nvPr>
            <p:ph type="sldNum" sz="quarter" idx="10"/>
          </p:nvPr>
        </p:nvSpPr>
        <p:spPr/>
        <p:txBody>
          <a:bodyPr/>
          <a:lstStyle/>
          <a:p>
            <a:fld id="{F1E79A8E-AA04-4028-9302-54E05D343A63}" type="slidenum">
              <a:rPr lang="en-US" smtClean="0"/>
              <a:t>17</a:t>
            </a:fld>
            <a:endParaRPr lang="en-US"/>
          </a:p>
        </p:txBody>
      </p:sp>
    </p:spTree>
    <p:extLst>
      <p:ext uri="{BB962C8B-B14F-4D97-AF65-F5344CB8AC3E}">
        <p14:creationId xmlns:p14="http://schemas.microsoft.com/office/powerpoint/2010/main" val="290692121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1E79A8E-AA04-4028-9302-54E05D343A63}" type="slidenum">
              <a:rPr lang="en-US" smtClean="0"/>
              <a:t>18</a:t>
            </a:fld>
            <a:endParaRPr lang="en-US"/>
          </a:p>
        </p:txBody>
      </p:sp>
    </p:spTree>
    <p:extLst>
      <p:ext uri="{BB962C8B-B14F-4D97-AF65-F5344CB8AC3E}">
        <p14:creationId xmlns:p14="http://schemas.microsoft.com/office/powerpoint/2010/main" val="90207783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Although</a:t>
            </a:r>
            <a:r>
              <a:rPr lang="en-US" baseline="0" dirty="0"/>
              <a:t> the regimen is no different for young women, young women may or may not need additional support, counseling, and pain management. Additionally, young women may be at greater risk for a longer time-to-expulsion.</a:t>
            </a:r>
          </a:p>
          <a:p>
            <a:endParaRPr lang="en-US" baseline="0" dirty="0"/>
          </a:p>
        </p:txBody>
      </p:sp>
      <p:sp>
        <p:nvSpPr>
          <p:cNvPr id="4" name="Slide Number Placeholder 3"/>
          <p:cNvSpPr>
            <a:spLocks noGrp="1"/>
          </p:cNvSpPr>
          <p:nvPr>
            <p:ph type="sldNum" sz="quarter" idx="10"/>
          </p:nvPr>
        </p:nvSpPr>
        <p:spPr/>
        <p:txBody>
          <a:bodyPr/>
          <a:lstStyle/>
          <a:p>
            <a:fld id="{F1E79A8E-AA04-4028-9302-54E05D343A63}" type="slidenum">
              <a:rPr lang="en-US" smtClean="0"/>
              <a:t>19</a:t>
            </a:fld>
            <a:endParaRPr lang="en-US"/>
          </a:p>
        </p:txBody>
      </p:sp>
    </p:spTree>
    <p:extLst>
      <p:ext uri="{BB962C8B-B14F-4D97-AF65-F5344CB8AC3E}">
        <p14:creationId xmlns:p14="http://schemas.microsoft.com/office/powerpoint/2010/main" val="31819576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Page 26 MA Reference Guide</a:t>
            </a:r>
          </a:p>
        </p:txBody>
      </p:sp>
      <p:sp>
        <p:nvSpPr>
          <p:cNvPr id="4" name="Slide Number Placeholder 3"/>
          <p:cNvSpPr>
            <a:spLocks noGrp="1"/>
          </p:cNvSpPr>
          <p:nvPr>
            <p:ph type="sldNum" sz="quarter" idx="10"/>
          </p:nvPr>
        </p:nvSpPr>
        <p:spPr/>
        <p:txBody>
          <a:bodyPr/>
          <a:lstStyle/>
          <a:p>
            <a:fld id="{F1E79A8E-AA04-4028-9302-54E05D343A63}" type="slidenum">
              <a:rPr lang="en-US" smtClean="0"/>
              <a:t>20</a:t>
            </a:fld>
            <a:endParaRPr lang="en-US"/>
          </a:p>
        </p:txBody>
      </p:sp>
    </p:spTree>
    <p:extLst>
      <p:ext uri="{BB962C8B-B14F-4D97-AF65-F5344CB8AC3E}">
        <p14:creationId xmlns:p14="http://schemas.microsoft.com/office/powerpoint/2010/main" val="31819576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Review</a:t>
            </a:r>
            <a:r>
              <a:rPr lang="en-US" baseline="0" dirty="0"/>
              <a:t> the definition to ensure all trainees have a similar understanding of the information you will be discussing.</a:t>
            </a:r>
          </a:p>
          <a:p>
            <a:endParaRPr lang="en-US" baseline="0" dirty="0"/>
          </a:p>
        </p:txBody>
      </p:sp>
      <p:sp>
        <p:nvSpPr>
          <p:cNvPr id="4" name="Slide Number Placeholder 3"/>
          <p:cNvSpPr>
            <a:spLocks noGrp="1"/>
          </p:cNvSpPr>
          <p:nvPr>
            <p:ph type="sldNum" sz="quarter" idx="10"/>
          </p:nvPr>
        </p:nvSpPr>
        <p:spPr/>
        <p:txBody>
          <a:bodyPr/>
          <a:lstStyle/>
          <a:p>
            <a:fld id="{F1E79A8E-AA04-4028-9302-54E05D343A63}" type="slidenum">
              <a:rPr lang="en-US" smtClean="0"/>
              <a:t>3</a:t>
            </a:fld>
            <a:endParaRPr lang="en-US"/>
          </a:p>
        </p:txBody>
      </p:sp>
    </p:spTree>
    <p:extLst>
      <p:ext uri="{BB962C8B-B14F-4D97-AF65-F5344CB8AC3E}">
        <p14:creationId xmlns:p14="http://schemas.microsoft.com/office/powerpoint/2010/main" val="5392682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Page 26 MA Reference Guide.</a:t>
            </a:r>
          </a:p>
        </p:txBody>
      </p:sp>
      <p:sp>
        <p:nvSpPr>
          <p:cNvPr id="4" name="Slide Number Placeholder 3"/>
          <p:cNvSpPr>
            <a:spLocks noGrp="1"/>
          </p:cNvSpPr>
          <p:nvPr>
            <p:ph type="sldNum" sz="quarter" idx="10"/>
          </p:nvPr>
        </p:nvSpPr>
        <p:spPr/>
        <p:txBody>
          <a:bodyPr/>
          <a:lstStyle/>
          <a:p>
            <a:fld id="{F1E79A8E-AA04-4028-9302-54E05D343A63}" type="slidenum">
              <a:rPr lang="en-US" smtClean="0"/>
              <a:t>21</a:t>
            </a:fld>
            <a:endParaRPr lang="en-US"/>
          </a:p>
        </p:txBody>
      </p:sp>
    </p:spTree>
    <p:extLst>
      <p:ext uri="{BB962C8B-B14F-4D97-AF65-F5344CB8AC3E}">
        <p14:creationId xmlns:p14="http://schemas.microsoft.com/office/powerpoint/2010/main" val="359153842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aseline="0" dirty="0"/>
              <a:t>Page 16 MA Reference Guide</a:t>
            </a:r>
          </a:p>
        </p:txBody>
      </p:sp>
      <p:sp>
        <p:nvSpPr>
          <p:cNvPr id="522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D6CC1DC4-D8E7-40E7-9488-4BC46719C0A5}" type="slidenum">
              <a:rPr lang="en-US" altLang="en-US" smtClean="0"/>
              <a:pPr eaLnBrk="1" hangingPunct="1"/>
              <a:t>22</a:t>
            </a:fld>
            <a:endParaRPr lang="en-US" altLang="en-US"/>
          </a:p>
        </p:txBody>
      </p:sp>
    </p:spTree>
    <p:extLst>
      <p:ext uri="{BB962C8B-B14F-4D97-AF65-F5344CB8AC3E}">
        <p14:creationId xmlns:p14="http://schemas.microsoft.com/office/powerpoint/2010/main" val="335402673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1"/>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58371" name="Rectangle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39688" eaLnBrk="1" hangingPunct="1">
              <a:spcBef>
                <a:spcPts val="413"/>
              </a:spcBef>
              <a:defRPr/>
            </a:pPr>
            <a:r>
              <a:rPr lang="en-US" altLang="en-US" sz="500" dirty="0">
                <a:solidFill>
                  <a:srgbClr val="000000"/>
                </a:solidFill>
                <a:latin typeface="Times New Roman" pitchFamily="18" charset="0"/>
                <a:cs typeface="Times New Roman" pitchFamily="18" charset="0"/>
                <a:sym typeface="Times New Roman" pitchFamily="18" charset="0"/>
              </a:rPr>
              <a:t>Page</a:t>
            </a:r>
            <a:r>
              <a:rPr lang="en-US" altLang="en-US" sz="500" baseline="0" dirty="0">
                <a:solidFill>
                  <a:srgbClr val="000000"/>
                </a:solidFill>
                <a:latin typeface="Times New Roman" pitchFamily="18" charset="0"/>
                <a:cs typeface="Times New Roman" pitchFamily="18" charset="0"/>
                <a:sym typeface="Times New Roman" pitchFamily="18" charset="0"/>
              </a:rPr>
              <a:t>s 22-23 of MA Reference Guide</a:t>
            </a:r>
          </a:p>
          <a:p>
            <a:pPr marL="39688" eaLnBrk="1" hangingPunct="1">
              <a:spcBef>
                <a:spcPts val="413"/>
              </a:spcBef>
              <a:defRPr/>
            </a:pPr>
            <a:r>
              <a:rPr lang="en-US" altLang="en-US" sz="500" baseline="0" dirty="0">
                <a:solidFill>
                  <a:srgbClr val="000000"/>
                </a:solidFill>
                <a:latin typeface="Times New Roman" pitchFamily="18" charset="0"/>
                <a:cs typeface="Times New Roman" pitchFamily="18" charset="0"/>
                <a:sym typeface="Times New Roman" pitchFamily="18" charset="0"/>
              </a:rPr>
              <a:t>Rare issues will require laparotomy.</a:t>
            </a:r>
            <a:endParaRPr lang="en-US" altLang="en-US" sz="500" dirty="0">
              <a:solidFill>
                <a:srgbClr val="000000"/>
              </a:solidFill>
              <a:latin typeface="Times New Roman" pitchFamily="18" charset="0"/>
              <a:cs typeface="Times New Roman" pitchFamily="18" charset="0"/>
              <a:sym typeface="Times New Roman" pitchFamily="18" charset="0"/>
            </a:endParaRPr>
          </a:p>
        </p:txBody>
      </p:sp>
    </p:spTree>
    <p:extLst>
      <p:ext uri="{BB962C8B-B14F-4D97-AF65-F5344CB8AC3E}">
        <p14:creationId xmlns:p14="http://schemas.microsoft.com/office/powerpoint/2010/main" val="309411188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dirty="0"/>
              <a:t>Page 23 of MA Reference Guide</a:t>
            </a:r>
          </a:p>
          <a:p>
            <a:pPr eaLnBrk="1" hangingPunct="1"/>
            <a:r>
              <a:rPr lang="en-US" altLang="en-US" dirty="0"/>
              <a:t>Be</a:t>
            </a:r>
            <a:r>
              <a:rPr lang="en-US" altLang="en-US" baseline="0" dirty="0"/>
              <a:t> patient</a:t>
            </a:r>
            <a:r>
              <a:rPr lang="en-US" altLang="en-US" dirty="0"/>
              <a:t>!  The</a:t>
            </a:r>
            <a:r>
              <a:rPr lang="en-US" altLang="en-US" baseline="0" dirty="0"/>
              <a:t> b</a:t>
            </a:r>
            <a:r>
              <a:rPr lang="en-US" altLang="en-US" dirty="0"/>
              <a:t>est strategy is to wait for spontaneous placental delivery.  If no delivery occurs after four hours, perform a gentle vaginal exam to make sure placenta not in vagina. Be careful about putting</a:t>
            </a:r>
            <a:r>
              <a:rPr lang="en-US" altLang="en-US" baseline="0" dirty="0"/>
              <a:t> traction on the cord as the umbilical cord in the second trimester is quite fragile and will break easily.  </a:t>
            </a:r>
            <a:r>
              <a:rPr lang="en-US" altLang="en-US" dirty="0"/>
              <a:t>If</a:t>
            </a:r>
            <a:r>
              <a:rPr lang="en-US" altLang="en-US" baseline="0" dirty="0"/>
              <a:t> bleeding is heavy or if the placenta does not deliver with time, vacuum aspiration (manual or electric) with a large cannula (12-16mm) can be used instead of sharp curettage. If the placenta is sitting at or right below the cervix, then grasping it with sponge/ring/</a:t>
            </a:r>
            <a:r>
              <a:rPr lang="en-US" altLang="en-US" baseline="0" dirty="0" err="1"/>
              <a:t>Foerester</a:t>
            </a:r>
            <a:r>
              <a:rPr lang="en-US" altLang="en-US" baseline="0" dirty="0"/>
              <a:t> forceps can help to remove the placenta intact. Inspect the placenta upon removal to ensure that it is intact.</a:t>
            </a:r>
          </a:p>
          <a:p>
            <a:pPr eaLnBrk="1" hangingPunct="1"/>
            <a:endParaRPr lang="en-US" altLang="en-US" baseline="0" dirty="0"/>
          </a:p>
          <a:p>
            <a:pPr eaLnBrk="1" hangingPunct="1"/>
            <a:r>
              <a:rPr lang="en-US" altLang="en-US" baseline="0" dirty="0"/>
              <a:t>Common questions from trainees:</a:t>
            </a:r>
          </a:p>
          <a:p>
            <a:pPr marL="228600" indent="-228600" eaLnBrk="1" hangingPunct="1">
              <a:buAutoNum type="arabicPeriod"/>
            </a:pPr>
            <a:r>
              <a:rPr lang="en-US" altLang="en-US" baseline="0" dirty="0"/>
              <a:t>If the placenta has not delivered but the next dose of misoprostol is due, should you give it? Yes</a:t>
            </a:r>
          </a:p>
          <a:p>
            <a:pPr marL="228600" indent="-228600" eaLnBrk="1" hangingPunct="1">
              <a:buAutoNum type="arabicPeriod"/>
            </a:pPr>
            <a:r>
              <a:rPr lang="en-US" altLang="en-US" baseline="0" dirty="0"/>
              <a:t>If the placenta has not delivered and it is delayed, however, the next dose of misoprostol is not due, can you give the dose earlier? Yes. Expert opinion is that the extra time or the extra dose of misoprostol will often result in the placenta expelling after this dose.</a:t>
            </a:r>
            <a:endParaRPr lang="en-US" altLang="en-US" dirty="0"/>
          </a:p>
        </p:txBody>
      </p:sp>
    </p:spTree>
    <p:extLst>
      <p:ext uri="{BB962C8B-B14F-4D97-AF65-F5344CB8AC3E}">
        <p14:creationId xmlns:p14="http://schemas.microsoft.com/office/powerpoint/2010/main" val="197632140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Other common</a:t>
            </a:r>
            <a:r>
              <a:rPr lang="en-US" baseline="0" dirty="0"/>
              <a:t> questions from trainees:</a:t>
            </a:r>
          </a:p>
          <a:p>
            <a:pPr marL="228600" indent="-228600">
              <a:buAutoNum type="arabicPeriod"/>
            </a:pPr>
            <a:r>
              <a:rPr lang="en-US" baseline="0" dirty="0"/>
              <a:t>Placenta previa – Trainer can delay discussing this extensively and place the topic in the “garden or parking lot” as this will be addressed more systematically in the Complicated Cases Activity. Refer to page 26 of MA Reference Guide</a:t>
            </a:r>
          </a:p>
          <a:p>
            <a:pPr marL="228600" indent="-228600">
              <a:buAutoNum type="arabicPeriod"/>
            </a:pPr>
            <a:r>
              <a:rPr lang="en-US" baseline="0" dirty="0"/>
              <a:t>Does fetal position matter? Trainer can also delay discussing this extensively as this topic is also discussed as part of the Complicated Cases Activity. No body of evidence exists. Generally given that the size of the pregnancy is smaller – position does not matter for the vast majority of cases.</a:t>
            </a:r>
          </a:p>
          <a:p>
            <a:pPr marL="228600" indent="-228600">
              <a:buAutoNum type="arabicPeriod"/>
            </a:pPr>
            <a:r>
              <a:rPr lang="en-US" baseline="0" dirty="0"/>
              <a:t>Artificial rupture of membranes? Unknown whether this decreases the time to abortion. Some experts support it for similar reasons to term pregnancy while others do not as they feel that an intact amniotic bag helps to put more pressure on the cervix to speed dilation and it may increase rates of the fetus and placenta expelling ‘</a:t>
            </a:r>
            <a:r>
              <a:rPr lang="en-US" baseline="0" dirty="0" err="1"/>
              <a:t>en</a:t>
            </a:r>
            <a:r>
              <a:rPr lang="en-US" baseline="0" dirty="0"/>
              <a:t> caul’ or ‘</a:t>
            </a:r>
            <a:r>
              <a:rPr lang="en-US" baseline="0" dirty="0" err="1"/>
              <a:t>en</a:t>
            </a:r>
            <a:r>
              <a:rPr lang="en-US" baseline="0" dirty="0"/>
              <a:t> bloc’.</a:t>
            </a:r>
          </a:p>
          <a:p>
            <a:pPr marL="228600" indent="-228600">
              <a:buAutoNum type="arabicPeriod"/>
            </a:pPr>
            <a:r>
              <a:rPr lang="en-US" baseline="0" dirty="0"/>
              <a:t>Uterine check post-expulsion. If there is no evidence of retained placenta, then the uterus should not be instrumented. At no time should sharp curettage be used as that is considered an unsafe and obsolete technology according to the WHO. If instrumentation is needed due to concern regarding retained placenta, then an aspiration device (manual or electric) should be used.</a:t>
            </a:r>
          </a:p>
          <a:p>
            <a:pPr marL="228600" indent="-228600">
              <a:buAutoNum type="arabicPeriod"/>
            </a:pPr>
            <a:r>
              <a:rPr lang="en-US" baseline="0" dirty="0"/>
              <a:t>Cervical exam with every misoprostol placement? The trainer may note that trainees often put women through unnecessary cervical exams during the hands-on portion of the training. An exam is necessary during the evaluation of a woman prior to the start of the medical abortion but unless a woman is moderately to extremely uncomfortable and appears ready to expel, 5 doses of misoprostol have been given and a provider needs to re-evaluate, and/or the vaginal route of dosing is being used – no cervical exam is required. Allow women the choice for route of misoprostol dosing. If the vaginal route is being used but vaginal bleeding is present or starts to occur, switch to buccal or sublingual as blood inhibits absorption of the vaginal misoprostol.</a:t>
            </a:r>
          </a:p>
          <a:p>
            <a:pPr marL="228600" indent="-228600">
              <a:buAutoNum type="arabicPeriod"/>
            </a:pPr>
            <a:r>
              <a:rPr lang="en-US" baseline="0" dirty="0"/>
              <a:t>Outpatient or inpatient care/monitoring? A woman who is undergoing an induced abortion and who is healthy can receive mifepristone as an outpatient and then return later to the facility for misoprostol dosing until expulsion. Women with significant medical conditions or undergoing </a:t>
            </a:r>
            <a:r>
              <a:rPr lang="en-US" baseline="0" dirty="0" err="1"/>
              <a:t>postabortion</a:t>
            </a:r>
            <a:r>
              <a:rPr lang="en-US" baseline="0" dirty="0"/>
              <a:t> care may need to stay under observation for the entire process</a:t>
            </a:r>
            <a:endParaRPr lang="en-US" dirty="0"/>
          </a:p>
        </p:txBody>
      </p:sp>
      <p:sp>
        <p:nvSpPr>
          <p:cNvPr id="4" name="Slide Number Placeholder 3"/>
          <p:cNvSpPr>
            <a:spLocks noGrp="1"/>
          </p:cNvSpPr>
          <p:nvPr>
            <p:ph type="sldNum" sz="quarter" idx="10"/>
          </p:nvPr>
        </p:nvSpPr>
        <p:spPr/>
        <p:txBody>
          <a:bodyPr/>
          <a:lstStyle/>
          <a:p>
            <a:fld id="{F1E79A8E-AA04-4028-9302-54E05D343A63}" type="slidenum">
              <a:rPr lang="en-US" smtClean="0"/>
              <a:t>25</a:t>
            </a:fld>
            <a:endParaRPr lang="en-US"/>
          </a:p>
        </p:txBody>
      </p:sp>
    </p:spTree>
    <p:extLst>
      <p:ext uri="{BB962C8B-B14F-4D97-AF65-F5344CB8AC3E}">
        <p14:creationId xmlns:p14="http://schemas.microsoft.com/office/powerpoint/2010/main" val="12283985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Mifepristone combined with misoprostol is the preferred regimen for indicated medical abortion in the second trimester as</a:t>
            </a:r>
          </a:p>
          <a:p>
            <a:r>
              <a:rPr lang="en-US" sz="1200" b="0" i="0" u="none" strike="noStrike" kern="1200" baseline="0" dirty="0">
                <a:solidFill>
                  <a:schemeClr val="tx1"/>
                </a:solidFill>
                <a:latin typeface="+mn-lt"/>
                <a:ea typeface="+mn-ea"/>
                <a:cs typeface="+mn-cs"/>
              </a:rPr>
              <a:t>it combines high efficacy, a short time to expulsion and an excellent safety profile.</a:t>
            </a:r>
          </a:p>
        </p:txBody>
      </p:sp>
      <p:sp>
        <p:nvSpPr>
          <p:cNvPr id="4" name="Slide Number Placeholder 3"/>
          <p:cNvSpPr>
            <a:spLocks noGrp="1"/>
          </p:cNvSpPr>
          <p:nvPr>
            <p:ph type="sldNum" sz="quarter" idx="10"/>
          </p:nvPr>
        </p:nvSpPr>
        <p:spPr/>
        <p:txBody>
          <a:bodyPr/>
          <a:lstStyle/>
          <a:p>
            <a:fld id="{F1E79A8E-AA04-4028-9302-54E05D343A63}" type="slidenum">
              <a:rPr lang="en-US" smtClean="0"/>
              <a:t>4</a:t>
            </a:fld>
            <a:endParaRPr lang="en-US"/>
          </a:p>
        </p:txBody>
      </p:sp>
    </p:spTree>
    <p:extLst>
      <p:ext uri="{BB962C8B-B14F-4D97-AF65-F5344CB8AC3E}">
        <p14:creationId xmlns:p14="http://schemas.microsoft.com/office/powerpoint/2010/main" val="12437859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83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ea typeface="ＭＳ Ｐゴシック" pitchFamily="34" charset="-128"/>
            </a:endParaRPr>
          </a:p>
        </p:txBody>
      </p:sp>
      <p:sp>
        <p:nvSpPr>
          <p:cNvPr id="983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2AF60667-ABB5-4CA1-BA0D-53B61E9799BE}" type="slidenum">
              <a:rPr lang="en-US" altLang="en-US" smtClean="0"/>
              <a:pPr eaLnBrk="1" hangingPunct="1"/>
              <a:t>5</a:t>
            </a:fld>
            <a:endParaRPr lang="en-US" altLang="en-US"/>
          </a:p>
        </p:txBody>
      </p:sp>
    </p:spTree>
    <p:extLst>
      <p:ext uri="{BB962C8B-B14F-4D97-AF65-F5344CB8AC3E}">
        <p14:creationId xmlns:p14="http://schemas.microsoft.com/office/powerpoint/2010/main" val="13498572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a:t>If oxytocin is available, it can be used if misoprostol is not accessible or to address</a:t>
            </a:r>
            <a:r>
              <a:rPr lang="en-US" altLang="en-US" baseline="0" dirty="0"/>
              <a:t> rare issues (e.g., allergy to misoprostol). Oxytocin is NOT a preferred regimen as it is resource intensive (IV, infusion needed, and the infusion must be stopped at regular intervals due to the risk of water intoxication), has a higher failure rate than misoprostol-based methods, and takes longer for expulsion to occur  when compared to misoprostol-based methods. This is likely due to the fact that the uterus has few oxytocin receptors until the third trimester. </a:t>
            </a: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a:t>The</a:t>
            </a:r>
            <a:r>
              <a:rPr lang="en-US" altLang="en-US" baseline="0" dirty="0"/>
              <a:t> other</a:t>
            </a:r>
            <a:r>
              <a:rPr lang="en-US" altLang="en-US" dirty="0"/>
              <a:t> regimens have</a:t>
            </a:r>
            <a:r>
              <a:rPr lang="en-US" altLang="en-US" baseline="0" dirty="0"/>
              <a:t> an </a:t>
            </a:r>
            <a:r>
              <a:rPr lang="en-US" altLang="en-US" dirty="0"/>
              <a:t>unacceptably high risk of failure, major complications and safety concerns.  They are not appropriate to use when safe alternatives exist.  </a:t>
            </a:r>
          </a:p>
        </p:txBody>
      </p:sp>
    </p:spTree>
    <p:extLst>
      <p:ext uri="{BB962C8B-B14F-4D97-AF65-F5344CB8AC3E}">
        <p14:creationId xmlns:p14="http://schemas.microsoft.com/office/powerpoint/2010/main" val="13494488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Transition slide</a:t>
            </a:r>
          </a:p>
        </p:txBody>
      </p:sp>
      <p:sp>
        <p:nvSpPr>
          <p:cNvPr id="4" name="Slide Number Placeholder 3"/>
          <p:cNvSpPr>
            <a:spLocks noGrp="1"/>
          </p:cNvSpPr>
          <p:nvPr>
            <p:ph type="sldNum" sz="quarter" idx="10"/>
          </p:nvPr>
        </p:nvSpPr>
        <p:spPr/>
        <p:txBody>
          <a:bodyPr/>
          <a:lstStyle/>
          <a:p>
            <a:fld id="{F1E79A8E-AA04-4028-9302-54E05D343A63}" type="slidenum">
              <a:rPr lang="en-US" smtClean="0"/>
              <a:t>7</a:t>
            </a:fld>
            <a:endParaRPr lang="en-US"/>
          </a:p>
        </p:txBody>
      </p:sp>
    </p:spTree>
    <p:extLst>
      <p:ext uri="{BB962C8B-B14F-4D97-AF65-F5344CB8AC3E}">
        <p14:creationId xmlns:p14="http://schemas.microsoft.com/office/powerpoint/2010/main" val="10586676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See page 11 MA Reference Guide for certain health conditions that may impact location or</a:t>
            </a:r>
            <a:r>
              <a:rPr lang="en-US" baseline="0" dirty="0"/>
              <a:t> management of care.</a:t>
            </a:r>
            <a:endParaRPr lang="en-US" dirty="0"/>
          </a:p>
        </p:txBody>
      </p:sp>
      <p:sp>
        <p:nvSpPr>
          <p:cNvPr id="4" name="Slide Number Placeholder 3"/>
          <p:cNvSpPr>
            <a:spLocks noGrp="1"/>
          </p:cNvSpPr>
          <p:nvPr>
            <p:ph type="sldNum" sz="quarter" idx="10"/>
          </p:nvPr>
        </p:nvSpPr>
        <p:spPr/>
        <p:txBody>
          <a:bodyPr/>
          <a:lstStyle/>
          <a:p>
            <a:fld id="{F1E79A8E-AA04-4028-9302-54E05D343A63}" type="slidenum">
              <a:rPr lang="en-US" smtClean="0"/>
              <a:t>8</a:t>
            </a:fld>
            <a:endParaRPr lang="en-US"/>
          </a:p>
        </p:txBody>
      </p:sp>
    </p:spTree>
    <p:extLst>
      <p:ext uri="{BB962C8B-B14F-4D97-AF65-F5344CB8AC3E}">
        <p14:creationId xmlns:p14="http://schemas.microsoft.com/office/powerpoint/2010/main" val="12543338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1"/>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49155" name="Rectangle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39688" marR="0" lvl="0" indent="0" algn="l" defTabSz="914400" rtl="0" eaLnBrk="1" fontAlgn="auto" latinLnBrk="0" hangingPunct="1">
              <a:lnSpc>
                <a:spcPct val="100000"/>
              </a:lnSpc>
              <a:spcBef>
                <a:spcPts val="413"/>
              </a:spcBef>
              <a:spcAft>
                <a:spcPts val="0"/>
              </a:spcAft>
              <a:buClrTx/>
              <a:buSzTx/>
              <a:buFontTx/>
              <a:buNone/>
              <a:tabLst/>
              <a:defRPr/>
            </a:pPr>
            <a:r>
              <a:rPr lang="en-US" altLang="en-US" b="1" dirty="0">
                <a:solidFill>
                  <a:srgbClr val="FF0000"/>
                </a:solidFill>
                <a:sym typeface="Calibri" pitchFamily="34" charset="0"/>
              </a:rPr>
              <a:t>2018 CURH UPDATED</a:t>
            </a:r>
          </a:p>
          <a:p>
            <a:pPr marL="39688" marR="0" lvl="0" indent="0" algn="l" defTabSz="914400" rtl="0" eaLnBrk="1" fontAlgn="auto" latinLnBrk="0" hangingPunct="1">
              <a:lnSpc>
                <a:spcPct val="100000"/>
              </a:lnSpc>
              <a:spcBef>
                <a:spcPts val="413"/>
              </a:spcBef>
              <a:spcAft>
                <a:spcPts val="0"/>
              </a:spcAft>
              <a:buClrTx/>
              <a:buSzTx/>
              <a:buFontTx/>
              <a:buNone/>
              <a:tabLst/>
              <a:defRPr/>
            </a:pPr>
            <a:endParaRPr lang="en-US" altLang="en-US" dirty="0">
              <a:solidFill>
                <a:srgbClr val="000000"/>
              </a:solidFill>
              <a:sym typeface="Calibri" pitchFamily="34" charset="0"/>
            </a:endParaRPr>
          </a:p>
          <a:p>
            <a:pPr marL="39688" marR="0" lvl="0" indent="0" algn="l" defTabSz="914400" rtl="0" eaLnBrk="1" fontAlgn="auto" latinLnBrk="0" hangingPunct="1">
              <a:lnSpc>
                <a:spcPct val="100000"/>
              </a:lnSpc>
              <a:spcBef>
                <a:spcPts val="413"/>
              </a:spcBef>
              <a:spcAft>
                <a:spcPts val="0"/>
              </a:spcAft>
              <a:buClrTx/>
              <a:buSzTx/>
              <a:buFontTx/>
              <a:buNone/>
              <a:tabLst/>
              <a:defRPr/>
            </a:pPr>
            <a:r>
              <a:rPr lang="en-US" altLang="en-US" dirty="0">
                <a:solidFill>
                  <a:srgbClr val="000000"/>
                </a:solidFill>
                <a:sym typeface="Calibri" pitchFamily="34" charset="0"/>
              </a:rPr>
              <a:t>Mifepristone is given on Day 1.  The woman then waits 24-48 hours (Day 2 or Day 3).  If she lives close by, she can go home after taking mifepristone with precautions to return if she has heavy bleeding, uncontrolled pain,</a:t>
            </a:r>
            <a:r>
              <a:rPr lang="en-US" altLang="en-US" baseline="0" dirty="0">
                <a:solidFill>
                  <a:srgbClr val="000000"/>
                </a:solidFill>
                <a:sym typeface="Calibri" pitchFamily="34" charset="0"/>
              </a:rPr>
              <a:t> </a:t>
            </a:r>
            <a:r>
              <a:rPr lang="en-US" altLang="en-US" dirty="0">
                <a:solidFill>
                  <a:srgbClr val="000000"/>
                </a:solidFill>
                <a:sym typeface="Calibri" pitchFamily="34" charset="0"/>
              </a:rPr>
              <a:t>fever or</a:t>
            </a:r>
            <a:r>
              <a:rPr lang="en-US" altLang="en-US" baseline="0" dirty="0">
                <a:solidFill>
                  <a:srgbClr val="000000"/>
                </a:solidFill>
                <a:sym typeface="Calibri" pitchFamily="34" charset="0"/>
              </a:rPr>
              <a:t> signs of labor/ uterine contractions</a:t>
            </a:r>
            <a:r>
              <a:rPr lang="en-US" altLang="en-US" dirty="0">
                <a:solidFill>
                  <a:srgbClr val="000000"/>
                </a:solidFill>
                <a:sym typeface="Calibri" pitchFamily="34" charset="0"/>
              </a:rPr>
              <a:t>. She will then return for monitoring/observation to start misoprostol.</a:t>
            </a:r>
          </a:p>
          <a:p>
            <a:pPr marL="39688" marR="0" lvl="0" indent="0" algn="l" defTabSz="914400" rtl="0" eaLnBrk="1" fontAlgn="auto" latinLnBrk="0" hangingPunct="1">
              <a:lnSpc>
                <a:spcPct val="100000"/>
              </a:lnSpc>
              <a:spcBef>
                <a:spcPts val="413"/>
              </a:spcBef>
              <a:spcAft>
                <a:spcPts val="0"/>
              </a:spcAft>
              <a:buClrTx/>
              <a:buSzTx/>
              <a:buFontTx/>
              <a:buNone/>
              <a:tabLst/>
              <a:defRPr/>
            </a:pPr>
            <a:endParaRPr lang="en-US" altLang="en-US" sz="500" dirty="0">
              <a:solidFill>
                <a:srgbClr val="000000"/>
              </a:solidFill>
              <a:latin typeface="Calibri Italic" pitchFamily="34" charset="0"/>
              <a:sym typeface="Calibri" pitchFamily="34" charset="0"/>
            </a:endParaRPr>
          </a:p>
          <a:p>
            <a:pPr marL="39688" eaLnBrk="1" hangingPunct="1">
              <a:spcBef>
                <a:spcPts val="413"/>
              </a:spcBef>
            </a:pPr>
            <a:r>
              <a:rPr lang="en-US" altLang="en-US" b="1" dirty="0">
                <a:solidFill>
                  <a:srgbClr val="000000"/>
                </a:solidFill>
                <a:sym typeface="Calibri" pitchFamily="34" charset="0"/>
              </a:rPr>
              <a:t>Some women (less than 1/100) will have bleeding and uterine contractions/pregnancy expulsion with mifepristone only</a:t>
            </a:r>
            <a:r>
              <a:rPr lang="en-US" altLang="en-US" b="1" baseline="0" dirty="0">
                <a:solidFill>
                  <a:srgbClr val="000000"/>
                </a:solidFill>
                <a:sym typeface="Calibri" pitchFamily="34" charset="0"/>
              </a:rPr>
              <a:t>.  </a:t>
            </a:r>
          </a:p>
          <a:p>
            <a:pPr marL="39688" eaLnBrk="1" hangingPunct="1">
              <a:spcBef>
                <a:spcPts val="413"/>
              </a:spcBef>
            </a:pPr>
            <a:endParaRPr lang="en-US" altLang="en-US" sz="500" dirty="0">
              <a:solidFill>
                <a:srgbClr val="000000"/>
              </a:solidFill>
              <a:latin typeface="Calibri Italic" pitchFamily="34" charset="0"/>
              <a:sym typeface="Calibri" pitchFamily="34" charset="0"/>
            </a:endParaRPr>
          </a:p>
          <a:p>
            <a:pPr marL="39688" eaLnBrk="1" hangingPunct="1">
              <a:spcBef>
                <a:spcPts val="413"/>
              </a:spcBef>
            </a:pPr>
            <a:r>
              <a:rPr lang="en-US" altLang="en-US" sz="500" dirty="0">
                <a:solidFill>
                  <a:srgbClr val="000000"/>
                </a:solidFill>
                <a:latin typeface="Calibri Italic" pitchFamily="34" charset="0"/>
                <a:sym typeface="Calibri" pitchFamily="34" charset="0"/>
              </a:rPr>
              <a:t>Frequent</a:t>
            </a:r>
            <a:r>
              <a:rPr lang="en-US" altLang="en-US" sz="500" baseline="0" dirty="0">
                <a:solidFill>
                  <a:srgbClr val="000000"/>
                </a:solidFill>
                <a:latin typeface="Calibri Italic" pitchFamily="34" charset="0"/>
                <a:sym typeface="Calibri" pitchFamily="34" charset="0"/>
              </a:rPr>
              <a:t> questions asked by trainees (as Ipas recommended regimen differs slightly from the WHO 2013 safe abortion guidelines):</a:t>
            </a:r>
          </a:p>
          <a:p>
            <a:pPr marL="268288" indent="-228600" eaLnBrk="1" hangingPunct="1">
              <a:spcBef>
                <a:spcPts val="413"/>
              </a:spcBef>
              <a:buAutoNum type="arabicPeriod"/>
            </a:pPr>
            <a:r>
              <a:rPr lang="en-US" altLang="en-US" sz="500" baseline="0" dirty="0">
                <a:solidFill>
                  <a:srgbClr val="000000"/>
                </a:solidFill>
                <a:latin typeface="Calibri Italic" pitchFamily="34" charset="0"/>
                <a:sym typeface="Calibri" pitchFamily="34" charset="0"/>
              </a:rPr>
              <a:t>Why 3 hours and not 4 hours? Timely misoprostol dosing every 3 hours appears to improve effectiveness and shorten time to expulsion.</a:t>
            </a:r>
          </a:p>
          <a:p>
            <a:pPr marL="268288" indent="-228600" eaLnBrk="1" hangingPunct="1">
              <a:spcBef>
                <a:spcPts val="413"/>
              </a:spcBef>
              <a:buAutoNum type="arabicPeriod"/>
            </a:pPr>
            <a:r>
              <a:rPr lang="en-US" altLang="en-US" sz="500" baseline="0" dirty="0">
                <a:solidFill>
                  <a:srgbClr val="000000"/>
                </a:solidFill>
                <a:latin typeface="Calibri Italic" pitchFamily="34" charset="0"/>
                <a:sym typeface="Calibri" pitchFamily="34" charset="0"/>
              </a:rPr>
              <a:t>Is a loading dose necessary? No, since the publication of the WHO guidelines (2013) further studies have been published which demonstrate similar results for women who did not receive a loading dose. In addition, these women had fewer misoprostol-related side effects</a:t>
            </a:r>
          </a:p>
          <a:p>
            <a:pPr marL="268288" indent="-228600" eaLnBrk="1" hangingPunct="1">
              <a:spcBef>
                <a:spcPts val="413"/>
              </a:spcBef>
              <a:buAutoNum type="arabicPeriod"/>
            </a:pPr>
            <a:r>
              <a:rPr lang="en-US" altLang="en-US" sz="500" baseline="0" dirty="0">
                <a:solidFill>
                  <a:srgbClr val="000000"/>
                </a:solidFill>
                <a:latin typeface="Calibri Italic" pitchFamily="34" charset="0"/>
                <a:sym typeface="Calibri" pitchFamily="34" charset="0"/>
              </a:rPr>
              <a:t>Can you give the misoprostol orally? Oral dosing is not as effective as the other routes and is associated with more side effects.</a:t>
            </a:r>
          </a:p>
          <a:p>
            <a:pPr marL="268288" indent="-228600" eaLnBrk="1" hangingPunct="1">
              <a:spcBef>
                <a:spcPts val="413"/>
              </a:spcBef>
              <a:buAutoNum type="arabicPeriod"/>
            </a:pPr>
            <a:r>
              <a:rPr lang="en-US" altLang="en-US" sz="500" baseline="0" dirty="0">
                <a:solidFill>
                  <a:srgbClr val="000000"/>
                </a:solidFill>
                <a:latin typeface="Calibri Italic" pitchFamily="34" charset="0"/>
                <a:sym typeface="Calibri" pitchFamily="34" charset="0"/>
              </a:rPr>
              <a:t>Can we use lower doses of misoprostol? Misoprostol 400 mcg has higher expulsion rates, shorter abortion interval, and similar side effects as compared to 200 mcg.</a:t>
            </a:r>
          </a:p>
          <a:p>
            <a:pPr marL="39688" eaLnBrk="1" hangingPunct="1">
              <a:spcBef>
                <a:spcPts val="413"/>
              </a:spcBef>
            </a:pPr>
            <a:endParaRPr lang="en-US" altLang="en-US" sz="500" i="1" dirty="0">
              <a:solidFill>
                <a:srgbClr val="000000"/>
              </a:solidFill>
              <a:latin typeface="Calibri Italic" pitchFamily="34" charset="0"/>
              <a:sym typeface="Calibri" pitchFamily="34" charset="0"/>
            </a:endParaRPr>
          </a:p>
        </p:txBody>
      </p:sp>
    </p:spTree>
    <p:extLst>
      <p:ext uri="{BB962C8B-B14F-4D97-AF65-F5344CB8AC3E}">
        <p14:creationId xmlns:p14="http://schemas.microsoft.com/office/powerpoint/2010/main" val="19702110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1"/>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53251" name="Rectangle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39688" marR="0" lvl="0" indent="0" algn="l" defTabSz="914400" rtl="0" eaLnBrk="1" fontAlgn="auto" latinLnBrk="0" hangingPunct="1">
              <a:lnSpc>
                <a:spcPct val="100000"/>
              </a:lnSpc>
              <a:spcBef>
                <a:spcPts val="413"/>
              </a:spcBef>
              <a:spcAft>
                <a:spcPts val="0"/>
              </a:spcAft>
              <a:buClrTx/>
              <a:buSzTx/>
              <a:buFontTx/>
              <a:buNone/>
              <a:tabLst/>
              <a:defRPr/>
            </a:pPr>
            <a:r>
              <a:rPr kumimoji="0" lang="en-US" altLang="en-US" sz="1200" b="1" i="0" u="none" strike="noStrike" cap="none" normalizeH="0" baseline="0" dirty="0">
                <a:ln>
                  <a:noFill/>
                </a:ln>
                <a:solidFill>
                  <a:schemeClr val="bg1"/>
                </a:solidFill>
                <a:effectLst/>
                <a:latin typeface="Calibri" pitchFamily="34" charset="0"/>
                <a:ea typeface="ＭＳ Ｐゴシック" charset="-128"/>
                <a:sym typeface="Calibri" pitchFamily="34" charset="0"/>
              </a:rPr>
              <a:t>2018 CURH UPDATED</a:t>
            </a:r>
            <a:endParaRPr lang="en-US" altLang="en-US" b="1" dirty="0">
              <a:solidFill>
                <a:srgbClr val="000000"/>
              </a:solidFill>
              <a:sym typeface="Calibri" pitchFamily="34" charset="0"/>
            </a:endParaRPr>
          </a:p>
          <a:p>
            <a:pPr marL="39688" eaLnBrk="1" hangingPunct="1">
              <a:spcBef>
                <a:spcPts val="413"/>
              </a:spcBef>
            </a:pPr>
            <a:endParaRPr lang="en-US" altLang="en-US" dirty="0">
              <a:solidFill>
                <a:srgbClr val="000000"/>
              </a:solidFill>
              <a:sym typeface="Calibri" pitchFamily="34" charset="0"/>
            </a:endParaRPr>
          </a:p>
          <a:p>
            <a:pPr marL="39688" eaLnBrk="1" hangingPunct="1">
              <a:spcBef>
                <a:spcPts val="413"/>
              </a:spcBef>
            </a:pPr>
            <a:r>
              <a:rPr lang="en-US" altLang="en-US" dirty="0">
                <a:solidFill>
                  <a:srgbClr val="000000"/>
                </a:solidFill>
                <a:sym typeface="Calibri" pitchFamily="34" charset="0"/>
              </a:rPr>
              <a:t>Compared to mifepristone and misoprostol, the misoprostol-only regimens have</a:t>
            </a:r>
            <a:r>
              <a:rPr lang="en-US" altLang="en-US" baseline="0" dirty="0">
                <a:solidFill>
                  <a:srgbClr val="000000"/>
                </a:solidFill>
                <a:sym typeface="Calibri" pitchFamily="34" charset="0"/>
              </a:rPr>
              <a:t> longer times to expulsion</a:t>
            </a:r>
            <a:r>
              <a:rPr lang="en-US" altLang="en-US" dirty="0">
                <a:solidFill>
                  <a:srgbClr val="000000"/>
                </a:solidFill>
                <a:sym typeface="Calibri" pitchFamily="34" charset="0"/>
              </a:rPr>
              <a:t>.  However, a misoprostol-only regimen is recommended</a:t>
            </a:r>
            <a:r>
              <a:rPr lang="en-US" altLang="en-US" baseline="0" dirty="0">
                <a:solidFill>
                  <a:srgbClr val="000000"/>
                </a:solidFill>
                <a:sym typeface="Calibri" pitchFamily="34" charset="0"/>
              </a:rPr>
              <a:t> over oxytocin, which is less efficacious and more resource-intensive. </a:t>
            </a:r>
            <a:r>
              <a:rPr lang="en-US" altLang="en-US" dirty="0">
                <a:solidFill>
                  <a:srgbClr val="000000"/>
                </a:solidFill>
                <a:sym typeface="Calibri" pitchFamily="34" charset="0"/>
              </a:rPr>
              <a:t>In a misoprostol-only regimen, vaginal dosing is more effective than</a:t>
            </a:r>
            <a:r>
              <a:rPr lang="en-US" altLang="en-US" baseline="0" dirty="0">
                <a:solidFill>
                  <a:srgbClr val="000000"/>
                </a:solidFill>
                <a:sym typeface="Calibri" pitchFamily="34" charset="0"/>
              </a:rPr>
              <a:t> sublingual dosing for </a:t>
            </a:r>
            <a:r>
              <a:rPr lang="en-US" altLang="en-US" b="1" baseline="0" dirty="0">
                <a:solidFill>
                  <a:srgbClr val="000000"/>
                </a:solidFill>
                <a:sym typeface="Calibri" pitchFamily="34" charset="0"/>
              </a:rPr>
              <a:t>nulliparous </a:t>
            </a:r>
            <a:r>
              <a:rPr lang="en-US" altLang="en-US" baseline="0" dirty="0">
                <a:solidFill>
                  <a:srgbClr val="000000"/>
                </a:solidFill>
                <a:sym typeface="Calibri" pitchFamily="34" charset="0"/>
              </a:rPr>
              <a:t>women. It is unclear why.</a:t>
            </a:r>
            <a:endParaRPr lang="en-US" altLang="en-US" i="1" dirty="0">
              <a:solidFill>
                <a:srgbClr val="000000"/>
              </a:solidFill>
              <a:sym typeface="Calibri" pitchFamily="34" charset="0"/>
            </a:endParaRPr>
          </a:p>
        </p:txBody>
      </p:sp>
    </p:spTree>
    <p:extLst>
      <p:ext uri="{BB962C8B-B14F-4D97-AF65-F5344CB8AC3E}">
        <p14:creationId xmlns:p14="http://schemas.microsoft.com/office/powerpoint/2010/main" val="35311492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none" baseline="0"/>
            </a:lvl1pPr>
          </a:lstStyle>
          <a:p>
            <a:r>
              <a:rPr lang="en-US" dirty="0"/>
              <a:t>Click to edit Master title style</a:t>
            </a:r>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fld id="{7A110DBD-F360-477F-8039-5B73ABBF8C56}" type="datetimeFigureOut">
              <a:rPr lang="en-US" smtClean="0"/>
              <a:t>10/25/2018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F7FB48-1C59-4242-9E9E-753CAEBD328E}" type="slidenum">
              <a:rPr lang="en-US" smtClean="0"/>
              <a:t>‹#›</a:t>
            </a:fld>
            <a:endParaRPr lang="en-US"/>
          </a:p>
        </p:txBody>
      </p:sp>
      <p:cxnSp>
        <p:nvCxnSpPr>
          <p:cNvPr id="8" name="Straight Connector 7"/>
          <p:cNvCxnSpPr/>
          <p:nvPr/>
        </p:nvCxnSpPr>
        <p:spPr>
          <a:xfrm>
            <a:off x="685800" y="3398520"/>
            <a:ext cx="7848600" cy="1588"/>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A110DBD-F360-477F-8039-5B73ABBF8C56}" type="datetimeFigureOut">
              <a:rPr lang="en-US" smtClean="0"/>
              <a:t>10/25/2018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F7FB48-1C59-4242-9E9E-753CAEBD328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A110DBD-F360-477F-8039-5B73ABBF8C56}" type="datetimeFigureOut">
              <a:rPr lang="en-US" smtClean="0"/>
              <a:t>10/25/2018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F7FB48-1C59-4242-9E9E-753CAEBD328E}"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dgm">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7772400" cy="1295400"/>
          </a:xfrm>
        </p:spPr>
        <p:txBody>
          <a:bodyPr/>
          <a:lstStyle/>
          <a:p>
            <a:r>
              <a:rPr lang="en-US"/>
              <a:t>Click to edit Master title style</a:t>
            </a:r>
          </a:p>
        </p:txBody>
      </p:sp>
      <p:sp>
        <p:nvSpPr>
          <p:cNvPr id="3" name="SmartArt Placeholder 2"/>
          <p:cNvSpPr>
            <a:spLocks noGrp="1"/>
          </p:cNvSpPr>
          <p:nvPr>
            <p:ph type="dgm" idx="1"/>
          </p:nvPr>
        </p:nvSpPr>
        <p:spPr>
          <a:xfrm>
            <a:off x="685800" y="1981200"/>
            <a:ext cx="7772400" cy="4038600"/>
          </a:xfrm>
        </p:spPr>
        <p:txBody>
          <a:bodyPr/>
          <a:lstStyle/>
          <a:p>
            <a:pPr lvl="0"/>
            <a:endParaRPr lang="en-US" noProof="0"/>
          </a:p>
        </p:txBody>
      </p:sp>
      <p:sp>
        <p:nvSpPr>
          <p:cNvPr id="4" name="Rectangle 6"/>
          <p:cNvSpPr>
            <a:spLocks noGrp="1" noChangeArrowheads="1"/>
          </p:cNvSpPr>
          <p:nvPr>
            <p:ph type="dt" sz="half" idx="10"/>
          </p:nvPr>
        </p:nvSpPr>
        <p:spPr>
          <a:xfrm>
            <a:off x="685800" y="6172200"/>
            <a:ext cx="1905000" cy="457200"/>
          </a:xfrm>
          <a:prstGeom prst="rect">
            <a:avLst/>
          </a:prstGeom>
        </p:spPr>
        <p:txBody>
          <a:bodyPr/>
          <a:lstStyle>
            <a:lvl1pPr>
              <a:defRPr/>
            </a:lvl1pPr>
          </a:lstStyle>
          <a:p>
            <a:pPr>
              <a:defRPr/>
            </a:pPr>
            <a:fld id="{D590806F-DD4F-4460-82C8-199CB045F284}" type="datetime1">
              <a:rPr lang="en-US"/>
              <a:pPr>
                <a:defRPr/>
              </a:pPr>
              <a:t>10/25/2018</a:t>
            </a:fld>
            <a:endParaRPr lang="en-US"/>
          </a:p>
        </p:txBody>
      </p:sp>
      <p:sp>
        <p:nvSpPr>
          <p:cNvPr id="5" name="Rectangle 7"/>
          <p:cNvSpPr>
            <a:spLocks noGrp="1" noChangeArrowheads="1"/>
          </p:cNvSpPr>
          <p:nvPr>
            <p:ph type="ftr" sz="quarter" idx="11"/>
          </p:nvPr>
        </p:nvSpPr>
        <p:spPr/>
        <p:txBody>
          <a:bodyPr/>
          <a:lstStyle>
            <a:lvl1pPr>
              <a:defRPr/>
            </a:lvl1pPr>
          </a:lstStyle>
          <a:p>
            <a:pPr>
              <a:defRPr/>
            </a:pPr>
            <a:endParaRPr lang="en-US"/>
          </a:p>
        </p:txBody>
      </p:sp>
      <p:sp>
        <p:nvSpPr>
          <p:cNvPr id="6" name="Rectangle 8"/>
          <p:cNvSpPr>
            <a:spLocks noGrp="1" noChangeArrowheads="1"/>
          </p:cNvSpPr>
          <p:nvPr>
            <p:ph type="sldNum" sz="quarter" idx="12"/>
          </p:nvPr>
        </p:nvSpPr>
        <p:spPr/>
        <p:txBody>
          <a:bodyPr/>
          <a:lstStyle>
            <a:lvl1pPr>
              <a:defRPr/>
            </a:lvl1pPr>
          </a:lstStyle>
          <a:p>
            <a:pPr>
              <a:defRPr/>
            </a:pPr>
            <a:fld id="{B2C13B0D-83A2-4DA1-B2B6-E9C16337FA18}" type="slidenum">
              <a:rPr lang="en-US"/>
              <a:pPr>
                <a:defRPr/>
              </a:pPr>
              <a:t>‹#›</a:t>
            </a:fld>
            <a:endParaRPr lang="en-US"/>
          </a:p>
        </p:txBody>
      </p:sp>
    </p:spTree>
    <p:extLst>
      <p:ext uri="{BB962C8B-B14F-4D97-AF65-F5344CB8AC3E}">
        <p14:creationId xmlns:p14="http://schemas.microsoft.com/office/powerpoint/2010/main" val="38564875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A110DBD-F360-477F-8039-5B73ABBF8C56}" type="datetimeFigureOut">
              <a:rPr lang="en-US" smtClean="0"/>
              <a:t>10/25/2018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F7FB48-1C59-4242-9E9E-753CAEBD328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none" baseline="0">
                <a:solidFill>
                  <a:schemeClr val="tx1"/>
                </a:solidFill>
              </a:defRPr>
            </a:lvl1pPr>
          </a:lstStyle>
          <a:p>
            <a:r>
              <a:rPr lang="en-US" dirty="0"/>
              <a:t>Click to edit Master title style</a:t>
            </a:r>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7A110DBD-F360-477F-8039-5B73ABBF8C56}" type="datetimeFigureOut">
              <a:rPr lang="en-US" smtClean="0"/>
              <a:t>10/25/2018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F7FB48-1C59-4242-9E9E-753CAEBD328E}" type="slidenum">
              <a:rPr lang="en-US" smtClean="0"/>
              <a:t>‹#›</a:t>
            </a:fld>
            <a:endParaRPr lang="en-US"/>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A110DBD-F360-477F-8039-5B73ABBF8C56}" type="datetimeFigureOut">
              <a:rPr lang="en-US" smtClean="0"/>
              <a:t>10/25/2018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F7FB48-1C59-4242-9E9E-753CAEBD328E}"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bg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A110DBD-F360-477F-8039-5B73ABBF8C56}" type="datetimeFigureOut">
              <a:rPr lang="en-US" smtClean="0"/>
              <a:t>10/25/2018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EF7FB48-1C59-4242-9E9E-753CAEBD328E}" type="slidenum">
              <a:rPr lang="en-US" smtClean="0"/>
              <a:t>‹#›</a:t>
            </a:fld>
            <a:endParaRPr lang="en-US"/>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A110DBD-F360-477F-8039-5B73ABBF8C56}" type="datetimeFigureOut">
              <a:rPr lang="en-US" smtClean="0"/>
              <a:t>10/25/2018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EF7FB48-1C59-4242-9E9E-753CAEBD328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A110DBD-F360-477F-8039-5B73ABBF8C56}" type="datetimeFigureOut">
              <a:rPr lang="en-US" smtClean="0"/>
              <a:t>10/25/2018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EF7FB48-1C59-4242-9E9E-753CAEBD328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A110DBD-F360-477F-8039-5B73ABBF8C56}" type="datetimeFigureOut">
              <a:rPr lang="en-US" smtClean="0"/>
              <a:t>10/25/2018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F7FB48-1C59-4242-9E9E-753CAEBD328E}" type="slidenum">
              <a:rPr lang="en-US" smtClean="0"/>
              <a:t>‹#›</a:t>
            </a:fld>
            <a:endParaRPr lang="en-US"/>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A110DBD-F360-477F-8039-5B73ABBF8C56}" type="datetimeFigureOut">
              <a:rPr lang="en-US" smtClean="0"/>
              <a:t>10/25/2018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F7FB48-1C59-4242-9E9E-753CAEBD328E}"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69AA"/>
        </a:solidFill>
        <a:effectLst/>
      </p:bgPr>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7A110DBD-F360-477F-8039-5B73ABBF8C56}" type="datetimeFigureOut">
              <a:rPr lang="en-US" smtClean="0"/>
              <a:t>10/25/2018</a:t>
            </a:fld>
            <a:endParaRPr lang="en-US"/>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n-US"/>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EEF7FB48-1C59-4242-9E9E-753CAEBD328E}"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spcBef>
          <a:spcPct val="0"/>
        </a:spcBef>
        <a:buNone/>
        <a:defRPr sz="4000" kern="1200" spc="-100" baseline="0">
          <a:solidFill>
            <a:schemeClr val="bg1"/>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bg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bg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bg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bg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bg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 y="1981200"/>
            <a:ext cx="9067800" cy="1927225"/>
          </a:xfrm>
        </p:spPr>
        <p:txBody>
          <a:bodyPr/>
          <a:lstStyle/>
          <a:p>
            <a:r>
              <a:rPr lang="en-US" sz="4000" dirty="0"/>
              <a:t>An overview of medical management of indicated abortion &amp; </a:t>
            </a:r>
            <a:r>
              <a:rPr lang="en-US" sz="4000" dirty="0" err="1"/>
              <a:t>postabortion</a:t>
            </a:r>
            <a:r>
              <a:rPr lang="en-US" sz="4000" dirty="0"/>
              <a:t> care (PAC) at or after 13 weeks </a:t>
            </a:r>
            <a:br>
              <a:rPr lang="en-US" sz="4000" dirty="0"/>
            </a:br>
            <a:endParaRPr lang="en-US" sz="3600" i="1"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57582" y="5181600"/>
            <a:ext cx="2350927" cy="1204488"/>
          </a:xfrm>
          <a:prstGeom prst="rect">
            <a:avLst/>
          </a:prstGeom>
        </p:spPr>
      </p:pic>
    </p:spTree>
    <p:extLst>
      <p:ext uri="{BB962C8B-B14F-4D97-AF65-F5344CB8AC3E}">
        <p14:creationId xmlns:p14="http://schemas.microsoft.com/office/powerpoint/2010/main" val="3695671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0"/>
          <p:cNvSpPr>
            <a:spLocks/>
          </p:cNvSpPr>
          <p:nvPr/>
        </p:nvSpPr>
        <p:spPr bwMode="auto">
          <a:xfrm>
            <a:off x="-5219" y="863600"/>
            <a:ext cx="8699500" cy="6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40639" bIns="0" anchor="ctr"/>
          <a:lstStyle>
            <a:lvl1pPr marL="342900" indent="-342900" eaLnBrk="0" hangingPunct="0">
              <a:defRPr>
                <a:solidFill>
                  <a:schemeClr val="tx1"/>
                </a:solidFill>
                <a:latin typeface="Arial" pitchFamily="34" charset="0"/>
              </a:defRPr>
            </a:lvl1pPr>
            <a:lvl2pPr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lvl="1" algn="ctr" eaLnBrk="1" hangingPunct="1"/>
            <a:r>
              <a:rPr lang="en-US" altLang="en-US" sz="3200" dirty="0">
                <a:solidFill>
                  <a:schemeClr val="bg1"/>
                </a:solidFill>
              </a:rPr>
              <a:t>Misoprostol-only regimen</a:t>
            </a:r>
          </a:p>
        </p:txBody>
      </p:sp>
      <p:graphicFrame>
        <p:nvGraphicFramePr>
          <p:cNvPr id="21619" name="Group 115"/>
          <p:cNvGraphicFramePr>
            <a:graphicFrameLocks noGrp="1"/>
          </p:cNvGraphicFramePr>
          <p:nvPr>
            <p:extLst>
              <p:ext uri="{D42A27DB-BD31-4B8C-83A1-F6EECF244321}">
                <p14:modId xmlns:p14="http://schemas.microsoft.com/office/powerpoint/2010/main" val="2182803492"/>
              </p:ext>
            </p:extLst>
          </p:nvPr>
        </p:nvGraphicFramePr>
        <p:xfrm>
          <a:off x="381000" y="2209800"/>
          <a:ext cx="8534400" cy="2397495"/>
        </p:xfrm>
        <a:graphic>
          <a:graphicData uri="http://schemas.openxmlformats.org/drawingml/2006/table">
            <a:tbl>
              <a:tblPr/>
              <a:tblGrid>
                <a:gridCol w="2276103">
                  <a:extLst>
                    <a:ext uri="{9D8B030D-6E8A-4147-A177-3AD203B41FA5}">
                      <a16:colId xmlns:a16="http://schemas.microsoft.com/office/drawing/2014/main" val="20000"/>
                    </a:ext>
                  </a:extLst>
                </a:gridCol>
                <a:gridCol w="1801915">
                  <a:extLst>
                    <a:ext uri="{9D8B030D-6E8A-4147-A177-3AD203B41FA5}">
                      <a16:colId xmlns:a16="http://schemas.microsoft.com/office/drawing/2014/main" val="20001"/>
                    </a:ext>
                  </a:extLst>
                </a:gridCol>
                <a:gridCol w="2289934">
                  <a:extLst>
                    <a:ext uri="{9D8B030D-6E8A-4147-A177-3AD203B41FA5}">
                      <a16:colId xmlns:a16="http://schemas.microsoft.com/office/drawing/2014/main" val="20002"/>
                    </a:ext>
                  </a:extLst>
                </a:gridCol>
                <a:gridCol w="2166448">
                  <a:extLst>
                    <a:ext uri="{9D8B030D-6E8A-4147-A177-3AD203B41FA5}">
                      <a16:colId xmlns:a16="http://schemas.microsoft.com/office/drawing/2014/main" val="20003"/>
                    </a:ext>
                  </a:extLst>
                </a:gridCol>
              </a:tblGrid>
              <a:tr h="832897">
                <a:tc>
                  <a:txBody>
                    <a:bodyPr/>
                    <a:lstStyle/>
                    <a:p>
                      <a:pPr marL="39688" marR="0" lvl="0" indent="-39688"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chemeClr val="bg1"/>
                          </a:solidFill>
                          <a:effectLst/>
                          <a:latin typeface="Calibri Bold Italic" charset="0"/>
                          <a:ea typeface="ＭＳ Ｐゴシック" charset="-128"/>
                          <a:sym typeface="Calibri Bold Italic" charset="0"/>
                        </a:rPr>
                        <a:t>Weeks gestation</a:t>
                      </a:r>
                    </a:p>
                  </a:txBody>
                  <a:tcPr marL="50800" marR="50800" marT="50779" marB="50779"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39688" marR="0" lvl="0" indent="-39688"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chemeClr val="bg1"/>
                          </a:solidFill>
                          <a:effectLst/>
                          <a:latin typeface="Calibri Bold Italic" charset="0"/>
                          <a:ea typeface="ＭＳ Ｐゴシック" charset="-128"/>
                          <a:sym typeface="Calibri Bold Italic" charset="0"/>
                        </a:rPr>
                        <a:t>Dose</a:t>
                      </a:r>
                    </a:p>
                  </a:txBody>
                  <a:tcPr marL="50800" marR="50800" marT="50779" marB="5077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39688" marR="0" lvl="0" indent="-39688"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chemeClr val="bg1"/>
                          </a:solidFill>
                          <a:effectLst/>
                          <a:latin typeface="Calibri Bold Italic" charset="0"/>
                          <a:ea typeface="ＭＳ Ｐゴシック" charset="-128"/>
                          <a:sym typeface="Calibri Bold Italic" charset="0"/>
                        </a:rPr>
                        <a:t>Timing</a:t>
                      </a:r>
                    </a:p>
                  </a:txBody>
                  <a:tcPr marL="50800" marR="50800" marT="50779" marB="5077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39688" marR="0" lvl="0" indent="-39688"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chemeClr val="bg1"/>
                          </a:solidFill>
                          <a:effectLst/>
                          <a:latin typeface="Calibri Bold Italic" charset="0"/>
                          <a:ea typeface="ＭＳ Ｐゴシック" charset="-128"/>
                          <a:sym typeface="Calibri Bold Italic" charset="0"/>
                        </a:rPr>
                        <a:t> # of doses</a:t>
                      </a:r>
                    </a:p>
                  </a:txBody>
                  <a:tcPr marL="50800" marR="50800" marT="50779" marB="50779"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extLst>
                  <a:ext uri="{0D108BD9-81ED-4DB2-BD59-A6C34878D82A}">
                    <a16:rowId xmlns:a16="http://schemas.microsoft.com/office/drawing/2014/main" val="10000"/>
                  </a:ext>
                </a:extLst>
              </a:tr>
              <a:tr h="980028">
                <a:tc>
                  <a:txBody>
                    <a:bodyPr/>
                    <a:lstStyle/>
                    <a:p>
                      <a:pPr marL="39688" marR="0" lvl="0" indent="-39688"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chemeClr val="bg1"/>
                          </a:solidFill>
                          <a:effectLst/>
                          <a:latin typeface="Calibri" pitchFamily="34" charset="0"/>
                          <a:ea typeface="ＭＳ Ｐゴシック" charset="-128"/>
                          <a:sym typeface="Calibri" pitchFamily="34" charset="0"/>
                        </a:rPr>
                        <a:t>13-24 weeks</a:t>
                      </a:r>
                    </a:p>
                  </a:txBody>
                  <a:tcPr marL="50800" marR="50800" marT="50779" marB="50779"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p>
                      <a:pPr marL="39688" marR="0" lvl="0" indent="-39688"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chemeClr val="bg1"/>
                          </a:solidFill>
                          <a:effectLst/>
                          <a:latin typeface="Calibri" pitchFamily="34" charset="0"/>
                          <a:ea typeface="ＭＳ Ｐゴシック" charset="-128"/>
                          <a:sym typeface="Calibri" pitchFamily="34" charset="0"/>
                        </a:rPr>
                        <a:t>400 mcg</a:t>
                      </a:r>
                    </a:p>
                    <a:p>
                      <a:pPr marL="39688" marR="0" lvl="0" indent="-39688"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chemeClr val="bg1"/>
                          </a:solidFill>
                          <a:effectLst/>
                          <a:latin typeface="Calibri" pitchFamily="34" charset="0"/>
                          <a:ea typeface="ＭＳ Ｐゴシック" charset="-128"/>
                          <a:sym typeface="Calibri" pitchFamily="34" charset="0"/>
                        </a:rPr>
                        <a:t>vaginal or sublingual*</a:t>
                      </a:r>
                    </a:p>
                  </a:txBody>
                  <a:tcPr marL="50800" marR="50800" marT="50779" marB="5077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p>
                      <a:pPr marL="39688" marR="0" lvl="0" indent="-39688"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chemeClr val="bg1"/>
                          </a:solidFill>
                          <a:effectLst/>
                          <a:latin typeface="Calibri" pitchFamily="34" charset="0"/>
                          <a:ea typeface="ＭＳ Ｐゴシック" charset="-128"/>
                          <a:sym typeface="Calibri" pitchFamily="34" charset="0"/>
                        </a:rPr>
                        <a:t>Repeat every 3 hours</a:t>
                      </a:r>
                    </a:p>
                  </a:txBody>
                  <a:tcPr marL="50800" marR="50800" marT="50779" marB="5077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p>
                      <a:pPr marL="39688" marR="0" lvl="0" indent="-39688" algn="l" defTabSz="914400" rtl="0" eaLnBrk="1" fontAlgn="base" latinLnBrk="0" hangingPunct="1">
                        <a:lnSpc>
                          <a:spcPct val="100000"/>
                        </a:lnSpc>
                        <a:spcBef>
                          <a:spcPct val="0"/>
                        </a:spcBef>
                        <a:spcAft>
                          <a:spcPct val="0"/>
                        </a:spcAft>
                        <a:buClrTx/>
                        <a:buSzTx/>
                        <a:buFontTx/>
                        <a:buNone/>
                        <a:tabLst/>
                        <a:defRPr/>
                      </a:pPr>
                      <a:r>
                        <a:rPr kumimoji="0" lang="en-US" sz="2400" b="0" i="0" u="none" strike="noStrike" cap="none" normalizeH="0" baseline="0" dirty="0">
                          <a:ln>
                            <a:noFill/>
                          </a:ln>
                          <a:solidFill>
                            <a:schemeClr val="bg1"/>
                          </a:solidFill>
                          <a:effectLst/>
                          <a:latin typeface="Calibri" pitchFamily="34" charset="0"/>
                          <a:ea typeface="ＭＳ Ｐゴシック" charset="-128"/>
                          <a:sym typeface="Calibri" pitchFamily="34" charset="0"/>
                        </a:rPr>
                        <a:t>Until fetal and placental expulsion</a:t>
                      </a:r>
                    </a:p>
                    <a:p>
                      <a:pPr marL="39688" marR="0" lvl="0" indent="-39688"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bg1"/>
                        </a:solidFill>
                        <a:effectLst/>
                        <a:latin typeface="Calibri" pitchFamily="34" charset="0"/>
                        <a:ea typeface="ＭＳ Ｐゴシック" charset="-128"/>
                        <a:sym typeface="Calibri" pitchFamily="34" charset="0"/>
                      </a:endParaRPr>
                    </a:p>
                  </a:txBody>
                  <a:tcPr marL="50800" marR="50800" marT="50779" marB="50779"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 name="TextBox 1"/>
          <p:cNvSpPr txBox="1"/>
          <p:nvPr/>
        </p:nvSpPr>
        <p:spPr>
          <a:xfrm>
            <a:off x="457200" y="4648200"/>
            <a:ext cx="8336578" cy="369332"/>
          </a:xfrm>
          <a:prstGeom prst="rect">
            <a:avLst/>
          </a:prstGeom>
          <a:noFill/>
        </p:spPr>
        <p:txBody>
          <a:bodyPr wrap="none" rtlCol="0">
            <a:spAutoFit/>
          </a:bodyPr>
          <a:lstStyle/>
          <a:p>
            <a:r>
              <a:rPr lang="en-US" dirty="0">
                <a:solidFill>
                  <a:schemeClr val="bg1"/>
                </a:solidFill>
              </a:rPr>
              <a:t>*Sublingual dosing is not as effective as vaginal dosing for nulliparous women</a:t>
            </a:r>
          </a:p>
        </p:txBody>
      </p:sp>
    </p:spTree>
    <p:extLst>
      <p:ext uri="{BB962C8B-B14F-4D97-AF65-F5344CB8AC3E}">
        <p14:creationId xmlns:p14="http://schemas.microsoft.com/office/powerpoint/2010/main" val="92343552"/>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13"/>
          <p:cNvSpPr>
            <a:spLocks noGrp="1" noChangeArrowheads="1"/>
          </p:cNvSpPr>
          <p:nvPr>
            <p:ph type="title"/>
          </p:nvPr>
        </p:nvSpPr>
        <p:spPr/>
        <p:txBody>
          <a:bodyPr/>
          <a:lstStyle/>
          <a:p>
            <a:pPr eaLnBrk="1" hangingPunct="1"/>
            <a:r>
              <a:rPr lang="en-US" altLang="en-US" dirty="0"/>
              <a:t>After expulsion:</a:t>
            </a:r>
          </a:p>
        </p:txBody>
      </p:sp>
      <p:sp>
        <p:nvSpPr>
          <p:cNvPr id="23555" name="Rectangle 14"/>
          <p:cNvSpPr>
            <a:spLocks noGrp="1" noChangeArrowheads="1"/>
          </p:cNvSpPr>
          <p:nvPr>
            <p:ph type="body" idx="1"/>
          </p:nvPr>
        </p:nvSpPr>
        <p:spPr>
          <a:xfrm>
            <a:off x="381000" y="1752600"/>
            <a:ext cx="8763000" cy="5105400"/>
          </a:xfrm>
        </p:spPr>
        <p:txBody>
          <a:bodyPr/>
          <a:lstStyle/>
          <a:p>
            <a:pPr eaLnBrk="1" hangingPunct="1">
              <a:buFont typeface="Wingdings" panose="05000000000000000000" pitchFamily="2" charset="2"/>
              <a:buChar char="ü"/>
            </a:pPr>
            <a:r>
              <a:rPr lang="en-US" altLang="en-US" dirty="0"/>
              <a:t>Confirm complete expulsion (fetus and placenta) </a:t>
            </a:r>
          </a:p>
          <a:p>
            <a:pPr eaLnBrk="1" hangingPunct="1">
              <a:buFont typeface="Wingdings" panose="05000000000000000000" pitchFamily="2" charset="2"/>
              <a:buChar char="ü"/>
            </a:pPr>
            <a:r>
              <a:rPr lang="en-US" altLang="en-US" dirty="0"/>
              <a:t>Re-confirm estimated gestational age</a:t>
            </a:r>
          </a:p>
          <a:p>
            <a:pPr eaLnBrk="1" hangingPunct="1">
              <a:buFont typeface="Wingdings" panose="05000000000000000000" pitchFamily="2" charset="2"/>
              <a:buChar char="ü"/>
            </a:pPr>
            <a:r>
              <a:rPr lang="en-US" altLang="en-US" dirty="0"/>
              <a:t>Follow local protocols for safe disposal (placenta pit or incinerator)</a:t>
            </a:r>
          </a:p>
          <a:p>
            <a:pPr eaLnBrk="1" hangingPunct="1">
              <a:buFont typeface="Wingdings" panose="05000000000000000000" pitchFamily="2" charset="2"/>
              <a:buChar char="ü"/>
            </a:pPr>
            <a:r>
              <a:rPr lang="en-US" altLang="en-US" dirty="0"/>
              <a:t>Complete paperwork and logbook data</a:t>
            </a:r>
          </a:p>
          <a:p>
            <a:pPr eaLnBrk="1" hangingPunct="1">
              <a:buFont typeface="Wingdings" panose="05000000000000000000" pitchFamily="2" charset="2"/>
              <a:buChar char="ü"/>
            </a:pPr>
            <a:endParaRPr lang="en-US" altLang="en-US" dirty="0"/>
          </a:p>
          <a:p>
            <a:pPr eaLnBrk="1" hangingPunct="1">
              <a:buFont typeface="Wingdings" panose="05000000000000000000" pitchFamily="2" charset="2"/>
              <a:buChar char="ü"/>
            </a:pPr>
            <a:r>
              <a:rPr lang="en-US" altLang="en-US" dirty="0"/>
              <a:t>For the woman</a:t>
            </a:r>
          </a:p>
          <a:p>
            <a:pPr lvl="1">
              <a:buFont typeface="Wingdings" panose="05000000000000000000" pitchFamily="2" charset="2"/>
              <a:buChar char="ü"/>
            </a:pPr>
            <a:r>
              <a:rPr lang="en-US" altLang="en-US" sz="2400" dirty="0"/>
              <a:t>Monitor</a:t>
            </a:r>
          </a:p>
          <a:p>
            <a:pPr lvl="1">
              <a:buFont typeface="Wingdings" panose="05000000000000000000" pitchFamily="2" charset="2"/>
              <a:buChar char="ü"/>
            </a:pPr>
            <a:r>
              <a:rPr lang="en-US" altLang="en-US" sz="2400" dirty="0"/>
              <a:t>Initiation of contraception, if desired</a:t>
            </a:r>
          </a:p>
          <a:p>
            <a:pPr lvl="1">
              <a:buFont typeface="Wingdings" panose="05000000000000000000" pitchFamily="2" charset="2"/>
              <a:buChar char="ü"/>
            </a:pPr>
            <a:r>
              <a:rPr lang="en-US" altLang="en-US" sz="2400" dirty="0"/>
              <a:t>Discharge instructions/warning signs</a:t>
            </a:r>
          </a:p>
          <a:p>
            <a:pPr lvl="1">
              <a:buFont typeface="Wingdings" panose="05000000000000000000" pitchFamily="2" charset="2"/>
              <a:buChar char="ü"/>
            </a:pPr>
            <a:r>
              <a:rPr lang="en-US" altLang="en-US" sz="2400" dirty="0"/>
              <a:t>Follow up visit, as needed or if desired</a:t>
            </a:r>
          </a:p>
        </p:txBody>
      </p:sp>
    </p:spTree>
    <p:extLst>
      <p:ext uri="{BB962C8B-B14F-4D97-AF65-F5344CB8AC3E}">
        <p14:creationId xmlns:p14="http://schemas.microsoft.com/office/powerpoint/2010/main" val="543202183"/>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0" y="381000"/>
            <a:ext cx="7772400" cy="1295400"/>
          </a:xfrm>
        </p:spPr>
        <p:txBody>
          <a:bodyPr/>
          <a:lstStyle/>
          <a:p>
            <a:r>
              <a:rPr lang="en-US" altLang="en-US" dirty="0"/>
              <a:t>Safety and Efficacy</a:t>
            </a:r>
          </a:p>
        </p:txBody>
      </p:sp>
      <p:graphicFrame>
        <p:nvGraphicFramePr>
          <p:cNvPr id="4" name="SmartArt Placeholder 3"/>
          <p:cNvGraphicFramePr>
            <a:graphicFrameLocks noGrp="1"/>
          </p:cNvGraphicFramePr>
          <p:nvPr>
            <p:ph type="dgm" idx="1"/>
            <p:extLst>
              <p:ext uri="{D42A27DB-BD31-4B8C-83A1-F6EECF244321}">
                <p14:modId xmlns:p14="http://schemas.microsoft.com/office/powerpoint/2010/main" val="1930534793"/>
              </p:ext>
            </p:extLst>
          </p:nvPr>
        </p:nvGraphicFramePr>
        <p:xfrm>
          <a:off x="76197" y="2133600"/>
          <a:ext cx="8991603" cy="3093710"/>
        </p:xfrm>
        <a:graphic>
          <a:graphicData uri="http://schemas.openxmlformats.org/drawingml/2006/table">
            <a:tbl>
              <a:tblPr firstRow="1" bandRow="1">
                <a:tableStyleId>{5C22544A-7EE6-4342-B048-85BDC9FD1C3A}</a:tableStyleId>
              </a:tblPr>
              <a:tblGrid>
                <a:gridCol w="2971803">
                  <a:extLst>
                    <a:ext uri="{9D8B030D-6E8A-4147-A177-3AD203B41FA5}">
                      <a16:colId xmlns:a16="http://schemas.microsoft.com/office/drawing/2014/main" val="20000"/>
                    </a:ext>
                  </a:extLst>
                </a:gridCol>
                <a:gridCol w="2667000">
                  <a:extLst>
                    <a:ext uri="{9D8B030D-6E8A-4147-A177-3AD203B41FA5}">
                      <a16:colId xmlns:a16="http://schemas.microsoft.com/office/drawing/2014/main" val="20001"/>
                    </a:ext>
                  </a:extLst>
                </a:gridCol>
                <a:gridCol w="1828800">
                  <a:extLst>
                    <a:ext uri="{9D8B030D-6E8A-4147-A177-3AD203B41FA5}">
                      <a16:colId xmlns:a16="http://schemas.microsoft.com/office/drawing/2014/main" val="20002"/>
                    </a:ext>
                  </a:extLst>
                </a:gridCol>
                <a:gridCol w="1524000">
                  <a:extLst>
                    <a:ext uri="{9D8B030D-6E8A-4147-A177-3AD203B41FA5}">
                      <a16:colId xmlns:a16="http://schemas.microsoft.com/office/drawing/2014/main" val="20003"/>
                    </a:ext>
                  </a:extLst>
                </a:gridCol>
              </a:tblGrid>
              <a:tr h="822957">
                <a:tc>
                  <a:txBody>
                    <a:bodyPr/>
                    <a:lstStyle/>
                    <a:p>
                      <a:r>
                        <a:rPr lang="en-US" sz="2400" dirty="0"/>
                        <a:t>Regimen</a:t>
                      </a:r>
                    </a:p>
                  </a:txBody>
                  <a:tcPr marT="45715" marB="45715"/>
                </a:tc>
                <a:tc>
                  <a:txBody>
                    <a:bodyPr/>
                    <a:lstStyle/>
                    <a:p>
                      <a:r>
                        <a:rPr lang="en-US" sz="2400" dirty="0"/>
                        <a:t>Failure rate</a:t>
                      </a:r>
                    </a:p>
                  </a:txBody>
                  <a:tcPr marT="45715" marB="45715"/>
                </a:tc>
                <a:tc>
                  <a:txBody>
                    <a:bodyPr/>
                    <a:lstStyle/>
                    <a:p>
                      <a:r>
                        <a:rPr lang="en-US" sz="2400" baseline="0" dirty="0"/>
                        <a:t>Time to expulsion</a:t>
                      </a:r>
                    </a:p>
                  </a:txBody>
                  <a:tcPr marT="45715" marB="45715"/>
                </a:tc>
                <a:tc>
                  <a:txBody>
                    <a:bodyPr/>
                    <a:lstStyle/>
                    <a:p>
                      <a:r>
                        <a:rPr lang="en-US" sz="2400" dirty="0"/>
                        <a:t>Major</a:t>
                      </a:r>
                      <a:r>
                        <a:rPr lang="en-US" sz="2400" baseline="0" dirty="0"/>
                        <a:t> adverse events</a:t>
                      </a:r>
                      <a:endParaRPr lang="en-US" sz="2400" dirty="0"/>
                    </a:p>
                  </a:txBody>
                  <a:tcPr marT="45715" marB="45715"/>
                </a:tc>
                <a:extLst>
                  <a:ext uri="{0D108BD9-81ED-4DB2-BD59-A6C34878D82A}">
                    <a16:rowId xmlns:a16="http://schemas.microsoft.com/office/drawing/2014/main" val="10000"/>
                  </a:ext>
                </a:extLst>
              </a:tr>
              <a:tr h="1021090">
                <a:tc>
                  <a:txBody>
                    <a:bodyPr/>
                    <a:lstStyle/>
                    <a:p>
                      <a:r>
                        <a:rPr lang="en-US" sz="2400" dirty="0" err="1"/>
                        <a:t>Mifepristone</a:t>
                      </a:r>
                      <a:r>
                        <a:rPr lang="en-US" sz="2400" dirty="0"/>
                        <a:t> + </a:t>
                      </a:r>
                      <a:r>
                        <a:rPr lang="en-US" sz="2400" dirty="0" err="1"/>
                        <a:t>Misoprostol</a:t>
                      </a:r>
                      <a:endParaRPr lang="en-US" sz="2400" dirty="0"/>
                    </a:p>
                  </a:txBody>
                  <a:tcPr marT="45715" marB="45715"/>
                </a:tc>
                <a:tc>
                  <a:txBody>
                    <a:bodyPr/>
                    <a:lstStyle/>
                    <a:p>
                      <a:r>
                        <a:rPr lang="en-US" sz="2400" dirty="0"/>
                        <a:t>At</a:t>
                      </a:r>
                      <a:r>
                        <a:rPr lang="en-US" sz="2400" baseline="0" dirty="0"/>
                        <a:t> 36 hours:</a:t>
                      </a:r>
                      <a:r>
                        <a:rPr lang="en-US" sz="2400" dirty="0"/>
                        <a:t>&lt;1%</a:t>
                      </a:r>
                      <a:endParaRPr lang="en-US" sz="2400" baseline="30000" dirty="0"/>
                    </a:p>
                  </a:txBody>
                  <a:tcPr marT="45715" marB="45715"/>
                </a:tc>
                <a:tc>
                  <a:txBody>
                    <a:bodyPr/>
                    <a:lstStyle/>
                    <a:p>
                      <a:r>
                        <a:rPr lang="en-US" sz="2400" dirty="0"/>
                        <a:t>6-9</a:t>
                      </a:r>
                      <a:r>
                        <a:rPr lang="en-US" sz="2400" baseline="0" dirty="0"/>
                        <a:t> hours</a:t>
                      </a:r>
                      <a:endParaRPr lang="en-US" sz="2400" dirty="0"/>
                    </a:p>
                  </a:txBody>
                  <a:tcPr marT="45715" marB="45715"/>
                </a:tc>
                <a:tc>
                  <a:txBody>
                    <a:bodyPr/>
                    <a:lstStyle/>
                    <a:p>
                      <a:r>
                        <a:rPr lang="en-US" sz="2400" dirty="0"/>
                        <a:t>&lt;1%</a:t>
                      </a:r>
                    </a:p>
                  </a:txBody>
                  <a:tcPr marT="45715" marB="45715"/>
                </a:tc>
                <a:extLst>
                  <a:ext uri="{0D108BD9-81ED-4DB2-BD59-A6C34878D82A}">
                    <a16:rowId xmlns:a16="http://schemas.microsoft.com/office/drawing/2014/main" val="10001"/>
                  </a:ext>
                </a:extLst>
              </a:tr>
              <a:tr h="822957">
                <a:tc>
                  <a:txBody>
                    <a:bodyPr/>
                    <a:lstStyle/>
                    <a:p>
                      <a:r>
                        <a:rPr lang="en-US" sz="2400" dirty="0"/>
                        <a:t>Misoprostol-</a:t>
                      </a:r>
                      <a:r>
                        <a:rPr lang="en-US" sz="2400" baseline="0" dirty="0"/>
                        <a:t>only</a:t>
                      </a:r>
                    </a:p>
                    <a:p>
                      <a:r>
                        <a:rPr lang="en-US" sz="1400" baseline="0" dirty="0"/>
                        <a:t>(alternative regimen if mifepristone not available)</a:t>
                      </a:r>
                      <a:endParaRPr lang="en-US" sz="1400" dirty="0"/>
                    </a:p>
                  </a:txBody>
                  <a:tcPr marT="45715" marB="45715"/>
                </a:tc>
                <a:tc>
                  <a:txBody>
                    <a:bodyPr/>
                    <a:lstStyle/>
                    <a:p>
                      <a:r>
                        <a:rPr lang="en-US" sz="2400" dirty="0"/>
                        <a:t>At 48 hours:&lt;10%</a:t>
                      </a:r>
                      <a:endParaRPr lang="en-US" sz="2400" baseline="30000" dirty="0"/>
                    </a:p>
                  </a:txBody>
                  <a:tcPr marT="45715" marB="45715"/>
                </a:tc>
                <a:tc>
                  <a:txBody>
                    <a:bodyPr/>
                    <a:lstStyle/>
                    <a:p>
                      <a:r>
                        <a:rPr lang="en-US" sz="2400" i="0" dirty="0"/>
                        <a:t>12-18 hours</a:t>
                      </a:r>
                    </a:p>
                  </a:txBody>
                  <a:tcPr marT="45715" marB="45715"/>
                </a:tc>
                <a:tc>
                  <a:txBody>
                    <a:bodyPr/>
                    <a:lstStyle/>
                    <a:p>
                      <a:r>
                        <a:rPr lang="en-US" sz="2400" dirty="0"/>
                        <a:t>&lt;1%</a:t>
                      </a:r>
                    </a:p>
                  </a:txBody>
                  <a:tcPr marT="45715" marB="45715"/>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41514613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noAutofit/>
          </a:bodyPr>
          <a:lstStyle/>
          <a:p>
            <a:pPr eaLnBrk="1" hangingPunct="1"/>
            <a:r>
              <a:rPr lang="en-US" altLang="en-US" sz="4400" dirty="0"/>
              <a:t>Expected side effects</a:t>
            </a:r>
          </a:p>
        </p:txBody>
      </p:sp>
      <p:sp>
        <p:nvSpPr>
          <p:cNvPr id="2" name="Content Placeholder 1"/>
          <p:cNvSpPr>
            <a:spLocks noGrp="1"/>
          </p:cNvSpPr>
          <p:nvPr>
            <p:ph idx="1"/>
          </p:nvPr>
        </p:nvSpPr>
        <p:spPr>
          <a:xfrm>
            <a:off x="457200" y="1524000"/>
            <a:ext cx="8229600" cy="4876800"/>
          </a:xfrm>
        </p:spPr>
        <p:txBody>
          <a:bodyPr>
            <a:normAutofit fontScale="77500" lnSpcReduction="20000"/>
          </a:bodyPr>
          <a:lstStyle/>
          <a:p>
            <a:r>
              <a:rPr lang="en-US" sz="4000" dirty="0"/>
              <a:t>Nausea/vomiting</a:t>
            </a:r>
          </a:p>
          <a:p>
            <a:pPr lvl="1"/>
            <a:r>
              <a:rPr lang="en-US" sz="3600" dirty="0"/>
              <a:t>Approximately half of women will experience nausea/vomiting during medical abortion</a:t>
            </a:r>
          </a:p>
          <a:p>
            <a:r>
              <a:rPr lang="en-US" sz="4000" dirty="0"/>
              <a:t>Fever </a:t>
            </a:r>
          </a:p>
          <a:p>
            <a:pPr lvl="1"/>
            <a:r>
              <a:rPr lang="en-US" sz="3600" dirty="0"/>
              <a:t>Approximately half or more of all women will experience a fever during medical abortion</a:t>
            </a:r>
          </a:p>
          <a:p>
            <a:r>
              <a:rPr lang="en-US" sz="4000" dirty="0"/>
              <a:t>Diarrhea</a:t>
            </a:r>
          </a:p>
          <a:p>
            <a:pPr lvl="1"/>
            <a:r>
              <a:rPr lang="en-US" sz="3600" dirty="0"/>
              <a:t>1/3</a:t>
            </a:r>
            <a:r>
              <a:rPr lang="en-US" sz="3600" baseline="30000" dirty="0"/>
              <a:t>rd</a:t>
            </a:r>
            <a:r>
              <a:rPr lang="en-US" sz="3600" dirty="0"/>
              <a:t> of women </a:t>
            </a:r>
          </a:p>
          <a:p>
            <a:r>
              <a:rPr lang="en-US" sz="4000" dirty="0"/>
              <a:t>Cramping/pain</a:t>
            </a:r>
          </a:p>
          <a:p>
            <a:pPr lvl="1"/>
            <a:r>
              <a:rPr lang="en-US" sz="3600" dirty="0"/>
              <a:t>Almost all women </a:t>
            </a:r>
          </a:p>
        </p:txBody>
      </p:sp>
    </p:spTree>
    <p:extLst>
      <p:ext uri="{BB962C8B-B14F-4D97-AF65-F5344CB8AC3E}">
        <p14:creationId xmlns:p14="http://schemas.microsoft.com/office/powerpoint/2010/main" val="31401417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95800" y="5562600"/>
            <a:ext cx="7772400" cy="1295400"/>
          </a:xfrm>
        </p:spPr>
        <p:txBody>
          <a:bodyPr/>
          <a:lstStyle/>
          <a:p>
            <a:r>
              <a:rPr lang="en-US" b="1" dirty="0" err="1"/>
              <a:t>Postabortion</a:t>
            </a:r>
            <a:r>
              <a:rPr lang="en-US" b="1" dirty="0"/>
              <a:t> care</a:t>
            </a:r>
          </a:p>
        </p:txBody>
      </p:sp>
    </p:spTree>
    <p:extLst>
      <p:ext uri="{BB962C8B-B14F-4D97-AF65-F5344CB8AC3E}">
        <p14:creationId xmlns:p14="http://schemas.microsoft.com/office/powerpoint/2010/main" val="15835491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4175" y="2209800"/>
            <a:ext cx="9296400" cy="4267200"/>
          </a:xfrm>
        </p:spPr>
        <p:txBody>
          <a:bodyPr>
            <a:normAutofit/>
          </a:bodyPr>
          <a:lstStyle/>
          <a:p>
            <a:r>
              <a:rPr lang="en-US" sz="3600" dirty="0"/>
              <a:t>Treatment should be based on uterine size  </a:t>
            </a:r>
          </a:p>
          <a:p>
            <a:r>
              <a:rPr lang="en-US" sz="3600" dirty="0"/>
              <a:t>Evidence on the best regimen is limited for uterine size at or after 13 weeks</a:t>
            </a:r>
          </a:p>
        </p:txBody>
      </p:sp>
      <p:sp>
        <p:nvSpPr>
          <p:cNvPr id="3" name="Title 2"/>
          <p:cNvSpPr>
            <a:spLocks noGrp="1"/>
          </p:cNvSpPr>
          <p:nvPr>
            <p:ph type="title"/>
          </p:nvPr>
        </p:nvSpPr>
        <p:spPr>
          <a:xfrm>
            <a:off x="30271" y="381000"/>
            <a:ext cx="8229600" cy="990600"/>
          </a:xfrm>
        </p:spPr>
        <p:txBody>
          <a:bodyPr/>
          <a:lstStyle/>
          <a:p>
            <a:r>
              <a:rPr lang="en-US" dirty="0" err="1"/>
              <a:t>Postabortion</a:t>
            </a:r>
            <a:r>
              <a:rPr lang="en-US" dirty="0"/>
              <a:t> care (PAC)</a:t>
            </a:r>
          </a:p>
        </p:txBody>
      </p:sp>
    </p:spTree>
    <p:extLst>
      <p:ext uri="{BB962C8B-B14F-4D97-AF65-F5344CB8AC3E}">
        <p14:creationId xmlns:p14="http://schemas.microsoft.com/office/powerpoint/2010/main" val="3108583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533400"/>
            <a:ext cx="8915400" cy="990600"/>
          </a:xfrm>
        </p:spPr>
        <p:txBody>
          <a:bodyPr>
            <a:normAutofit fontScale="90000"/>
          </a:bodyPr>
          <a:lstStyle/>
          <a:p>
            <a:r>
              <a:rPr lang="en-US" dirty="0"/>
              <a:t>Incomplete abortion: Uterine size &lt;13 weeks</a:t>
            </a:r>
          </a:p>
        </p:txBody>
      </p:sp>
      <p:sp>
        <p:nvSpPr>
          <p:cNvPr id="3" name="Content Placeholder 2"/>
          <p:cNvSpPr>
            <a:spLocks noGrp="1"/>
          </p:cNvSpPr>
          <p:nvPr>
            <p:ph idx="1"/>
          </p:nvPr>
        </p:nvSpPr>
        <p:spPr>
          <a:xfrm>
            <a:off x="76200" y="1600200"/>
            <a:ext cx="8915400" cy="4876800"/>
          </a:xfrm>
        </p:spPr>
        <p:txBody>
          <a:bodyPr>
            <a:normAutofit/>
          </a:bodyPr>
          <a:lstStyle/>
          <a:p>
            <a:pPr marL="182880" lvl="1"/>
            <a:r>
              <a:rPr lang="en-US" sz="3600" dirty="0"/>
              <a:t>Stable patient </a:t>
            </a:r>
          </a:p>
          <a:p>
            <a:pPr marL="457200" lvl="2"/>
            <a:r>
              <a:rPr lang="en-US" sz="3400" dirty="0"/>
              <a:t>minimal vaginal bleeding</a:t>
            </a:r>
          </a:p>
          <a:p>
            <a:pPr marL="457200" lvl="2"/>
            <a:r>
              <a:rPr lang="en-US" sz="3400" dirty="0"/>
              <a:t>no signs of infection/sepsis</a:t>
            </a:r>
          </a:p>
          <a:p>
            <a:pPr marL="457200" lvl="2"/>
            <a:r>
              <a:rPr lang="en-US" sz="3400" dirty="0"/>
              <a:t>open cervical </a:t>
            </a:r>
            <a:r>
              <a:rPr lang="en-US" sz="3400" dirty="0" err="1"/>
              <a:t>os</a:t>
            </a:r>
            <a:endParaRPr lang="en-US" sz="3400" dirty="0"/>
          </a:p>
          <a:p>
            <a:pPr marL="182880" lvl="1"/>
            <a:r>
              <a:rPr lang="en-US" sz="3600" dirty="0"/>
              <a:t>Regimen:</a:t>
            </a:r>
          </a:p>
          <a:p>
            <a:pPr marL="0" lvl="1" indent="0">
              <a:buNone/>
            </a:pPr>
            <a:r>
              <a:rPr lang="en-US" sz="3600" dirty="0"/>
              <a:t>  </a:t>
            </a:r>
          </a:p>
        </p:txBody>
      </p:sp>
      <p:graphicFrame>
        <p:nvGraphicFramePr>
          <p:cNvPr id="5" name="Table 4"/>
          <p:cNvGraphicFramePr>
            <a:graphicFrameLocks noGrp="1"/>
          </p:cNvGraphicFramePr>
          <p:nvPr>
            <p:extLst>
              <p:ext uri="{D42A27DB-BD31-4B8C-83A1-F6EECF244321}">
                <p14:modId xmlns:p14="http://schemas.microsoft.com/office/powerpoint/2010/main" val="2916859889"/>
              </p:ext>
            </p:extLst>
          </p:nvPr>
        </p:nvGraphicFramePr>
        <p:xfrm>
          <a:off x="18393" y="4724400"/>
          <a:ext cx="9125607" cy="2133600"/>
        </p:xfrm>
        <a:graphic>
          <a:graphicData uri="http://schemas.openxmlformats.org/drawingml/2006/table">
            <a:tbl>
              <a:tblPr firstRow="1" bandRow="1">
                <a:tableStyleId>{5C22544A-7EE6-4342-B048-85BDC9FD1C3A}</a:tableStyleId>
              </a:tblPr>
              <a:tblGrid>
                <a:gridCol w="9125607">
                  <a:extLst>
                    <a:ext uri="{9D8B030D-6E8A-4147-A177-3AD203B41FA5}">
                      <a16:colId xmlns:a16="http://schemas.microsoft.com/office/drawing/2014/main" val="20000"/>
                    </a:ext>
                  </a:extLst>
                </a:gridCol>
              </a:tblGrid>
              <a:tr h="2133600">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2400" dirty="0"/>
                        <a:t>Options:</a:t>
                      </a:r>
                    </a:p>
                    <a:p>
                      <a:pPr marL="0" marR="0" lvl="1" indent="0" algn="l" defTabSz="914400" rtl="0" eaLnBrk="1" fontAlgn="auto" latinLnBrk="0" hangingPunct="1">
                        <a:lnSpc>
                          <a:spcPct val="100000"/>
                        </a:lnSpc>
                        <a:spcBef>
                          <a:spcPts val="0"/>
                        </a:spcBef>
                        <a:spcAft>
                          <a:spcPts val="0"/>
                        </a:spcAft>
                        <a:buClrTx/>
                        <a:buSzTx/>
                        <a:buFontTx/>
                        <a:buNone/>
                        <a:tabLst/>
                        <a:defRPr/>
                      </a:pPr>
                      <a:r>
                        <a:rPr lang="en-US" sz="2400" dirty="0"/>
                        <a:t>Misoprostol 600mcg orally x 1 dose </a:t>
                      </a:r>
                    </a:p>
                    <a:p>
                      <a:pPr marL="0" marR="0" lvl="1" indent="0" algn="l" defTabSz="914400" rtl="0" eaLnBrk="1" fontAlgn="auto" latinLnBrk="0" hangingPunct="1">
                        <a:lnSpc>
                          <a:spcPct val="100000"/>
                        </a:lnSpc>
                        <a:spcBef>
                          <a:spcPts val="0"/>
                        </a:spcBef>
                        <a:spcAft>
                          <a:spcPts val="0"/>
                        </a:spcAft>
                        <a:buClrTx/>
                        <a:buSzTx/>
                        <a:buFontTx/>
                        <a:buNone/>
                        <a:tabLst/>
                        <a:defRPr/>
                      </a:pPr>
                      <a:r>
                        <a:rPr lang="en-US" sz="2400" dirty="0"/>
                        <a:t>Misoprostol 400mcg</a:t>
                      </a:r>
                      <a:r>
                        <a:rPr lang="en-US" sz="2400" baseline="0" dirty="0"/>
                        <a:t> sublingually x 1 dose</a:t>
                      </a:r>
                    </a:p>
                    <a:p>
                      <a:pPr marL="0" marR="0" lvl="1" indent="0" algn="l" defTabSz="914400" rtl="0" eaLnBrk="1" fontAlgn="auto" latinLnBrk="0" hangingPunct="1">
                        <a:lnSpc>
                          <a:spcPct val="100000"/>
                        </a:lnSpc>
                        <a:spcBef>
                          <a:spcPts val="0"/>
                        </a:spcBef>
                        <a:spcAft>
                          <a:spcPts val="0"/>
                        </a:spcAft>
                        <a:buClrTx/>
                        <a:buSzTx/>
                        <a:buFontTx/>
                        <a:buNone/>
                        <a:tabLst/>
                        <a:defRPr/>
                      </a:pPr>
                      <a:r>
                        <a:rPr lang="en-US" sz="2400" baseline="0" dirty="0"/>
                        <a:t>Misoprostol 400mcg vaginally x 1 dose (do not use if vaginal bleeding present)</a:t>
                      </a:r>
                      <a:endParaRPr lang="en-US" sz="2400" dirty="0"/>
                    </a:p>
                  </a:txBody>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26760415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Uterine size at or greater than 13 weeks</a:t>
            </a:r>
          </a:p>
        </p:txBody>
      </p:sp>
      <p:sp>
        <p:nvSpPr>
          <p:cNvPr id="4" name="Content Placeholder 2"/>
          <p:cNvSpPr txBox="1">
            <a:spLocks/>
          </p:cNvSpPr>
          <p:nvPr/>
        </p:nvSpPr>
        <p:spPr>
          <a:xfrm>
            <a:off x="201460" y="1524000"/>
            <a:ext cx="8915400" cy="4876800"/>
          </a:xfrm>
          <a:prstGeom prst="rect">
            <a:avLst/>
          </a:prstGeom>
        </p:spPr>
        <p:txBody>
          <a:bodyPr vert="horz" lIns="91440" tIns="45720" rIns="91440" bIns="45720" rtlCol="0">
            <a:normAutofit/>
          </a:bodyPr>
          <a:lst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bg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bg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bg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bg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bg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marL="182880" lvl="1"/>
            <a:r>
              <a:rPr lang="en-US" sz="3200" dirty="0"/>
              <a:t>Stable patient </a:t>
            </a:r>
          </a:p>
          <a:p>
            <a:pPr marL="457200" lvl="2"/>
            <a:r>
              <a:rPr lang="en-US" sz="3200" dirty="0"/>
              <a:t>minimal vaginal bleeding</a:t>
            </a:r>
          </a:p>
          <a:p>
            <a:pPr marL="457200" lvl="2"/>
            <a:r>
              <a:rPr lang="en-US" sz="3200" dirty="0"/>
              <a:t>no signs of infection/sepsis</a:t>
            </a:r>
          </a:p>
          <a:p>
            <a:pPr marL="457200" lvl="2"/>
            <a:r>
              <a:rPr lang="en-US" sz="3200" dirty="0"/>
              <a:t>open cervical </a:t>
            </a:r>
            <a:r>
              <a:rPr lang="en-US" sz="3200" dirty="0" err="1"/>
              <a:t>os</a:t>
            </a:r>
            <a:endParaRPr lang="en-US" sz="3200" dirty="0"/>
          </a:p>
          <a:p>
            <a:pPr marL="182880" lvl="1"/>
            <a:r>
              <a:rPr lang="en-US" sz="3200" dirty="0"/>
              <a:t>Regimen:</a:t>
            </a:r>
          </a:p>
          <a:p>
            <a:pPr marL="0" lvl="1" indent="0">
              <a:buFont typeface="Arial" pitchFamily="34" charset="0"/>
              <a:buNone/>
            </a:pPr>
            <a:r>
              <a:rPr lang="en-US" sz="3600" dirty="0"/>
              <a:t>  </a:t>
            </a:r>
          </a:p>
        </p:txBody>
      </p:sp>
      <p:graphicFrame>
        <p:nvGraphicFramePr>
          <p:cNvPr id="5" name="Table 4"/>
          <p:cNvGraphicFramePr>
            <a:graphicFrameLocks noGrp="1"/>
          </p:cNvGraphicFramePr>
          <p:nvPr>
            <p:extLst>
              <p:ext uri="{D42A27DB-BD31-4B8C-83A1-F6EECF244321}">
                <p14:modId xmlns:p14="http://schemas.microsoft.com/office/powerpoint/2010/main" val="581274945"/>
              </p:ext>
            </p:extLst>
          </p:nvPr>
        </p:nvGraphicFramePr>
        <p:xfrm>
          <a:off x="264090" y="4648200"/>
          <a:ext cx="8790140" cy="1737360"/>
        </p:xfrm>
        <a:graphic>
          <a:graphicData uri="http://schemas.openxmlformats.org/drawingml/2006/table">
            <a:tbl>
              <a:tblPr firstRow="1" bandRow="1">
                <a:tableStyleId>{5C22544A-7EE6-4342-B048-85BDC9FD1C3A}</a:tableStyleId>
              </a:tblPr>
              <a:tblGrid>
                <a:gridCol w="8790140">
                  <a:extLst>
                    <a:ext uri="{9D8B030D-6E8A-4147-A177-3AD203B41FA5}">
                      <a16:colId xmlns:a16="http://schemas.microsoft.com/office/drawing/2014/main" val="20000"/>
                    </a:ext>
                  </a:extLst>
                </a:gridCol>
              </a:tblGrid>
              <a:tr h="1295400">
                <a:tc>
                  <a:txBody>
                    <a:bodyPr/>
                    <a:lstStyle/>
                    <a:p>
                      <a:pPr marL="285750" indent="-285750">
                        <a:buFont typeface="Arial" panose="020B0604020202020204" pitchFamily="34" charset="0"/>
                        <a:buChar char="•"/>
                      </a:pPr>
                      <a:r>
                        <a:rPr lang="en-US" dirty="0" err="1"/>
                        <a:t>Mifeprisone</a:t>
                      </a:r>
                      <a:r>
                        <a:rPr lang="en-US" baseline="0" dirty="0"/>
                        <a:t> 200mg orally, followed 1-2 days later by 400mcg misoprostol vaginal, sublingual or buccal every 3 hours (same regimen as induced/indicated)</a:t>
                      </a:r>
                    </a:p>
                    <a:p>
                      <a:pPr marL="285750" indent="-285750">
                        <a:buFont typeface="Arial" panose="020B0604020202020204" pitchFamily="34" charset="0"/>
                        <a:buChar char="•"/>
                      </a:pPr>
                      <a:endParaRPr lang="en-US" baseline="0" dirty="0"/>
                    </a:p>
                    <a:p>
                      <a:pPr marL="285750" indent="-285750">
                        <a:buFont typeface="Arial" panose="020B0604020202020204" pitchFamily="34" charset="0"/>
                        <a:buChar char="•"/>
                      </a:pPr>
                      <a:r>
                        <a:rPr lang="en-US" baseline="0" dirty="0"/>
                        <a:t>If waiting between mifepristone and misoprostol is not possible, then give the initial doses at the same time.</a:t>
                      </a:r>
                      <a:endParaRPr lang="en-US" dirty="0"/>
                    </a:p>
                  </a:txBody>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3215919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57600" y="5899355"/>
            <a:ext cx="8229600" cy="990600"/>
          </a:xfrm>
        </p:spPr>
        <p:txBody>
          <a:bodyPr/>
          <a:lstStyle/>
          <a:p>
            <a:r>
              <a:rPr lang="en-US" b="1" dirty="0"/>
              <a:t>Special considerations</a:t>
            </a:r>
          </a:p>
        </p:txBody>
      </p:sp>
    </p:spTree>
    <p:extLst>
      <p:ext uri="{BB962C8B-B14F-4D97-AF65-F5344CB8AC3E}">
        <p14:creationId xmlns:p14="http://schemas.microsoft.com/office/powerpoint/2010/main" val="28420877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395" y="609600"/>
            <a:ext cx="8229600" cy="990600"/>
          </a:xfrm>
        </p:spPr>
        <p:txBody>
          <a:bodyPr/>
          <a:lstStyle/>
          <a:p>
            <a:r>
              <a:rPr lang="en-US" dirty="0"/>
              <a:t>Young women</a:t>
            </a:r>
          </a:p>
        </p:txBody>
      </p:sp>
      <p:sp>
        <p:nvSpPr>
          <p:cNvPr id="3" name="Content Placeholder 2"/>
          <p:cNvSpPr>
            <a:spLocks noGrp="1"/>
          </p:cNvSpPr>
          <p:nvPr>
            <p:ph idx="1"/>
          </p:nvPr>
        </p:nvSpPr>
        <p:spPr>
          <a:xfrm>
            <a:off x="76200" y="2057400"/>
            <a:ext cx="9144000" cy="5181600"/>
          </a:xfrm>
        </p:spPr>
        <p:txBody>
          <a:bodyPr>
            <a:normAutofit/>
          </a:bodyPr>
          <a:lstStyle/>
          <a:p>
            <a:r>
              <a:rPr lang="en-US" sz="3600" dirty="0"/>
              <a:t>Face more barriers to receiving care</a:t>
            </a:r>
          </a:p>
          <a:p>
            <a:r>
              <a:rPr lang="en-US" sz="3600" dirty="0"/>
              <a:t>No changes to the regimen are necessary</a:t>
            </a:r>
          </a:p>
          <a:p>
            <a:r>
              <a:rPr lang="en-US" sz="3600" dirty="0"/>
              <a:t>May have greater pain management needs</a:t>
            </a:r>
          </a:p>
          <a:p>
            <a:r>
              <a:rPr lang="en-US" sz="3600" dirty="0"/>
              <a:t>At greater risk for longer time-to-expulsion</a:t>
            </a:r>
          </a:p>
          <a:p>
            <a:pPr marL="274320" lvl="1" indent="0">
              <a:buNone/>
            </a:pPr>
            <a:endParaRPr lang="en-US" sz="3600" dirty="0"/>
          </a:p>
          <a:p>
            <a:pPr lvl="1"/>
            <a:endParaRPr lang="en-US" sz="3600" b="1" dirty="0"/>
          </a:p>
          <a:p>
            <a:pPr lvl="2"/>
            <a:endParaRPr lang="en-US" sz="3600" dirty="0"/>
          </a:p>
        </p:txBody>
      </p:sp>
    </p:spTree>
    <p:extLst>
      <p:ext uri="{BB962C8B-B14F-4D97-AF65-F5344CB8AC3E}">
        <p14:creationId xmlns:p14="http://schemas.microsoft.com/office/powerpoint/2010/main" val="31228147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152400" y="533400"/>
            <a:ext cx="8229600" cy="990600"/>
          </a:xfrm>
        </p:spPr>
        <p:txBody>
          <a:bodyPr/>
          <a:lstStyle/>
          <a:p>
            <a:r>
              <a:rPr lang="en-US" altLang="en-US" dirty="0"/>
              <a:t>Objectives</a:t>
            </a:r>
          </a:p>
        </p:txBody>
      </p:sp>
      <p:sp>
        <p:nvSpPr>
          <p:cNvPr id="3" name="Subtitle 2"/>
          <p:cNvSpPr>
            <a:spLocks noGrp="1"/>
          </p:cNvSpPr>
          <p:nvPr>
            <p:ph idx="1"/>
          </p:nvPr>
        </p:nvSpPr>
        <p:spPr>
          <a:xfrm>
            <a:off x="0" y="2057400"/>
            <a:ext cx="9067800" cy="5105400"/>
          </a:xfrm>
        </p:spPr>
        <p:txBody>
          <a:bodyPr>
            <a:normAutofit/>
          </a:bodyPr>
          <a:lstStyle/>
          <a:p>
            <a:pPr marL="0" indent="0" algn="l" eaLnBrk="1" hangingPunct="1">
              <a:lnSpc>
                <a:spcPct val="90000"/>
              </a:lnSpc>
              <a:buNone/>
              <a:defRPr/>
            </a:pPr>
            <a:r>
              <a:rPr lang="en-US" sz="2800" b="1" dirty="0">
                <a:solidFill>
                  <a:prstClr val="white"/>
                </a:solidFill>
              </a:rPr>
              <a:t> By the end of this session, you should be able to:</a:t>
            </a:r>
          </a:p>
          <a:p>
            <a:pPr marL="342900" indent="-342900" algn="l" eaLnBrk="1" hangingPunct="1">
              <a:lnSpc>
                <a:spcPct val="90000"/>
              </a:lnSpc>
              <a:defRPr/>
            </a:pPr>
            <a:endParaRPr lang="en-US" sz="2800" dirty="0">
              <a:solidFill>
                <a:prstClr val="white"/>
              </a:solidFill>
            </a:endParaRPr>
          </a:p>
          <a:p>
            <a:pPr marL="342900" indent="-342900">
              <a:lnSpc>
                <a:spcPct val="90000"/>
              </a:lnSpc>
              <a:defRPr/>
            </a:pPr>
            <a:r>
              <a:rPr lang="en-US" sz="2800" dirty="0">
                <a:solidFill>
                  <a:prstClr val="white"/>
                </a:solidFill>
              </a:rPr>
              <a:t>Review the recommended regimens for indicated abortion at of after 13 weeks and </a:t>
            </a:r>
            <a:r>
              <a:rPr lang="en-US" sz="2800" dirty="0" err="1">
                <a:solidFill>
                  <a:prstClr val="white"/>
                </a:solidFill>
              </a:rPr>
              <a:t>postabortion</a:t>
            </a:r>
            <a:r>
              <a:rPr lang="en-US" sz="2800" dirty="0">
                <a:solidFill>
                  <a:prstClr val="white"/>
                </a:solidFill>
              </a:rPr>
              <a:t> care</a:t>
            </a:r>
            <a:endParaRPr lang="en-US" dirty="0">
              <a:solidFill>
                <a:prstClr val="white"/>
              </a:solidFill>
            </a:endParaRPr>
          </a:p>
          <a:p>
            <a:pPr marL="342900" indent="-342900" algn="l" eaLnBrk="1" hangingPunct="1">
              <a:lnSpc>
                <a:spcPct val="90000"/>
              </a:lnSpc>
              <a:buFont typeface="Arial" pitchFamily="34" charset="0"/>
              <a:buChar char="•"/>
              <a:defRPr/>
            </a:pPr>
            <a:r>
              <a:rPr lang="en-US" sz="2800" dirty="0">
                <a:solidFill>
                  <a:prstClr val="white"/>
                </a:solidFill>
              </a:rPr>
              <a:t>Describe how the regimens work </a:t>
            </a:r>
          </a:p>
          <a:p>
            <a:pPr marL="342900" indent="-342900" algn="l" eaLnBrk="1" hangingPunct="1">
              <a:lnSpc>
                <a:spcPct val="90000"/>
              </a:lnSpc>
              <a:buFont typeface="Arial" pitchFamily="34" charset="0"/>
              <a:buChar char="•"/>
              <a:defRPr/>
            </a:pPr>
            <a:r>
              <a:rPr lang="en-US" sz="2800" dirty="0">
                <a:solidFill>
                  <a:prstClr val="white"/>
                </a:solidFill>
              </a:rPr>
              <a:t>Review the regimens’ safety and efficacy </a:t>
            </a:r>
          </a:p>
          <a:p>
            <a:pPr marL="342900" indent="-342900" algn="l" eaLnBrk="1" hangingPunct="1">
              <a:lnSpc>
                <a:spcPct val="90000"/>
              </a:lnSpc>
              <a:buFont typeface="Arial" pitchFamily="34" charset="0"/>
              <a:buChar char="•"/>
              <a:defRPr/>
            </a:pPr>
            <a:r>
              <a:rPr lang="en-US" sz="2800" dirty="0">
                <a:solidFill>
                  <a:prstClr val="white"/>
                </a:solidFill>
              </a:rPr>
              <a:t>Discuss several special considerations</a:t>
            </a:r>
          </a:p>
          <a:p>
            <a:pPr marL="617220" lvl="1" indent="-342900">
              <a:lnSpc>
                <a:spcPct val="90000"/>
              </a:lnSpc>
              <a:defRPr/>
            </a:pPr>
            <a:r>
              <a:rPr lang="en-US" dirty="0">
                <a:solidFill>
                  <a:prstClr val="white"/>
                </a:solidFill>
              </a:rPr>
              <a:t>Young women</a:t>
            </a:r>
          </a:p>
          <a:p>
            <a:pPr marL="617220" lvl="1" indent="-342900">
              <a:lnSpc>
                <a:spcPct val="90000"/>
              </a:lnSpc>
              <a:defRPr/>
            </a:pPr>
            <a:r>
              <a:rPr lang="en-US" dirty="0">
                <a:solidFill>
                  <a:prstClr val="white"/>
                </a:solidFill>
              </a:rPr>
              <a:t>Prior hysterotomy (uterine scar)</a:t>
            </a:r>
          </a:p>
          <a:p>
            <a:pPr marL="617220" lvl="1" indent="-342900">
              <a:lnSpc>
                <a:spcPct val="90000"/>
              </a:lnSpc>
              <a:defRPr/>
            </a:pPr>
            <a:r>
              <a:rPr lang="en-US" dirty="0">
                <a:solidFill>
                  <a:prstClr val="white"/>
                </a:solidFill>
              </a:rPr>
              <a:t>Delayed expulsion</a:t>
            </a:r>
          </a:p>
          <a:p>
            <a:pPr marL="617220" lvl="1" indent="-342900">
              <a:lnSpc>
                <a:spcPct val="90000"/>
              </a:lnSpc>
              <a:defRPr/>
            </a:pPr>
            <a:r>
              <a:rPr lang="en-US" dirty="0">
                <a:solidFill>
                  <a:prstClr val="white"/>
                </a:solidFill>
              </a:rPr>
              <a:t>Retained placenta</a:t>
            </a:r>
            <a:endParaRPr lang="en-US" dirty="0"/>
          </a:p>
        </p:txBody>
      </p:sp>
      <p:pic>
        <p:nvPicPr>
          <p:cNvPr id="4" name="Picture 4" descr="C:\Documents and Settings\HymanA\Local Settings\Temporary Internet Files\Content.IE5\Q1UK61DZ\MC900336175[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20000" y="263175"/>
            <a:ext cx="1524000" cy="177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764156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63" y="304800"/>
            <a:ext cx="8229600" cy="990600"/>
          </a:xfrm>
        </p:spPr>
        <p:txBody>
          <a:bodyPr/>
          <a:lstStyle/>
          <a:p>
            <a:r>
              <a:rPr lang="en-US" dirty="0"/>
              <a:t>Prior hysterotomy (uterine scar)</a:t>
            </a:r>
          </a:p>
        </p:txBody>
      </p:sp>
      <p:sp>
        <p:nvSpPr>
          <p:cNvPr id="3" name="Content Placeholder 2"/>
          <p:cNvSpPr>
            <a:spLocks noGrp="1"/>
          </p:cNvSpPr>
          <p:nvPr>
            <p:ph idx="1"/>
          </p:nvPr>
        </p:nvSpPr>
        <p:spPr>
          <a:xfrm>
            <a:off x="76200" y="1143000"/>
            <a:ext cx="9067800" cy="5334000"/>
          </a:xfrm>
        </p:spPr>
        <p:txBody>
          <a:bodyPr>
            <a:noAutofit/>
          </a:bodyPr>
          <a:lstStyle/>
          <a:p>
            <a:pPr marL="274320" lvl="1" indent="0">
              <a:buNone/>
            </a:pPr>
            <a:endParaRPr lang="en-US" sz="2400" dirty="0"/>
          </a:p>
          <a:p>
            <a:r>
              <a:rPr lang="en-US" b="1" dirty="0"/>
              <a:t>Risk of uterine rupture is rare</a:t>
            </a:r>
          </a:p>
          <a:p>
            <a:pPr lvl="1"/>
            <a:r>
              <a:rPr lang="en-US" sz="2400" dirty="0"/>
              <a:t>3 out of 1000 women with a previous scar</a:t>
            </a:r>
          </a:p>
          <a:p>
            <a:endParaRPr lang="en-US" dirty="0"/>
          </a:p>
          <a:p>
            <a:r>
              <a:rPr lang="en-US" dirty="0"/>
              <a:t>&lt;</a:t>
            </a:r>
            <a:r>
              <a:rPr lang="en-US" b="1" dirty="0"/>
              <a:t>24 weeks gestation with one uterine scar</a:t>
            </a:r>
          </a:p>
          <a:p>
            <a:pPr lvl="2"/>
            <a:r>
              <a:rPr lang="en-US" sz="2400" dirty="0"/>
              <a:t>No changes to the regimen are necessary</a:t>
            </a:r>
          </a:p>
          <a:p>
            <a:pPr marL="548640" lvl="2" indent="0">
              <a:buNone/>
            </a:pPr>
            <a:endParaRPr lang="en-US" sz="2400" dirty="0"/>
          </a:p>
          <a:p>
            <a:r>
              <a:rPr lang="en-US" b="1" dirty="0"/>
              <a:t>&gt;24 weeks gestation with one previous hysterotomy or any time in the second trimester with more than one previous hysterotomy</a:t>
            </a:r>
          </a:p>
          <a:p>
            <a:pPr lvl="2"/>
            <a:r>
              <a:rPr lang="en-US" sz="2400" dirty="0"/>
              <a:t>Consider decreasing the dose of misoprostol with or without changing the dosing interval</a:t>
            </a:r>
          </a:p>
          <a:p>
            <a:pPr lvl="2"/>
            <a:r>
              <a:rPr lang="en-US" sz="2400" dirty="0"/>
              <a:t>Unknown if dose/interval changes impact the risk of rupture</a:t>
            </a:r>
          </a:p>
          <a:p>
            <a:pPr marL="548640" lvl="2" indent="0">
              <a:buNone/>
            </a:pPr>
            <a:endParaRPr lang="en-US" sz="2400" dirty="0"/>
          </a:p>
          <a:p>
            <a:pPr lvl="1"/>
            <a:endParaRPr lang="en-US" sz="2400" b="1" dirty="0"/>
          </a:p>
          <a:p>
            <a:pPr lvl="2"/>
            <a:endParaRPr lang="en-US" sz="2400" dirty="0"/>
          </a:p>
        </p:txBody>
      </p:sp>
    </p:spTree>
    <p:extLst>
      <p:ext uri="{BB962C8B-B14F-4D97-AF65-F5344CB8AC3E}">
        <p14:creationId xmlns:p14="http://schemas.microsoft.com/office/powerpoint/2010/main" val="40999874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457200"/>
            <a:ext cx="8229600" cy="990600"/>
          </a:xfrm>
        </p:spPr>
        <p:txBody>
          <a:bodyPr/>
          <a:lstStyle/>
          <a:p>
            <a:r>
              <a:rPr lang="en-US" dirty="0"/>
              <a:t>Gestations over 24 weeks</a:t>
            </a:r>
          </a:p>
        </p:txBody>
      </p:sp>
      <p:sp>
        <p:nvSpPr>
          <p:cNvPr id="3" name="Content Placeholder 2"/>
          <p:cNvSpPr>
            <a:spLocks noGrp="1"/>
          </p:cNvSpPr>
          <p:nvPr>
            <p:ph idx="1"/>
          </p:nvPr>
        </p:nvSpPr>
        <p:spPr>
          <a:xfrm>
            <a:off x="304800" y="1600200"/>
            <a:ext cx="8686800" cy="4876800"/>
          </a:xfrm>
        </p:spPr>
        <p:txBody>
          <a:bodyPr>
            <a:normAutofit/>
          </a:bodyPr>
          <a:lstStyle/>
          <a:p>
            <a:r>
              <a:rPr lang="en-US" sz="2800" b="1" dirty="0"/>
              <a:t>24-28 weeks gestation (limited evidence)</a:t>
            </a:r>
          </a:p>
          <a:p>
            <a:pPr lvl="1"/>
            <a:r>
              <a:rPr lang="en-US" sz="2800" dirty="0"/>
              <a:t>Mifepristone 200mcg oral, 24-48 hours prior to misoprostol 200mcg every 4 hours</a:t>
            </a:r>
          </a:p>
          <a:p>
            <a:pPr marL="274320" lvl="1" indent="0">
              <a:buNone/>
            </a:pPr>
            <a:endParaRPr lang="en-US" sz="2800" dirty="0"/>
          </a:p>
          <a:p>
            <a:r>
              <a:rPr lang="en-US" sz="2800" b="1" dirty="0"/>
              <a:t>At or after 28 weeks gestation (limited evidence)</a:t>
            </a:r>
          </a:p>
          <a:p>
            <a:pPr lvl="1"/>
            <a:r>
              <a:rPr lang="en-US" sz="2800" dirty="0"/>
              <a:t>Use regimen/dosing for term induction of labor  </a:t>
            </a:r>
          </a:p>
        </p:txBody>
      </p:sp>
    </p:spTree>
    <p:extLst>
      <p:ext uri="{BB962C8B-B14F-4D97-AF65-F5344CB8AC3E}">
        <p14:creationId xmlns:p14="http://schemas.microsoft.com/office/powerpoint/2010/main" val="90610651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US" altLang="en-US" dirty="0"/>
              <a:t>Not enough time for mifepristone?</a:t>
            </a:r>
          </a:p>
        </p:txBody>
      </p:sp>
      <p:sp>
        <p:nvSpPr>
          <p:cNvPr id="19459" name="Content Placeholder 2"/>
          <p:cNvSpPr>
            <a:spLocks noGrp="1"/>
          </p:cNvSpPr>
          <p:nvPr>
            <p:ph idx="1"/>
          </p:nvPr>
        </p:nvSpPr>
        <p:spPr/>
        <p:txBody>
          <a:bodyPr>
            <a:normAutofit/>
          </a:bodyPr>
          <a:lstStyle/>
          <a:p>
            <a:r>
              <a:rPr lang="en-US" altLang="en-US" sz="3200" dirty="0"/>
              <a:t>Mifepristone increases the efficacy of misoprostol even if the spacing interval needs to be shorter</a:t>
            </a:r>
          </a:p>
          <a:p>
            <a:pPr marL="0" indent="0">
              <a:buFont typeface="Arial" pitchFamily="34" charset="0"/>
              <a:buNone/>
            </a:pPr>
            <a:endParaRPr lang="en-US" altLang="en-US" sz="3200" dirty="0"/>
          </a:p>
          <a:p>
            <a:r>
              <a:rPr lang="en-US" altLang="en-US" sz="3200" dirty="0"/>
              <a:t>If necessary (medical or social reasons), the first dose of mifepristone and misoprostol can be given at the same time</a:t>
            </a:r>
          </a:p>
          <a:p>
            <a:pPr lvl="1"/>
            <a:r>
              <a:rPr lang="en-US" altLang="en-US" sz="2800" dirty="0"/>
              <a:t>Time-to-expulsion will be similar to the misoprostol-only regimen</a:t>
            </a:r>
          </a:p>
          <a:p>
            <a:pPr marL="0" indent="0">
              <a:buFont typeface="Arial" pitchFamily="34" charset="0"/>
              <a:buNone/>
            </a:pPr>
            <a:endParaRPr lang="en-US" altLang="en-US" sz="3200" dirty="0"/>
          </a:p>
        </p:txBody>
      </p:sp>
    </p:spTree>
    <p:extLst>
      <p:ext uri="{BB962C8B-B14F-4D97-AF65-F5344CB8AC3E}">
        <p14:creationId xmlns:p14="http://schemas.microsoft.com/office/powerpoint/2010/main" val="61190022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6"/>
          <p:cNvSpPr>
            <a:spLocks noGrp="1" noChangeArrowheads="1"/>
          </p:cNvSpPr>
          <p:nvPr>
            <p:ph type="title"/>
          </p:nvPr>
        </p:nvSpPr>
        <p:spPr>
          <a:xfrm>
            <a:off x="121412" y="609600"/>
            <a:ext cx="8763000" cy="1143000"/>
          </a:xfrm>
        </p:spPr>
        <p:txBody>
          <a:bodyPr>
            <a:normAutofit fontScale="90000"/>
          </a:bodyPr>
          <a:lstStyle/>
          <a:p>
            <a:r>
              <a:rPr lang="en-US" altLang="en-US" dirty="0"/>
              <a:t>Delayed fetal expulsion (&gt;24 hours)</a:t>
            </a:r>
            <a:br>
              <a:rPr lang="en-US" altLang="en-US" dirty="0"/>
            </a:br>
            <a:endParaRPr lang="en-US" altLang="en-US" dirty="0"/>
          </a:p>
        </p:txBody>
      </p:sp>
      <p:sp>
        <p:nvSpPr>
          <p:cNvPr id="25603" name="Rectangle 17"/>
          <p:cNvSpPr>
            <a:spLocks noGrp="1" noChangeArrowheads="1"/>
          </p:cNvSpPr>
          <p:nvPr>
            <p:ph type="body" idx="1"/>
          </p:nvPr>
        </p:nvSpPr>
        <p:spPr>
          <a:xfrm>
            <a:off x="136652" y="1447800"/>
            <a:ext cx="9464548" cy="5410200"/>
          </a:xfrm>
        </p:spPr>
        <p:txBody>
          <a:bodyPr>
            <a:normAutofit fontScale="92500" lnSpcReduction="10000"/>
          </a:bodyPr>
          <a:lstStyle/>
          <a:p>
            <a:r>
              <a:rPr lang="en-US" altLang="en-US" sz="3200" dirty="0"/>
              <a:t>Reassess the client</a:t>
            </a:r>
          </a:p>
          <a:p>
            <a:r>
              <a:rPr lang="en-US" altLang="en-US" sz="3200" dirty="0"/>
              <a:t>Differential diagnosis</a:t>
            </a:r>
          </a:p>
          <a:p>
            <a:pPr lvl="1"/>
            <a:r>
              <a:rPr lang="en-US" altLang="en-US" sz="2800" dirty="0"/>
              <a:t>Common</a:t>
            </a:r>
          </a:p>
          <a:p>
            <a:pPr lvl="2"/>
            <a:r>
              <a:rPr lang="en-US" altLang="en-US" sz="2600" dirty="0"/>
              <a:t>More time needed</a:t>
            </a:r>
          </a:p>
          <a:p>
            <a:pPr lvl="2"/>
            <a:r>
              <a:rPr lang="en-US" altLang="en-US" sz="2600" dirty="0"/>
              <a:t>Timely dosing of misoprostol not being given (every 3 hours)</a:t>
            </a:r>
            <a:endParaRPr lang="en-US" altLang="en-US" sz="2800" dirty="0"/>
          </a:p>
          <a:p>
            <a:pPr lvl="2"/>
            <a:r>
              <a:rPr lang="en-US" altLang="en-US" sz="2600" dirty="0"/>
              <a:t>Ineffective batch of misoprostol</a:t>
            </a:r>
          </a:p>
          <a:p>
            <a:pPr lvl="1"/>
            <a:r>
              <a:rPr lang="en-US" altLang="en-US" sz="2800" dirty="0"/>
              <a:t>Rare</a:t>
            </a:r>
          </a:p>
          <a:p>
            <a:pPr lvl="2"/>
            <a:r>
              <a:rPr lang="en-US" altLang="en-US" sz="2600" dirty="0"/>
              <a:t>Abdominal pregnancy</a:t>
            </a:r>
          </a:p>
          <a:p>
            <a:pPr lvl="2"/>
            <a:r>
              <a:rPr lang="en-US" altLang="en-US" sz="2600" dirty="0" err="1"/>
              <a:t>Dermoid</a:t>
            </a:r>
            <a:r>
              <a:rPr lang="en-US" altLang="en-US" sz="2600" dirty="0"/>
              <a:t> (</a:t>
            </a:r>
            <a:r>
              <a:rPr lang="en-US" altLang="en-US" sz="2600" dirty="0" err="1"/>
              <a:t>hCG</a:t>
            </a:r>
            <a:r>
              <a:rPr lang="en-US" altLang="en-US" sz="2600" dirty="0"/>
              <a:t> producing)</a:t>
            </a:r>
          </a:p>
          <a:p>
            <a:pPr lvl="2"/>
            <a:r>
              <a:rPr lang="en-US" altLang="en-US" sz="2600" dirty="0"/>
              <a:t>Uterine rupture</a:t>
            </a:r>
          </a:p>
          <a:p>
            <a:r>
              <a:rPr lang="en-US" altLang="en-US" sz="3200" dirty="0"/>
              <a:t>Treatment options</a:t>
            </a:r>
          </a:p>
          <a:p>
            <a:pPr lvl="1"/>
            <a:r>
              <a:rPr lang="en-US" altLang="en-US" sz="2800" dirty="0"/>
              <a:t>Continue misoprostol dosing for common issues</a:t>
            </a:r>
          </a:p>
          <a:p>
            <a:pPr marL="274320" lvl="1" indent="0">
              <a:buNone/>
            </a:pPr>
            <a:endParaRPr lang="en-US" altLang="en-US" sz="2800" dirty="0"/>
          </a:p>
        </p:txBody>
      </p:sp>
      <p:pic>
        <p:nvPicPr>
          <p:cNvPr id="5" name="Picture 6" descr="\\luna2\clinicalaffairs\Projects\SECOND TRIMESTER\Country Program Work\Nepal\Photos\Clinical training workshop pics\Nepal Clinical Training 2nd Tri 029.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77186" y="838200"/>
            <a:ext cx="1552023"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6782419"/>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13"/>
          <p:cNvSpPr>
            <a:spLocks noGrp="1" noChangeArrowheads="1"/>
          </p:cNvSpPr>
          <p:nvPr>
            <p:ph type="title"/>
          </p:nvPr>
        </p:nvSpPr>
        <p:spPr/>
        <p:txBody>
          <a:bodyPr/>
          <a:lstStyle/>
          <a:p>
            <a:pPr eaLnBrk="1" hangingPunct="1"/>
            <a:r>
              <a:rPr lang="en-US" altLang="en-US" dirty="0"/>
              <a:t>Delivery of the placenta</a:t>
            </a:r>
          </a:p>
        </p:txBody>
      </p:sp>
      <p:sp>
        <p:nvSpPr>
          <p:cNvPr id="26629" name="Rectangle 14"/>
          <p:cNvSpPr>
            <a:spLocks noGrp="1" noChangeArrowheads="1"/>
          </p:cNvSpPr>
          <p:nvPr>
            <p:ph sz="quarter" idx="4"/>
          </p:nvPr>
        </p:nvSpPr>
        <p:spPr>
          <a:xfrm>
            <a:off x="152400" y="1905000"/>
            <a:ext cx="8991600" cy="4373563"/>
          </a:xfrm>
        </p:spPr>
        <p:txBody>
          <a:bodyPr>
            <a:normAutofit/>
          </a:bodyPr>
          <a:lstStyle/>
          <a:p>
            <a:pPr eaLnBrk="1" hangingPunct="1">
              <a:lnSpc>
                <a:spcPct val="90000"/>
              </a:lnSpc>
            </a:pPr>
            <a:r>
              <a:rPr lang="en-US" altLang="en-US" dirty="0"/>
              <a:t>Be patient: you can wait up to 4 hours after fetal expulsion</a:t>
            </a:r>
          </a:p>
          <a:p>
            <a:pPr eaLnBrk="1" hangingPunct="1">
              <a:lnSpc>
                <a:spcPct val="90000"/>
              </a:lnSpc>
            </a:pPr>
            <a:r>
              <a:rPr lang="en-US" altLang="en-US" dirty="0"/>
              <a:t>If bleeding is minimal and woman is afebrile:</a:t>
            </a:r>
          </a:p>
          <a:p>
            <a:pPr lvl="1">
              <a:lnSpc>
                <a:spcPct val="90000"/>
              </a:lnSpc>
            </a:pPr>
            <a:r>
              <a:rPr lang="en-US" altLang="en-US" sz="2400" dirty="0"/>
              <a:t>Can manage medically – repeat misoprostol 30 minutes to 3 hours after last dose. </a:t>
            </a:r>
          </a:p>
          <a:p>
            <a:pPr lvl="1">
              <a:lnSpc>
                <a:spcPct val="90000"/>
              </a:lnSpc>
            </a:pPr>
            <a:endParaRPr lang="en-US" altLang="en-US" sz="2400" dirty="0"/>
          </a:p>
          <a:p>
            <a:pPr>
              <a:lnSpc>
                <a:spcPct val="90000"/>
              </a:lnSpc>
            </a:pPr>
            <a:r>
              <a:rPr lang="en-US" altLang="en-US" dirty="0"/>
              <a:t>If needed</a:t>
            </a:r>
          </a:p>
          <a:p>
            <a:pPr lvl="1">
              <a:lnSpc>
                <a:spcPct val="90000"/>
              </a:lnSpc>
            </a:pPr>
            <a:r>
              <a:rPr lang="en-US" altLang="en-US" sz="2400" dirty="0"/>
              <a:t>Manual vacuum aspiration (12 or 14mm cannula) </a:t>
            </a:r>
          </a:p>
          <a:p>
            <a:pPr lvl="1">
              <a:lnSpc>
                <a:spcPct val="90000"/>
              </a:lnSpc>
            </a:pPr>
            <a:r>
              <a:rPr lang="en-US" altLang="en-US" sz="2400" dirty="0"/>
              <a:t>Misoprostol</a:t>
            </a:r>
          </a:p>
          <a:p>
            <a:pPr lvl="1">
              <a:lnSpc>
                <a:spcPct val="90000"/>
              </a:lnSpc>
            </a:pPr>
            <a:r>
              <a:rPr lang="en-US" altLang="en-US" sz="2400" dirty="0"/>
              <a:t>Use of sponge forceps </a:t>
            </a:r>
          </a:p>
          <a:p>
            <a:pPr eaLnBrk="1" hangingPunct="1">
              <a:lnSpc>
                <a:spcPct val="90000"/>
              </a:lnSpc>
              <a:buFont typeface="Arial" pitchFamily="34" charset="0"/>
              <a:buNone/>
            </a:pPr>
            <a:endParaRPr lang="en-US" altLang="en-US" sz="3200" dirty="0"/>
          </a:p>
        </p:txBody>
      </p:sp>
    </p:spTree>
    <p:extLst>
      <p:ext uri="{BB962C8B-B14F-4D97-AF65-F5344CB8AC3E}">
        <p14:creationId xmlns:p14="http://schemas.microsoft.com/office/powerpoint/2010/main" val="1302166245"/>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4600" y="2438400"/>
            <a:ext cx="8229600" cy="990600"/>
          </a:xfrm>
        </p:spPr>
        <p:txBody>
          <a:bodyPr/>
          <a:lstStyle/>
          <a:p>
            <a:r>
              <a:rPr lang="en-US" dirty="0"/>
              <a:t>Questions?</a:t>
            </a:r>
          </a:p>
        </p:txBody>
      </p:sp>
    </p:spTree>
    <p:extLst>
      <p:ext uri="{BB962C8B-B14F-4D97-AF65-F5344CB8AC3E}">
        <p14:creationId xmlns:p14="http://schemas.microsoft.com/office/powerpoint/2010/main" val="1567978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Definition </a:t>
            </a:r>
          </a:p>
        </p:txBody>
      </p:sp>
      <p:sp>
        <p:nvSpPr>
          <p:cNvPr id="3" name="Content Placeholder 2"/>
          <p:cNvSpPr>
            <a:spLocks noGrp="1"/>
          </p:cNvSpPr>
          <p:nvPr>
            <p:ph idx="1"/>
          </p:nvPr>
        </p:nvSpPr>
        <p:spPr>
          <a:xfrm>
            <a:off x="533400" y="1964499"/>
            <a:ext cx="8229600" cy="4876800"/>
          </a:xfrm>
        </p:spPr>
        <p:txBody>
          <a:bodyPr>
            <a:normAutofit/>
          </a:bodyPr>
          <a:lstStyle/>
          <a:p>
            <a:pPr marL="0" indent="0">
              <a:buNone/>
            </a:pPr>
            <a:r>
              <a:rPr lang="en-US" sz="3200" dirty="0"/>
              <a:t>Using medicines to provoke uterine contractions until pregnancy expulsion in women with pregnancies at or after 13 weeks gestation </a:t>
            </a:r>
          </a:p>
          <a:p>
            <a:pPr marL="0" indent="0">
              <a:buNone/>
            </a:pPr>
            <a:endParaRPr lang="en-US" sz="3200" dirty="0"/>
          </a:p>
          <a:p>
            <a:pPr marL="0" indent="0">
              <a:buNone/>
            </a:pPr>
            <a:r>
              <a:rPr lang="en-US" sz="3200" dirty="0"/>
              <a:t>*Indication can be for induced/indicated or for </a:t>
            </a:r>
            <a:r>
              <a:rPr lang="en-US" sz="3200" dirty="0" err="1"/>
              <a:t>postabortion</a:t>
            </a:r>
            <a:r>
              <a:rPr lang="en-US" sz="3200" dirty="0"/>
              <a:t> care</a:t>
            </a:r>
          </a:p>
        </p:txBody>
      </p:sp>
    </p:spTree>
    <p:extLst>
      <p:ext uri="{BB962C8B-B14F-4D97-AF65-F5344CB8AC3E}">
        <p14:creationId xmlns:p14="http://schemas.microsoft.com/office/powerpoint/2010/main" val="4857159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685800"/>
            <a:ext cx="8229600" cy="990600"/>
          </a:xfrm>
        </p:spPr>
        <p:txBody>
          <a:bodyPr/>
          <a:lstStyle/>
          <a:p>
            <a:r>
              <a:rPr lang="en-US" dirty="0"/>
              <a:t>WHO-supported regimens</a:t>
            </a:r>
          </a:p>
        </p:txBody>
      </p:sp>
      <p:sp>
        <p:nvSpPr>
          <p:cNvPr id="3" name="Content Placeholder 2"/>
          <p:cNvSpPr>
            <a:spLocks noGrp="1"/>
          </p:cNvSpPr>
          <p:nvPr>
            <p:ph idx="1"/>
          </p:nvPr>
        </p:nvSpPr>
        <p:spPr>
          <a:xfrm>
            <a:off x="152400" y="1981200"/>
            <a:ext cx="9220200" cy="4876800"/>
          </a:xfrm>
        </p:spPr>
        <p:txBody>
          <a:bodyPr>
            <a:normAutofit/>
          </a:bodyPr>
          <a:lstStyle/>
          <a:p>
            <a:r>
              <a:rPr lang="en-US" sz="3200" dirty="0"/>
              <a:t>Recommended regimen:</a:t>
            </a:r>
          </a:p>
          <a:p>
            <a:pPr lvl="1"/>
            <a:r>
              <a:rPr lang="en-US" sz="2800" dirty="0"/>
              <a:t>Mifepristone plus misoprostol</a:t>
            </a:r>
          </a:p>
          <a:p>
            <a:r>
              <a:rPr lang="en-US" sz="3200" dirty="0"/>
              <a:t>Alternative regimen if mifepristone not available:</a:t>
            </a:r>
          </a:p>
          <a:p>
            <a:pPr lvl="1"/>
            <a:r>
              <a:rPr lang="en-US" sz="2800" dirty="0"/>
              <a:t>Misoprostol only</a:t>
            </a:r>
          </a:p>
        </p:txBody>
      </p:sp>
    </p:spTree>
    <p:extLst>
      <p:ext uri="{BB962C8B-B14F-4D97-AF65-F5344CB8AC3E}">
        <p14:creationId xmlns:p14="http://schemas.microsoft.com/office/powerpoint/2010/main" val="3953428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65183" y="484188"/>
            <a:ext cx="8229600" cy="811212"/>
          </a:xfrm>
        </p:spPr>
        <p:txBody>
          <a:bodyPr/>
          <a:lstStyle/>
          <a:p>
            <a:pPr eaLnBrk="1" hangingPunct="1"/>
            <a:r>
              <a:rPr lang="en-US" altLang="en-US" sz="4000" dirty="0">
                <a:ea typeface="ＭＳ Ｐゴシック" pitchFamily="34" charset="-128"/>
              </a:rPr>
              <a:t>Mechanism of action </a:t>
            </a:r>
          </a:p>
        </p:txBody>
      </p:sp>
      <p:sp>
        <p:nvSpPr>
          <p:cNvPr id="13315" name="Rectangle 29"/>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endParaRPr lang="en-US" altLang="en-US"/>
          </a:p>
        </p:txBody>
      </p:sp>
      <p:grpSp>
        <p:nvGrpSpPr>
          <p:cNvPr id="13316" name="Group 1"/>
          <p:cNvGrpSpPr>
            <a:grpSpLocks noChangeAspect="1"/>
          </p:cNvGrpSpPr>
          <p:nvPr/>
        </p:nvGrpSpPr>
        <p:grpSpPr bwMode="auto">
          <a:xfrm>
            <a:off x="1698625" y="1474788"/>
            <a:ext cx="5810250" cy="2743200"/>
            <a:chOff x="2446" y="7638"/>
            <a:chExt cx="10057" cy="4886"/>
          </a:xfrm>
        </p:grpSpPr>
        <p:sp>
          <p:nvSpPr>
            <p:cNvPr id="13320" name="AutoShape 28"/>
            <p:cNvSpPr>
              <a:spLocks noChangeAspect="1" noChangeArrowheads="1"/>
            </p:cNvSpPr>
            <p:nvPr/>
          </p:nvSpPr>
          <p:spPr bwMode="auto">
            <a:xfrm>
              <a:off x="2446" y="7638"/>
              <a:ext cx="10057" cy="4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endParaRPr lang="en-US" altLang="en-US"/>
            </a:p>
          </p:txBody>
        </p:sp>
        <p:pic>
          <p:nvPicPr>
            <p:cNvPr id="13321" name="Picture 2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95" y="8029"/>
              <a:ext cx="4808" cy="44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22" name="AutoShape 26"/>
            <p:cNvSpPr>
              <a:spLocks noChangeArrowheads="1"/>
            </p:cNvSpPr>
            <p:nvPr/>
          </p:nvSpPr>
          <p:spPr bwMode="auto">
            <a:xfrm>
              <a:off x="2746" y="10844"/>
              <a:ext cx="1900" cy="411"/>
            </a:xfrm>
            <a:prstGeom prst="roundRect">
              <a:avLst>
                <a:gd name="adj" fmla="val 519"/>
              </a:avLst>
            </a:prstGeom>
            <a:solidFill>
              <a:srgbClr val="F4F89E"/>
            </a:solidFill>
            <a:ln w="12600">
              <a:solidFill>
                <a:srgbClr val="000000"/>
              </a:solidFill>
              <a:round/>
              <a:headEnd/>
              <a:tailEnd/>
            </a:ln>
          </p:spPr>
          <p:txBody>
            <a:bodyPr anchor="ct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endParaRPr lang="en-US" altLang="en-US"/>
            </a:p>
          </p:txBody>
        </p:sp>
        <p:sp>
          <p:nvSpPr>
            <p:cNvPr id="13323" name="Line 25"/>
            <p:cNvSpPr>
              <a:spLocks noChangeShapeType="1"/>
            </p:cNvSpPr>
            <p:nvPr/>
          </p:nvSpPr>
          <p:spPr bwMode="auto">
            <a:xfrm>
              <a:off x="3046" y="8135"/>
              <a:ext cx="3700" cy="3"/>
            </a:xfrm>
            <a:prstGeom prst="line">
              <a:avLst/>
            </a:prstGeom>
            <a:noFill/>
            <a:ln w="126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24" name="Line 24"/>
            <p:cNvSpPr>
              <a:spLocks noChangeShapeType="1"/>
            </p:cNvSpPr>
            <p:nvPr/>
          </p:nvSpPr>
          <p:spPr bwMode="auto">
            <a:xfrm>
              <a:off x="3046" y="8135"/>
              <a:ext cx="2" cy="720"/>
            </a:xfrm>
            <a:prstGeom prst="line">
              <a:avLst/>
            </a:prstGeom>
            <a:noFill/>
            <a:ln w="126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325" name="AutoShape 23"/>
            <p:cNvSpPr>
              <a:spLocks noChangeArrowheads="1"/>
            </p:cNvSpPr>
            <p:nvPr/>
          </p:nvSpPr>
          <p:spPr bwMode="auto">
            <a:xfrm>
              <a:off x="5246" y="10844"/>
              <a:ext cx="1900" cy="411"/>
            </a:xfrm>
            <a:prstGeom prst="roundRect">
              <a:avLst>
                <a:gd name="adj" fmla="val 519"/>
              </a:avLst>
            </a:prstGeom>
            <a:solidFill>
              <a:srgbClr val="F4F89E"/>
            </a:solidFill>
            <a:ln w="12600">
              <a:solidFill>
                <a:srgbClr val="000000"/>
              </a:solidFill>
              <a:round/>
              <a:headEnd/>
              <a:tailEnd/>
            </a:ln>
          </p:spPr>
          <p:txBody>
            <a:bodyPr anchor="ct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endParaRPr lang="en-US" altLang="en-US"/>
            </a:p>
          </p:txBody>
        </p:sp>
        <p:sp>
          <p:nvSpPr>
            <p:cNvPr id="13326" name="Line 22"/>
            <p:cNvSpPr>
              <a:spLocks noChangeShapeType="1"/>
            </p:cNvSpPr>
            <p:nvPr/>
          </p:nvSpPr>
          <p:spPr bwMode="auto">
            <a:xfrm>
              <a:off x="3046" y="9815"/>
              <a:ext cx="2" cy="1029"/>
            </a:xfrm>
            <a:prstGeom prst="line">
              <a:avLst/>
            </a:prstGeom>
            <a:noFill/>
            <a:ln w="126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327" name="Line 21"/>
            <p:cNvSpPr>
              <a:spLocks noChangeShapeType="1"/>
            </p:cNvSpPr>
            <p:nvPr/>
          </p:nvSpPr>
          <p:spPr bwMode="auto">
            <a:xfrm>
              <a:off x="6746" y="8135"/>
              <a:ext cx="2" cy="720"/>
            </a:xfrm>
            <a:prstGeom prst="line">
              <a:avLst/>
            </a:prstGeom>
            <a:noFill/>
            <a:ln w="126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328" name="Line 20"/>
            <p:cNvSpPr>
              <a:spLocks noChangeShapeType="1"/>
            </p:cNvSpPr>
            <p:nvPr/>
          </p:nvSpPr>
          <p:spPr bwMode="auto">
            <a:xfrm>
              <a:off x="6746" y="9815"/>
              <a:ext cx="2" cy="1029"/>
            </a:xfrm>
            <a:prstGeom prst="line">
              <a:avLst/>
            </a:prstGeom>
            <a:noFill/>
            <a:ln w="126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329" name="Line 19"/>
            <p:cNvSpPr>
              <a:spLocks noChangeShapeType="1"/>
            </p:cNvSpPr>
            <p:nvPr/>
          </p:nvSpPr>
          <p:spPr bwMode="auto">
            <a:xfrm>
              <a:off x="4946" y="8135"/>
              <a:ext cx="2" cy="720"/>
            </a:xfrm>
            <a:prstGeom prst="line">
              <a:avLst/>
            </a:prstGeom>
            <a:noFill/>
            <a:ln w="126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330" name="AutoShape 18"/>
            <p:cNvSpPr>
              <a:spLocks noChangeArrowheads="1"/>
            </p:cNvSpPr>
            <p:nvPr/>
          </p:nvSpPr>
          <p:spPr bwMode="auto">
            <a:xfrm>
              <a:off x="3546" y="7929"/>
              <a:ext cx="2800" cy="412"/>
            </a:xfrm>
            <a:prstGeom prst="roundRect">
              <a:avLst>
                <a:gd name="adj" fmla="val 519"/>
              </a:avLst>
            </a:prstGeom>
            <a:solidFill>
              <a:srgbClr val="F4F89E"/>
            </a:solidFill>
            <a:ln w="12600">
              <a:solidFill>
                <a:srgbClr val="000000"/>
              </a:solidFill>
              <a:round/>
              <a:headEnd/>
              <a:tailEnd/>
            </a:ln>
          </p:spPr>
          <p:txBody>
            <a:bodyPr anchor="ct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endParaRPr lang="en-US" altLang="en-US"/>
            </a:p>
          </p:txBody>
        </p:sp>
        <p:sp>
          <p:nvSpPr>
            <p:cNvPr id="13331" name="AutoShape 17"/>
            <p:cNvSpPr>
              <a:spLocks noChangeArrowheads="1"/>
            </p:cNvSpPr>
            <p:nvPr/>
          </p:nvSpPr>
          <p:spPr bwMode="auto">
            <a:xfrm>
              <a:off x="2446" y="8855"/>
              <a:ext cx="1400" cy="1149"/>
            </a:xfrm>
            <a:prstGeom prst="roundRect">
              <a:avLst>
                <a:gd name="adj" fmla="val 185"/>
              </a:avLst>
            </a:prstGeom>
            <a:solidFill>
              <a:srgbClr val="990099"/>
            </a:solidFill>
            <a:ln w="12600">
              <a:solidFill>
                <a:srgbClr val="000000"/>
              </a:solidFill>
              <a:round/>
              <a:headEnd/>
              <a:tailEnd/>
            </a:ln>
          </p:spPr>
          <p:txBody>
            <a:bodyPr anchor="ct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endParaRPr lang="en-US" altLang="en-US"/>
            </a:p>
          </p:txBody>
        </p:sp>
        <p:sp>
          <p:nvSpPr>
            <p:cNvPr id="13332" name="Line 16"/>
            <p:cNvSpPr>
              <a:spLocks noChangeShapeType="1"/>
            </p:cNvSpPr>
            <p:nvPr/>
          </p:nvSpPr>
          <p:spPr bwMode="auto">
            <a:xfrm>
              <a:off x="4346" y="9815"/>
              <a:ext cx="2" cy="1029"/>
            </a:xfrm>
            <a:prstGeom prst="line">
              <a:avLst/>
            </a:prstGeom>
            <a:noFill/>
            <a:ln w="126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333" name="Line 15"/>
            <p:cNvSpPr>
              <a:spLocks noChangeShapeType="1"/>
            </p:cNvSpPr>
            <p:nvPr/>
          </p:nvSpPr>
          <p:spPr bwMode="auto">
            <a:xfrm>
              <a:off x="5546" y="9815"/>
              <a:ext cx="2" cy="1029"/>
            </a:xfrm>
            <a:prstGeom prst="line">
              <a:avLst/>
            </a:prstGeom>
            <a:noFill/>
            <a:ln w="126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334" name="AutoShape 14"/>
            <p:cNvSpPr>
              <a:spLocks noChangeArrowheads="1"/>
            </p:cNvSpPr>
            <p:nvPr/>
          </p:nvSpPr>
          <p:spPr bwMode="auto">
            <a:xfrm>
              <a:off x="4046" y="8855"/>
              <a:ext cx="1800" cy="1457"/>
            </a:xfrm>
            <a:prstGeom prst="roundRect">
              <a:avLst>
                <a:gd name="adj" fmla="val 144"/>
              </a:avLst>
            </a:prstGeom>
            <a:solidFill>
              <a:srgbClr val="205794"/>
            </a:solidFill>
            <a:ln w="12600">
              <a:solidFill>
                <a:srgbClr val="000000"/>
              </a:solidFill>
              <a:round/>
              <a:headEnd/>
              <a:tailEnd/>
            </a:ln>
          </p:spPr>
          <p:txBody>
            <a:bodyPr anchor="ct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endParaRPr lang="en-US" altLang="en-US"/>
            </a:p>
          </p:txBody>
        </p:sp>
        <p:sp>
          <p:nvSpPr>
            <p:cNvPr id="13335" name="Line 13"/>
            <p:cNvSpPr>
              <a:spLocks noChangeShapeType="1"/>
            </p:cNvSpPr>
            <p:nvPr/>
          </p:nvSpPr>
          <p:spPr bwMode="auto">
            <a:xfrm>
              <a:off x="3646" y="11255"/>
              <a:ext cx="1300" cy="309"/>
            </a:xfrm>
            <a:prstGeom prst="line">
              <a:avLst/>
            </a:prstGeom>
            <a:noFill/>
            <a:ln w="126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36" name="Line 12"/>
            <p:cNvSpPr>
              <a:spLocks noChangeShapeType="1"/>
            </p:cNvSpPr>
            <p:nvPr/>
          </p:nvSpPr>
          <p:spPr bwMode="auto">
            <a:xfrm flipV="1">
              <a:off x="4946" y="11254"/>
              <a:ext cx="1400" cy="312"/>
            </a:xfrm>
            <a:prstGeom prst="line">
              <a:avLst/>
            </a:prstGeom>
            <a:noFill/>
            <a:ln w="126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37" name="AutoShape 11"/>
            <p:cNvSpPr>
              <a:spLocks noChangeArrowheads="1"/>
            </p:cNvSpPr>
            <p:nvPr/>
          </p:nvSpPr>
          <p:spPr bwMode="auto">
            <a:xfrm>
              <a:off x="4146" y="12095"/>
              <a:ext cx="1600" cy="413"/>
            </a:xfrm>
            <a:prstGeom prst="roundRect">
              <a:avLst>
                <a:gd name="adj" fmla="val 519"/>
              </a:avLst>
            </a:prstGeom>
            <a:solidFill>
              <a:srgbClr val="F4F89E"/>
            </a:solidFill>
            <a:ln w="12600">
              <a:solidFill>
                <a:srgbClr val="000000"/>
              </a:solidFill>
              <a:round/>
              <a:headEnd/>
              <a:tailEnd/>
            </a:ln>
          </p:spPr>
          <p:txBody>
            <a:bodyPr anchor="ct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endParaRPr lang="en-US" altLang="en-US"/>
            </a:p>
          </p:txBody>
        </p:sp>
        <p:sp>
          <p:nvSpPr>
            <p:cNvPr id="13338" name="Line 10"/>
            <p:cNvSpPr>
              <a:spLocks noChangeShapeType="1"/>
            </p:cNvSpPr>
            <p:nvPr/>
          </p:nvSpPr>
          <p:spPr bwMode="auto">
            <a:xfrm>
              <a:off x="4946" y="11564"/>
              <a:ext cx="2" cy="514"/>
            </a:xfrm>
            <a:prstGeom prst="line">
              <a:avLst/>
            </a:prstGeom>
            <a:noFill/>
            <a:ln w="126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339" name="AutoShape 9"/>
            <p:cNvSpPr>
              <a:spLocks noChangeArrowheads="1"/>
            </p:cNvSpPr>
            <p:nvPr/>
          </p:nvSpPr>
          <p:spPr bwMode="auto">
            <a:xfrm>
              <a:off x="6046" y="8855"/>
              <a:ext cx="1400" cy="1149"/>
            </a:xfrm>
            <a:prstGeom prst="roundRect">
              <a:avLst>
                <a:gd name="adj" fmla="val 185"/>
              </a:avLst>
            </a:prstGeom>
            <a:solidFill>
              <a:srgbClr val="92D050"/>
            </a:solidFill>
            <a:ln w="12600">
              <a:solidFill>
                <a:srgbClr val="000000"/>
              </a:solidFill>
              <a:round/>
              <a:headEnd/>
              <a:tailEnd/>
            </a:ln>
          </p:spPr>
          <p:txBody>
            <a:bodyPr anchor="ct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endParaRPr lang="en-US" altLang="en-US"/>
            </a:p>
          </p:txBody>
        </p:sp>
        <p:sp>
          <p:nvSpPr>
            <p:cNvPr id="13340" name="AutoShape 8"/>
            <p:cNvSpPr>
              <a:spLocks noChangeArrowheads="1"/>
            </p:cNvSpPr>
            <p:nvPr/>
          </p:nvSpPr>
          <p:spPr bwMode="auto">
            <a:xfrm>
              <a:off x="4135" y="9078"/>
              <a:ext cx="1675" cy="986"/>
            </a:xfrm>
            <a:prstGeom prst="roundRect">
              <a:avLst>
                <a:gd name="adj" fmla="val 213"/>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68400" tIns="35568" rIns="68400" bIns="35568"/>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algn="ctr" eaLnBrk="1" hangingPunct="1"/>
              <a:r>
                <a:rPr lang="en-GB" altLang="en-US" sz="1000" b="1">
                  <a:solidFill>
                    <a:srgbClr val="FFFFFF"/>
                  </a:solidFill>
                  <a:latin typeface="Gill Sans MT" pitchFamily="34" charset="0"/>
                </a:rPr>
                <a:t>Rhythmic</a:t>
              </a:r>
              <a:endParaRPr lang="en-GB" altLang="en-US" sz="600"/>
            </a:p>
            <a:p>
              <a:pPr algn="ctr"/>
              <a:r>
                <a:rPr lang="en-GB" altLang="en-US" sz="1000" b="1">
                  <a:solidFill>
                    <a:srgbClr val="FFFFFF"/>
                  </a:solidFill>
                  <a:latin typeface="Gill Sans MT" pitchFamily="34" charset="0"/>
                </a:rPr>
                <a:t>Uterine</a:t>
              </a:r>
              <a:endParaRPr lang="en-GB" altLang="en-US" sz="600">
                <a:cs typeface="Arial" charset="0"/>
              </a:endParaRPr>
            </a:p>
            <a:p>
              <a:pPr algn="ctr"/>
              <a:r>
                <a:rPr lang="en-GB" altLang="en-US" sz="1000" b="1">
                  <a:solidFill>
                    <a:srgbClr val="FFFFFF"/>
                  </a:solidFill>
                  <a:latin typeface="Gill Sans MT" pitchFamily="34" charset="0"/>
                </a:rPr>
                <a:t>Contractions</a:t>
              </a:r>
              <a:endParaRPr lang="en-GB" altLang="en-US">
                <a:cs typeface="Arial" charset="0"/>
              </a:endParaRPr>
            </a:p>
          </p:txBody>
        </p:sp>
        <p:sp>
          <p:nvSpPr>
            <p:cNvPr id="13341" name="Text Box 7"/>
            <p:cNvSpPr txBox="1">
              <a:spLocks noChangeArrowheads="1"/>
            </p:cNvSpPr>
            <p:nvPr/>
          </p:nvSpPr>
          <p:spPr bwMode="auto">
            <a:xfrm>
              <a:off x="3546" y="7947"/>
              <a:ext cx="2835" cy="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400" tIns="35568" rIns="68400" bIns="35568"/>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algn="ctr" eaLnBrk="1" hangingPunct="1"/>
              <a:r>
                <a:rPr lang="en-GB" altLang="en-US" sz="1000">
                  <a:solidFill>
                    <a:srgbClr val="003399"/>
                  </a:solidFill>
                  <a:latin typeface="Gill Sans MT" pitchFamily="34" charset="0"/>
                </a:rPr>
                <a:t>Progesterone Blockade</a:t>
              </a:r>
              <a:endParaRPr lang="en-GB" altLang="en-US"/>
            </a:p>
          </p:txBody>
        </p:sp>
        <p:sp>
          <p:nvSpPr>
            <p:cNvPr id="13342" name="AutoShape 6"/>
            <p:cNvSpPr>
              <a:spLocks noChangeArrowheads="1"/>
            </p:cNvSpPr>
            <p:nvPr/>
          </p:nvSpPr>
          <p:spPr bwMode="auto">
            <a:xfrm>
              <a:off x="2525" y="9082"/>
              <a:ext cx="1225" cy="671"/>
            </a:xfrm>
            <a:prstGeom prst="roundRect">
              <a:avLst>
                <a:gd name="adj" fmla="val 319"/>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68400" tIns="35568" rIns="68400" bIns="35568"/>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algn="ctr" eaLnBrk="1" hangingPunct="1"/>
              <a:r>
                <a:rPr lang="en-GB" altLang="en-US" sz="1000" b="1">
                  <a:solidFill>
                    <a:srgbClr val="FFFFFF"/>
                  </a:solidFill>
                  <a:latin typeface="Gill Sans MT" pitchFamily="34" charset="0"/>
                </a:rPr>
                <a:t>Decidual</a:t>
              </a:r>
              <a:endParaRPr lang="en-GB" altLang="en-US" sz="600"/>
            </a:p>
            <a:p>
              <a:pPr algn="ctr"/>
              <a:r>
                <a:rPr lang="en-GB" altLang="en-US" sz="1000" b="1">
                  <a:solidFill>
                    <a:srgbClr val="FFFFFF"/>
                  </a:solidFill>
                  <a:latin typeface="Gill Sans MT" pitchFamily="34" charset="0"/>
                </a:rPr>
                <a:t>Necrosis</a:t>
              </a:r>
              <a:endParaRPr lang="en-GB" altLang="en-US">
                <a:cs typeface="Arial" charset="0"/>
              </a:endParaRPr>
            </a:p>
          </p:txBody>
        </p:sp>
        <p:sp>
          <p:nvSpPr>
            <p:cNvPr id="13343" name="AutoShape 5"/>
            <p:cNvSpPr>
              <a:spLocks noChangeArrowheads="1"/>
            </p:cNvSpPr>
            <p:nvPr/>
          </p:nvSpPr>
          <p:spPr bwMode="auto">
            <a:xfrm>
              <a:off x="6123" y="9044"/>
              <a:ext cx="1236" cy="698"/>
            </a:xfrm>
            <a:prstGeom prst="roundRect">
              <a:avLst>
                <a:gd name="adj" fmla="val 306"/>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68400" tIns="35568" rIns="68400" bIns="35568"/>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algn="ctr" eaLnBrk="1" hangingPunct="1"/>
              <a:r>
                <a:rPr lang="en-GB" altLang="en-US" sz="1000" b="1">
                  <a:solidFill>
                    <a:srgbClr val="FFFFFF"/>
                  </a:solidFill>
                  <a:latin typeface="Gill Sans MT" pitchFamily="34" charset="0"/>
                </a:rPr>
                <a:t>Cervical</a:t>
              </a:r>
              <a:endParaRPr lang="en-GB" altLang="en-US" sz="600"/>
            </a:p>
            <a:p>
              <a:pPr algn="ctr"/>
              <a:r>
                <a:rPr lang="en-GB" altLang="en-US" sz="1000" b="1">
                  <a:solidFill>
                    <a:srgbClr val="FFFFFF"/>
                  </a:solidFill>
                  <a:latin typeface="Gill Sans MT" pitchFamily="34" charset="0"/>
                </a:rPr>
                <a:t>Ripening</a:t>
              </a:r>
              <a:endParaRPr lang="en-GB" altLang="en-US">
                <a:cs typeface="Arial" charset="0"/>
              </a:endParaRPr>
            </a:p>
          </p:txBody>
        </p:sp>
        <p:sp>
          <p:nvSpPr>
            <p:cNvPr id="13344" name="Text Box 4"/>
            <p:cNvSpPr txBox="1">
              <a:spLocks noChangeArrowheads="1"/>
            </p:cNvSpPr>
            <p:nvPr/>
          </p:nvSpPr>
          <p:spPr bwMode="auto">
            <a:xfrm>
              <a:off x="2746" y="10861"/>
              <a:ext cx="1900" cy="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400" tIns="35568" rIns="68400" bIns="35568"/>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algn="ctr" eaLnBrk="1" hangingPunct="1"/>
              <a:r>
                <a:rPr lang="en-GB" altLang="en-US" sz="1000">
                  <a:solidFill>
                    <a:srgbClr val="003399"/>
                  </a:solidFill>
                  <a:latin typeface="Gill Sans MT" pitchFamily="34" charset="0"/>
                </a:rPr>
                <a:t>Detachment</a:t>
              </a:r>
              <a:endParaRPr lang="en-GB" altLang="en-US"/>
            </a:p>
          </p:txBody>
        </p:sp>
        <p:sp>
          <p:nvSpPr>
            <p:cNvPr id="13345" name="Text Box 3"/>
            <p:cNvSpPr txBox="1">
              <a:spLocks noChangeArrowheads="1"/>
            </p:cNvSpPr>
            <p:nvPr/>
          </p:nvSpPr>
          <p:spPr bwMode="auto">
            <a:xfrm>
              <a:off x="5246" y="10861"/>
              <a:ext cx="1900" cy="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400" tIns="35568" rIns="68400" bIns="35568"/>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algn="ctr" eaLnBrk="1" hangingPunct="1"/>
              <a:r>
                <a:rPr lang="en-GB" altLang="en-US" sz="1000">
                  <a:solidFill>
                    <a:srgbClr val="003399"/>
                  </a:solidFill>
                  <a:latin typeface="Gill Sans MT" pitchFamily="34" charset="0"/>
                </a:rPr>
                <a:t>Expulsion</a:t>
              </a:r>
              <a:endParaRPr lang="en-GB" altLang="en-US"/>
            </a:p>
          </p:txBody>
        </p:sp>
        <p:sp>
          <p:nvSpPr>
            <p:cNvPr id="13346" name="Text Box 2"/>
            <p:cNvSpPr txBox="1">
              <a:spLocks noChangeArrowheads="1"/>
            </p:cNvSpPr>
            <p:nvPr/>
          </p:nvSpPr>
          <p:spPr bwMode="auto">
            <a:xfrm>
              <a:off x="4046" y="12095"/>
              <a:ext cx="1900" cy="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400" tIns="35568" rIns="68400" bIns="35568"/>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algn="ctr" eaLnBrk="1" hangingPunct="1"/>
              <a:r>
                <a:rPr lang="en-GB" altLang="en-US" sz="1000">
                  <a:solidFill>
                    <a:srgbClr val="003399"/>
                  </a:solidFill>
                  <a:latin typeface="Gill Sans MT" pitchFamily="34" charset="0"/>
                </a:rPr>
                <a:t>Abortion</a:t>
              </a:r>
              <a:endParaRPr lang="en-GB" altLang="en-US"/>
            </a:p>
          </p:txBody>
        </p:sp>
      </p:grpSp>
      <p:sp>
        <p:nvSpPr>
          <p:cNvPr id="13317" name="Text Box 2"/>
          <p:cNvSpPr txBox="1">
            <a:spLocks noChangeArrowheads="1"/>
          </p:cNvSpPr>
          <p:nvPr/>
        </p:nvSpPr>
        <p:spPr bwMode="auto">
          <a:xfrm>
            <a:off x="1600200" y="43434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91440" bIns="91440"/>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algn="ctr" eaLnBrk="1" hangingPunct="1">
              <a:spcAft>
                <a:spcPts val="1000"/>
              </a:spcAft>
            </a:pPr>
            <a:r>
              <a:rPr lang="en-US" altLang="en-US" sz="1000">
                <a:solidFill>
                  <a:srgbClr val="000000"/>
                </a:solidFill>
                <a:latin typeface="Calibri" pitchFamily="34" charset="0"/>
              </a:rPr>
              <a:t>National Abortion Federation, 2005</a:t>
            </a:r>
            <a:endParaRPr lang="en-US" altLang="en-US">
              <a:solidFill>
                <a:srgbClr val="000000"/>
              </a:solidFill>
              <a:latin typeface="Calibri" pitchFamily="34" charset="0"/>
            </a:endParaRPr>
          </a:p>
        </p:txBody>
      </p:sp>
      <p:sp>
        <p:nvSpPr>
          <p:cNvPr id="13318" name="Text Box 3"/>
          <p:cNvSpPr txBox="1">
            <a:spLocks noChangeArrowheads="1"/>
          </p:cNvSpPr>
          <p:nvPr/>
        </p:nvSpPr>
        <p:spPr bwMode="auto">
          <a:xfrm>
            <a:off x="4648200" y="4343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91440" bIns="91440"/>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algn="ctr" eaLnBrk="1" hangingPunct="1">
              <a:spcAft>
                <a:spcPts val="1000"/>
              </a:spcAft>
            </a:pPr>
            <a:r>
              <a:rPr lang="en-US" altLang="en-US" sz="1000">
                <a:solidFill>
                  <a:srgbClr val="000000"/>
                </a:solidFill>
                <a:latin typeface="Calibri" pitchFamily="34" charset="0"/>
              </a:rPr>
              <a:t>© Lisa Peñalver,  penart1@alaska.com</a:t>
            </a:r>
          </a:p>
        </p:txBody>
      </p:sp>
      <p:sp>
        <p:nvSpPr>
          <p:cNvPr id="13319" name="Rectangle 34"/>
          <p:cNvSpPr>
            <a:spLocks noChangeArrowheads="1"/>
          </p:cNvSpPr>
          <p:nvPr/>
        </p:nvSpPr>
        <p:spPr bwMode="auto">
          <a:xfrm>
            <a:off x="76200" y="4778375"/>
            <a:ext cx="8991600"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en-US" sz="2000" b="1" dirty="0">
                <a:solidFill>
                  <a:schemeClr val="bg1"/>
                </a:solidFill>
                <a:latin typeface="+mn-lt"/>
              </a:rPr>
              <a:t>Mifepristone</a:t>
            </a:r>
            <a:r>
              <a:rPr lang="en-US" sz="2000" dirty="0">
                <a:solidFill>
                  <a:schemeClr val="bg1"/>
                </a:solidFill>
                <a:latin typeface="+mn-lt"/>
              </a:rPr>
              <a:t> blocks progesterone activity (which is necessary to support the pregnancy) in the uterus. Mifepristone increases uterine sensitivity to misoprostol and softens the cervix.</a:t>
            </a:r>
          </a:p>
          <a:p>
            <a:pPr>
              <a:defRPr/>
            </a:pPr>
            <a:endParaRPr lang="en-US" sz="2000" dirty="0">
              <a:solidFill>
                <a:schemeClr val="bg1"/>
              </a:solidFill>
              <a:latin typeface="+mn-lt"/>
            </a:endParaRPr>
          </a:p>
          <a:p>
            <a:pPr>
              <a:defRPr/>
            </a:pPr>
            <a:r>
              <a:rPr lang="en-US" sz="2000" b="1" dirty="0">
                <a:solidFill>
                  <a:schemeClr val="bg1"/>
                </a:solidFill>
                <a:latin typeface="+mn-lt"/>
              </a:rPr>
              <a:t>Misoprostol</a:t>
            </a:r>
            <a:r>
              <a:rPr lang="en-US" sz="2000" dirty="0">
                <a:solidFill>
                  <a:schemeClr val="bg1"/>
                </a:solidFill>
                <a:latin typeface="+mn-lt"/>
              </a:rPr>
              <a:t>, a synthetic prostaglandin, stimulates uterine contractions and eventual uterine evacuation.</a:t>
            </a:r>
          </a:p>
        </p:txBody>
      </p:sp>
    </p:spTree>
    <p:extLst>
      <p:ext uri="{BB962C8B-B14F-4D97-AF65-F5344CB8AC3E}">
        <p14:creationId xmlns:p14="http://schemas.microsoft.com/office/powerpoint/2010/main" val="34174786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3"/>
          <p:cNvSpPr>
            <a:spLocks noGrp="1"/>
          </p:cNvSpPr>
          <p:nvPr>
            <p:ph type="title"/>
          </p:nvPr>
        </p:nvSpPr>
        <p:spPr>
          <a:xfrm>
            <a:off x="0" y="152400"/>
            <a:ext cx="7772400" cy="1295400"/>
          </a:xfrm>
        </p:spPr>
        <p:txBody>
          <a:bodyPr/>
          <a:lstStyle/>
          <a:p>
            <a:r>
              <a:rPr lang="en-US" altLang="en-US" dirty="0"/>
              <a:t>Other regimens</a:t>
            </a:r>
          </a:p>
        </p:txBody>
      </p:sp>
      <p:graphicFrame>
        <p:nvGraphicFramePr>
          <p:cNvPr id="6" name="SmartArt Placeholder 5"/>
          <p:cNvGraphicFramePr>
            <a:graphicFrameLocks noGrp="1"/>
          </p:cNvGraphicFramePr>
          <p:nvPr>
            <p:ph type="dgm" idx="1"/>
            <p:extLst>
              <p:ext uri="{D42A27DB-BD31-4B8C-83A1-F6EECF244321}">
                <p14:modId xmlns:p14="http://schemas.microsoft.com/office/powerpoint/2010/main" val="1049173369"/>
              </p:ext>
            </p:extLst>
          </p:nvPr>
        </p:nvGraphicFramePr>
        <p:xfrm>
          <a:off x="76200" y="1524000"/>
          <a:ext cx="8991599" cy="4328134"/>
        </p:xfrm>
        <a:graphic>
          <a:graphicData uri="http://schemas.openxmlformats.org/drawingml/2006/table">
            <a:tbl>
              <a:tblPr firstRow="1" bandRow="1">
                <a:tableStyleId>{5C22544A-7EE6-4342-B048-85BDC9FD1C3A}</a:tableStyleId>
              </a:tblPr>
              <a:tblGrid>
                <a:gridCol w="1905000">
                  <a:extLst>
                    <a:ext uri="{9D8B030D-6E8A-4147-A177-3AD203B41FA5}">
                      <a16:colId xmlns:a16="http://schemas.microsoft.com/office/drawing/2014/main" val="20000"/>
                    </a:ext>
                  </a:extLst>
                </a:gridCol>
                <a:gridCol w="1752600">
                  <a:extLst>
                    <a:ext uri="{9D8B030D-6E8A-4147-A177-3AD203B41FA5}">
                      <a16:colId xmlns:a16="http://schemas.microsoft.com/office/drawing/2014/main" val="20001"/>
                    </a:ext>
                  </a:extLst>
                </a:gridCol>
                <a:gridCol w="1143000">
                  <a:extLst>
                    <a:ext uri="{9D8B030D-6E8A-4147-A177-3AD203B41FA5}">
                      <a16:colId xmlns:a16="http://schemas.microsoft.com/office/drawing/2014/main" val="20002"/>
                    </a:ext>
                  </a:extLst>
                </a:gridCol>
                <a:gridCol w="1905000">
                  <a:extLst>
                    <a:ext uri="{9D8B030D-6E8A-4147-A177-3AD203B41FA5}">
                      <a16:colId xmlns:a16="http://schemas.microsoft.com/office/drawing/2014/main" val="20003"/>
                    </a:ext>
                  </a:extLst>
                </a:gridCol>
                <a:gridCol w="2285999">
                  <a:extLst>
                    <a:ext uri="{9D8B030D-6E8A-4147-A177-3AD203B41FA5}">
                      <a16:colId xmlns:a16="http://schemas.microsoft.com/office/drawing/2014/main" val="20004"/>
                    </a:ext>
                  </a:extLst>
                </a:gridCol>
              </a:tblGrid>
              <a:tr h="370840">
                <a:tc>
                  <a:txBody>
                    <a:bodyPr/>
                    <a:lstStyle/>
                    <a:p>
                      <a:r>
                        <a:rPr lang="en-US" sz="2000" dirty="0"/>
                        <a:t>Regimen</a:t>
                      </a:r>
                    </a:p>
                  </a:txBody>
                  <a:tcPr/>
                </a:tc>
                <a:tc>
                  <a:txBody>
                    <a:bodyPr/>
                    <a:lstStyle/>
                    <a:p>
                      <a:r>
                        <a:rPr lang="en-US" sz="2000" dirty="0"/>
                        <a:t>Mechanism</a:t>
                      </a:r>
                    </a:p>
                  </a:txBody>
                  <a:tcPr/>
                </a:tc>
                <a:tc>
                  <a:txBody>
                    <a:bodyPr/>
                    <a:lstStyle/>
                    <a:p>
                      <a:r>
                        <a:rPr lang="en-US" sz="2000" dirty="0"/>
                        <a:t>Failure</a:t>
                      </a:r>
                      <a:r>
                        <a:rPr lang="en-US" sz="2000" baseline="0" dirty="0"/>
                        <a:t> </a:t>
                      </a:r>
                      <a:r>
                        <a:rPr lang="en-US" sz="2000" dirty="0"/>
                        <a:t>rate</a:t>
                      </a:r>
                    </a:p>
                  </a:txBody>
                  <a:tcPr/>
                </a:tc>
                <a:tc>
                  <a:txBody>
                    <a:bodyPr/>
                    <a:lstStyle/>
                    <a:p>
                      <a:r>
                        <a:rPr lang="en-US" sz="2000" dirty="0"/>
                        <a:t>Risks</a:t>
                      </a:r>
                    </a:p>
                  </a:txBody>
                  <a:tcPr/>
                </a:tc>
                <a:tc>
                  <a:txBody>
                    <a:bodyPr/>
                    <a:lstStyle/>
                    <a:p>
                      <a:r>
                        <a:rPr lang="en-US" sz="2000" dirty="0"/>
                        <a:t>When</a:t>
                      </a:r>
                      <a:r>
                        <a:rPr lang="en-US" sz="2000" baseline="0" dirty="0"/>
                        <a:t> to use?</a:t>
                      </a:r>
                      <a:endParaRPr lang="en-US" sz="2000" dirty="0"/>
                    </a:p>
                  </a:txBody>
                  <a:tcPr/>
                </a:tc>
                <a:extLst>
                  <a:ext uri="{0D108BD9-81ED-4DB2-BD59-A6C34878D82A}">
                    <a16:rowId xmlns:a16="http://schemas.microsoft.com/office/drawing/2014/main" val="10000"/>
                  </a:ext>
                </a:extLst>
              </a:tr>
              <a:tr h="370840">
                <a:tc>
                  <a:txBody>
                    <a:bodyPr/>
                    <a:lstStyle/>
                    <a:p>
                      <a:r>
                        <a:rPr lang="en-US" sz="2000" dirty="0"/>
                        <a:t>High dose oxytocin</a:t>
                      </a:r>
                      <a:r>
                        <a:rPr lang="en-US" sz="2000" baseline="0" dirty="0"/>
                        <a:t> </a:t>
                      </a:r>
                      <a:r>
                        <a:rPr lang="en-US" sz="2000" dirty="0"/>
                        <a:t>infusion</a:t>
                      </a:r>
                    </a:p>
                  </a:txBody>
                  <a:tcPr marT="45707" marB="45707"/>
                </a:tc>
                <a:tc>
                  <a:txBody>
                    <a:bodyPr/>
                    <a:lstStyle/>
                    <a:p>
                      <a:r>
                        <a:rPr lang="en-US" sz="2000" dirty="0" err="1"/>
                        <a:t>Oxytocin</a:t>
                      </a:r>
                      <a:r>
                        <a:rPr lang="en-US" sz="2000" dirty="0"/>
                        <a:t> receptors</a:t>
                      </a:r>
                    </a:p>
                  </a:txBody>
                  <a:tcPr marT="45707" marB="45707"/>
                </a:tc>
                <a:tc>
                  <a:txBody>
                    <a:bodyPr/>
                    <a:lstStyle/>
                    <a:p>
                      <a:r>
                        <a:rPr lang="en-US" sz="2000" dirty="0"/>
                        <a:t>10%</a:t>
                      </a:r>
                      <a:endParaRPr lang="en-US" sz="2000" baseline="30000" dirty="0"/>
                    </a:p>
                  </a:txBody>
                  <a:tcPr marT="45707" marB="45707"/>
                </a:tc>
                <a:tc>
                  <a:txBody>
                    <a:bodyPr/>
                    <a:lstStyle/>
                    <a:p>
                      <a:r>
                        <a:rPr lang="en-US" sz="2000" dirty="0"/>
                        <a:t>Water</a:t>
                      </a:r>
                      <a:r>
                        <a:rPr lang="en-US" sz="2000" baseline="0" dirty="0"/>
                        <a:t> intoxication (rare)</a:t>
                      </a:r>
                      <a:endParaRPr lang="en-US" sz="2000" dirty="0"/>
                    </a:p>
                  </a:txBody>
                  <a:tcPr marT="45707" marB="45707"/>
                </a:tc>
                <a:tc>
                  <a:txBody>
                    <a:bodyPr/>
                    <a:lstStyle/>
                    <a:p>
                      <a:r>
                        <a:rPr lang="en-US" sz="2000" dirty="0"/>
                        <a:t>Use</a:t>
                      </a:r>
                      <a:r>
                        <a:rPr lang="en-US" sz="2000" baseline="0" dirty="0"/>
                        <a:t> if no access to misoprostol or for rare client issues</a:t>
                      </a:r>
                      <a:endParaRPr lang="en-US" sz="2000" dirty="0"/>
                    </a:p>
                  </a:txBody>
                  <a:tcPr marT="45707" marB="45707"/>
                </a:tc>
                <a:extLst>
                  <a:ext uri="{0D108BD9-81ED-4DB2-BD59-A6C34878D82A}">
                    <a16:rowId xmlns:a16="http://schemas.microsoft.com/office/drawing/2014/main" val="10001"/>
                  </a:ext>
                </a:extLst>
              </a:tr>
              <a:tr h="370840">
                <a:tc>
                  <a:txBody>
                    <a:bodyPr/>
                    <a:lstStyle/>
                    <a:p>
                      <a:r>
                        <a:rPr lang="en-US" sz="2000" dirty="0" err="1"/>
                        <a:t>Intraamniotic</a:t>
                      </a:r>
                      <a:r>
                        <a:rPr lang="en-US" sz="2000" baseline="0" dirty="0"/>
                        <a:t> </a:t>
                      </a:r>
                      <a:r>
                        <a:rPr lang="en-US" sz="2000" dirty="0"/>
                        <a:t>Hypertonic</a:t>
                      </a:r>
                      <a:r>
                        <a:rPr lang="en-US" sz="2000" baseline="0" dirty="0"/>
                        <a:t> Solution (saline or urea)</a:t>
                      </a:r>
                      <a:endParaRPr lang="en-US" sz="2000" dirty="0"/>
                    </a:p>
                  </a:txBody>
                  <a:tcPr/>
                </a:tc>
                <a:tc>
                  <a:txBody>
                    <a:bodyPr/>
                    <a:lstStyle/>
                    <a:p>
                      <a:r>
                        <a:rPr lang="en-US" sz="2000" dirty="0"/>
                        <a:t>Cell death,</a:t>
                      </a:r>
                    </a:p>
                    <a:p>
                      <a:r>
                        <a:rPr lang="en-US" sz="2000" dirty="0"/>
                        <a:t>Prostaglandin release</a:t>
                      </a:r>
                    </a:p>
                  </a:txBody>
                  <a:tcPr/>
                </a:tc>
                <a:tc>
                  <a:txBody>
                    <a:bodyPr/>
                    <a:lstStyle/>
                    <a:p>
                      <a:r>
                        <a:rPr lang="en-US" sz="2000" dirty="0"/>
                        <a:t>0-50%</a:t>
                      </a:r>
                    </a:p>
                  </a:txBody>
                  <a:tcPr/>
                </a:tc>
                <a:tc>
                  <a:txBody>
                    <a:bodyPr/>
                    <a:lstStyle/>
                    <a:p>
                      <a:r>
                        <a:rPr lang="en-US" sz="2000" dirty="0"/>
                        <a:t>Hemorrhage (6%)</a:t>
                      </a:r>
                    </a:p>
                  </a:txBody>
                  <a:tcPr/>
                </a:tc>
                <a:tc>
                  <a:txBody>
                    <a:bodyPr/>
                    <a:lstStyle/>
                    <a:p>
                      <a:r>
                        <a:rPr lang="en-US" sz="2000" dirty="0"/>
                        <a:t>DO</a:t>
                      </a:r>
                      <a:r>
                        <a:rPr lang="en-US" sz="2000" baseline="0" dirty="0"/>
                        <a:t> NOT USE</a:t>
                      </a:r>
                      <a:endParaRPr lang="en-US" sz="2000" dirty="0"/>
                    </a:p>
                  </a:txBody>
                  <a:tcPr/>
                </a:tc>
                <a:extLst>
                  <a:ext uri="{0D108BD9-81ED-4DB2-BD59-A6C34878D82A}">
                    <a16:rowId xmlns:a16="http://schemas.microsoft.com/office/drawing/2014/main" val="10002"/>
                  </a:ext>
                </a:extLst>
              </a:tr>
              <a:tr h="370840">
                <a:tc>
                  <a:txBody>
                    <a:bodyPr/>
                    <a:lstStyle/>
                    <a:p>
                      <a:r>
                        <a:rPr lang="en-US" sz="2000" dirty="0" err="1"/>
                        <a:t>Intraamniotic</a:t>
                      </a:r>
                      <a:r>
                        <a:rPr lang="en-US" sz="2000" dirty="0"/>
                        <a:t> PGF2</a:t>
                      </a:r>
                      <a:r>
                        <a:rPr lang="el-GR" sz="2000" dirty="0"/>
                        <a:t>α</a:t>
                      </a:r>
                      <a:endParaRPr lang="en-US" sz="2000" dirty="0"/>
                    </a:p>
                  </a:txBody>
                  <a:tcPr/>
                </a:tc>
                <a:tc>
                  <a:txBody>
                    <a:bodyPr/>
                    <a:lstStyle/>
                    <a:p>
                      <a:r>
                        <a:rPr lang="en-US" sz="2000" dirty="0"/>
                        <a:t>Prostaglandin</a:t>
                      </a:r>
                    </a:p>
                  </a:txBody>
                  <a:tcPr/>
                </a:tc>
                <a:tc>
                  <a:txBody>
                    <a:bodyPr/>
                    <a:lstStyle/>
                    <a:p>
                      <a:r>
                        <a:rPr lang="en-US" sz="2000" dirty="0"/>
                        <a:t>3-30%</a:t>
                      </a:r>
                    </a:p>
                  </a:txBody>
                  <a:tcPr/>
                </a:tc>
                <a:tc>
                  <a:txBody>
                    <a:bodyPr/>
                    <a:lstStyle/>
                    <a:p>
                      <a:r>
                        <a:rPr lang="en-US" sz="2000" dirty="0"/>
                        <a:t>Cardiac events,</a:t>
                      </a:r>
                    </a:p>
                    <a:p>
                      <a:r>
                        <a:rPr lang="en-US" sz="2000" dirty="0"/>
                        <a:t>Hemorrhage</a:t>
                      </a:r>
                    </a:p>
                  </a:txBody>
                  <a:tcPr/>
                </a:tc>
                <a:tc>
                  <a:txBody>
                    <a:bodyPr/>
                    <a:lstStyle/>
                    <a:p>
                      <a:r>
                        <a:rPr lang="en-US" sz="2000" dirty="0"/>
                        <a:t>DO</a:t>
                      </a:r>
                      <a:r>
                        <a:rPr lang="en-US" sz="2000" baseline="0" dirty="0"/>
                        <a:t> NOT USE</a:t>
                      </a:r>
                      <a:endParaRPr lang="en-US" sz="2000" dirty="0"/>
                    </a:p>
                  </a:txBody>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21834970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71800" y="5867400"/>
            <a:ext cx="8839200" cy="1295400"/>
          </a:xfrm>
        </p:spPr>
        <p:txBody>
          <a:bodyPr>
            <a:normAutofit/>
          </a:bodyPr>
          <a:lstStyle/>
          <a:p>
            <a:r>
              <a:rPr lang="en-US" b="1" dirty="0"/>
              <a:t>Recommended Regimens</a:t>
            </a:r>
          </a:p>
        </p:txBody>
      </p:sp>
    </p:spTree>
    <p:extLst>
      <p:ext uri="{BB962C8B-B14F-4D97-AF65-F5344CB8AC3E}">
        <p14:creationId xmlns:p14="http://schemas.microsoft.com/office/powerpoint/2010/main" val="12317989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Eligibility</a:t>
            </a:r>
          </a:p>
        </p:txBody>
      </p:sp>
      <p:sp>
        <p:nvSpPr>
          <p:cNvPr id="4" name="Content Placeholder 3"/>
          <p:cNvSpPr>
            <a:spLocks noGrp="1"/>
          </p:cNvSpPr>
          <p:nvPr>
            <p:ph idx="1"/>
          </p:nvPr>
        </p:nvSpPr>
        <p:spPr>
          <a:xfrm>
            <a:off x="457200" y="1600200"/>
            <a:ext cx="8534400" cy="4876800"/>
          </a:xfrm>
        </p:spPr>
        <p:txBody>
          <a:bodyPr/>
          <a:lstStyle/>
          <a:p>
            <a:r>
              <a:rPr lang="en-US" dirty="0"/>
              <a:t>Almost all women who need a medical abortion with mifepristone/misoprostol at or after 13 weeks gestation are eligible to have one.</a:t>
            </a:r>
          </a:p>
          <a:p>
            <a:endParaRPr lang="en-US" dirty="0"/>
          </a:p>
          <a:p>
            <a:r>
              <a:rPr lang="en-US" dirty="0"/>
              <a:t>Allergies to mifepristone or misoprostol are extremely rare.</a:t>
            </a:r>
          </a:p>
          <a:p>
            <a:endParaRPr lang="en-US" dirty="0"/>
          </a:p>
          <a:p>
            <a:r>
              <a:rPr lang="en-US" dirty="0"/>
              <a:t>Unstable or severe health conditions may require extra monitoring or consideration of a higher-level facility. </a:t>
            </a:r>
          </a:p>
        </p:txBody>
      </p:sp>
    </p:spTree>
    <p:extLst>
      <p:ext uri="{BB962C8B-B14F-4D97-AF65-F5344CB8AC3E}">
        <p14:creationId xmlns:p14="http://schemas.microsoft.com/office/powerpoint/2010/main" val="9456944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10"/>
          <p:cNvSpPr>
            <a:spLocks/>
          </p:cNvSpPr>
          <p:nvPr/>
        </p:nvSpPr>
        <p:spPr bwMode="auto">
          <a:xfrm>
            <a:off x="-855945" y="381000"/>
            <a:ext cx="8699500" cy="6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40639" bIns="0" anchor="ctr"/>
          <a:lstStyle>
            <a:lvl1pPr marL="342900" indent="-342900" eaLnBrk="0" hangingPunct="0">
              <a:defRPr>
                <a:solidFill>
                  <a:schemeClr val="tx1"/>
                </a:solidFill>
                <a:latin typeface="Arial" pitchFamily="34" charset="0"/>
              </a:defRPr>
            </a:lvl1pPr>
            <a:lvl2pPr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lvl="1" algn="r" eaLnBrk="1" hangingPunct="1"/>
            <a:r>
              <a:rPr lang="en-US" altLang="en-US" sz="3200" dirty="0">
                <a:solidFill>
                  <a:schemeClr val="bg1"/>
                </a:solidFill>
              </a:rPr>
              <a:t>Mifepristone-misoprostol regimen</a:t>
            </a:r>
          </a:p>
        </p:txBody>
      </p:sp>
      <p:graphicFrame>
        <p:nvGraphicFramePr>
          <p:cNvPr id="21619" name="Group 115"/>
          <p:cNvGraphicFramePr>
            <a:graphicFrameLocks noGrp="1"/>
          </p:cNvGraphicFramePr>
          <p:nvPr>
            <p:extLst>
              <p:ext uri="{D42A27DB-BD31-4B8C-83A1-F6EECF244321}">
                <p14:modId xmlns:p14="http://schemas.microsoft.com/office/powerpoint/2010/main" val="3770865719"/>
              </p:ext>
            </p:extLst>
          </p:nvPr>
        </p:nvGraphicFramePr>
        <p:xfrm>
          <a:off x="533400" y="4478027"/>
          <a:ext cx="8445410" cy="2227573"/>
        </p:xfrm>
        <a:graphic>
          <a:graphicData uri="http://schemas.openxmlformats.org/drawingml/2006/table">
            <a:tbl>
              <a:tblPr/>
              <a:tblGrid>
                <a:gridCol w="1914097">
                  <a:extLst>
                    <a:ext uri="{9D8B030D-6E8A-4147-A177-3AD203B41FA5}">
                      <a16:colId xmlns:a16="http://schemas.microsoft.com/office/drawing/2014/main" val="20000"/>
                    </a:ext>
                  </a:extLst>
                </a:gridCol>
                <a:gridCol w="2803864">
                  <a:extLst>
                    <a:ext uri="{9D8B030D-6E8A-4147-A177-3AD203B41FA5}">
                      <a16:colId xmlns:a16="http://schemas.microsoft.com/office/drawing/2014/main" val="20001"/>
                    </a:ext>
                  </a:extLst>
                </a:gridCol>
                <a:gridCol w="1611870">
                  <a:extLst>
                    <a:ext uri="{9D8B030D-6E8A-4147-A177-3AD203B41FA5}">
                      <a16:colId xmlns:a16="http://schemas.microsoft.com/office/drawing/2014/main" val="20002"/>
                    </a:ext>
                  </a:extLst>
                </a:gridCol>
                <a:gridCol w="2115579">
                  <a:extLst>
                    <a:ext uri="{9D8B030D-6E8A-4147-A177-3AD203B41FA5}">
                      <a16:colId xmlns:a16="http://schemas.microsoft.com/office/drawing/2014/main" val="20003"/>
                    </a:ext>
                  </a:extLst>
                </a:gridCol>
              </a:tblGrid>
              <a:tr h="1028707">
                <a:tc>
                  <a:txBody>
                    <a:bodyPr/>
                    <a:lstStyle/>
                    <a:p>
                      <a:pPr marL="39688" marR="0" lvl="0" indent="-39688"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chemeClr val="bg1"/>
                          </a:solidFill>
                          <a:effectLst/>
                          <a:latin typeface="Calibri Bold Italic" charset="0"/>
                          <a:ea typeface="ＭＳ Ｐゴシック" charset="-128"/>
                          <a:sym typeface="Calibri Bold Italic" charset="0"/>
                        </a:rPr>
                        <a:t>Weeks</a:t>
                      </a:r>
                    </a:p>
                    <a:p>
                      <a:pPr marL="39688" marR="0" lvl="0" indent="-39688"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chemeClr val="bg1"/>
                          </a:solidFill>
                          <a:effectLst/>
                          <a:latin typeface="Calibri Bold Italic" charset="0"/>
                          <a:ea typeface="ＭＳ Ｐゴシック" charset="-128"/>
                          <a:sym typeface="Calibri Bold Italic" charset="0"/>
                        </a:rPr>
                        <a:t>gestation</a:t>
                      </a:r>
                    </a:p>
                  </a:txBody>
                  <a:tcPr marL="50800" marR="50800" marT="50793" marB="50793"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39688" marR="0" lvl="0" indent="-39688"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chemeClr val="bg1"/>
                          </a:solidFill>
                          <a:effectLst/>
                          <a:latin typeface="Calibri Bold Italic" charset="0"/>
                          <a:ea typeface="ＭＳ Ｐゴシック" charset="-128"/>
                          <a:sym typeface="Calibri Bold Italic" charset="0"/>
                        </a:rPr>
                        <a:t>Misoprostol dose and route</a:t>
                      </a:r>
                    </a:p>
                  </a:txBody>
                  <a:tcPr marL="50800" marR="50800" marT="50793" marB="5079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39688" marR="0" lvl="0" indent="-39688"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chemeClr val="bg1"/>
                          </a:solidFill>
                          <a:effectLst/>
                          <a:latin typeface="Calibri Bold Italic" charset="0"/>
                          <a:ea typeface="ＭＳ Ｐゴシック" charset="-128"/>
                          <a:sym typeface="Calibri Bold Italic" charset="0"/>
                        </a:rPr>
                        <a:t>Timing</a:t>
                      </a:r>
                    </a:p>
                  </a:txBody>
                  <a:tcPr marL="50800" marR="50800" marT="50793" marB="5079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39688" marR="0" lvl="0" indent="-39688"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chemeClr val="bg1"/>
                          </a:solidFill>
                          <a:effectLst/>
                          <a:latin typeface="Calibri Bold Italic" charset="0"/>
                          <a:ea typeface="ＭＳ Ｐゴシック" charset="-128"/>
                          <a:sym typeface="Calibri Bold Italic" charset="0"/>
                        </a:rPr>
                        <a:t> # of doses</a:t>
                      </a:r>
                    </a:p>
                  </a:txBody>
                  <a:tcPr marL="50800" marR="50800" marT="50793" marB="50793"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extLst>
                  <a:ext uri="{0D108BD9-81ED-4DB2-BD59-A6C34878D82A}">
                    <a16:rowId xmlns:a16="http://schemas.microsoft.com/office/drawing/2014/main" val="10000"/>
                  </a:ext>
                </a:extLst>
              </a:tr>
              <a:tr h="1028693">
                <a:tc>
                  <a:txBody>
                    <a:bodyPr/>
                    <a:lstStyle/>
                    <a:p>
                      <a:pPr marL="39688" marR="0" lvl="0" indent="-39688"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chemeClr val="bg1"/>
                          </a:solidFill>
                          <a:effectLst/>
                          <a:latin typeface="Calibri" pitchFamily="34" charset="0"/>
                          <a:ea typeface="ＭＳ Ｐゴシック" charset="-128"/>
                          <a:sym typeface="Calibri" pitchFamily="34" charset="0"/>
                        </a:rPr>
                        <a:t>13-24 weeks</a:t>
                      </a:r>
                    </a:p>
                  </a:txBody>
                  <a:tcPr marL="50800" marR="50800" marT="50793" marB="50793"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9688" marR="0" lvl="0" indent="-39688"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chemeClr val="bg1"/>
                          </a:solidFill>
                          <a:effectLst/>
                          <a:latin typeface="Calibri" pitchFamily="34" charset="0"/>
                          <a:ea typeface="ＭＳ Ｐゴシック" charset="-128"/>
                          <a:sym typeface="Calibri" pitchFamily="34" charset="0"/>
                        </a:rPr>
                        <a:t>400mcg</a:t>
                      </a:r>
                    </a:p>
                    <a:p>
                      <a:pPr marL="39688" marR="0" lvl="0" indent="-39688"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chemeClr val="bg1"/>
                          </a:solidFill>
                          <a:effectLst/>
                          <a:latin typeface="Calibri" pitchFamily="34" charset="0"/>
                          <a:ea typeface="ＭＳ Ｐゴシック" charset="-128"/>
                          <a:sym typeface="Calibri" pitchFamily="34" charset="0"/>
                        </a:rPr>
                        <a:t>Vaginal, buccal or sublingual</a:t>
                      </a:r>
                    </a:p>
                  </a:txBody>
                  <a:tcPr marL="50800" marR="50800" marT="50793" marB="5079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9688" marR="0" lvl="0" indent="-39688"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chemeClr val="bg1"/>
                          </a:solidFill>
                          <a:effectLst/>
                          <a:latin typeface="Calibri" pitchFamily="34" charset="0"/>
                          <a:ea typeface="ＭＳ Ｐゴシック" charset="-128"/>
                          <a:sym typeface="Calibri" pitchFamily="34" charset="0"/>
                        </a:rPr>
                        <a:t>Repeat every  3 hours</a:t>
                      </a:r>
                    </a:p>
                  </a:txBody>
                  <a:tcPr marL="50800" marR="50800" marT="50793" marB="5079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9688" marR="0" lvl="0" indent="-39688"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chemeClr val="bg1"/>
                          </a:solidFill>
                          <a:effectLst/>
                          <a:latin typeface="Calibri" pitchFamily="34" charset="0"/>
                          <a:ea typeface="ＭＳ Ｐゴシック" charset="-128"/>
                          <a:sym typeface="Calibri" pitchFamily="34" charset="0"/>
                        </a:rPr>
                        <a:t>Until fetal and placental expulsion</a:t>
                      </a:r>
                    </a:p>
                  </a:txBody>
                  <a:tcPr marL="50800" marR="50800" marT="50793" marB="50793"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graphicFrame>
        <p:nvGraphicFramePr>
          <p:cNvPr id="6" name="Group 115"/>
          <p:cNvGraphicFramePr>
            <a:graphicFrameLocks noGrp="1"/>
          </p:cNvGraphicFramePr>
          <p:nvPr>
            <p:extLst>
              <p:ext uri="{D42A27DB-BD31-4B8C-83A1-F6EECF244321}">
                <p14:modId xmlns:p14="http://schemas.microsoft.com/office/powerpoint/2010/main" val="4252100783"/>
              </p:ext>
            </p:extLst>
          </p:nvPr>
        </p:nvGraphicFramePr>
        <p:xfrm>
          <a:off x="1524000" y="1119687"/>
          <a:ext cx="6096000" cy="1300496"/>
        </p:xfrm>
        <a:graphic>
          <a:graphicData uri="http://schemas.openxmlformats.org/drawingml/2006/table">
            <a:tbl>
              <a:tblPr/>
              <a:tblGrid>
                <a:gridCol w="2722680">
                  <a:extLst>
                    <a:ext uri="{9D8B030D-6E8A-4147-A177-3AD203B41FA5}">
                      <a16:colId xmlns:a16="http://schemas.microsoft.com/office/drawing/2014/main" val="20000"/>
                    </a:ext>
                  </a:extLst>
                </a:gridCol>
                <a:gridCol w="1341320">
                  <a:extLst>
                    <a:ext uri="{9D8B030D-6E8A-4147-A177-3AD203B41FA5}">
                      <a16:colId xmlns:a16="http://schemas.microsoft.com/office/drawing/2014/main" val="20001"/>
                    </a:ext>
                  </a:extLst>
                </a:gridCol>
                <a:gridCol w="2032000">
                  <a:extLst>
                    <a:ext uri="{9D8B030D-6E8A-4147-A177-3AD203B41FA5}">
                      <a16:colId xmlns:a16="http://schemas.microsoft.com/office/drawing/2014/main" val="20002"/>
                    </a:ext>
                  </a:extLst>
                </a:gridCol>
              </a:tblGrid>
              <a:tr h="762000">
                <a:tc>
                  <a:txBody>
                    <a:bodyPr/>
                    <a:lstStyle/>
                    <a:p>
                      <a:pPr marL="39688" marR="0" lvl="0" indent="-39688"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chemeClr val="bg1"/>
                          </a:solidFill>
                          <a:effectLst/>
                          <a:latin typeface="Calibri Bold Italic" charset="0"/>
                          <a:ea typeface="ＭＳ Ｐゴシック" charset="-128"/>
                          <a:sym typeface="Calibri Bold Italic" charset="0"/>
                        </a:rPr>
                        <a:t>Mifepristone dose</a:t>
                      </a:r>
                    </a:p>
                  </a:txBody>
                  <a:tcPr marL="50800" marR="50800" marT="50792" marB="5079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39688" marR="0" lvl="0" indent="-39688"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chemeClr val="bg1"/>
                          </a:solidFill>
                          <a:effectLst/>
                          <a:latin typeface="Calibri Bold Italic" charset="0"/>
                          <a:ea typeface="ＭＳ Ｐゴシック" charset="-128"/>
                          <a:sym typeface="Calibri Bold Italic" charset="0"/>
                        </a:rPr>
                        <a:t>Route</a:t>
                      </a:r>
                    </a:p>
                  </a:txBody>
                  <a:tcPr marL="50800" marR="50800" marT="50792" marB="5079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39688" marR="0" lvl="0" indent="-39688"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chemeClr val="bg1"/>
                          </a:solidFill>
                          <a:effectLst/>
                          <a:latin typeface="Calibri Bold Italic" charset="0"/>
                          <a:ea typeface="ＭＳ Ｐゴシック" charset="-128"/>
                          <a:sym typeface="Calibri Bold Italic" charset="0"/>
                        </a:rPr>
                        <a:t>Timing</a:t>
                      </a:r>
                    </a:p>
                  </a:txBody>
                  <a:tcPr marL="50800" marR="50800" marT="50792" marB="50792"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extLst>
                  <a:ext uri="{0D108BD9-81ED-4DB2-BD59-A6C34878D82A}">
                    <a16:rowId xmlns:a16="http://schemas.microsoft.com/office/drawing/2014/main" val="10000"/>
                  </a:ext>
                </a:extLst>
              </a:tr>
              <a:tr h="538496">
                <a:tc>
                  <a:txBody>
                    <a:bodyPr/>
                    <a:lstStyle/>
                    <a:p>
                      <a:pPr marL="39688" marR="0" lvl="0" indent="-39688"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chemeClr val="bg1"/>
                          </a:solidFill>
                          <a:effectLst/>
                          <a:latin typeface="Calibri" pitchFamily="34" charset="0"/>
                          <a:ea typeface="ＭＳ Ｐゴシック" charset="-128"/>
                          <a:sym typeface="Calibri" pitchFamily="34" charset="0"/>
                        </a:rPr>
                        <a:t>200mg</a:t>
                      </a:r>
                    </a:p>
                  </a:txBody>
                  <a:tcPr marL="50800" marR="50800" marT="50792" marB="5079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p>
                      <a:pPr marL="39688" marR="0" lvl="0" indent="-39688"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chemeClr val="bg1"/>
                          </a:solidFill>
                          <a:effectLst/>
                          <a:latin typeface="Calibri" pitchFamily="34" charset="0"/>
                          <a:ea typeface="ＭＳ Ｐゴシック" charset="-128"/>
                          <a:sym typeface="Calibri" pitchFamily="34" charset="0"/>
                        </a:rPr>
                        <a:t>Oral</a:t>
                      </a:r>
                    </a:p>
                  </a:txBody>
                  <a:tcPr marL="50800" marR="50800" marT="50792" marB="5079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p>
                      <a:pPr marL="39688" marR="0" lvl="0" indent="-39688" algn="l" defTabSz="914400" rtl="0" eaLnBrk="1" fontAlgn="base" latinLnBrk="0" hangingPunct="1">
                        <a:lnSpc>
                          <a:spcPct val="100000"/>
                        </a:lnSpc>
                        <a:spcBef>
                          <a:spcPct val="0"/>
                        </a:spcBef>
                        <a:spcAft>
                          <a:spcPct val="0"/>
                        </a:spcAft>
                        <a:buClrTx/>
                        <a:buSzTx/>
                        <a:buFontTx/>
                        <a:buNone/>
                        <a:tabLst/>
                        <a:defRPr/>
                      </a:pPr>
                      <a:r>
                        <a:rPr kumimoji="0" lang="en-US" sz="2400" b="0" i="0" u="none" strike="noStrike" cap="none" normalizeH="0" baseline="0" dirty="0">
                          <a:ln>
                            <a:noFill/>
                          </a:ln>
                          <a:solidFill>
                            <a:schemeClr val="bg1"/>
                          </a:solidFill>
                          <a:effectLst/>
                          <a:latin typeface="Calibri" pitchFamily="34" charset="0"/>
                          <a:ea typeface="ＭＳ Ｐゴシック" charset="-128"/>
                          <a:sym typeface="Calibri" pitchFamily="34" charset="0"/>
                        </a:rPr>
                        <a:t>Single dose</a:t>
                      </a:r>
                    </a:p>
                  </a:txBody>
                  <a:tcPr marL="50800" marR="50800" marT="50792" marB="50792"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pic>
        <p:nvPicPr>
          <p:cNvPr id="64515" name="Picture 3" descr="C:\Users\Alice\AppData\Local\Microsoft\Windows\Temporary Internet Files\Content.IE5\3K8FTFRT\MC900431586[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0" y="2590800"/>
            <a:ext cx="10668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p:cNvSpPr/>
          <p:nvPr/>
        </p:nvSpPr>
        <p:spPr>
          <a:xfrm>
            <a:off x="2971800" y="3429000"/>
            <a:ext cx="3314700" cy="457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800" b="1" dirty="0">
                <a:solidFill>
                  <a:schemeClr val="bg1"/>
                </a:solidFill>
              </a:rPr>
              <a:t>1-2 days later</a:t>
            </a:r>
          </a:p>
        </p:txBody>
      </p:sp>
      <p:sp>
        <p:nvSpPr>
          <p:cNvPr id="11" name="Right Arrow 10"/>
          <p:cNvSpPr/>
          <p:nvPr/>
        </p:nvSpPr>
        <p:spPr>
          <a:xfrm rot="5400000">
            <a:off x="4096533" y="4021377"/>
            <a:ext cx="533400" cy="304800"/>
          </a:xfrm>
          <a:prstGeom prst="rightArrow">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extLst>
      <p:ext uri="{BB962C8B-B14F-4D97-AF65-F5344CB8AC3E}">
        <p14:creationId xmlns:p14="http://schemas.microsoft.com/office/powerpoint/2010/main" val="3905999424"/>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451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16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Blue + Dark Organe Urban">
      <a:dk1>
        <a:srgbClr val="0069AA"/>
      </a:dk1>
      <a:lt1>
        <a:sysClr val="window" lastClr="FFFFFF"/>
      </a:lt1>
      <a:dk2>
        <a:srgbClr val="0069AA"/>
      </a:dk2>
      <a:lt2>
        <a:srgbClr val="E2D6B5"/>
      </a:lt2>
      <a:accent1>
        <a:srgbClr val="F47B20"/>
      </a:accent1>
      <a:accent2>
        <a:srgbClr val="F47B20"/>
      </a:accent2>
      <a:accent3>
        <a:srgbClr val="F47B20"/>
      </a:accent3>
      <a:accent4>
        <a:srgbClr val="C3B8B2"/>
      </a:accent4>
      <a:accent5>
        <a:srgbClr val="F96B07"/>
      </a:accent5>
      <a:accent6>
        <a:srgbClr val="F47B20"/>
      </a:accent6>
      <a:hlink>
        <a:srgbClr val="D62828"/>
      </a:hlink>
      <a:folHlink>
        <a:srgbClr val="7C6D63"/>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Activity xmlns="794a31a7-d620-4990-b69f-212e7653d907">MA Overview - presentation</Activity>
    <Activity_x0020_order xmlns="794a31a7-d620-4990-b69f-212e7653d907">30</Activity_x0020_order>
    <SharedWithUsers xmlns="eaabc42c-abff-4e10-a1d4-30dd7a9c0116">
      <UserInfo>
        <DisplayName>Nathalie Kapp</DisplayName>
        <AccountId>130</AccountId>
        <AccountType/>
      </UserInfo>
      <UserInfo>
        <DisplayName>Amy Coughlin</DisplayName>
        <AccountId>66</AccountId>
        <AccountType/>
      </UserInfo>
    </SharedWithUser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8E60CE8ECEFFB84F98DEAE73ADCA2925" ma:contentTypeVersion="15" ma:contentTypeDescription="Create a new document." ma:contentTypeScope="" ma:versionID="760e8ddac3cb7b9b2a37a4cc3acab5ff">
  <xsd:schema xmlns:xsd="http://www.w3.org/2001/XMLSchema" xmlns:xs="http://www.w3.org/2001/XMLSchema" xmlns:p="http://schemas.microsoft.com/office/2006/metadata/properties" xmlns:ns2="eaabc42c-abff-4e10-a1d4-30dd7a9c0116" xmlns:ns3="794a31a7-d620-4990-b69f-212e7653d907" targetNamespace="http://schemas.microsoft.com/office/2006/metadata/properties" ma:root="true" ma:fieldsID="5a8bda13e4afee807d0e66d1a272ee28" ns2:_="" ns3:_="">
    <xsd:import namespace="eaabc42c-abff-4e10-a1d4-30dd7a9c0116"/>
    <xsd:import namespace="794a31a7-d620-4990-b69f-212e7653d907"/>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Activity_x0020_order" minOccurs="0"/>
                <xsd:element ref="ns3:Activity" minOccurs="0"/>
                <xsd:element ref="ns3:MediaServiceEventHashCode" minOccurs="0"/>
                <xsd:element ref="ns3:MediaServiceGenerationTim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aabc42c-abff-4e10-a1d4-30dd7a9c0116"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94a31a7-d620-4990-b69f-212e7653d907"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Activity_x0020_order" ma:index="12" nillable="true" ma:displayName="Order" ma:internalName="Activity_x0020_order" ma:percentage="FALSE">
      <xsd:simpleType>
        <xsd:restriction base="dms:Number"/>
      </xsd:simpleType>
    </xsd:element>
    <xsd:element name="Activity" ma:index="13" nillable="true" ma:displayName="Notes" ma:internalName="Activity">
      <xsd:simpleType>
        <xsd:restriction base="dms:Text">
          <xsd:maxLength value="255"/>
        </xsd:restriction>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4" ma:displayName="Content Typ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4644241-70B6-46EA-95E0-654BE7877EAB}">
  <ds:schemaRefs>
    <ds:schemaRef ds:uri="http://purl.org/dc/terms/"/>
    <ds:schemaRef ds:uri="http://schemas.openxmlformats.org/package/2006/metadata/core-properties"/>
    <ds:schemaRef ds:uri="http://purl.org/dc/dcmitype/"/>
    <ds:schemaRef ds:uri="http://schemas.microsoft.com/office/2006/documentManagement/types"/>
    <ds:schemaRef ds:uri="794a31a7-d620-4990-b69f-212e7653d907"/>
    <ds:schemaRef ds:uri="http://purl.org/dc/elements/1.1/"/>
    <ds:schemaRef ds:uri="http://schemas.microsoft.com/office/2006/metadata/properties"/>
    <ds:schemaRef ds:uri="http://schemas.microsoft.com/office/infopath/2007/PartnerControls"/>
    <ds:schemaRef ds:uri="eaabc42c-abff-4e10-a1d4-30dd7a9c0116"/>
    <ds:schemaRef ds:uri="http://www.w3.org/XML/1998/namespace"/>
  </ds:schemaRefs>
</ds:datastoreItem>
</file>

<file path=customXml/itemProps2.xml><?xml version="1.0" encoding="utf-8"?>
<ds:datastoreItem xmlns:ds="http://schemas.openxmlformats.org/officeDocument/2006/customXml" ds:itemID="{427BEB29-BD95-42F7-89F9-646AF155651F}"/>
</file>

<file path=customXml/itemProps3.xml><?xml version="1.0" encoding="utf-8"?>
<ds:datastoreItem xmlns:ds="http://schemas.openxmlformats.org/officeDocument/2006/customXml" ds:itemID="{01D8DAA2-E0AB-43C1-96EC-D168FDC56FF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Clarity</Template>
  <TotalTime>625</TotalTime>
  <Words>2909</Words>
  <Application>Microsoft Office PowerPoint</Application>
  <PresentationFormat>On-screen Show (4:3)</PresentationFormat>
  <Paragraphs>297</Paragraphs>
  <Slides>25</Slides>
  <Notes>24</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25</vt:i4>
      </vt:variant>
    </vt:vector>
  </HeadingPairs>
  <TitlesOfParts>
    <vt:vector size="34" baseType="lpstr">
      <vt:lpstr>ＭＳ Ｐゴシック</vt:lpstr>
      <vt:lpstr>Arial</vt:lpstr>
      <vt:lpstr>Calibri</vt:lpstr>
      <vt:lpstr>Calibri Bold Italic</vt:lpstr>
      <vt:lpstr>Calibri Italic</vt:lpstr>
      <vt:lpstr>Gill Sans MT</vt:lpstr>
      <vt:lpstr>Times New Roman</vt:lpstr>
      <vt:lpstr>Wingdings</vt:lpstr>
      <vt:lpstr>Clarity</vt:lpstr>
      <vt:lpstr>An overview of medical management of indicated abortion &amp; postabortion care (PAC) at or after 13 weeks  </vt:lpstr>
      <vt:lpstr>Objectives</vt:lpstr>
      <vt:lpstr>Definition </vt:lpstr>
      <vt:lpstr>WHO-supported regimens</vt:lpstr>
      <vt:lpstr>Mechanism of action </vt:lpstr>
      <vt:lpstr>Other regimens</vt:lpstr>
      <vt:lpstr>Recommended Regimens</vt:lpstr>
      <vt:lpstr>Eligibility</vt:lpstr>
      <vt:lpstr>PowerPoint Presentation</vt:lpstr>
      <vt:lpstr>PowerPoint Presentation</vt:lpstr>
      <vt:lpstr>After expulsion:</vt:lpstr>
      <vt:lpstr>Safety and Efficacy</vt:lpstr>
      <vt:lpstr>Expected side effects</vt:lpstr>
      <vt:lpstr>Postabortion care</vt:lpstr>
      <vt:lpstr>Postabortion care (PAC)</vt:lpstr>
      <vt:lpstr>Incomplete abortion: Uterine size &lt;13 weeks</vt:lpstr>
      <vt:lpstr>Uterine size at or greater than 13 weeks</vt:lpstr>
      <vt:lpstr>Special considerations</vt:lpstr>
      <vt:lpstr>Young women</vt:lpstr>
      <vt:lpstr>Prior hysterotomy (uterine scar)</vt:lpstr>
      <vt:lpstr>Gestations over 24 weeks</vt:lpstr>
      <vt:lpstr>Not enough time for mifepristone?</vt:lpstr>
      <vt:lpstr>Delayed fetal expulsion (&gt;24 hours) </vt:lpstr>
      <vt:lpstr>Delivery of the placenta</vt:lpstr>
      <vt:lpstr>Questions?</vt:lpstr>
    </vt:vector>
  </TitlesOfParts>
  <Company>Ipas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Dark blue + Orange Clarity (Dark background)</dc:title>
  <dc:creator>Nicole Crews</dc:creator>
  <dc:description>Template with dark background</dc:description>
  <cp:lastModifiedBy>Margie Snider</cp:lastModifiedBy>
  <cp:revision>71</cp:revision>
  <dcterms:created xsi:type="dcterms:W3CDTF">2013-01-02T19:45:00Z</dcterms:created>
  <dcterms:modified xsi:type="dcterms:W3CDTF">2018-10-25T19:15:25Z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0x0101008E60CE8ECEFFB84F98DEAE73ADCA2925</vt:lpwstr>
  </property>
  <property fmtid="{D5CDD505-2E9C-101B-9397-08002B2CF9AE}" pid="3" name="_dlc_DocIdItemGuid">
    <vt:lpwstr>7bca8783-d97f-4ab3-9781-c6606e591af5</vt:lpwstr>
  </property>
  <property fmtid="{D5CDD505-2E9C-101B-9397-08002B2CF9AE}" pid="4" name="Order">
    <vt:r8>100</vt:r8>
  </property>
  <property fmtid="{D5CDD505-2E9C-101B-9397-08002B2CF9AE}" pid="5" name="URL">
    <vt:lpwstr/>
  </property>
</Properties>
</file>