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256"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halie Kapp" initials="NK"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861" autoAdjust="0"/>
  </p:normalViewPr>
  <p:slideViewPr>
    <p:cSldViewPr>
      <p:cViewPr varScale="1">
        <p:scale>
          <a:sx n="53" d="100"/>
          <a:sy n="53" d="100"/>
        </p:scale>
        <p:origin x="1166" y="4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thalie Kapp" userId="45fa05d0-43ad-4034-9bc3-3690077050d4" providerId="ADAL" clId="{CA0848D0-D807-4C40-A137-2641D3FE1493}"/>
    <pc:docChg chg="modSld">
      <pc:chgData name="Nathalie Kapp" userId="45fa05d0-43ad-4034-9bc3-3690077050d4" providerId="ADAL" clId="{CA0848D0-D807-4C40-A137-2641D3FE1493}" dt="2018-12-22T13:27:09.815" v="1" actId="20577"/>
      <pc:docMkLst>
        <pc:docMk/>
      </pc:docMkLst>
      <pc:sldChg chg="delCm">
        <pc:chgData name="Nathalie Kapp" userId="45fa05d0-43ad-4034-9bc3-3690077050d4" providerId="ADAL" clId="{CA0848D0-D807-4C40-A137-2641D3FE1493}" dt="2018-12-22T13:26:53.565" v="0"/>
        <pc:sldMkLst>
          <pc:docMk/>
          <pc:sldMk cId="1312994585" sldId="262"/>
        </pc:sldMkLst>
      </pc:sldChg>
      <pc:sldChg chg="modSp">
        <pc:chgData name="Nathalie Kapp" userId="45fa05d0-43ad-4034-9bc3-3690077050d4" providerId="ADAL" clId="{CA0848D0-D807-4C40-A137-2641D3FE1493}" dt="2018-12-22T13:27:09.815" v="1" actId="20577"/>
        <pc:sldMkLst>
          <pc:docMk/>
          <pc:sldMk cId="214863732" sldId="264"/>
        </pc:sldMkLst>
        <pc:spChg chg="mod">
          <ac:chgData name="Nathalie Kapp" userId="45fa05d0-43ad-4034-9bc3-3690077050d4" providerId="ADAL" clId="{CA0848D0-D807-4C40-A137-2641D3FE1493}" dt="2018-12-22T13:27:09.815" v="1" actId="20577"/>
          <ac:spMkLst>
            <pc:docMk/>
            <pc:sldMk cId="214863732" sldId="264"/>
            <ac:spMk id="2" creationId="{00000000-0000-0000-0000-000000000000}"/>
          </ac:spMkLst>
        </pc:spChg>
      </pc:sldChg>
    </pc:docChg>
  </pc:docChgLst>
  <pc:docChgLst>
    <pc:chgData name="Margie Snider" userId="332cd4aa-40f4-4b51-9d88-fdb713469228" providerId="ADAL" clId="{2201D552-2E6A-4C17-903D-FE5CADCBDD2F}"/>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9CC676-AD9F-456D-B1DD-FB5CF7143FBF}" type="datetimeFigureOut">
              <a:rPr lang="en-US" smtClean="0"/>
              <a:t>2/6/2019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E79A8E-AA04-4028-9302-54E05D343A63}" type="slidenum">
              <a:rPr lang="en-US" smtClean="0"/>
              <a:t>‹#›</a:t>
            </a:fld>
            <a:endParaRPr lang="en-US" dirty="0"/>
          </a:p>
        </p:txBody>
      </p:sp>
    </p:spTree>
    <p:extLst>
      <p:ext uri="{BB962C8B-B14F-4D97-AF65-F5344CB8AC3E}">
        <p14:creationId xmlns:p14="http://schemas.microsoft.com/office/powerpoint/2010/main" val="2990179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i="0" baseline="0" dirty="0"/>
              <a:t>Emphasize that actually the same safe abortion methodologies are also the safe technologies used to treat/manage postabortion care.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i="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i="0" baseline="0" dirty="0"/>
              <a:t>For more information regarding D&amp;E, see Ipas’s </a:t>
            </a:r>
            <a:r>
              <a:rPr lang="en-US" altLang="en-US" i="1" baseline="0" dirty="0"/>
              <a:t>Dilatation and Evacuation Reference Guide: Induced abortion and postabortion care at or after 13 weeks gestation.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As new evidence emerges, recommendations may require updating; yearly updates are reflected in Ipas’s </a:t>
            </a:r>
            <a:r>
              <a:rPr lang="en-US" i="1" baseline="0" dirty="0"/>
              <a:t>Clinical Updates in Reproductive Health</a:t>
            </a:r>
            <a:r>
              <a:rPr lang="en-US" baseline="0" dirty="0"/>
              <a:t> (www.ipas.org/clinicalupdates).</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i="0"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i="0"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i="0" dirty="0"/>
          </a:p>
          <a:p>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1</a:t>
            </a:fld>
            <a:endParaRPr lang="en-US" dirty="0"/>
          </a:p>
        </p:txBody>
      </p:sp>
    </p:spTree>
    <p:extLst>
      <p:ext uri="{BB962C8B-B14F-4D97-AF65-F5344CB8AC3E}">
        <p14:creationId xmlns:p14="http://schemas.microsoft.com/office/powerpoint/2010/main" val="4061255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6743D1-9B11-47B5-B265-40B90576E30F}" type="slidenum">
              <a:rPr lang="en-US" altLang="en-US" smtClean="0"/>
              <a:pPr eaLnBrk="1" hangingPunct="1"/>
              <a:t>2</a:t>
            </a:fld>
            <a:endParaRPr lang="en-US" altLang="en-US" dirty="0"/>
          </a:p>
        </p:txBody>
      </p:sp>
    </p:spTree>
    <p:extLst>
      <p:ext uri="{BB962C8B-B14F-4D97-AF65-F5344CB8AC3E}">
        <p14:creationId xmlns:p14="http://schemas.microsoft.com/office/powerpoint/2010/main" val="782172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b="0" i="0" u="none" strike="noStrike" kern="1200" baseline="0" dirty="0">
                <a:solidFill>
                  <a:schemeClr val="tx1"/>
                </a:solidFill>
                <a:latin typeface="+mn-lt"/>
                <a:ea typeface="+mn-ea"/>
                <a:cs typeface="+mn-cs"/>
              </a:rPr>
              <a:t>Two types of technologies are recommended for PAC at or after 13 weeks uterine size:  dilatation and evacuation (D&amp;E) and misoprostol-based medical methods (mifepristone plus misoprostol or misoprostol only). Of note: Depending on the size of the uterus and the contents remaining in the uterus, D&amp;E may not be needed but simply vacuum aspiration.</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D&amp;E involves preparing (softening and dilating) the cervix and then evacuating the uterus with a combination of vacuum aspiration and forceps. It requires skilled clinicians, specialized instruments and more intensive clinical care than aspiration in early pregnancy. D&amp;E provision is appropriate for higher-volume sites, as the experience level and caseload of providers is directly related to complication rates.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medical method uses medication-based regimens with mifepristone plus misoprostol or misoprostol only to both prepare the cervix and induce uterine contractions until eventual pregnancy expulsion.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When both methods are available and a woman is stable (not needing emergent care), women should have the option to choose their preferred method. Medication requires fewer technical skills and resources and can be offered in facilities where D&amp;E cannot be provided. Generally, medication management can be offered wherever obstetrical services are available and by providers who perform these services (e.g., midlevel providers).  Additionally, vacuum aspiration for PAC can be safely provided by a variety of different provider cadres and in different levels of facilities.</a:t>
            </a:r>
            <a:endParaRPr lang="en-US" altLang="en-US" dirty="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04FDD1E-8521-4647-AB47-F5D6AFD6A8B0}" type="slidenum">
              <a:rPr lang="en-US" altLang="en-US" smtClean="0"/>
              <a:pPr eaLnBrk="1" hangingPunct="1"/>
              <a:t>3</a:t>
            </a:fld>
            <a:endParaRPr lang="en-US" altLang="en-US" dirty="0"/>
          </a:p>
        </p:txBody>
      </p:sp>
    </p:spTree>
    <p:extLst>
      <p:ext uri="{BB962C8B-B14F-4D97-AF65-F5344CB8AC3E}">
        <p14:creationId xmlns:p14="http://schemas.microsoft.com/office/powerpoint/2010/main" val="12618585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D&amp;E requires time for cervical preparation, specialized equipment and experienced providers. For postabortion care, the cervix may or may not be open. If opened</a:t>
            </a:r>
            <a:r>
              <a:rPr lang="en-US" altLang="en-US" baseline="0" dirty="0"/>
              <a:t> sufficiently for the type and size of uterine contents, then the additional time for cervical preparation may not be necessary. </a:t>
            </a:r>
            <a:r>
              <a:rPr lang="en-US" altLang="en-US" dirty="0"/>
              <a:t>Some providers who routinely practice MVA may not offer D&amp;E because of lack of training,  a </a:t>
            </a:r>
            <a:r>
              <a:rPr lang="en-US" altLang="en-US" baseline="0" dirty="0"/>
              <a:t>caseload too small to achieve or maintain competency</a:t>
            </a:r>
            <a:r>
              <a:rPr lang="en-US" altLang="en-US" dirty="0"/>
              <a:t>.  Skills need to be learned and maintained for safe D&amp;E provision.   </a:t>
            </a:r>
          </a:p>
          <a:p>
            <a:pPr eaLnBrk="1" hangingPunct="1">
              <a:spcBef>
                <a:spcPct val="0"/>
              </a:spcBef>
            </a:pPr>
            <a:endParaRPr lang="en-US" altLang="en-US" dirty="0"/>
          </a:p>
          <a:p>
            <a:pPr eaLnBrk="1" hangingPunct="1">
              <a:spcBef>
                <a:spcPct val="0"/>
              </a:spcBef>
            </a:pPr>
            <a:r>
              <a:rPr lang="en-US" altLang="en-US" dirty="0"/>
              <a:t>The</a:t>
            </a:r>
            <a:r>
              <a:rPr lang="en-US" altLang="en-US" baseline="0" dirty="0"/>
              <a:t> picture (right) demonstrates the type of equipment used for D&amp;E</a:t>
            </a:r>
            <a:endParaRPr lang="en-US" altLang="en-US" dirty="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CE3BCBB-5404-49CE-871F-76731F024505}" type="slidenum">
              <a:rPr lang="en-US" altLang="en-US" smtClean="0"/>
              <a:pPr eaLnBrk="1" hangingPunct="1"/>
              <a:t>4</a:t>
            </a:fld>
            <a:endParaRPr lang="en-US" altLang="en-US" dirty="0"/>
          </a:p>
        </p:txBody>
      </p:sp>
    </p:spTree>
    <p:extLst>
      <p:ext uri="{BB962C8B-B14F-4D97-AF65-F5344CB8AC3E}">
        <p14:creationId xmlns:p14="http://schemas.microsoft.com/office/powerpoint/2010/main" val="2112785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Picture</a:t>
            </a:r>
            <a:r>
              <a:rPr lang="en-US" baseline="0" dirty="0"/>
              <a:t>:</a:t>
            </a:r>
          </a:p>
          <a:p>
            <a:r>
              <a:rPr lang="en-US" baseline="0" dirty="0"/>
              <a:t>Specialized forceps for D&amp;E - Bierer forcep. </a:t>
            </a:r>
          </a:p>
          <a:p>
            <a:r>
              <a:rPr lang="en-US" baseline="0" dirty="0"/>
              <a:t>Another forceps called a Sopher (not pictured here) is also used in D&amp;E which is smaller and used for gestations 18 weeks and less.</a:t>
            </a: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5</a:t>
            </a:fld>
            <a:endParaRPr lang="en-US" dirty="0"/>
          </a:p>
        </p:txBody>
      </p:sp>
    </p:spTree>
    <p:extLst>
      <p:ext uri="{BB962C8B-B14F-4D97-AF65-F5344CB8AC3E}">
        <p14:creationId xmlns:p14="http://schemas.microsoft.com/office/powerpoint/2010/main" val="1738637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a:p>
            <a:endParaRPr lang="en-US" altLang="en-US" dirty="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426488D-3FF4-461D-95BC-BE146BB7801D}" type="slidenum">
              <a:rPr lang="en-US" altLang="en-US" smtClean="0"/>
              <a:pPr eaLnBrk="1" hangingPunct="1"/>
              <a:t>6</a:t>
            </a:fld>
            <a:endParaRPr lang="en-US" altLang="en-US" dirty="0"/>
          </a:p>
        </p:txBody>
      </p:sp>
    </p:spTree>
    <p:extLst>
      <p:ext uri="{BB962C8B-B14F-4D97-AF65-F5344CB8AC3E}">
        <p14:creationId xmlns:p14="http://schemas.microsoft.com/office/powerpoint/2010/main" val="4197076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Provider and client burdens are different depending on the</a:t>
            </a:r>
            <a:r>
              <a:rPr lang="en-US" altLang="en-US" baseline="0" dirty="0"/>
              <a:t> technology used</a:t>
            </a:r>
            <a:r>
              <a:rPr lang="en-US" altLang="en-US" dirty="0"/>
              <a:t>.  However, if women are offered a choice, they tend to be satisfied with the choice that they make.  Providers and women make choices about a</a:t>
            </a:r>
            <a:r>
              <a:rPr lang="en-US" altLang="en-US" baseline="0" dirty="0"/>
              <a:t> method </a:t>
            </a:r>
            <a:r>
              <a:rPr lang="en-US" altLang="en-US" dirty="0"/>
              <a:t>for various reasons.  Providers may be</a:t>
            </a:r>
            <a:r>
              <a:rPr lang="en-US" altLang="en-US" baseline="0" dirty="0"/>
              <a:t> more comfortable with one method versus the other </a:t>
            </a:r>
            <a:r>
              <a:rPr lang="en-US" altLang="en-US" dirty="0"/>
              <a:t>due to local custom, personal experience or</a:t>
            </a:r>
            <a:r>
              <a:rPr lang="en-US" altLang="en-US" baseline="0" dirty="0"/>
              <a:t> level of skill/training</a:t>
            </a:r>
            <a:r>
              <a:rPr lang="en-US" altLang="en-US" dirty="0"/>
              <a:t>.  Women may choose the method due to feelings about “surgery,”, time constraints, experiences in previous pregnancies, and circumstances surrounding their need</a:t>
            </a:r>
            <a:r>
              <a:rPr lang="en-US" altLang="en-US" baseline="0" dirty="0"/>
              <a:t> for treatment.</a:t>
            </a:r>
            <a:endParaRPr lang="en-US" altLang="en-US" dirty="0"/>
          </a:p>
          <a:p>
            <a:pPr eaLnBrk="1" hangingPunct="1">
              <a:spcBef>
                <a:spcPct val="0"/>
              </a:spcBef>
            </a:pPr>
            <a:endParaRPr lang="en-US" altLang="en-US" dirty="0"/>
          </a:p>
          <a:p>
            <a:pPr eaLnBrk="1" hangingPunct="1">
              <a:spcBef>
                <a:spcPct val="0"/>
              </a:spcBef>
            </a:pPr>
            <a:endParaRPr lang="en-US" altLang="en-US" dirty="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5C13EB3-4A90-442F-A09B-DA56E15607D5}" type="slidenum">
              <a:rPr lang="en-US" altLang="en-US" smtClean="0"/>
              <a:pPr eaLnBrk="1" hangingPunct="1"/>
              <a:t>7</a:t>
            </a:fld>
            <a:endParaRPr lang="en-US" altLang="en-US" dirty="0"/>
          </a:p>
        </p:txBody>
      </p:sp>
    </p:spTree>
    <p:extLst>
      <p:ext uri="{BB962C8B-B14F-4D97-AF65-F5344CB8AC3E}">
        <p14:creationId xmlns:p14="http://schemas.microsoft.com/office/powerpoint/2010/main" val="200896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none" baseline="0"/>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7A110DBD-F360-477F-8039-5B73ABBF8C56}" type="datetimeFigureOut">
              <a:rPr lang="en-US" smtClean="0"/>
              <a:t>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cxnSp>
        <p:nvCxnSpPr>
          <p:cNvPr id="8" name="Straight Connector 7"/>
          <p:cNvCxnSpPr/>
          <p:nvPr/>
        </p:nvCxnSpPr>
        <p:spPr>
          <a:xfrm>
            <a:off x="685800" y="3398520"/>
            <a:ext cx="7848600" cy="158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A110DBD-F360-477F-8039-5B73ABBF8C56}" type="datetimeFigureOut">
              <a:rPr lang="en-US" smtClean="0"/>
              <a:t>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110DBD-F360-477F-8039-5B73ABBF8C56}" type="datetimeFigureOut">
              <a:rPr lang="en-US" smtClean="0"/>
              <a:t>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A110DBD-F360-477F-8039-5B73ABBF8C56}" type="datetimeFigureOut">
              <a:rPr lang="en-US" smtClean="0"/>
              <a:t>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none" baseline="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7A110DBD-F360-477F-8039-5B73ABBF8C56}" type="datetimeFigureOut">
              <a:rPr lang="en-US" smtClean="0"/>
              <a:t>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A110DBD-F360-477F-8039-5B73ABBF8C56}" type="datetimeFigureOut">
              <a:rPr lang="en-US" smtClean="0"/>
              <a:t>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A110DBD-F360-477F-8039-5B73ABBF8C56}" type="datetimeFigureOut">
              <a:rPr lang="en-US" smtClean="0"/>
              <a:t>2/6/2019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EF7FB48-1C59-4242-9E9E-753CAEBD328E}" type="slidenum">
              <a:rPr lang="en-US" smtClean="0"/>
              <a:t>‹#›</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A110DBD-F360-477F-8039-5B73ABBF8C56}" type="datetimeFigureOut">
              <a:rPr lang="en-US" smtClean="0"/>
              <a:t>2/6/2019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110DBD-F360-477F-8039-5B73ABBF8C56}" type="datetimeFigureOut">
              <a:rPr lang="en-US" smtClean="0"/>
              <a:t>2/6/2019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110DBD-F360-477F-8039-5B73ABBF8C56}" type="datetimeFigureOut">
              <a:rPr lang="en-US" smtClean="0"/>
              <a:t>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110DBD-F360-477F-8039-5B73ABBF8C56}" type="datetimeFigureOut">
              <a:rPr lang="en-US" smtClean="0"/>
              <a:t>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9AA"/>
        </a:solidFill>
        <a:effectLst/>
      </p:bgPr>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A110DBD-F360-477F-8039-5B73ABBF8C56}" type="datetimeFigureOut">
              <a:rPr lang="en-US" smtClean="0"/>
              <a:t>2/6/2019</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EF7FB48-1C59-4242-9E9E-753CAEBD328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bg1"/>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bg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bg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bg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bg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bg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057400"/>
            <a:ext cx="9448800" cy="1927225"/>
          </a:xfrm>
        </p:spPr>
        <p:txBody>
          <a:bodyPr/>
          <a:lstStyle/>
          <a:p>
            <a:br>
              <a:rPr lang="en-US" sz="4000" dirty="0"/>
            </a:br>
            <a:r>
              <a:rPr lang="en-US" sz="4000" i="1" dirty="0"/>
              <a:t>Comparing different technologies for treatment of postabortion care </a:t>
            </a:r>
            <a:br>
              <a:rPr lang="en-US" sz="4000" i="1" dirty="0"/>
            </a:br>
            <a:r>
              <a:rPr lang="en-US" sz="4000" i="1" dirty="0"/>
              <a:t>at or after 13 weeks (uterine size)</a:t>
            </a:r>
            <a:br>
              <a:rPr lang="en-US" sz="4000" dirty="0"/>
            </a:br>
            <a:r>
              <a:rPr lang="en-US" sz="4000" dirty="0"/>
              <a:t>D&amp;E versus Medications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7582" y="5181600"/>
            <a:ext cx="2350927" cy="1204488"/>
          </a:xfrm>
          <a:prstGeom prst="rect">
            <a:avLst/>
          </a:prstGeom>
        </p:spPr>
      </p:pic>
    </p:spTree>
    <p:extLst>
      <p:ext uri="{BB962C8B-B14F-4D97-AF65-F5344CB8AC3E}">
        <p14:creationId xmlns:p14="http://schemas.microsoft.com/office/powerpoint/2010/main" val="369567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52400" y="457200"/>
            <a:ext cx="8229600" cy="990600"/>
          </a:xfrm>
        </p:spPr>
        <p:txBody>
          <a:bodyPr/>
          <a:lstStyle/>
          <a:p>
            <a:r>
              <a:rPr lang="en-US" altLang="en-US" dirty="0"/>
              <a:t>Objectives</a:t>
            </a:r>
          </a:p>
        </p:txBody>
      </p:sp>
      <p:sp>
        <p:nvSpPr>
          <p:cNvPr id="8195" name="Content Placeholder 2"/>
          <p:cNvSpPr>
            <a:spLocks noGrp="1"/>
          </p:cNvSpPr>
          <p:nvPr>
            <p:ph idx="1"/>
          </p:nvPr>
        </p:nvSpPr>
        <p:spPr>
          <a:xfrm>
            <a:off x="109330" y="2564296"/>
            <a:ext cx="9067800" cy="4525963"/>
          </a:xfrm>
        </p:spPr>
        <p:txBody>
          <a:bodyPr/>
          <a:lstStyle/>
          <a:p>
            <a:pPr>
              <a:buFont typeface="Arial" charset="0"/>
              <a:buNone/>
            </a:pPr>
            <a:r>
              <a:rPr lang="en-US" altLang="en-US" sz="2800" b="1" dirty="0"/>
              <a:t>By the end of this session, you should be able to:</a:t>
            </a:r>
          </a:p>
          <a:p>
            <a:pPr>
              <a:buFont typeface="Arial" charset="0"/>
              <a:buNone/>
            </a:pPr>
            <a:endParaRPr lang="en-US" altLang="en-US" sz="2800" dirty="0"/>
          </a:p>
          <a:p>
            <a:r>
              <a:rPr lang="en-US" altLang="en-US" dirty="0"/>
              <a:t>Describe the advantages and disadvantages of D&amp;E and medications for postabortion care </a:t>
            </a:r>
          </a:p>
          <a:p>
            <a:r>
              <a:rPr lang="en-US" altLang="en-US" dirty="0"/>
              <a:t>Review resource needs for D&amp;E</a:t>
            </a:r>
          </a:p>
          <a:p>
            <a:r>
              <a:rPr lang="en-US" altLang="en-US" dirty="0"/>
              <a:t>Compare the risks between the two techniques</a:t>
            </a:r>
          </a:p>
          <a:p>
            <a:r>
              <a:rPr lang="en-US" altLang="en-US" dirty="0"/>
              <a:t>Review provider versus client response to the two techniques</a:t>
            </a:r>
          </a:p>
          <a:p>
            <a:pPr>
              <a:buFont typeface="Arial" charset="0"/>
              <a:buNone/>
            </a:pPr>
            <a:endParaRPr lang="en-US" altLang="en-US" dirty="0"/>
          </a:p>
          <a:p>
            <a:endParaRPr lang="en-US" altLang="en-US" dirty="0"/>
          </a:p>
        </p:txBody>
      </p:sp>
      <p:pic>
        <p:nvPicPr>
          <p:cNvPr id="4" name="Picture 4" descr="C:\Documents and Settings\HymanA\Local Settings\Temporary Internet Files\Content.IE5\Q1UK61DZ\MC90033617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0" y="561181"/>
            <a:ext cx="1524000"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5691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title"/>
          </p:nvPr>
        </p:nvSpPr>
        <p:spPr/>
        <p:txBody>
          <a:bodyPr/>
          <a:lstStyle/>
          <a:p>
            <a:r>
              <a:rPr lang="en-US" altLang="en-US" dirty="0"/>
              <a:t>Techniques</a:t>
            </a:r>
          </a:p>
        </p:txBody>
      </p:sp>
      <p:pic>
        <p:nvPicPr>
          <p:cNvPr id="9219" name="Picture 3" descr="C:\Documents and Settings\edelmana\Local Settings\Temporary Internet Files\Content.IE5\81UBSH27\dglxasset[1].aspx"/>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1295400"/>
            <a:ext cx="6818313" cy="488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9"/>
          <p:cNvSpPr txBox="1">
            <a:spLocks noChangeArrowheads="1"/>
          </p:cNvSpPr>
          <p:nvPr/>
        </p:nvSpPr>
        <p:spPr bwMode="auto">
          <a:xfrm>
            <a:off x="2438400" y="2209800"/>
            <a:ext cx="9428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800" b="1" dirty="0">
                <a:solidFill>
                  <a:schemeClr val="bg1"/>
                </a:solidFill>
              </a:rPr>
              <a:t>D&amp;E</a:t>
            </a:r>
          </a:p>
        </p:txBody>
      </p:sp>
      <p:sp>
        <p:nvSpPr>
          <p:cNvPr id="9221" name="TextBox 10"/>
          <p:cNvSpPr txBox="1">
            <a:spLocks noChangeArrowheads="1"/>
          </p:cNvSpPr>
          <p:nvPr/>
        </p:nvSpPr>
        <p:spPr bwMode="auto">
          <a:xfrm>
            <a:off x="5658862" y="2133600"/>
            <a:ext cx="15039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800" b="1" dirty="0">
                <a:solidFill>
                  <a:schemeClr val="bg1"/>
                </a:solidFill>
              </a:rPr>
              <a:t>Medical</a:t>
            </a:r>
          </a:p>
        </p:txBody>
      </p:sp>
    </p:spTree>
    <p:extLst>
      <p:ext uri="{BB962C8B-B14F-4D97-AF65-F5344CB8AC3E}">
        <p14:creationId xmlns:p14="http://schemas.microsoft.com/office/powerpoint/2010/main" val="2595561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457200"/>
            <a:ext cx="8229600" cy="990600"/>
          </a:xfrm>
        </p:spPr>
        <p:txBody>
          <a:bodyPr/>
          <a:lstStyle/>
          <a:p>
            <a:r>
              <a:rPr lang="en-US" altLang="en-US" dirty="0"/>
              <a:t>Resources for D&amp;E</a:t>
            </a:r>
          </a:p>
        </p:txBody>
      </p:sp>
      <p:sp>
        <p:nvSpPr>
          <p:cNvPr id="10243" name="Content Placeholder 2"/>
          <p:cNvSpPr>
            <a:spLocks noGrp="1"/>
          </p:cNvSpPr>
          <p:nvPr>
            <p:ph sz="half" idx="1"/>
          </p:nvPr>
        </p:nvSpPr>
        <p:spPr>
          <a:xfrm>
            <a:off x="228600" y="1600200"/>
            <a:ext cx="4267200" cy="4525963"/>
          </a:xfrm>
        </p:spPr>
        <p:txBody>
          <a:bodyPr/>
          <a:lstStyle/>
          <a:p>
            <a:endParaRPr lang="en-US" altLang="en-US" dirty="0"/>
          </a:p>
          <a:p>
            <a:r>
              <a:rPr lang="en-US" altLang="en-US" dirty="0"/>
              <a:t>Cervical preparation</a:t>
            </a:r>
          </a:p>
          <a:p>
            <a:endParaRPr lang="en-US" altLang="en-US" dirty="0"/>
          </a:p>
          <a:p>
            <a:r>
              <a:rPr lang="en-US" altLang="en-US" dirty="0"/>
              <a:t>Specialized equipment</a:t>
            </a:r>
          </a:p>
          <a:p>
            <a:pPr lvl="1"/>
            <a:r>
              <a:rPr lang="en-US" altLang="en-US" dirty="0"/>
              <a:t>Larger dilators</a:t>
            </a:r>
          </a:p>
          <a:p>
            <a:pPr lvl="1"/>
            <a:r>
              <a:rPr lang="en-US" altLang="en-US" dirty="0"/>
              <a:t>Evacuation forceps</a:t>
            </a:r>
          </a:p>
          <a:p>
            <a:pPr lvl="1"/>
            <a:r>
              <a:rPr lang="en-US" altLang="en-US" dirty="0"/>
              <a:t>Larger cannulas</a:t>
            </a:r>
          </a:p>
          <a:p>
            <a:pPr lvl="1">
              <a:buFont typeface="Arial" charset="0"/>
              <a:buNone/>
            </a:pPr>
            <a:r>
              <a:rPr lang="en-US" altLang="en-US" dirty="0"/>
              <a:t> </a:t>
            </a:r>
          </a:p>
          <a:p>
            <a:r>
              <a:rPr lang="en-US" altLang="en-US" dirty="0"/>
              <a:t>Experienced provider</a:t>
            </a:r>
          </a:p>
        </p:txBody>
      </p:sp>
      <p:pic>
        <p:nvPicPr>
          <p:cNvPr id="6" name="Content Placeholder 4">
            <a:extLst>
              <a:ext uri="{FF2B5EF4-FFF2-40B4-BE49-F238E27FC236}">
                <a16:creationId xmlns:a16="http://schemas.microsoft.com/office/drawing/2014/main" id="{207118E2-F41B-46AE-BCE2-5F1831870E9D}"/>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419600" y="1752600"/>
            <a:ext cx="4495800" cy="4038600"/>
          </a:xfrm>
        </p:spPr>
      </p:pic>
    </p:spTree>
    <p:extLst>
      <p:ext uri="{BB962C8B-B14F-4D97-AF65-F5344CB8AC3E}">
        <p14:creationId xmlns:p14="http://schemas.microsoft.com/office/powerpoint/2010/main" val="1312994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6" descr="20100406-DSC_0217_jpg.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20100407-DSC_0284_jpg.jpg"/>
          <p:cNvPicPr>
            <a:picLocks noChangeAspect="1"/>
          </p:cNvPicPr>
          <p:nvPr/>
        </p:nvPicPr>
        <p:blipFill>
          <a:blip r:embed="rId4"/>
          <a:stretch>
            <a:fillRect/>
          </a:stretch>
        </p:blipFill>
        <p:spPr>
          <a:xfrm>
            <a:off x="6705600" y="3124200"/>
            <a:ext cx="2276475" cy="3657600"/>
          </a:xfrm>
          <a:prstGeom prst="rect">
            <a:avLst/>
          </a:prstGeom>
          <a:ln>
            <a:solidFill>
              <a:schemeClr val="accent4">
                <a:lumMod val="60000"/>
                <a:lumOff val="40000"/>
              </a:schemeClr>
            </a:solidFill>
          </a:ln>
        </p:spPr>
      </p:pic>
    </p:spTree>
    <p:extLst>
      <p:ext uri="{BB962C8B-B14F-4D97-AF65-F5344CB8AC3E}">
        <p14:creationId xmlns:p14="http://schemas.microsoft.com/office/powerpoint/2010/main" val="3400093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a:t>D&amp;E versus medications: RISKS</a:t>
            </a:r>
          </a:p>
        </p:txBody>
      </p:sp>
      <p:sp>
        <p:nvSpPr>
          <p:cNvPr id="2" name="Content Placeholder 1"/>
          <p:cNvSpPr>
            <a:spLocks noGrp="1"/>
          </p:cNvSpPr>
          <p:nvPr>
            <p:ph idx="1"/>
          </p:nvPr>
        </p:nvSpPr>
        <p:spPr>
          <a:xfrm>
            <a:off x="304800" y="1600200"/>
            <a:ext cx="8610600" cy="4876800"/>
          </a:xfrm>
        </p:spPr>
        <p:txBody>
          <a:bodyPr>
            <a:normAutofit fontScale="92500"/>
          </a:bodyPr>
          <a:lstStyle/>
          <a:p>
            <a:r>
              <a:rPr lang="en-US" sz="3200" dirty="0"/>
              <a:t>Both technologies may be provided safely</a:t>
            </a:r>
          </a:p>
          <a:p>
            <a:pPr lvl="1"/>
            <a:r>
              <a:rPr lang="en-US" sz="2800" dirty="0"/>
              <a:t>Medical management typically reserved for stable patients</a:t>
            </a:r>
          </a:p>
          <a:p>
            <a:r>
              <a:rPr lang="en-US" sz="3200" dirty="0"/>
              <a:t>Significant or major adverse event rates do not differ</a:t>
            </a:r>
          </a:p>
          <a:p>
            <a:pPr lvl="2"/>
            <a:r>
              <a:rPr lang="en-US" sz="2600" dirty="0"/>
              <a:t>Assumes trained and experienced D&amp;E provider, correct D&amp;E equipment, and adequately prepared cervix.</a:t>
            </a:r>
          </a:p>
          <a:p>
            <a:r>
              <a:rPr lang="en-US" sz="3200" dirty="0"/>
              <a:t>Medical management may have a higher rate of:</a:t>
            </a:r>
          </a:p>
          <a:p>
            <a:pPr lvl="2"/>
            <a:r>
              <a:rPr lang="en-US" sz="2600" dirty="0"/>
              <a:t>Retained placenta</a:t>
            </a:r>
          </a:p>
          <a:p>
            <a:pPr lvl="2"/>
            <a:r>
              <a:rPr lang="en-US" sz="2600" dirty="0"/>
              <a:t>Failed abortion</a:t>
            </a:r>
          </a:p>
          <a:p>
            <a:endParaRPr lang="en-US" sz="3200" dirty="0"/>
          </a:p>
        </p:txBody>
      </p:sp>
    </p:spTree>
    <p:extLst>
      <p:ext uri="{BB962C8B-B14F-4D97-AF65-F5344CB8AC3E}">
        <p14:creationId xmlns:p14="http://schemas.microsoft.com/office/powerpoint/2010/main" val="2148637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a:xfrm>
            <a:off x="1371600" y="228600"/>
            <a:ext cx="8229600" cy="1143000"/>
          </a:xfrm>
        </p:spPr>
        <p:txBody>
          <a:bodyPr/>
          <a:lstStyle/>
          <a:p>
            <a:r>
              <a:rPr lang="en-US" altLang="en-US" dirty="0"/>
              <a:t>Provider vs. patient burden</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00" y="1391920"/>
            <a:ext cx="7162800" cy="4794932"/>
          </a:xfrm>
          <a:prstGeom prst="rect">
            <a:avLst/>
          </a:prstGeom>
        </p:spPr>
      </p:pic>
    </p:spTree>
    <p:extLst>
      <p:ext uri="{BB962C8B-B14F-4D97-AF65-F5344CB8AC3E}">
        <p14:creationId xmlns:p14="http://schemas.microsoft.com/office/powerpoint/2010/main" val="4300066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Blue + Dark Organe Urban">
      <a:dk1>
        <a:srgbClr val="0069AA"/>
      </a:dk1>
      <a:lt1>
        <a:sysClr val="window" lastClr="FFFFFF"/>
      </a:lt1>
      <a:dk2>
        <a:srgbClr val="0069AA"/>
      </a:dk2>
      <a:lt2>
        <a:srgbClr val="E2D6B5"/>
      </a:lt2>
      <a:accent1>
        <a:srgbClr val="F47B20"/>
      </a:accent1>
      <a:accent2>
        <a:srgbClr val="F47B20"/>
      </a:accent2>
      <a:accent3>
        <a:srgbClr val="F47B20"/>
      </a:accent3>
      <a:accent4>
        <a:srgbClr val="C3B8B2"/>
      </a:accent4>
      <a:accent5>
        <a:srgbClr val="F96B07"/>
      </a:accent5>
      <a:accent6>
        <a:srgbClr val="F47B20"/>
      </a:accent6>
      <a:hlink>
        <a:srgbClr val="D62828"/>
      </a:hlink>
      <a:folHlink>
        <a:srgbClr val="7C6D63"/>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ctivity xmlns="794a31a7-d620-4990-b69f-212e7653d907">MA versus DE - presentation</Activity>
    <Activity_x0020_order xmlns="794a31a7-d620-4990-b69f-212e7653d907">105</Activity_x0020_order>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E60CE8ECEFFB84F98DEAE73ADCA2925" ma:contentTypeVersion="15" ma:contentTypeDescription="Create a new document." ma:contentTypeScope="" ma:versionID="760e8ddac3cb7b9b2a37a4cc3acab5ff">
  <xsd:schema xmlns:xsd="http://www.w3.org/2001/XMLSchema" xmlns:xs="http://www.w3.org/2001/XMLSchema" xmlns:p="http://schemas.microsoft.com/office/2006/metadata/properties" xmlns:ns2="eaabc42c-abff-4e10-a1d4-30dd7a9c0116" xmlns:ns3="794a31a7-d620-4990-b69f-212e7653d907" targetNamespace="http://schemas.microsoft.com/office/2006/metadata/properties" ma:root="true" ma:fieldsID="5a8bda13e4afee807d0e66d1a272ee28" ns2:_="" ns3:_="">
    <xsd:import namespace="eaabc42c-abff-4e10-a1d4-30dd7a9c0116"/>
    <xsd:import namespace="794a31a7-d620-4990-b69f-212e7653d90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Activity_x0020_order" minOccurs="0"/>
                <xsd:element ref="ns3:Activity"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abc42c-abff-4e10-a1d4-30dd7a9c011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4a31a7-d620-4990-b69f-212e7653d907"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Activity_x0020_order" ma:index="12" nillable="true" ma:displayName="Order" ma:internalName="Activity_x0020_order" ma:percentage="FALSE">
      <xsd:simpleType>
        <xsd:restriction base="dms:Number"/>
      </xsd:simpleType>
    </xsd:element>
    <xsd:element name="Activity" ma:index="13" nillable="true" ma:displayName="Notes" ma:internalName="Activity">
      <xsd:simpleType>
        <xsd:restriction base="dms:Text">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4644241-70B6-46EA-95E0-654BE7877EAB}">
  <ds:schemaRefs>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794a31a7-d620-4990-b69f-212e7653d907"/>
    <ds:schemaRef ds:uri="eaabc42c-abff-4e10-a1d4-30dd7a9c0116"/>
    <ds:schemaRef ds:uri="http://www.w3.org/XML/1998/namespace"/>
    <ds:schemaRef ds:uri="http://purl.org/dc/terms/"/>
  </ds:schemaRefs>
</ds:datastoreItem>
</file>

<file path=customXml/itemProps2.xml><?xml version="1.0" encoding="utf-8"?>
<ds:datastoreItem xmlns:ds="http://schemas.openxmlformats.org/officeDocument/2006/customXml" ds:itemID="{01D8DAA2-E0AB-43C1-96EC-D168FDC56FF4}">
  <ds:schemaRefs>
    <ds:schemaRef ds:uri="http://schemas.microsoft.com/sharepoint/v3/contenttype/forms"/>
  </ds:schemaRefs>
</ds:datastoreItem>
</file>

<file path=customXml/itemProps3.xml><?xml version="1.0" encoding="utf-8"?>
<ds:datastoreItem xmlns:ds="http://schemas.openxmlformats.org/officeDocument/2006/customXml" ds:itemID="{3AACFA06-90F5-4BB3-AAE8-25248BE5DB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aabc42c-abff-4e10-a1d4-30dd7a9c0116"/>
    <ds:schemaRef ds:uri="794a31a7-d620-4990-b69f-212e7653d90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Clarity</Template>
  <TotalTime>317</TotalTime>
  <Words>736</Words>
  <Application>Microsoft Office PowerPoint</Application>
  <PresentationFormat>On-screen Show (4:3)</PresentationFormat>
  <Paragraphs>58</Paragraphs>
  <Slides>7</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Clarity</vt:lpstr>
      <vt:lpstr> Comparing different technologies for treatment of postabortion care  at or after 13 weeks (uterine size) D&amp;E versus Medications</vt:lpstr>
      <vt:lpstr>Objectives</vt:lpstr>
      <vt:lpstr>Techniques</vt:lpstr>
      <vt:lpstr>Resources for D&amp;E</vt:lpstr>
      <vt:lpstr>PowerPoint Presentation</vt:lpstr>
      <vt:lpstr>D&amp;E versus medications: RISKS</vt:lpstr>
      <vt:lpstr>Provider vs. patient burden</vt:lpstr>
    </vt:vector>
  </TitlesOfParts>
  <Company>Ipas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Dark blue + Orange Clarity (Dark background)</dc:title>
  <dc:creator>Nicole Crews</dc:creator>
  <dc:description>Template with dark background</dc:description>
  <cp:lastModifiedBy>Margie Snider</cp:lastModifiedBy>
  <cp:revision>20</cp:revision>
  <dcterms:created xsi:type="dcterms:W3CDTF">2013-01-02T19:45:00Z</dcterms:created>
  <dcterms:modified xsi:type="dcterms:W3CDTF">2019-02-06T18:46:40Z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0x0101008E60CE8ECEFFB84F98DEAE73ADCA2925</vt:lpwstr>
  </property>
  <property fmtid="{D5CDD505-2E9C-101B-9397-08002B2CF9AE}" pid="3" name="_dlc_DocIdItemGuid">
    <vt:lpwstr>7bca8783-d97f-4ab3-9781-c6606e591af5</vt:lpwstr>
  </property>
  <property fmtid="{D5CDD505-2E9C-101B-9397-08002B2CF9AE}" pid="4" name="Order">
    <vt:r8>100</vt:r8>
  </property>
  <property fmtid="{D5CDD505-2E9C-101B-9397-08002B2CF9AE}" pid="5" name="URL">
    <vt:lpwstr/>
  </property>
</Properties>
</file>